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93" r:id="rId3"/>
    <p:sldId id="294" r:id="rId4"/>
    <p:sldId id="291" r:id="rId5"/>
    <p:sldId id="295" r:id="rId6"/>
    <p:sldId id="290" r:id="rId7"/>
    <p:sldId id="296" r:id="rId8"/>
    <p:sldId id="259" r:id="rId9"/>
    <p:sldId id="257" r:id="rId10"/>
    <p:sldId id="297" r:id="rId11"/>
    <p:sldId id="286" r:id="rId12"/>
    <p:sldId id="279" r:id="rId13"/>
    <p:sldId id="287" r:id="rId14"/>
    <p:sldId id="282" r:id="rId15"/>
    <p:sldId id="280" r:id="rId16"/>
    <p:sldId id="281" r:id="rId17"/>
    <p:sldId id="283" r:id="rId18"/>
    <p:sldId id="289" r:id="rId19"/>
    <p:sldId id="299" r:id="rId20"/>
    <p:sldId id="267" r:id="rId21"/>
    <p:sldId id="277" r:id="rId22"/>
    <p:sldId id="268" r:id="rId23"/>
    <p:sldId id="271" r:id="rId24"/>
    <p:sldId id="273" r:id="rId25"/>
    <p:sldId id="278" r:id="rId26"/>
    <p:sldId id="300" r:id="rId27"/>
    <p:sldId id="301" r:id="rId28"/>
    <p:sldId id="302" r:id="rId29"/>
    <p:sldId id="303" r:id="rId30"/>
    <p:sldId id="304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8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CE3270-FCD1-4427-8408-0A0E02A14F52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7B159C-9A70-4177-94BF-3738D277BE3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4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gout</a:t>
            </a:r>
            <a:r>
              <a:rPr lang="it-IT" dirty="0"/>
              <a:t>,</a:t>
            </a:r>
            <a:r>
              <a:rPr lang="it-IT" baseline="0" dirty="0"/>
              <a:t> the </a:t>
            </a:r>
            <a:r>
              <a:rPr lang="it-IT" baseline="0" dirty="0" err="1"/>
              <a:t>guidelines</a:t>
            </a:r>
            <a:r>
              <a:rPr lang="it-IT" baseline="0" dirty="0"/>
              <a:t> </a:t>
            </a:r>
            <a:r>
              <a:rPr lang="it-IT" baseline="0" dirty="0" err="1"/>
              <a:t>from</a:t>
            </a:r>
            <a:r>
              <a:rPr lang="it-IT" baseline="0" dirty="0"/>
              <a:t> EULAR </a:t>
            </a:r>
            <a:r>
              <a:rPr lang="it-IT" baseline="0" dirty="0" err="1"/>
              <a:t>suggest</a:t>
            </a:r>
            <a:r>
              <a:rPr lang="it-IT" baseline="0" dirty="0"/>
              <a:t> a </a:t>
            </a:r>
            <a:r>
              <a:rPr lang="it-IT" baseline="0" dirty="0" err="1"/>
              <a:t>lower</a:t>
            </a:r>
            <a:r>
              <a:rPr lang="it-IT" baseline="0" dirty="0"/>
              <a:t> target UA </a:t>
            </a:r>
            <a:r>
              <a:rPr lang="it-IT" baseline="0" dirty="0" err="1"/>
              <a:t>for</a:t>
            </a:r>
            <a:r>
              <a:rPr lang="it-IT" baseline="0" dirty="0"/>
              <a:t> </a:t>
            </a:r>
            <a:r>
              <a:rPr lang="it-IT" baseline="0" dirty="0" err="1"/>
              <a:t>patients</a:t>
            </a:r>
            <a:r>
              <a:rPr lang="it-IT" baseline="0" dirty="0"/>
              <a:t> </a:t>
            </a:r>
            <a:r>
              <a:rPr lang="it-IT" baseline="0" dirty="0" err="1"/>
              <a:t>with</a:t>
            </a:r>
            <a:r>
              <a:rPr lang="it-IT" baseline="0" dirty="0"/>
              <a:t> severe </a:t>
            </a:r>
            <a:r>
              <a:rPr lang="it-IT" baseline="0" dirty="0" err="1"/>
              <a:t>gout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Taiwan CKD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“</a:t>
            </a:r>
            <a:r>
              <a:rPr lang="it-IT" dirty="0" err="1"/>
              <a:t>ab</a:t>
            </a:r>
            <a:r>
              <a:rPr lang="it-IT" dirty="0"/>
              <a:t> </a:t>
            </a:r>
            <a:r>
              <a:rPr lang="it-IT" dirty="0" err="1"/>
              <a:t>initio</a:t>
            </a:r>
            <a:r>
              <a:rPr lang="it-IT" dirty="0"/>
              <a:t>” or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shifted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febuxostat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hypouricemic</a:t>
            </a:r>
            <a:r>
              <a:rPr lang="it-IT" dirty="0"/>
              <a:t> </a:t>
            </a:r>
            <a:r>
              <a:rPr lang="it-IT" dirty="0" err="1"/>
              <a:t>treatments</a:t>
            </a:r>
            <a:r>
              <a:rPr lang="it-IT" dirty="0"/>
              <a:t>, </a:t>
            </a:r>
            <a:r>
              <a:rPr lang="it-IT" dirty="0" err="1"/>
              <a:t>had</a:t>
            </a:r>
            <a:r>
              <a:rPr lang="it-IT" dirty="0"/>
              <a:t> a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renal</a:t>
            </a:r>
            <a:r>
              <a:rPr lang="it-IT" dirty="0"/>
              <a:t> </a:t>
            </a:r>
            <a:r>
              <a:rPr lang="it-IT" dirty="0" err="1"/>
              <a:t>outcome</a:t>
            </a:r>
            <a:r>
              <a:rPr lang="it-IT" dirty="0"/>
              <a:t>. Target UA </a:t>
            </a:r>
            <a:r>
              <a:rPr lang="it-IT" dirty="0" err="1"/>
              <a:t>achieved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6.3 </a:t>
            </a:r>
            <a:r>
              <a:rPr lang="it-IT" dirty="0" err="1"/>
              <a:t>to</a:t>
            </a:r>
            <a:r>
              <a:rPr lang="it-IT" dirty="0"/>
              <a:t> 6.7 mg/dl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ongoing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,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in </a:t>
            </a:r>
            <a:r>
              <a:rPr lang="it-IT" dirty="0" err="1"/>
              <a:t>type</a:t>
            </a:r>
            <a:r>
              <a:rPr lang="it-IT" dirty="0"/>
              <a:t> 1 </a:t>
            </a:r>
            <a:r>
              <a:rPr lang="it-IT" dirty="0" err="1"/>
              <a:t>diabetics</a:t>
            </a:r>
            <a:r>
              <a:rPr lang="it-IT" dirty="0"/>
              <a:t>(allopurinol vs placebo), the </a:t>
            </a:r>
            <a:r>
              <a:rPr lang="it-IT" dirty="0" err="1"/>
              <a:t>other</a:t>
            </a:r>
            <a:r>
              <a:rPr lang="it-IT" dirty="0"/>
              <a:t> in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elderly</a:t>
            </a:r>
            <a:r>
              <a:rPr lang="it-IT" dirty="0"/>
              <a:t> </a:t>
            </a:r>
            <a:r>
              <a:rPr lang="it-IT" dirty="0" err="1"/>
              <a:t>Japanese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(</a:t>
            </a:r>
            <a:r>
              <a:rPr lang="it-IT" dirty="0" err="1"/>
              <a:t>febuxostat</a:t>
            </a:r>
            <a:r>
              <a:rPr lang="it-IT" dirty="0"/>
              <a:t> vs allopurinol) are </a:t>
            </a:r>
            <a:r>
              <a:rPr lang="it-IT" dirty="0" err="1"/>
              <a:t>likely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 dirty="0" err="1">
                <a:latin typeface="News Gothic MT"/>
                <a:ea typeface="MS PGothic" pitchFamily="34" charset="-128"/>
              </a:rPr>
              <a:t>Most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epidemiological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studies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show a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J-shaped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relation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between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UA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levels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and CV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morbidity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and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mortality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: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here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, in a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study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from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Taiwan, CV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hazard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rises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steeply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with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increasing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serum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UA(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particularly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in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heart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failure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),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but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a moderate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increase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is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apparent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also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for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very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low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serum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UA(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please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consider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that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low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serum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UA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may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be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a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marker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of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poor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</a:t>
            </a:r>
            <a:r>
              <a:rPr lang="it-IT" b="1" baseline="0" dirty="0" err="1">
                <a:latin typeface="News Gothic MT"/>
                <a:ea typeface="MS PGothic" pitchFamily="34" charset="-128"/>
              </a:rPr>
              <a:t>nutritional</a:t>
            </a:r>
            <a:r>
              <a:rPr lang="it-IT" b="1" baseline="0" dirty="0">
                <a:latin typeface="News Gothic MT"/>
                <a:ea typeface="MS PGothic" pitchFamily="34" charset="-128"/>
              </a:rPr>
              <a:t> status)</a:t>
            </a:r>
            <a:endParaRPr lang="it-IT" b="1" dirty="0">
              <a:latin typeface="News Gothic MT"/>
              <a:ea typeface="MS PGothic" pitchFamily="34" charset="-128"/>
            </a:endParaRPr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2338"/>
            <a:fld id="{5985B114-0B20-43D8-B91D-37E3ED97AA27}" type="slidenum">
              <a:rPr lang="de-DE" smtClean="0">
                <a:latin typeface="News Gothic MT"/>
                <a:ea typeface="MS PGothic" pitchFamily="34" charset="-128"/>
                <a:cs typeface="Arial" pitchFamily="34" charset="0"/>
              </a:rPr>
              <a:pPr defTabSz="922338"/>
              <a:t>22</a:t>
            </a:fld>
            <a:endParaRPr lang="de-DE">
              <a:latin typeface="News Gothic MT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4608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latin typeface="Arial" pitchFamily="34" charset="0"/>
                <a:ea typeface="msgothic" charset="0"/>
                <a:cs typeface="msgothic" charset="0"/>
              </a:rPr>
              <a:t>Figure 2. Relationship between serum uric acid at baseline and outcome. Left panel: Age- and gender-adjusted death rates in quintiles of serum uric acid. The number of deaths is given for each quintile. Right panel: Age- and gender-adjusted fatal and nonfatal event rates in quintiles of serum uric acid. The number of endpoints is given for each quintile.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Again</a:t>
            </a:r>
            <a:r>
              <a:rPr lang="it-IT" dirty="0"/>
              <a:t>, a </a:t>
            </a:r>
            <a:r>
              <a:rPr lang="it-IT" dirty="0" err="1"/>
              <a:t>J-shaped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serum</a:t>
            </a:r>
            <a:r>
              <a:rPr lang="it-IT" dirty="0"/>
              <a:t> UA and </a:t>
            </a:r>
            <a:r>
              <a:rPr lang="it-IT" dirty="0" err="1"/>
              <a:t>all-cause</a:t>
            </a:r>
            <a:r>
              <a:rPr lang="it-IT" dirty="0"/>
              <a:t> </a:t>
            </a:r>
            <a:r>
              <a:rPr lang="it-IT" dirty="0" err="1"/>
              <a:t>mortality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stage 5 CKD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423BD1-F50A-466E-BE47-2AC655537F44}" type="slidenum">
              <a:rPr lang="it-IT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/>
              <a:t>27</a:t>
            </a:fld>
            <a:endParaRPr lang="it-IT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84389" y="8685706"/>
            <a:ext cx="2965622" cy="450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C2B8F74-8128-481D-A9F1-6F92D516FDE7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3884390" y="8685706"/>
            <a:ext cx="2967219" cy="452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654712-D235-4355-98CE-DBD38393C8C3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3884390" y="8685705"/>
            <a:ext cx="2968817" cy="453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6C4D42-C3C9-4009-AAB4-3791C88E32E5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35174" name="Text Box 4"/>
          <p:cNvSpPr txBox="1">
            <a:spLocks noChangeArrowheads="1"/>
          </p:cNvSpPr>
          <p:nvPr/>
        </p:nvSpPr>
        <p:spPr bwMode="auto">
          <a:xfrm>
            <a:off x="3884389" y="8685705"/>
            <a:ext cx="2970415" cy="455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6A75E5A-3612-41C4-9C74-C992202592A6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3517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6757" y="685982"/>
            <a:ext cx="5004486" cy="342845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482" y="4343583"/>
            <a:ext cx="5479049" cy="4107137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placebo-controlled</a:t>
            </a:r>
            <a:r>
              <a:rPr lang="it-IT" dirty="0"/>
              <a:t> RCT, a</a:t>
            </a:r>
            <a:r>
              <a:rPr lang="it-IT" baseline="0" dirty="0"/>
              <a:t> </a:t>
            </a:r>
            <a:r>
              <a:rPr lang="it-IT" baseline="0" dirty="0" err="1"/>
              <a:t>better</a:t>
            </a:r>
            <a:r>
              <a:rPr lang="it-IT" baseline="0" dirty="0"/>
              <a:t> </a:t>
            </a:r>
            <a:r>
              <a:rPr lang="it-IT" baseline="0" dirty="0" err="1"/>
              <a:t>renal</a:t>
            </a:r>
            <a:r>
              <a:rPr lang="it-IT" baseline="0" dirty="0"/>
              <a:t> </a:t>
            </a:r>
            <a:r>
              <a:rPr lang="it-IT" baseline="0" dirty="0" err="1"/>
              <a:t>outcome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/>
              <a:t> </a:t>
            </a:r>
            <a:r>
              <a:rPr lang="it-IT" baseline="0" dirty="0" err="1"/>
              <a:t>observed</a:t>
            </a:r>
            <a:r>
              <a:rPr lang="it-IT" baseline="0" dirty="0"/>
              <a:t> in the </a:t>
            </a:r>
            <a:r>
              <a:rPr lang="it-IT" baseline="0" dirty="0" err="1"/>
              <a:t>intervention</a:t>
            </a:r>
            <a:r>
              <a:rPr lang="it-IT" baseline="0" dirty="0"/>
              <a:t> </a:t>
            </a:r>
            <a:r>
              <a:rPr lang="it-IT" baseline="0" dirty="0" err="1"/>
              <a:t>arm</a:t>
            </a:r>
            <a:r>
              <a:rPr lang="it-IT" baseline="0" dirty="0"/>
              <a:t>, UA </a:t>
            </a:r>
            <a:r>
              <a:rPr lang="it-IT" baseline="0" dirty="0" err="1"/>
              <a:t>levels</a:t>
            </a:r>
            <a:r>
              <a:rPr lang="it-IT" baseline="0" dirty="0"/>
              <a:t> </a:t>
            </a:r>
            <a:r>
              <a:rPr lang="it-IT" baseline="0" dirty="0" err="1"/>
              <a:t>achieved</a:t>
            </a:r>
            <a:r>
              <a:rPr lang="it-IT" baseline="0" dirty="0"/>
              <a:t> </a:t>
            </a:r>
            <a:r>
              <a:rPr lang="it-IT" baseline="0" dirty="0" err="1"/>
              <a:t>around</a:t>
            </a:r>
            <a:r>
              <a:rPr lang="it-IT" baseline="0" dirty="0"/>
              <a:t> 6.0 mg/dl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244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Finally</a:t>
            </a:r>
            <a:r>
              <a:rPr lang="it-IT" dirty="0"/>
              <a:t>, the EULAR </a:t>
            </a:r>
            <a:r>
              <a:rPr lang="it-IT" dirty="0" err="1"/>
              <a:t>guidelines</a:t>
            </a:r>
            <a:r>
              <a:rPr lang="it-IT" dirty="0"/>
              <a:t>, </a:t>
            </a:r>
            <a:r>
              <a:rPr lang="it-IT" dirty="0" err="1"/>
              <a:t>concerning</a:t>
            </a:r>
            <a:r>
              <a:rPr lang="it-IT" baseline="0" dirty="0"/>
              <a:t> </a:t>
            </a:r>
            <a:r>
              <a:rPr lang="it-IT" baseline="0" dirty="0" err="1"/>
              <a:t>patients</a:t>
            </a:r>
            <a:r>
              <a:rPr lang="it-IT" baseline="0" dirty="0"/>
              <a:t> </a:t>
            </a:r>
            <a:r>
              <a:rPr lang="it-IT" baseline="0" dirty="0" err="1"/>
              <a:t>with</a:t>
            </a:r>
            <a:r>
              <a:rPr lang="it-IT" baseline="0" dirty="0"/>
              <a:t> </a:t>
            </a:r>
            <a:r>
              <a:rPr lang="it-IT" baseline="0" dirty="0" err="1"/>
              <a:t>gout</a:t>
            </a:r>
            <a:r>
              <a:rPr lang="it-IT" baseline="0" dirty="0"/>
              <a:t>, do </a:t>
            </a:r>
            <a:r>
              <a:rPr lang="it-IT" baseline="0" dirty="0" err="1"/>
              <a:t>not</a:t>
            </a:r>
            <a:r>
              <a:rPr lang="it-IT" baseline="0" dirty="0"/>
              <a:t> </a:t>
            </a:r>
            <a:r>
              <a:rPr lang="it-IT" baseline="0" dirty="0" err="1"/>
              <a:t>recommend</a:t>
            </a:r>
            <a:r>
              <a:rPr lang="it-IT" baseline="0" dirty="0"/>
              <a:t> a </a:t>
            </a:r>
            <a:r>
              <a:rPr lang="it-IT" baseline="0" dirty="0" err="1"/>
              <a:t>long-term</a:t>
            </a:r>
            <a:r>
              <a:rPr lang="it-IT" baseline="0" dirty="0"/>
              <a:t>  </a:t>
            </a:r>
            <a:r>
              <a:rPr lang="it-IT" baseline="0" dirty="0" err="1"/>
              <a:t>serum</a:t>
            </a:r>
            <a:r>
              <a:rPr lang="it-IT" baseline="0" dirty="0"/>
              <a:t> UA target &lt;3.0 mg/dl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31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Just a </a:t>
            </a:r>
            <a:r>
              <a:rPr lang="it-IT" dirty="0" err="1"/>
              <a:t>schematic</a:t>
            </a:r>
            <a:r>
              <a:rPr lang="it-IT" dirty="0"/>
              <a:t> </a:t>
            </a:r>
            <a:r>
              <a:rPr lang="it-IT" dirty="0" err="1"/>
              <a:t>diagram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 </a:t>
            </a:r>
            <a:r>
              <a:rPr lang="it-IT" dirty="0" err="1"/>
              <a:t>study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Taiwan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CKD, allopurinol treatment led </a:t>
            </a:r>
            <a:r>
              <a:rPr lang="it-IT" dirty="0" err="1"/>
              <a:t>to</a:t>
            </a:r>
            <a:r>
              <a:rPr lang="it-IT" dirty="0"/>
              <a:t> a </a:t>
            </a:r>
            <a:r>
              <a:rPr lang="it-IT" dirty="0" err="1"/>
              <a:t>slower</a:t>
            </a:r>
            <a:r>
              <a:rPr lang="it-IT" dirty="0"/>
              <a:t> </a:t>
            </a:r>
            <a:r>
              <a:rPr lang="it-IT" dirty="0" err="1"/>
              <a:t>decrease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renal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, </a:t>
            </a:r>
            <a:r>
              <a:rPr lang="it-IT" dirty="0" err="1"/>
              <a:t>achieved</a:t>
            </a:r>
            <a:r>
              <a:rPr lang="it-IT" dirty="0"/>
              <a:t> UA 5.88 mg/dl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Iran 4 </a:t>
            </a:r>
            <a:r>
              <a:rPr lang="it-IT" dirty="0" err="1"/>
              <a:t>months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treatment </a:t>
            </a:r>
            <a:r>
              <a:rPr lang="it-IT" dirty="0" err="1"/>
              <a:t>with</a:t>
            </a:r>
            <a:r>
              <a:rPr lang="it-IT" dirty="0"/>
              <a:t> allopurinol in </a:t>
            </a:r>
            <a:r>
              <a:rPr lang="it-IT" dirty="0" err="1"/>
              <a:t>type</a:t>
            </a:r>
            <a:r>
              <a:rPr lang="it-IT" dirty="0"/>
              <a:t> 2 </a:t>
            </a:r>
            <a:r>
              <a:rPr lang="it-IT" dirty="0" err="1"/>
              <a:t>diabetics</a:t>
            </a:r>
            <a:r>
              <a:rPr lang="it-IT" dirty="0"/>
              <a:t> led </a:t>
            </a:r>
            <a:r>
              <a:rPr lang="it-IT" dirty="0" err="1"/>
              <a:t>to</a:t>
            </a:r>
            <a:r>
              <a:rPr lang="it-IT" dirty="0"/>
              <a:t> a </a:t>
            </a:r>
            <a:r>
              <a:rPr lang="it-IT" dirty="0" err="1"/>
              <a:t>reduction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proteinuria, target UA </a:t>
            </a:r>
            <a:r>
              <a:rPr lang="it-IT" dirty="0" err="1"/>
              <a:t>achieved</a:t>
            </a:r>
            <a:r>
              <a:rPr lang="it-IT" dirty="0"/>
              <a:t> </a:t>
            </a:r>
            <a:r>
              <a:rPr lang="it-IT" dirty="0" err="1"/>
              <a:t>slightly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5 mg/dl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7-year follow-up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Goicoechea</a:t>
            </a:r>
            <a:r>
              <a:rPr lang="it-IT" dirty="0"/>
              <a:t> </a:t>
            </a:r>
            <a:r>
              <a:rPr lang="it-IT" dirty="0" err="1"/>
              <a:t>renal</a:t>
            </a:r>
            <a:r>
              <a:rPr lang="it-IT" dirty="0"/>
              <a:t> benefit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maintained</a:t>
            </a:r>
            <a:r>
              <a:rPr lang="it-IT" dirty="0"/>
              <a:t> in the treatment </a:t>
            </a:r>
            <a:r>
              <a:rPr lang="it-IT" dirty="0" err="1"/>
              <a:t>arm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study</a:t>
            </a:r>
            <a:r>
              <a:rPr lang="it-IT" dirty="0"/>
              <a:t>, at UA </a:t>
            </a:r>
            <a:r>
              <a:rPr lang="it-IT" dirty="0" err="1"/>
              <a:t>levels</a:t>
            </a:r>
            <a:r>
              <a:rPr lang="it-IT" dirty="0"/>
              <a:t> 6.6 mg/dl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dirty="0" err="1"/>
              <a:t>Turkey</a:t>
            </a:r>
            <a:r>
              <a:rPr lang="it-IT" dirty="0"/>
              <a:t>(hyperuricemic </a:t>
            </a:r>
            <a:r>
              <a:rPr lang="it-IT" dirty="0" err="1"/>
              <a:t>subjects</a:t>
            </a:r>
            <a:r>
              <a:rPr lang="it-IT" dirty="0"/>
              <a:t> </a:t>
            </a:r>
            <a:r>
              <a:rPr lang="it-IT" dirty="0" err="1"/>
              <a:t>withou</a:t>
            </a:r>
            <a:r>
              <a:rPr lang="it-IT" dirty="0"/>
              <a:t> CKD), allopurinol treatment led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eGFR</a:t>
            </a:r>
            <a:r>
              <a:rPr lang="it-IT" dirty="0"/>
              <a:t> and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baseline="0" dirty="0"/>
              <a:t> </a:t>
            </a:r>
            <a:r>
              <a:rPr lang="it-IT" baseline="0" dirty="0" err="1"/>
              <a:t>pressure</a:t>
            </a:r>
            <a:r>
              <a:rPr lang="it-IT" baseline="0" dirty="0"/>
              <a:t>, </a:t>
            </a:r>
            <a:r>
              <a:rPr lang="it-IT" baseline="0" dirty="0" err="1"/>
              <a:t>achieved</a:t>
            </a:r>
            <a:r>
              <a:rPr lang="it-IT" baseline="0" dirty="0"/>
              <a:t> UA </a:t>
            </a:r>
            <a:r>
              <a:rPr lang="it-IT" baseline="0" dirty="0" err="1"/>
              <a:t>levels</a:t>
            </a:r>
            <a:r>
              <a:rPr lang="it-IT" baseline="0" dirty="0"/>
              <a:t> 5.8 mg/dl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India 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CKD, allopurinol treatment led </a:t>
            </a:r>
            <a:r>
              <a:rPr lang="it-IT" dirty="0" err="1"/>
              <a:t>to</a:t>
            </a:r>
            <a:r>
              <a:rPr lang="it-IT" dirty="0"/>
              <a:t> a </a:t>
            </a:r>
            <a:r>
              <a:rPr lang="it-IT" dirty="0" err="1"/>
              <a:t>reduction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pressure</a:t>
            </a:r>
            <a:r>
              <a:rPr lang="it-IT" dirty="0"/>
              <a:t> and </a:t>
            </a:r>
            <a:r>
              <a:rPr lang="it-IT" dirty="0" err="1"/>
              <a:t>slower</a:t>
            </a:r>
            <a:r>
              <a:rPr lang="it-IT" dirty="0"/>
              <a:t> </a:t>
            </a:r>
            <a:r>
              <a:rPr lang="it-IT" dirty="0" err="1"/>
              <a:t>eGFR</a:t>
            </a:r>
            <a:r>
              <a:rPr lang="it-IT" dirty="0"/>
              <a:t> </a:t>
            </a:r>
            <a:r>
              <a:rPr lang="it-IT" dirty="0" err="1"/>
              <a:t>decline</a:t>
            </a:r>
            <a:r>
              <a:rPr lang="it-IT" dirty="0"/>
              <a:t>, UA </a:t>
            </a:r>
            <a:r>
              <a:rPr lang="it-IT" dirty="0" err="1"/>
              <a:t>levels</a:t>
            </a:r>
            <a:r>
              <a:rPr lang="it-IT" dirty="0"/>
              <a:t> </a:t>
            </a:r>
            <a:r>
              <a:rPr lang="it-IT" dirty="0" err="1"/>
              <a:t>achieved</a:t>
            </a:r>
            <a:r>
              <a:rPr lang="it-IT" dirty="0"/>
              <a:t> 5.3 mg/dl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India a </a:t>
            </a:r>
            <a:r>
              <a:rPr lang="it-IT" dirty="0" err="1"/>
              <a:t>renal</a:t>
            </a:r>
            <a:r>
              <a:rPr lang="it-IT" dirty="0"/>
              <a:t> benefit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achieved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 </a:t>
            </a:r>
            <a:r>
              <a:rPr lang="it-IT" dirty="0" err="1"/>
              <a:t>febuxostat</a:t>
            </a:r>
            <a:r>
              <a:rPr lang="it-IT" baseline="0" dirty="0"/>
              <a:t> 40 mg once a </a:t>
            </a:r>
            <a:r>
              <a:rPr lang="it-IT" baseline="0" dirty="0" err="1"/>
              <a:t>day</a:t>
            </a:r>
            <a:r>
              <a:rPr lang="it-IT" baseline="0" dirty="0"/>
              <a:t>, </a:t>
            </a:r>
            <a:r>
              <a:rPr lang="it-IT" baseline="0" dirty="0" err="1"/>
              <a:t>over</a:t>
            </a:r>
            <a:r>
              <a:rPr lang="it-IT" baseline="0" dirty="0"/>
              <a:t> </a:t>
            </a:r>
            <a:r>
              <a:rPr lang="it-IT" baseline="0" dirty="0" err="1"/>
              <a:t>as</a:t>
            </a:r>
            <a:r>
              <a:rPr lang="it-IT" baseline="0" dirty="0"/>
              <a:t> short a follow-up </a:t>
            </a:r>
            <a:r>
              <a:rPr lang="it-IT" baseline="0" dirty="0" err="1"/>
              <a:t>as</a:t>
            </a:r>
            <a:r>
              <a:rPr lang="it-IT" baseline="0" dirty="0"/>
              <a:t> 6 </a:t>
            </a:r>
            <a:r>
              <a:rPr lang="it-IT" baseline="0" dirty="0" err="1"/>
              <a:t>months</a:t>
            </a:r>
            <a:r>
              <a:rPr lang="it-IT" baseline="0" dirty="0"/>
              <a:t>. Target UA </a:t>
            </a:r>
            <a:r>
              <a:rPr lang="it-IT" baseline="0" dirty="0" err="1"/>
              <a:t>levels</a:t>
            </a:r>
            <a:r>
              <a:rPr lang="it-IT" baseline="0" dirty="0"/>
              <a:t> </a:t>
            </a:r>
            <a:r>
              <a:rPr lang="it-IT" baseline="0" dirty="0" err="1"/>
              <a:t>slightly</a:t>
            </a:r>
            <a:r>
              <a:rPr lang="it-IT" baseline="0" dirty="0"/>
              <a:t> </a:t>
            </a:r>
            <a:r>
              <a:rPr lang="it-IT" baseline="0" dirty="0" err="1"/>
              <a:t>above</a:t>
            </a:r>
            <a:r>
              <a:rPr lang="it-IT" baseline="0" dirty="0"/>
              <a:t> 5.0 mg/dl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159C-9A70-4177-94BF-3738D277BE3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B924-0C7D-432E-A9D1-8EE425632AA8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9519-76B4-49C2-84F5-44A7A750B76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4761-4F68-4728-B05F-AA2A6D1D9B34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55C4-9AFA-4BBA-984F-169F60363DE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77C7-50E2-477E-BF8D-BB5AC4CF96FD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129D-5ABC-45E1-A7A8-DFF50E0D721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35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3837" cy="21812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3438" y="3933825"/>
            <a:ext cx="4033837" cy="21828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C605-1DFE-439E-98CB-B6EC210766F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EC72-30D6-40C5-9CFC-8E6B41F675B6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CCB7-2965-4A7F-9180-C2D4A6A302E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6B11-60DF-4136-A62A-198078441CDC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292D-9FAB-4211-995B-048012FAE11C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0847-2588-452D-A7A6-B5120549B717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967B-2524-485F-B6FD-C03424BDB04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1E04-03B6-44EB-9313-4B23189E3F1D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0FA9-59DC-4CF4-B8CD-6A3561088F4E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BF3D-E444-4569-9508-E3769B1DDD07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20EF-4E5D-4C17-B2EA-E68C0BB19EF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7708-F06E-4FED-801B-A120C8806160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3A63-079C-4165-B653-4916B77DDC2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EC1F-A8A7-4C64-B840-AA7295805220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EAFB-8FAF-4A9C-B7F7-1E7C79EA168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5833-FB54-45DC-B2A1-11E8276EC352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692A-BBE9-470D-945C-35AC06F57A2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0E39A4-91EF-4200-9829-53AD37B4089C}" type="datetimeFigureOut">
              <a:rPr lang="it-IT"/>
              <a:pPr>
                <a:defRPr/>
              </a:pPr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074D8-93ED-4181-9863-C6D4A4B70FB6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4103/0971-4065.1144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-study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 descr="IMG_09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magine 2" descr="IMG_09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3 3"/>
          <p:cNvSpPr/>
          <p:nvPr/>
        </p:nvSpPr>
        <p:spPr>
          <a:xfrm>
            <a:off x="5076825" y="0"/>
            <a:ext cx="4067175" cy="2852738"/>
          </a:xfrm>
          <a:prstGeom prst="wedgeEllipseCallout">
            <a:avLst>
              <a:gd name="adj1" fmla="val -64396"/>
              <a:gd name="adj2" fmla="val 50872"/>
            </a:avLst>
          </a:prstGeom>
          <a:solidFill>
            <a:schemeClr val="accent1">
              <a:alpha val="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651500" y="620713"/>
            <a:ext cx="3097213" cy="20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Dear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colleagues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,</a:t>
            </a:r>
          </a:p>
          <a:p>
            <a:pPr>
              <a:defRPr/>
            </a:pP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unfortunately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, due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to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declining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health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status, I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am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unable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to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take part in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this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exciting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scientific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event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,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however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, I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am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sure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dr.Alejandro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Trevi</a:t>
            </a:r>
            <a:r>
              <a:rPr lang="it-IT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Ñ0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will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do a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great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job in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my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place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. I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wish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you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all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a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fruitful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and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productive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Std" pitchFamily="50" charset="0"/>
                <a:cs typeface="Arial" charset="0"/>
              </a:rPr>
              <a:t> meeting</a:t>
            </a:r>
          </a:p>
          <a:p>
            <a:pPr>
              <a:defRPr/>
            </a:pPr>
            <a:endParaRPr lang="it-IT" sz="14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it-IT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                     </a:t>
            </a:r>
            <a:r>
              <a:rPr lang="it-IT" sz="1400" b="1" i="1" dirty="0">
                <a:solidFill>
                  <a:srgbClr val="FFFF00"/>
                </a:solidFill>
                <a:latin typeface="Brush Script Std" pitchFamily="50" charset="0"/>
                <a:cs typeface="Arial" charset="0"/>
              </a:rPr>
              <a:t>Gianni </a:t>
            </a:r>
            <a:r>
              <a:rPr lang="it-IT" sz="1400" b="1" i="1" dirty="0" err="1">
                <a:solidFill>
                  <a:srgbClr val="FFFF00"/>
                </a:solidFill>
                <a:latin typeface="Brush Script Std" pitchFamily="50" charset="0"/>
                <a:cs typeface="Arial" charset="0"/>
              </a:rPr>
              <a:t>Bellomo</a:t>
            </a:r>
            <a:endParaRPr lang="it-IT" sz="1400" b="1" i="1" dirty="0">
              <a:solidFill>
                <a:srgbClr val="FFFF00"/>
              </a:solidFill>
              <a:latin typeface="Brush Script Std" pitchFamily="50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Grafico 1"/>
          <p:cNvGraphicFramePr>
            <a:graphicFrameLocks/>
          </p:cNvGraphicFramePr>
          <p:nvPr/>
        </p:nvGraphicFramePr>
        <p:xfrm>
          <a:off x="5148064" y="1916832"/>
          <a:ext cx="3528392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r:id="rId3" imgW="7108552" imgH="4871126" progId="Excel.Sheet.8">
                  <p:embed/>
                </p:oleObj>
              </mc:Choice>
              <mc:Fallback>
                <p:oleObj r:id="rId3" imgW="7108552" imgH="4871126" progId="Excel.Shee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916832"/>
                        <a:ext cx="3528392" cy="3024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Grafico 1"/>
          <p:cNvGraphicFramePr>
            <a:graphicFrameLocks/>
          </p:cNvGraphicFramePr>
          <p:nvPr/>
        </p:nvGraphicFramePr>
        <p:xfrm>
          <a:off x="899592" y="1700808"/>
          <a:ext cx="3312740" cy="338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r:id="rId5" imgW="7108552" imgH="4871126" progId="Excel.Sheet.8">
                  <p:embed/>
                </p:oleObj>
              </mc:Choice>
              <mc:Fallback>
                <p:oleObj r:id="rId5" imgW="7108552" imgH="4871126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00808"/>
                        <a:ext cx="3312740" cy="33843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7504" y="2924944"/>
            <a:ext cx="1043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eGFR</a:t>
            </a:r>
            <a:r>
              <a:rPr lang="it-IT" sz="900" dirty="0"/>
              <a:t>(ml/min)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530120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Time</a:t>
            </a:r>
            <a:r>
              <a:rPr lang="it-IT" sz="900" dirty="0"/>
              <a:t> </a:t>
            </a:r>
            <a:r>
              <a:rPr lang="it-IT" sz="900" dirty="0" err="1"/>
              <a:t>from</a:t>
            </a:r>
            <a:r>
              <a:rPr lang="it-IT" sz="900" dirty="0"/>
              <a:t> </a:t>
            </a:r>
            <a:r>
              <a:rPr lang="it-IT" sz="900" dirty="0" err="1"/>
              <a:t>baseline</a:t>
            </a:r>
            <a:r>
              <a:rPr lang="it-IT" sz="900" dirty="0"/>
              <a:t>(</a:t>
            </a:r>
            <a:r>
              <a:rPr lang="it-IT" sz="900" dirty="0" err="1"/>
              <a:t>yrs</a:t>
            </a:r>
            <a:r>
              <a:rPr lang="it-IT" sz="900" dirty="0"/>
              <a:t>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75656" y="148478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XOi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162880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Other</a:t>
            </a:r>
            <a:r>
              <a:rPr lang="it-IT" sz="1200" dirty="0"/>
              <a:t> </a:t>
            </a:r>
            <a:r>
              <a:rPr lang="it-IT" sz="1200" dirty="0" err="1"/>
              <a:t>hypouricemic</a:t>
            </a:r>
            <a:r>
              <a:rPr lang="it-IT" sz="1200" dirty="0"/>
              <a:t> </a:t>
            </a:r>
            <a:r>
              <a:rPr lang="it-IT" sz="1200" dirty="0" err="1"/>
              <a:t>agents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87624" y="4766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… </a:t>
            </a:r>
            <a:r>
              <a:rPr lang="it-IT" sz="1400" dirty="0" err="1">
                <a:solidFill>
                  <a:srgbClr val="0070C0"/>
                </a:solidFill>
              </a:rPr>
              <a:t>if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eGFR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change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is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comparable</a:t>
            </a:r>
            <a:r>
              <a:rPr lang="it-IT" sz="1400" dirty="0">
                <a:solidFill>
                  <a:srgbClr val="0070C0"/>
                </a:solidFill>
              </a:rPr>
              <a:t> in </a:t>
            </a:r>
            <a:r>
              <a:rPr lang="it-IT" sz="1400" dirty="0" err="1">
                <a:solidFill>
                  <a:srgbClr val="0070C0"/>
                </a:solidFill>
              </a:rPr>
              <a:t>subjects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treated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with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XOi</a:t>
            </a:r>
            <a:r>
              <a:rPr lang="it-IT" sz="1400" dirty="0">
                <a:solidFill>
                  <a:srgbClr val="0070C0"/>
                </a:solidFill>
              </a:rPr>
              <a:t> and </a:t>
            </a:r>
            <a:r>
              <a:rPr lang="it-IT" sz="1400" dirty="0" err="1">
                <a:solidFill>
                  <a:srgbClr val="0070C0"/>
                </a:solidFill>
              </a:rPr>
              <a:t>other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hypouricemic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agents</a:t>
            </a:r>
            <a:r>
              <a:rPr lang="it-IT" sz="1400" dirty="0">
                <a:solidFill>
                  <a:srgbClr val="0070C0"/>
                </a:solidFill>
              </a:rPr>
              <a:t>, </a:t>
            </a:r>
            <a:r>
              <a:rPr lang="it-IT" sz="1400" dirty="0" err="1">
                <a:solidFill>
                  <a:srgbClr val="0070C0"/>
                </a:solidFill>
              </a:rPr>
              <a:t>thus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indicating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that</a:t>
            </a:r>
            <a:r>
              <a:rPr lang="it-IT" sz="1400" dirty="0">
                <a:solidFill>
                  <a:srgbClr val="0070C0"/>
                </a:solidFill>
              </a:rPr>
              <a:t> the </a:t>
            </a:r>
            <a:r>
              <a:rPr lang="it-IT" sz="1400" dirty="0" err="1">
                <a:solidFill>
                  <a:srgbClr val="0070C0"/>
                </a:solidFill>
              </a:rPr>
              <a:t>effect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is</a:t>
            </a:r>
            <a:r>
              <a:rPr lang="it-IT" sz="1400" dirty="0">
                <a:solidFill>
                  <a:srgbClr val="0070C0"/>
                </a:solidFill>
              </a:rPr>
              <a:t> due </a:t>
            </a:r>
            <a:r>
              <a:rPr lang="it-IT" sz="1400" dirty="0" err="1">
                <a:solidFill>
                  <a:srgbClr val="0070C0"/>
                </a:solidFill>
              </a:rPr>
              <a:t>to</a:t>
            </a:r>
            <a:r>
              <a:rPr lang="it-IT" sz="1400" dirty="0">
                <a:solidFill>
                  <a:srgbClr val="0070C0"/>
                </a:solidFill>
              </a:rPr>
              <a:t> UA </a:t>
            </a:r>
            <a:r>
              <a:rPr lang="it-IT" sz="1400" dirty="0" err="1">
                <a:solidFill>
                  <a:srgbClr val="0070C0"/>
                </a:solidFill>
              </a:rPr>
              <a:t>reduction</a:t>
            </a:r>
            <a:r>
              <a:rPr lang="it-IT" sz="1400" dirty="0">
                <a:solidFill>
                  <a:srgbClr val="0070C0"/>
                </a:solidFill>
              </a:rPr>
              <a:t>, and </a:t>
            </a:r>
            <a:r>
              <a:rPr lang="it-IT" sz="1400" dirty="0" err="1">
                <a:solidFill>
                  <a:srgbClr val="0070C0"/>
                </a:solidFill>
              </a:rPr>
              <a:t>not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to</a:t>
            </a:r>
            <a:r>
              <a:rPr lang="it-IT" sz="1400" dirty="0">
                <a:solidFill>
                  <a:srgbClr val="0070C0"/>
                </a:solidFill>
              </a:rPr>
              <a:t> XO </a:t>
            </a:r>
            <a:r>
              <a:rPr lang="it-IT" sz="1400" dirty="0" err="1">
                <a:solidFill>
                  <a:srgbClr val="0070C0"/>
                </a:solidFill>
              </a:rPr>
              <a:t>inhibition</a:t>
            </a:r>
            <a:r>
              <a:rPr lang="it-IT" sz="1400" dirty="0">
                <a:solidFill>
                  <a:srgbClr val="0070C0"/>
                </a:solidFill>
              </a:rPr>
              <a:t> per se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1"/>
          <p:cNvSpPr txBox="1">
            <a:spLocks noChangeArrowheads="1"/>
          </p:cNvSpPr>
          <p:nvPr/>
        </p:nvSpPr>
        <p:spPr bwMode="auto">
          <a:xfrm>
            <a:off x="1619250" y="2276475"/>
            <a:ext cx="64817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Country(year): Taiwan(2006)</a:t>
            </a:r>
          </a:p>
          <a:p>
            <a:endParaRPr lang="it-IT"/>
          </a:p>
          <a:p>
            <a:r>
              <a:rPr lang="it-IT"/>
              <a:t>Population studied(n): CKD 3-4(n=54)</a:t>
            </a:r>
          </a:p>
          <a:p>
            <a:endParaRPr lang="it-IT"/>
          </a:p>
          <a:p>
            <a:r>
              <a:rPr lang="it-IT"/>
              <a:t>Intervention: allopurinol 100-300 mg vs usual therapy</a:t>
            </a:r>
          </a:p>
          <a:p>
            <a:endParaRPr lang="it-IT"/>
          </a:p>
          <a:p>
            <a:r>
              <a:rPr lang="it-IT"/>
              <a:t>Length of observation: 1 year</a:t>
            </a:r>
          </a:p>
          <a:p>
            <a:endParaRPr lang="it-IT"/>
          </a:p>
          <a:p>
            <a:r>
              <a:rPr lang="it-IT"/>
              <a:t>Study outcome: reduced BP, slowing serum creatinine increase</a:t>
            </a:r>
          </a:p>
          <a:p>
            <a:r>
              <a:rPr lang="it-IT" b="1">
                <a:solidFill>
                  <a:srgbClr val="FF0000"/>
                </a:solidFill>
              </a:rPr>
              <a:t>Serum UA: allopurinol 9.75</a:t>
            </a:r>
            <a:r>
              <a:rPr lang="it-IT" b="1">
                <a:solidFill>
                  <a:srgbClr val="FF0000"/>
                </a:solidFill>
                <a:sym typeface="Wingdings" pitchFamily="2" charset="2"/>
              </a:rPr>
              <a:t>5.88, control 9.9210.08</a:t>
            </a:r>
            <a:endParaRPr lang="it-IT" b="1">
              <a:solidFill>
                <a:srgbClr val="FF0000"/>
              </a:solidFill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60350"/>
            <a:ext cx="5876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341438"/>
            <a:ext cx="1628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1"/>
          <p:cNvSpPr txBox="1">
            <a:spLocks noChangeArrowheads="1"/>
          </p:cNvSpPr>
          <p:nvPr/>
        </p:nvSpPr>
        <p:spPr bwMode="auto">
          <a:xfrm>
            <a:off x="1619672" y="2276872"/>
            <a:ext cx="648176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Country</a:t>
            </a:r>
            <a:r>
              <a:rPr lang="it-IT" dirty="0"/>
              <a:t>(</a:t>
            </a:r>
            <a:r>
              <a:rPr lang="it-IT" dirty="0" err="1"/>
              <a:t>year</a:t>
            </a:r>
            <a:r>
              <a:rPr lang="it-IT" dirty="0"/>
              <a:t>): Iran(2010)</a:t>
            </a:r>
          </a:p>
          <a:p>
            <a:endParaRPr lang="it-IT" dirty="0"/>
          </a:p>
          <a:p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(n): </a:t>
            </a:r>
            <a:r>
              <a:rPr lang="it-IT" dirty="0" err="1"/>
              <a:t>type</a:t>
            </a:r>
            <a:r>
              <a:rPr lang="it-IT" dirty="0"/>
              <a:t> 2 DM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nephropathy</a:t>
            </a:r>
            <a:r>
              <a:rPr lang="it-IT" dirty="0"/>
              <a:t>(proteinuria </a:t>
            </a:r>
            <a:r>
              <a:rPr lang="it-IT" dirty="0" err="1"/>
              <a:t>+serum</a:t>
            </a:r>
            <a:r>
              <a:rPr lang="it-IT" dirty="0"/>
              <a:t> creatinine &lt;3.0 mg/dl,n=40)</a:t>
            </a:r>
          </a:p>
          <a:p>
            <a:endParaRPr lang="it-IT" dirty="0"/>
          </a:p>
          <a:p>
            <a:r>
              <a:rPr lang="it-IT" dirty="0" err="1"/>
              <a:t>Intervention</a:t>
            </a:r>
            <a:r>
              <a:rPr lang="it-IT" dirty="0"/>
              <a:t>: allopurinol 100 mg vs placebo</a:t>
            </a:r>
          </a:p>
          <a:p>
            <a:endParaRPr lang="it-IT" dirty="0"/>
          </a:p>
          <a:p>
            <a:r>
              <a:rPr lang="it-IT" dirty="0" err="1"/>
              <a:t>Length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observation</a:t>
            </a:r>
            <a:r>
              <a:rPr lang="it-IT" dirty="0"/>
              <a:t>: 4 </a:t>
            </a:r>
            <a:r>
              <a:rPr lang="it-IT" dirty="0" err="1"/>
              <a:t>months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outcome</a:t>
            </a:r>
            <a:r>
              <a:rPr lang="it-IT" dirty="0"/>
              <a:t>: </a:t>
            </a:r>
            <a:r>
              <a:rPr lang="it-IT" dirty="0" err="1"/>
              <a:t>reduction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proteinuria in </a:t>
            </a:r>
            <a:r>
              <a:rPr lang="it-IT" dirty="0" err="1"/>
              <a:t>intervention</a:t>
            </a:r>
            <a:r>
              <a:rPr lang="it-IT" dirty="0"/>
              <a:t> </a:t>
            </a:r>
            <a:r>
              <a:rPr lang="it-IT" dirty="0" err="1"/>
              <a:t>group</a:t>
            </a:r>
            <a:endParaRPr lang="it-IT" dirty="0"/>
          </a:p>
          <a:p>
            <a:endParaRPr lang="it-IT" dirty="0"/>
          </a:p>
          <a:p>
            <a:r>
              <a:rPr lang="it-IT" b="1" dirty="0" err="1">
                <a:solidFill>
                  <a:srgbClr val="FF0000"/>
                </a:solidFill>
              </a:rPr>
              <a:t>Serum</a:t>
            </a:r>
            <a:r>
              <a:rPr lang="it-IT" b="1" dirty="0">
                <a:solidFill>
                  <a:srgbClr val="FF0000"/>
                </a:solidFill>
              </a:rPr>
              <a:t> UA: </a:t>
            </a:r>
            <a:r>
              <a:rPr lang="it-IT" b="1" dirty="0" err="1">
                <a:solidFill>
                  <a:srgbClr val="FF0000"/>
                </a:solidFill>
              </a:rPr>
              <a:t>intervention</a:t>
            </a:r>
            <a:r>
              <a:rPr lang="it-IT" b="1" dirty="0">
                <a:solidFill>
                  <a:srgbClr val="FF0000"/>
                </a:solidFill>
              </a:rPr>
              <a:t> 5.96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5.31,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control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6.506.44 mg/dl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77311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724128" y="1772816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IJKD 2010;4:128-32</a:t>
            </a:r>
          </a:p>
          <a:p>
            <a:r>
              <a:rPr lang="it-IT" sz="1100" dirty="0"/>
              <a:t>www.ijkd.org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1"/>
          <p:cNvSpPr txBox="1">
            <a:spLocks noChangeArrowheads="1"/>
          </p:cNvSpPr>
          <p:nvPr/>
        </p:nvSpPr>
        <p:spPr bwMode="auto">
          <a:xfrm>
            <a:off x="1619250" y="2276475"/>
            <a:ext cx="64817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Country(year): Spain (2015)</a:t>
            </a:r>
          </a:p>
          <a:p>
            <a:endParaRPr lang="it-IT"/>
          </a:p>
          <a:p>
            <a:r>
              <a:rPr lang="it-IT"/>
              <a:t>Population studied(n): CKD 3(n=113)</a:t>
            </a:r>
          </a:p>
          <a:p>
            <a:endParaRPr lang="it-IT"/>
          </a:p>
          <a:p>
            <a:r>
              <a:rPr lang="it-IT"/>
              <a:t>Intervention: allopurinol 100 mg</a:t>
            </a:r>
          </a:p>
          <a:p>
            <a:endParaRPr lang="it-IT"/>
          </a:p>
          <a:p>
            <a:r>
              <a:rPr lang="it-IT"/>
              <a:t>Length of observation: 7 years</a:t>
            </a:r>
          </a:p>
          <a:p>
            <a:endParaRPr lang="it-IT"/>
          </a:p>
          <a:p>
            <a:r>
              <a:rPr lang="it-IT"/>
              <a:t>Study outcome: slowing of eGFR decline, reduced incidence of renal events</a:t>
            </a:r>
          </a:p>
          <a:p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Serum UA: intervention 7.8</a:t>
            </a:r>
            <a:r>
              <a:rPr lang="it-IT" b="1">
                <a:solidFill>
                  <a:srgbClr val="FF0000"/>
                </a:solidFill>
                <a:sym typeface="Wingdings" pitchFamily="2" charset="2"/>
              </a:rPr>
              <a:t>6.6, control 7.37.1 mg/dl</a:t>
            </a:r>
            <a:r>
              <a:rPr lang="it-IT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8913"/>
            <a:ext cx="51720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484313"/>
            <a:ext cx="4362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1"/>
          <p:cNvSpPr txBox="1">
            <a:spLocks noChangeArrowheads="1"/>
          </p:cNvSpPr>
          <p:nvPr/>
        </p:nvSpPr>
        <p:spPr bwMode="auto">
          <a:xfrm>
            <a:off x="1619250" y="2276475"/>
            <a:ext cx="64817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Country(year): Turkey(2011)</a:t>
            </a:r>
          </a:p>
          <a:p>
            <a:endParaRPr lang="it-IT"/>
          </a:p>
          <a:p>
            <a:r>
              <a:rPr lang="it-IT"/>
              <a:t>Population studied(n): asymptomatic hyperuricemia(n=97)</a:t>
            </a:r>
          </a:p>
          <a:p>
            <a:endParaRPr lang="it-IT"/>
          </a:p>
          <a:p>
            <a:r>
              <a:rPr lang="it-IT"/>
              <a:t>Intervention: allopurinol 300 mg, vs no treatment</a:t>
            </a:r>
          </a:p>
          <a:p>
            <a:endParaRPr lang="it-IT"/>
          </a:p>
          <a:p>
            <a:r>
              <a:rPr lang="it-IT"/>
              <a:t>Length of observation: 4 months</a:t>
            </a:r>
          </a:p>
          <a:p>
            <a:endParaRPr lang="it-IT"/>
          </a:p>
          <a:p>
            <a:r>
              <a:rPr lang="it-IT"/>
              <a:t>Study outcome: reduced BP, increased eGFR in allopurinol group</a:t>
            </a:r>
          </a:p>
          <a:p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Serum UA: allopurinol 8.3</a:t>
            </a:r>
            <a:r>
              <a:rPr lang="it-IT" b="1">
                <a:solidFill>
                  <a:srgbClr val="FF0000"/>
                </a:solidFill>
                <a:sym typeface="Wingdings" pitchFamily="2" charset="2"/>
              </a:rPr>
              <a:t>5.8, control 7.97.2 mg/dl</a:t>
            </a:r>
            <a:endParaRPr lang="it-IT" b="1">
              <a:solidFill>
                <a:srgbClr val="FF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0"/>
            <a:ext cx="49244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341438"/>
            <a:ext cx="31908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Logo of ijneph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699" name="Rettangolo 2"/>
          <p:cNvSpPr>
            <a:spLocks noChangeArrowheads="1"/>
          </p:cNvSpPr>
          <p:nvPr/>
        </p:nvSpPr>
        <p:spPr bwMode="auto">
          <a:xfrm>
            <a:off x="684213" y="476250"/>
            <a:ext cx="72723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hlinkClick r:id="rId3"/>
              </a:rPr>
              <a:t>Indian Journal of Nephrology</a:t>
            </a:r>
            <a:endParaRPr lang="it-IT"/>
          </a:p>
          <a:p>
            <a:r>
              <a:rPr lang="it-IT"/>
              <a:t>Medknow Publications</a:t>
            </a:r>
          </a:p>
          <a:p>
            <a:r>
              <a:rPr lang="it-IT"/>
              <a:t>Allopurinol for prevention of progression of kidney disease with hyperuricemia</a:t>
            </a:r>
          </a:p>
          <a:p>
            <a:r>
              <a:rPr lang="it-IT"/>
              <a:t>B. H. Santhosh Pai, G. Swarnalatha, [...], and K. V. Dakshinamurty</a:t>
            </a:r>
          </a:p>
        </p:txBody>
      </p:sp>
      <p:sp>
        <p:nvSpPr>
          <p:cNvPr id="29700" name="Rettangolo 3"/>
          <p:cNvSpPr>
            <a:spLocks noChangeArrowheads="1"/>
          </p:cNvSpPr>
          <p:nvPr/>
        </p:nvSpPr>
        <p:spPr bwMode="auto">
          <a:xfrm>
            <a:off x="1979613" y="2420938"/>
            <a:ext cx="59055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Country(year): India(2013)</a:t>
            </a:r>
          </a:p>
          <a:p>
            <a:endParaRPr lang="it-IT"/>
          </a:p>
          <a:p>
            <a:r>
              <a:rPr lang="it-IT"/>
              <a:t>Population studied(n): CKD, stage 3-4(n=183)</a:t>
            </a:r>
          </a:p>
          <a:p>
            <a:endParaRPr lang="it-IT"/>
          </a:p>
          <a:p>
            <a:r>
              <a:rPr lang="it-IT"/>
              <a:t>Intervention:  allopurinol 100 mg vs no treatment</a:t>
            </a:r>
          </a:p>
          <a:p>
            <a:endParaRPr lang="it-IT"/>
          </a:p>
          <a:p>
            <a:r>
              <a:rPr lang="it-IT"/>
              <a:t>Length of observation: 2 years</a:t>
            </a:r>
          </a:p>
          <a:p>
            <a:endParaRPr lang="it-IT"/>
          </a:p>
          <a:p>
            <a:r>
              <a:rPr lang="it-IT"/>
              <a:t>Study outcome: reduction of blood pressure and CKD progression in treated group</a:t>
            </a:r>
          </a:p>
          <a:p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Serum UA: intervention 9.1</a:t>
            </a:r>
            <a:r>
              <a:rPr lang="it-IT" b="1">
                <a:solidFill>
                  <a:srgbClr val="FF0000"/>
                </a:solidFill>
                <a:sym typeface="Wingdings" pitchFamily="2" charset="2"/>
              </a:rPr>
              <a:t>5.3mg/dl, control 9.2-9.9 mg/dl</a:t>
            </a:r>
            <a:endParaRPr lang="it-IT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1"/>
          <p:cNvSpPr txBox="1">
            <a:spLocks noChangeArrowheads="1"/>
          </p:cNvSpPr>
          <p:nvPr/>
        </p:nvSpPr>
        <p:spPr bwMode="auto">
          <a:xfrm>
            <a:off x="1619672" y="2636912"/>
            <a:ext cx="64817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Country</a:t>
            </a:r>
            <a:r>
              <a:rPr lang="it-IT" dirty="0"/>
              <a:t>(</a:t>
            </a:r>
            <a:r>
              <a:rPr lang="it-IT" dirty="0" err="1"/>
              <a:t>year</a:t>
            </a:r>
            <a:r>
              <a:rPr lang="it-IT" dirty="0"/>
              <a:t>): India(2015)</a:t>
            </a:r>
          </a:p>
          <a:p>
            <a:endParaRPr lang="it-IT" dirty="0"/>
          </a:p>
          <a:p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(n): CKD 3-4(n=93)</a:t>
            </a:r>
          </a:p>
          <a:p>
            <a:endParaRPr lang="it-IT" dirty="0"/>
          </a:p>
          <a:p>
            <a:r>
              <a:rPr lang="it-IT" dirty="0" err="1"/>
              <a:t>Intervention</a:t>
            </a:r>
            <a:r>
              <a:rPr lang="it-IT" dirty="0"/>
              <a:t>: </a:t>
            </a:r>
            <a:r>
              <a:rPr lang="it-IT" dirty="0" err="1"/>
              <a:t>febuxostat</a:t>
            </a:r>
            <a:r>
              <a:rPr lang="it-IT" dirty="0"/>
              <a:t> 40 mg vs placebo</a:t>
            </a:r>
          </a:p>
          <a:p>
            <a:endParaRPr lang="it-IT" dirty="0"/>
          </a:p>
          <a:p>
            <a:r>
              <a:rPr lang="it-IT" dirty="0" err="1"/>
              <a:t>Length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observation</a:t>
            </a:r>
            <a:r>
              <a:rPr lang="it-IT" dirty="0"/>
              <a:t>: 6 </a:t>
            </a:r>
            <a:r>
              <a:rPr lang="it-IT" dirty="0" err="1"/>
              <a:t>months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outcome</a:t>
            </a:r>
            <a:r>
              <a:rPr lang="it-IT" dirty="0"/>
              <a:t>: </a:t>
            </a:r>
            <a:r>
              <a:rPr lang="it-IT" dirty="0" err="1"/>
              <a:t>slowing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eGFR</a:t>
            </a:r>
            <a:r>
              <a:rPr lang="it-IT" dirty="0"/>
              <a:t> </a:t>
            </a:r>
            <a:r>
              <a:rPr lang="it-IT" dirty="0" err="1"/>
              <a:t>decline</a:t>
            </a:r>
            <a:r>
              <a:rPr lang="it-IT" dirty="0"/>
              <a:t> in </a:t>
            </a:r>
            <a:r>
              <a:rPr lang="it-IT" dirty="0" err="1"/>
              <a:t>febuxostat</a:t>
            </a:r>
            <a:r>
              <a:rPr lang="it-IT" dirty="0"/>
              <a:t> </a:t>
            </a:r>
            <a:r>
              <a:rPr lang="it-IT" dirty="0" err="1"/>
              <a:t>group</a:t>
            </a:r>
            <a:endParaRPr lang="it-IT" dirty="0"/>
          </a:p>
          <a:p>
            <a:endParaRPr lang="it-IT" dirty="0"/>
          </a:p>
          <a:p>
            <a:r>
              <a:rPr lang="it-IT" b="1" dirty="0" err="1">
                <a:solidFill>
                  <a:srgbClr val="FF0000"/>
                </a:solidFill>
              </a:rPr>
              <a:t>Serum</a:t>
            </a:r>
            <a:r>
              <a:rPr lang="it-IT" b="1" dirty="0">
                <a:solidFill>
                  <a:srgbClr val="FF0000"/>
                </a:solidFill>
              </a:rPr>
              <a:t> UA: </a:t>
            </a:r>
            <a:r>
              <a:rPr lang="it-IT" b="1" dirty="0" err="1">
                <a:solidFill>
                  <a:srgbClr val="FF0000"/>
                </a:solidFill>
              </a:rPr>
              <a:t>intervention</a:t>
            </a:r>
            <a:r>
              <a:rPr lang="it-IT" b="1" dirty="0">
                <a:solidFill>
                  <a:srgbClr val="FF0000"/>
                </a:solidFill>
              </a:rPr>
              <a:t> 9.0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5.2 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control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8.27.8 mg/dl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4752578" cy="16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211960" y="177281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Am J Kidney Dis. 66(6):945-950. ª 2015 by the National Kidney Foundation, Inc.</a:t>
            </a:r>
            <a:endParaRPr lang="it-IT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1"/>
          <p:cNvSpPr txBox="1">
            <a:spLocks noChangeArrowheads="1"/>
          </p:cNvSpPr>
          <p:nvPr/>
        </p:nvSpPr>
        <p:spPr bwMode="auto">
          <a:xfrm>
            <a:off x="1619250" y="2276475"/>
            <a:ext cx="648176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Country(year):Taiwan(2016)</a:t>
            </a:r>
          </a:p>
          <a:p>
            <a:endParaRPr lang="it-IT"/>
          </a:p>
          <a:p>
            <a:r>
              <a:rPr lang="it-IT"/>
              <a:t>Population studied(n): CKD (n=2460)</a:t>
            </a:r>
          </a:p>
          <a:p>
            <a:endParaRPr lang="it-IT"/>
          </a:p>
          <a:p>
            <a:r>
              <a:rPr lang="it-IT"/>
              <a:t>Intervention</a:t>
            </a:r>
            <a:r>
              <a:rPr lang="it-IT" sz="1400"/>
              <a:t>: febuxostat “ab initio” (n=40), conversion to febuxostat from other urate lowering treatments(oULT n=206), vs oULT continued, n=2214 </a:t>
            </a:r>
          </a:p>
          <a:p>
            <a:endParaRPr lang="it-IT"/>
          </a:p>
          <a:p>
            <a:r>
              <a:rPr lang="it-IT"/>
              <a:t>Length of observation: 1 year</a:t>
            </a:r>
          </a:p>
          <a:p>
            <a:endParaRPr lang="it-IT"/>
          </a:p>
          <a:p>
            <a:r>
              <a:rPr lang="it-IT"/>
              <a:t>Study outcome: slowing of eGFR decline in febuxostat and conversion groups compare to oULT</a:t>
            </a:r>
          </a:p>
          <a:p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Serum UA: febuxostat 9.45</a:t>
            </a:r>
            <a:r>
              <a:rPr lang="it-IT" b="1">
                <a:solidFill>
                  <a:srgbClr val="FF0000"/>
                </a:solidFill>
                <a:sym typeface="Wingdings" pitchFamily="2" charset="2"/>
              </a:rPr>
              <a:t>6.7, conversion 8.56.3. oULT 7.2 7.0 mg/dl </a:t>
            </a:r>
            <a:endParaRPr lang="it-IT" b="1">
              <a:solidFill>
                <a:srgbClr val="FF0000"/>
              </a:solidFill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913"/>
            <a:ext cx="727280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3162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250" y="1052513"/>
            <a:ext cx="6481763" cy="446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0000"/>
                </a:solidFill>
              </a:rPr>
              <a:t>WORK IN PROGRESS</a:t>
            </a:r>
          </a:p>
          <a:p>
            <a:pPr>
              <a:defRPr/>
            </a:pPr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PERL 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study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www.perl-study.org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): USA, Canada,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Denmark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; RCT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allopurinol vs placebo,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patients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type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1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diabetes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3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years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Primary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outcome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measure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dirty="0" err="1"/>
              <a:t>change</a:t>
            </a:r>
            <a:r>
              <a:rPr lang="it-IT" dirty="0"/>
              <a:t> in i(</a:t>
            </a:r>
            <a:r>
              <a:rPr lang="it-IT" dirty="0" err="1"/>
              <a:t>iohexol</a:t>
            </a:r>
            <a:r>
              <a:rPr lang="it-IT" dirty="0"/>
              <a:t>)GFR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FREED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study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/>
              <a:t>Journal of Cardiology 66 (2015) 298–303 )</a:t>
            </a:r>
            <a:r>
              <a:rPr lang="it-IT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Japan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RCT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febuxostat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vs allopurinol in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elderly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population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(&gt;65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yrs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), 3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years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Primary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outcome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measure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/>
              <a:t>composite of cerebral, cardiovascular, and renal events, and all deaths including death due to cerebral, cardiovascular, and renal disease, new or recurring </a:t>
            </a:r>
            <a:r>
              <a:rPr lang="en-US" dirty="0" err="1"/>
              <a:t>cerebrovascular</a:t>
            </a:r>
            <a:r>
              <a:rPr lang="en-US" dirty="0"/>
              <a:t> disease, new or recurring non-fatal coronary artery disease, cardiac failure requiring hospitalization, arteriosclerotic disease requiring treatment, renal impairment, new </a:t>
            </a:r>
            <a:r>
              <a:rPr lang="en-US" dirty="0" err="1"/>
              <a:t>atrial</a:t>
            </a:r>
            <a:r>
              <a:rPr lang="en-US" dirty="0"/>
              <a:t> fibrillation, and all deaths other than cerebral or cardiovascular or renal disease 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620688"/>
            <a:ext cx="633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A50021"/>
                </a:solidFill>
              </a:rPr>
              <a:t>Despite</a:t>
            </a:r>
            <a:r>
              <a:rPr lang="it-IT" sz="2800" dirty="0">
                <a:solidFill>
                  <a:srgbClr val="A50021"/>
                </a:solidFill>
              </a:rPr>
              <a:t> the </a:t>
            </a:r>
            <a:r>
              <a:rPr lang="it-IT" sz="2800" dirty="0" err="1">
                <a:solidFill>
                  <a:srgbClr val="A50021"/>
                </a:solidFill>
              </a:rPr>
              <a:t>heterogeneity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of</a:t>
            </a:r>
            <a:r>
              <a:rPr lang="it-IT" sz="2800" dirty="0">
                <a:solidFill>
                  <a:srgbClr val="A50021"/>
                </a:solidFill>
              </a:rPr>
              <a:t> the </a:t>
            </a:r>
            <a:r>
              <a:rPr lang="it-IT" sz="2800" dirty="0" err="1">
                <a:solidFill>
                  <a:srgbClr val="A50021"/>
                </a:solidFill>
              </a:rPr>
              <a:t>intervention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study</a:t>
            </a:r>
            <a:r>
              <a:rPr lang="it-IT" sz="2800" dirty="0">
                <a:solidFill>
                  <a:srgbClr val="A50021"/>
                </a:solidFill>
              </a:rPr>
              <a:t>, a </a:t>
            </a:r>
            <a:r>
              <a:rPr lang="it-IT" sz="2800" dirty="0" err="1">
                <a:solidFill>
                  <a:srgbClr val="A50021"/>
                </a:solidFill>
              </a:rPr>
              <a:t>beneficial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renal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effect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was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achieved</a:t>
            </a:r>
            <a:r>
              <a:rPr lang="it-IT" sz="2800" dirty="0">
                <a:solidFill>
                  <a:srgbClr val="A50021"/>
                </a:solidFill>
              </a:rPr>
              <a:t> at </a:t>
            </a:r>
            <a:r>
              <a:rPr lang="it-IT" sz="2800" dirty="0" err="1">
                <a:solidFill>
                  <a:srgbClr val="A50021"/>
                </a:solidFill>
              </a:rPr>
              <a:t>an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average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serum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uric</a:t>
            </a:r>
            <a:r>
              <a:rPr lang="it-IT" sz="2800" dirty="0">
                <a:solidFill>
                  <a:srgbClr val="A50021"/>
                </a:solidFill>
              </a:rPr>
              <a:t> acid </a:t>
            </a:r>
            <a:r>
              <a:rPr lang="it-IT" sz="2800" dirty="0" err="1">
                <a:solidFill>
                  <a:srgbClr val="A50021"/>
                </a:solidFill>
              </a:rPr>
              <a:t>level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consistently</a:t>
            </a:r>
            <a:r>
              <a:rPr lang="it-IT" sz="2800" dirty="0">
                <a:solidFill>
                  <a:srgbClr val="A50021"/>
                </a:solidFill>
              </a:rPr>
              <a:t> </a:t>
            </a:r>
            <a:r>
              <a:rPr lang="it-IT" sz="2800" dirty="0" err="1">
                <a:solidFill>
                  <a:srgbClr val="A50021"/>
                </a:solidFill>
              </a:rPr>
              <a:t>above</a:t>
            </a:r>
            <a:r>
              <a:rPr lang="it-IT" sz="2800" dirty="0">
                <a:solidFill>
                  <a:srgbClr val="A50021"/>
                </a:solidFill>
              </a:rPr>
              <a:t> 5.0, and </a:t>
            </a:r>
            <a:r>
              <a:rPr lang="it-IT" sz="2800" dirty="0" err="1">
                <a:solidFill>
                  <a:srgbClr val="A50021"/>
                </a:solidFill>
              </a:rPr>
              <a:t>often</a:t>
            </a:r>
            <a:r>
              <a:rPr lang="it-IT" sz="2800" dirty="0">
                <a:solidFill>
                  <a:srgbClr val="A50021"/>
                </a:solidFill>
              </a:rPr>
              <a:t> 6.0 mg/dl.</a:t>
            </a:r>
          </a:p>
          <a:p>
            <a:endParaRPr lang="it-IT" sz="2800" dirty="0">
              <a:solidFill>
                <a:srgbClr val="A50021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So, </a:t>
            </a:r>
            <a:r>
              <a:rPr lang="it-IT" sz="2800" dirty="0" err="1">
                <a:solidFill>
                  <a:srgbClr val="0070C0"/>
                </a:solidFill>
              </a:rPr>
              <a:t>from</a:t>
            </a:r>
            <a:r>
              <a:rPr lang="it-IT" sz="2800" dirty="0">
                <a:solidFill>
                  <a:srgbClr val="0070C0"/>
                </a:solidFill>
              </a:rPr>
              <a:t> a </a:t>
            </a:r>
            <a:r>
              <a:rPr lang="it-IT" sz="2800" dirty="0" err="1">
                <a:solidFill>
                  <a:srgbClr val="0070C0"/>
                </a:solidFill>
              </a:rPr>
              <a:t>renal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standpoint</a:t>
            </a:r>
            <a:r>
              <a:rPr lang="it-IT" sz="2800" dirty="0">
                <a:solidFill>
                  <a:srgbClr val="0070C0"/>
                </a:solidFill>
              </a:rPr>
              <a:t>,</a:t>
            </a:r>
            <a:r>
              <a:rPr lang="it-IT" sz="2800" dirty="0" err="1">
                <a:solidFill>
                  <a:srgbClr val="0070C0"/>
                </a:solidFill>
              </a:rPr>
              <a:t>there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is</a:t>
            </a:r>
            <a:r>
              <a:rPr lang="it-IT" sz="2800" dirty="0">
                <a:solidFill>
                  <a:srgbClr val="0070C0"/>
                </a:solidFill>
              </a:rPr>
              <a:t> no </a:t>
            </a:r>
            <a:r>
              <a:rPr lang="it-IT" sz="2800" dirty="0" err="1">
                <a:solidFill>
                  <a:srgbClr val="0070C0"/>
                </a:solidFill>
              </a:rPr>
              <a:t>compelling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evidence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to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overtreat</a:t>
            </a:r>
            <a:r>
              <a:rPr lang="it-IT" sz="2800" dirty="0">
                <a:solidFill>
                  <a:srgbClr val="0070C0"/>
                </a:solidFill>
              </a:rPr>
              <a:t> hyperuricemia, and </a:t>
            </a:r>
            <a:r>
              <a:rPr lang="it-IT" sz="2800" dirty="0" err="1">
                <a:solidFill>
                  <a:srgbClr val="0070C0"/>
                </a:solidFill>
              </a:rPr>
              <a:t>given</a:t>
            </a:r>
            <a:r>
              <a:rPr lang="it-IT" sz="2800" dirty="0">
                <a:solidFill>
                  <a:srgbClr val="0070C0"/>
                </a:solidFill>
              </a:rPr>
              <a:t> the </a:t>
            </a:r>
            <a:r>
              <a:rPr lang="it-IT" sz="2800" dirty="0" err="1">
                <a:solidFill>
                  <a:srgbClr val="0070C0"/>
                </a:solidFill>
              </a:rPr>
              <a:t>results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of</a:t>
            </a:r>
            <a:r>
              <a:rPr lang="it-IT" sz="2800" dirty="0">
                <a:solidFill>
                  <a:srgbClr val="0070C0"/>
                </a:solidFill>
              </a:rPr>
              <a:t> the </a:t>
            </a:r>
            <a:r>
              <a:rPr lang="it-IT" sz="2800" dirty="0" err="1">
                <a:solidFill>
                  <a:srgbClr val="0070C0"/>
                </a:solidFill>
              </a:rPr>
              <a:t>intervention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studies</a:t>
            </a:r>
            <a:r>
              <a:rPr lang="it-IT" sz="2800" dirty="0">
                <a:solidFill>
                  <a:srgbClr val="0070C0"/>
                </a:solidFill>
              </a:rPr>
              <a:t>, a target </a:t>
            </a:r>
            <a:r>
              <a:rPr lang="it-IT" sz="2800" dirty="0" err="1">
                <a:solidFill>
                  <a:srgbClr val="0070C0"/>
                </a:solidFill>
              </a:rPr>
              <a:t>serum</a:t>
            </a:r>
            <a:r>
              <a:rPr lang="it-IT" sz="2800" dirty="0">
                <a:solidFill>
                  <a:srgbClr val="0070C0"/>
                </a:solidFill>
              </a:rPr>
              <a:t> UA </a:t>
            </a:r>
            <a:r>
              <a:rPr lang="it-IT" sz="2800" dirty="0" err="1">
                <a:solidFill>
                  <a:srgbClr val="0070C0"/>
                </a:solidFill>
              </a:rPr>
              <a:t>between</a:t>
            </a:r>
            <a:r>
              <a:rPr lang="it-IT" sz="2800" dirty="0">
                <a:solidFill>
                  <a:srgbClr val="0070C0"/>
                </a:solidFill>
              </a:rPr>
              <a:t> 5.0 and 6.0 mg/dl, </a:t>
            </a:r>
            <a:r>
              <a:rPr lang="it-IT" sz="2800" dirty="0" err="1">
                <a:solidFill>
                  <a:srgbClr val="0070C0"/>
                </a:solidFill>
              </a:rPr>
              <a:t>seems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reasonable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188" y="908050"/>
            <a:ext cx="74898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600" b="1" dirty="0">
                <a:solidFill>
                  <a:srgbClr val="A50021"/>
                </a:solidFill>
              </a:rPr>
              <a:t>URIC ACID AND THE KIDNEY, THE LOWER THE BETTER?</a:t>
            </a:r>
          </a:p>
          <a:p>
            <a:pPr>
              <a:defRPr/>
            </a:pPr>
            <a:endParaRPr lang="it-IT" sz="3600" b="1" dirty="0">
              <a:solidFill>
                <a:srgbClr val="A50021"/>
              </a:solidFill>
            </a:endParaRPr>
          </a:p>
          <a:p>
            <a:pPr>
              <a:defRPr/>
            </a:pP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Dr.Gianni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Bellomo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Department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Nephrology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MVT Hospital, USL Umbria 1, Todi, Italy</a:t>
            </a:r>
          </a:p>
        </p:txBody>
      </p:sp>
      <p:pic>
        <p:nvPicPr>
          <p:cNvPr id="11267" name="Picture 2" descr="Risultati immagini per ospedale media valle del tev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860800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sellaDiTesto 1"/>
          <p:cNvSpPr txBox="1">
            <a:spLocks noChangeArrowheads="1"/>
          </p:cNvSpPr>
          <p:nvPr/>
        </p:nvSpPr>
        <p:spPr bwMode="auto">
          <a:xfrm>
            <a:off x="1403648" y="2348880"/>
            <a:ext cx="72151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dirty="0" err="1">
                <a:solidFill>
                  <a:srgbClr val="A50021"/>
                </a:solidFill>
              </a:rPr>
              <a:t>When</a:t>
            </a:r>
            <a:r>
              <a:rPr lang="it-IT" sz="4400" dirty="0">
                <a:solidFill>
                  <a:srgbClr val="A50021"/>
                </a:solidFill>
              </a:rPr>
              <a:t> </a:t>
            </a:r>
            <a:r>
              <a:rPr lang="it-IT" sz="4400" dirty="0" err="1">
                <a:solidFill>
                  <a:srgbClr val="A50021"/>
                </a:solidFill>
              </a:rPr>
              <a:t>is</a:t>
            </a:r>
            <a:r>
              <a:rPr lang="it-IT" sz="4400" dirty="0">
                <a:solidFill>
                  <a:srgbClr val="A50021"/>
                </a:solidFill>
              </a:rPr>
              <a:t> “low” </a:t>
            </a:r>
            <a:r>
              <a:rPr lang="it-IT" sz="4400" dirty="0" err="1">
                <a:solidFill>
                  <a:srgbClr val="A50021"/>
                </a:solidFill>
              </a:rPr>
              <a:t>too</a:t>
            </a:r>
            <a:r>
              <a:rPr lang="it-IT" sz="4400" dirty="0">
                <a:solidFill>
                  <a:srgbClr val="A50021"/>
                </a:solidFill>
              </a:rPr>
              <a:t> low?</a:t>
            </a:r>
          </a:p>
          <a:p>
            <a:r>
              <a:rPr lang="it-IT" sz="4400" dirty="0">
                <a:solidFill>
                  <a:srgbClr val="A50021"/>
                </a:solidFill>
              </a:rPr>
              <a:t>&lt;3.0 mg/dl?</a:t>
            </a:r>
          </a:p>
          <a:p>
            <a:r>
              <a:rPr lang="it-IT" sz="4400" dirty="0">
                <a:solidFill>
                  <a:srgbClr val="A50021"/>
                </a:solidFill>
              </a:rPr>
              <a:t>&lt;2.0 mg/dl?</a:t>
            </a:r>
          </a:p>
          <a:p>
            <a:r>
              <a:rPr lang="it-IT" sz="4400" dirty="0" err="1">
                <a:solidFill>
                  <a:srgbClr val="A50021"/>
                </a:solidFill>
              </a:rPr>
              <a:t>Is</a:t>
            </a:r>
            <a:r>
              <a:rPr lang="it-IT" sz="4400" dirty="0">
                <a:solidFill>
                  <a:srgbClr val="A50021"/>
                </a:solidFill>
              </a:rPr>
              <a:t> </a:t>
            </a:r>
            <a:r>
              <a:rPr lang="it-IT" sz="4400" dirty="0" err="1">
                <a:solidFill>
                  <a:srgbClr val="A50021"/>
                </a:solidFill>
              </a:rPr>
              <a:t>it</a:t>
            </a:r>
            <a:r>
              <a:rPr lang="it-IT" sz="4400" dirty="0">
                <a:solidFill>
                  <a:srgbClr val="A50021"/>
                </a:solidFill>
              </a:rPr>
              <a:t> </a:t>
            </a:r>
            <a:r>
              <a:rPr lang="it-IT" sz="4400" dirty="0" err="1">
                <a:solidFill>
                  <a:srgbClr val="A50021"/>
                </a:solidFill>
              </a:rPr>
              <a:t>harmful</a:t>
            </a:r>
            <a:r>
              <a:rPr lang="it-IT" sz="4400" dirty="0">
                <a:solidFill>
                  <a:srgbClr val="A50021"/>
                </a:solidFill>
              </a:rPr>
              <a:t>?</a:t>
            </a:r>
          </a:p>
          <a:p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5486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…and</a:t>
            </a:r>
            <a:r>
              <a:rPr lang="it-IT" sz="2800" dirty="0"/>
              <a:t> </a:t>
            </a:r>
            <a:r>
              <a:rPr lang="it-IT" sz="2800" dirty="0" err="1"/>
              <a:t>now</a:t>
            </a:r>
            <a:r>
              <a:rPr lang="it-IT" sz="2800" dirty="0"/>
              <a:t>, </a:t>
            </a:r>
            <a:r>
              <a:rPr lang="it-IT" sz="2800" dirty="0" err="1"/>
              <a:t>what</a:t>
            </a:r>
            <a:r>
              <a:rPr lang="it-IT" sz="2800" dirty="0"/>
              <a:t> </a:t>
            </a:r>
            <a:r>
              <a:rPr lang="it-IT" sz="2800" dirty="0" err="1"/>
              <a:t>about</a:t>
            </a:r>
            <a:r>
              <a:rPr lang="it-IT" sz="2800" dirty="0"/>
              <a:t> </a:t>
            </a:r>
            <a:r>
              <a:rPr lang="it-IT" sz="2800" dirty="0" err="1"/>
              <a:t>hypouricemia</a:t>
            </a:r>
            <a:r>
              <a:rPr lang="it-IT" sz="2800" dirty="0"/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sellaDiTesto 1"/>
          <p:cNvSpPr txBox="1">
            <a:spLocks noChangeArrowheads="1"/>
          </p:cNvSpPr>
          <p:nvPr/>
        </p:nvSpPr>
        <p:spPr bwMode="auto">
          <a:xfrm>
            <a:off x="2643188" y="1071563"/>
            <a:ext cx="5214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A50021"/>
                </a:solidFill>
              </a:rPr>
              <a:t>HYPOURICEMIA</a:t>
            </a:r>
          </a:p>
          <a:p>
            <a:endParaRPr lang="it-IT" sz="2400" dirty="0"/>
          </a:p>
        </p:txBody>
      </p:sp>
      <p:sp>
        <p:nvSpPr>
          <p:cNvPr id="33795" name="CasellaDiTesto 2"/>
          <p:cNvSpPr txBox="1">
            <a:spLocks noChangeArrowheads="1"/>
          </p:cNvSpPr>
          <p:nvPr/>
        </p:nvSpPr>
        <p:spPr bwMode="auto">
          <a:xfrm>
            <a:off x="1500188" y="1785938"/>
            <a:ext cx="65722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err="1">
                <a:solidFill>
                  <a:schemeClr val="accent5"/>
                </a:solidFill>
              </a:rPr>
              <a:t>Generally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defined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as</a:t>
            </a:r>
            <a:r>
              <a:rPr lang="it-IT" b="1" dirty="0">
                <a:solidFill>
                  <a:schemeClr val="accent5"/>
                </a:solidFill>
              </a:rPr>
              <a:t> SUA &lt;2.0 mg/dl</a:t>
            </a:r>
          </a:p>
          <a:p>
            <a:pPr>
              <a:buFont typeface="Arial" pitchFamily="34" charset="0"/>
              <a:buChar char="•"/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err="1">
                <a:solidFill>
                  <a:schemeClr val="accent5"/>
                </a:solidFill>
              </a:rPr>
              <a:t>Usually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asymptomatic</a:t>
            </a:r>
            <a:endParaRPr lang="it-IT" b="1" dirty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err="1">
                <a:solidFill>
                  <a:schemeClr val="accent5"/>
                </a:solidFill>
              </a:rPr>
              <a:t>Pregnant</a:t>
            </a:r>
            <a:r>
              <a:rPr lang="it-IT" b="1" dirty="0">
                <a:solidFill>
                  <a:schemeClr val="accent5"/>
                </a:solidFill>
              </a:rPr>
              <a:t> women </a:t>
            </a:r>
            <a:r>
              <a:rPr lang="it-IT" b="1" dirty="0" err="1">
                <a:solidFill>
                  <a:schemeClr val="accent5"/>
                </a:solidFill>
              </a:rPr>
              <a:t>may</a:t>
            </a:r>
            <a:r>
              <a:rPr lang="it-IT" b="1" dirty="0">
                <a:solidFill>
                  <a:schemeClr val="accent5"/>
                </a:solidFill>
              </a:rPr>
              <a:t> show </a:t>
            </a:r>
            <a:r>
              <a:rPr lang="it-IT" b="1" dirty="0" err="1">
                <a:solidFill>
                  <a:schemeClr val="accent5"/>
                </a:solidFill>
              </a:rPr>
              <a:t>serum</a:t>
            </a:r>
            <a:r>
              <a:rPr lang="it-IT" b="1">
                <a:solidFill>
                  <a:schemeClr val="accent5"/>
                </a:solidFill>
              </a:rPr>
              <a:t> UA&lt;3.0 </a:t>
            </a:r>
            <a:r>
              <a:rPr lang="it-IT" b="1" dirty="0">
                <a:solidFill>
                  <a:schemeClr val="accent5"/>
                </a:solidFill>
              </a:rPr>
              <a:t>or </a:t>
            </a:r>
            <a:r>
              <a:rPr lang="it-IT" b="1" dirty="0" err="1">
                <a:solidFill>
                  <a:schemeClr val="accent5"/>
                </a:solidFill>
              </a:rPr>
              <a:t>even</a:t>
            </a:r>
            <a:r>
              <a:rPr lang="it-IT" b="1" dirty="0">
                <a:solidFill>
                  <a:schemeClr val="accent5"/>
                </a:solidFill>
              </a:rPr>
              <a:t> 2.0 mg/dl, </a:t>
            </a:r>
            <a:r>
              <a:rPr lang="it-IT" b="1" dirty="0" err="1">
                <a:solidFill>
                  <a:schemeClr val="accent5"/>
                </a:solidFill>
              </a:rPr>
              <a:t>with</a:t>
            </a:r>
            <a:r>
              <a:rPr lang="it-IT" b="1" dirty="0">
                <a:solidFill>
                  <a:schemeClr val="accent5"/>
                </a:solidFill>
              </a:rPr>
              <a:t> no </a:t>
            </a:r>
            <a:r>
              <a:rPr lang="it-IT" b="1" dirty="0" err="1">
                <a:solidFill>
                  <a:schemeClr val="accent5"/>
                </a:solidFill>
              </a:rPr>
              <a:t>apparent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harm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to</a:t>
            </a:r>
            <a:r>
              <a:rPr lang="it-IT" b="1" dirty="0">
                <a:solidFill>
                  <a:schemeClr val="accent5"/>
                </a:solidFill>
              </a:rPr>
              <a:t> the </a:t>
            </a:r>
            <a:r>
              <a:rPr lang="it-IT" b="1" dirty="0" err="1">
                <a:solidFill>
                  <a:schemeClr val="accent5"/>
                </a:solidFill>
              </a:rPr>
              <a:t>mother</a:t>
            </a:r>
            <a:r>
              <a:rPr lang="it-IT" b="1" dirty="0">
                <a:solidFill>
                  <a:schemeClr val="accent5"/>
                </a:solidFill>
              </a:rPr>
              <a:t> or </a:t>
            </a:r>
            <a:r>
              <a:rPr lang="it-IT" b="1" dirty="0" err="1">
                <a:solidFill>
                  <a:schemeClr val="accent5"/>
                </a:solidFill>
              </a:rPr>
              <a:t>fetus</a:t>
            </a:r>
            <a:endParaRPr lang="it-IT" b="1" dirty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err="1">
                <a:solidFill>
                  <a:schemeClr val="accent5"/>
                </a:solidFill>
              </a:rPr>
              <a:t>Congenital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hypouricemia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with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hyperuricosuria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may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result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from</a:t>
            </a:r>
            <a:r>
              <a:rPr lang="it-IT" b="1" dirty="0">
                <a:solidFill>
                  <a:schemeClr val="accent5"/>
                </a:solidFill>
              </a:rPr>
              <a:t> a </a:t>
            </a:r>
            <a:r>
              <a:rPr lang="it-IT" b="1" dirty="0" err="1">
                <a:solidFill>
                  <a:schemeClr val="accent5"/>
                </a:solidFill>
              </a:rPr>
              <a:t>number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of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defects</a:t>
            </a:r>
            <a:r>
              <a:rPr lang="it-IT" b="1" dirty="0">
                <a:solidFill>
                  <a:schemeClr val="accent5"/>
                </a:solidFill>
              </a:rPr>
              <a:t> in urate </a:t>
            </a:r>
            <a:r>
              <a:rPr lang="it-IT" b="1" dirty="0" err="1">
                <a:solidFill>
                  <a:schemeClr val="accent5"/>
                </a:solidFill>
              </a:rPr>
              <a:t>transporters</a:t>
            </a:r>
            <a:r>
              <a:rPr lang="it-IT" b="1" dirty="0">
                <a:solidFill>
                  <a:schemeClr val="accent5"/>
                </a:solidFill>
              </a:rPr>
              <a:t>. </a:t>
            </a:r>
            <a:r>
              <a:rPr lang="it-IT" b="1" dirty="0" err="1">
                <a:solidFill>
                  <a:schemeClr val="accent5"/>
                </a:solidFill>
              </a:rPr>
              <a:t>Such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patients</a:t>
            </a:r>
            <a:r>
              <a:rPr lang="it-IT" b="1" dirty="0">
                <a:solidFill>
                  <a:schemeClr val="accent5"/>
                </a:solidFill>
              </a:rPr>
              <a:t> are more </a:t>
            </a:r>
            <a:r>
              <a:rPr lang="it-IT" b="1" dirty="0" err="1">
                <a:solidFill>
                  <a:schemeClr val="accent5"/>
                </a:solidFill>
              </a:rPr>
              <a:t>often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asymptomatic</a:t>
            </a:r>
            <a:r>
              <a:rPr lang="it-IT" b="1" dirty="0">
                <a:solidFill>
                  <a:schemeClr val="accent5"/>
                </a:solidFill>
              </a:rPr>
              <a:t>, </a:t>
            </a:r>
            <a:r>
              <a:rPr lang="it-IT" b="1" dirty="0" err="1">
                <a:solidFill>
                  <a:schemeClr val="accent5"/>
                </a:solidFill>
              </a:rPr>
              <a:t>however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they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may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be</a:t>
            </a:r>
            <a:r>
              <a:rPr lang="it-IT" b="1" dirty="0">
                <a:solidFill>
                  <a:schemeClr val="accent5"/>
                </a:solidFill>
              </a:rPr>
              <a:t> more prone </a:t>
            </a:r>
            <a:r>
              <a:rPr lang="it-IT" b="1" dirty="0" err="1">
                <a:solidFill>
                  <a:schemeClr val="accent5"/>
                </a:solidFill>
              </a:rPr>
              <a:t>to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develop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renal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failure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following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strenuous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exercise</a:t>
            </a:r>
            <a:r>
              <a:rPr lang="it-IT" b="1" dirty="0">
                <a:solidFill>
                  <a:schemeClr val="accent5"/>
                </a:solidFill>
              </a:rPr>
              <a:t>, </a:t>
            </a:r>
            <a:r>
              <a:rPr lang="it-IT" b="1" dirty="0" err="1">
                <a:solidFill>
                  <a:schemeClr val="accent5"/>
                </a:solidFill>
              </a:rPr>
              <a:t>as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well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as</a:t>
            </a:r>
            <a:r>
              <a:rPr lang="it-IT" b="1" dirty="0">
                <a:solidFill>
                  <a:schemeClr val="accent5"/>
                </a:solidFill>
              </a:rPr>
              <a:t> urate </a:t>
            </a:r>
            <a:r>
              <a:rPr lang="it-IT" b="1" dirty="0" err="1">
                <a:solidFill>
                  <a:schemeClr val="accent5"/>
                </a:solidFill>
              </a:rPr>
              <a:t>lithiasis</a:t>
            </a:r>
            <a:endParaRPr lang="it-IT" b="1" dirty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tangolo 4"/>
          <p:cNvSpPr>
            <a:spLocks noChangeArrowheads="1"/>
          </p:cNvSpPr>
          <p:nvPr/>
        </p:nvSpPr>
        <p:spPr bwMode="auto">
          <a:xfrm>
            <a:off x="6103938" y="6380163"/>
            <a:ext cx="294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Rheumatology 2013; 52: 127-134</a:t>
            </a:r>
          </a:p>
        </p:txBody>
      </p:sp>
      <p:sp>
        <p:nvSpPr>
          <p:cNvPr id="5124" name="Rettangolo 7"/>
          <p:cNvSpPr>
            <a:spLocks noChangeArrowheads="1"/>
          </p:cNvSpPr>
          <p:nvPr/>
        </p:nvSpPr>
        <p:spPr bwMode="auto">
          <a:xfrm rot="-5400000">
            <a:off x="789781" y="2775744"/>
            <a:ext cx="124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/>
              <a:t>Hazard ratios</a:t>
            </a:r>
          </a:p>
        </p:txBody>
      </p:sp>
      <p:sp>
        <p:nvSpPr>
          <p:cNvPr id="5125" name="CasellaDiTesto 1"/>
          <p:cNvSpPr txBox="1">
            <a:spLocks noChangeArrowheads="1"/>
          </p:cNvSpPr>
          <p:nvPr/>
        </p:nvSpPr>
        <p:spPr bwMode="auto">
          <a:xfrm>
            <a:off x="180975" y="323850"/>
            <a:ext cx="8750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 err="1">
                <a:ea typeface="MS PGothic" pitchFamily="34" charset="-128"/>
              </a:rPr>
              <a:t>Correlation</a:t>
            </a:r>
            <a:r>
              <a:rPr lang="it-IT" sz="2800" b="1" dirty="0">
                <a:ea typeface="MS PGothic" pitchFamily="34" charset="-128"/>
              </a:rPr>
              <a:t> </a:t>
            </a:r>
            <a:r>
              <a:rPr lang="it-IT" sz="2800" b="1" dirty="0" err="1">
                <a:ea typeface="MS PGothic" pitchFamily="34" charset="-128"/>
              </a:rPr>
              <a:t>between</a:t>
            </a:r>
            <a:r>
              <a:rPr lang="it-IT" sz="2800" b="1" dirty="0">
                <a:ea typeface="MS PGothic" pitchFamily="34" charset="-128"/>
              </a:rPr>
              <a:t> SUA and CV </a:t>
            </a:r>
            <a:r>
              <a:rPr lang="it-IT" sz="2800" b="1" dirty="0" err="1">
                <a:ea typeface="MS PGothic" pitchFamily="34" charset="-128"/>
              </a:rPr>
              <a:t>mortality</a:t>
            </a:r>
            <a:endParaRPr lang="it-IT" sz="2800" b="1" dirty="0">
              <a:ea typeface="MS PGothic" pitchFamily="34" charset="-128"/>
            </a:endParaRPr>
          </a:p>
        </p:txBody>
      </p:sp>
      <p:graphicFrame>
        <p:nvGraphicFramePr>
          <p:cNvPr id="5122" name="Object 2"/>
          <p:cNvGraphicFramePr>
            <a:graphicFrameLocks/>
          </p:cNvGraphicFramePr>
          <p:nvPr/>
        </p:nvGraphicFramePr>
        <p:xfrm>
          <a:off x="1873250" y="1289050"/>
          <a:ext cx="6529388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Foglio di lavoro" r:id="rId4" imgW="6193024" imgH="4163224" progId="Excel.Sheet.8">
                  <p:embed/>
                </p:oleObj>
              </mc:Choice>
              <mc:Fallback>
                <p:oleObj name="Foglio di lavoro" r:id="rId4" imgW="6193024" imgH="4163224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289050"/>
                        <a:ext cx="6529388" cy="431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CasellaDiTesto 3"/>
          <p:cNvSpPr txBox="1">
            <a:spLocks noChangeArrowheads="1"/>
          </p:cNvSpPr>
          <p:nvPr/>
        </p:nvSpPr>
        <p:spPr bwMode="auto">
          <a:xfrm>
            <a:off x="3008313" y="56086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 err="1">
                <a:ea typeface="MS PGothic" pitchFamily="34" charset="-128"/>
              </a:rPr>
              <a:t>Serum</a:t>
            </a:r>
            <a:r>
              <a:rPr lang="it-IT" sz="1400" dirty="0">
                <a:ea typeface="MS PGothic" pitchFamily="34" charset="-128"/>
              </a:rPr>
              <a:t> UA(</a:t>
            </a:r>
            <a:r>
              <a:rPr lang="it-IT" sz="1400" dirty="0" err="1">
                <a:ea typeface="MS PGothic" pitchFamily="34" charset="-128"/>
              </a:rPr>
              <a:t>mmol</a:t>
            </a:r>
            <a:r>
              <a:rPr lang="it-IT" sz="1400" dirty="0">
                <a:ea typeface="MS PGothic" pitchFamily="34" charset="-128"/>
              </a:rPr>
              <a:t>/l)</a:t>
            </a:r>
          </a:p>
        </p:txBody>
      </p:sp>
      <p:sp>
        <p:nvSpPr>
          <p:cNvPr id="5127" name="CasellaDiTesto 1"/>
          <p:cNvSpPr txBox="1">
            <a:spLocks noChangeArrowheads="1"/>
          </p:cNvSpPr>
          <p:nvPr/>
        </p:nvSpPr>
        <p:spPr bwMode="auto">
          <a:xfrm>
            <a:off x="3810000" y="3705225"/>
            <a:ext cx="765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6 mg/dl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>
                <a:solidFill>
                  <a:srgbClr val="000000"/>
                </a:solidFill>
              </a:rPr>
              <a:t>Figure 2. Relationship between serum uric acid at baseline and outcome.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75" y="6270625"/>
            <a:ext cx="1900238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3" y="1344613"/>
            <a:ext cx="7804150" cy="416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671513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</a:rPr>
              <a:t>Peter W. de Leeuw et al. JASN 2002;13:2213-2222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900">
                <a:solidFill>
                  <a:srgbClr val="000000"/>
                </a:solidFill>
              </a:rPr>
              <a:t>©2002 by American Society of Nephrology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/>
              <a:t>J-shaped mortality relationship </a:t>
            </a:r>
            <a:br>
              <a:rPr lang="en-US" sz="3200"/>
            </a:br>
            <a:r>
              <a:rPr lang="en-US" sz="3200"/>
              <a:t>for uric acid in patients with CKD5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1628775"/>
            <a:ext cx="5099050" cy="3759200"/>
          </a:xfrm>
          <a:noFill/>
        </p:spPr>
      </p:pic>
      <p:pic>
        <p:nvPicPr>
          <p:cNvPr id="3891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5867400"/>
            <a:ext cx="1524000" cy="709613"/>
          </a:xfrm>
          <a:noFill/>
        </p:spPr>
      </p:pic>
      <p:pic>
        <p:nvPicPr>
          <p:cNvPr id="38917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67400" y="5791200"/>
            <a:ext cx="3124200" cy="712788"/>
          </a:xfr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209800" y="60198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Suliman et al, AJKD 2006: 48;761-771</a:t>
            </a:r>
          </a:p>
        </p:txBody>
      </p:sp>
      <p:sp>
        <p:nvSpPr>
          <p:cNvPr id="38919" name="CasellaDiTesto 6"/>
          <p:cNvSpPr txBox="1">
            <a:spLocks noChangeArrowheads="1"/>
          </p:cNvSpPr>
          <p:nvPr/>
        </p:nvSpPr>
        <p:spPr bwMode="auto">
          <a:xfrm>
            <a:off x="3132138" y="4652963"/>
            <a:ext cx="863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FF0000"/>
                </a:solidFill>
              </a:rPr>
              <a:t>&lt;5.3 mg/dl)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356100" y="4652963"/>
            <a:ext cx="10080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</a:rPr>
              <a:t>5.4-8.9 mg/dl</a:t>
            </a:r>
          </a:p>
        </p:txBody>
      </p:sp>
      <p:sp>
        <p:nvSpPr>
          <p:cNvPr id="38921" name="CasellaDiTesto 8"/>
          <p:cNvSpPr txBox="1">
            <a:spLocks noChangeArrowheads="1"/>
          </p:cNvSpPr>
          <p:nvPr/>
        </p:nvSpPr>
        <p:spPr bwMode="auto">
          <a:xfrm>
            <a:off x="5580063" y="4797425"/>
            <a:ext cx="71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8922" name="CasellaDiTesto 9"/>
          <p:cNvSpPr txBox="1">
            <a:spLocks noChangeArrowheads="1"/>
          </p:cNvSpPr>
          <p:nvPr/>
        </p:nvSpPr>
        <p:spPr bwMode="auto">
          <a:xfrm>
            <a:off x="5867400" y="4652963"/>
            <a:ext cx="936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FF0000"/>
                </a:solidFill>
              </a:rPr>
              <a:t>&gt;8.9 mg/dl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sellaDiTesto 3"/>
          <p:cNvSpPr txBox="1">
            <a:spLocks noChangeArrowheads="1"/>
          </p:cNvSpPr>
          <p:nvPr/>
        </p:nvSpPr>
        <p:spPr bwMode="auto">
          <a:xfrm>
            <a:off x="1785938" y="857250"/>
            <a:ext cx="65722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…….A</a:t>
            </a:r>
            <a:r>
              <a:rPr lang="it-IT" dirty="0">
                <a:solidFill>
                  <a:srgbClr val="FF0000"/>
                </a:solidFill>
              </a:rPr>
              <a:t> THEORETICAL </a:t>
            </a:r>
            <a:r>
              <a:rPr lang="it-IT" dirty="0" err="1">
                <a:solidFill>
                  <a:srgbClr val="FF0000"/>
                </a:solidFill>
              </a:rPr>
              <a:t>CONCERN…………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pPr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In </a:t>
            </a:r>
            <a:r>
              <a:rPr lang="it-IT" b="1" dirty="0" err="1">
                <a:solidFill>
                  <a:srgbClr val="0070C0"/>
                </a:solidFill>
              </a:rPr>
              <a:t>treated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patients</a:t>
            </a:r>
            <a:r>
              <a:rPr lang="it-IT" b="1" dirty="0">
                <a:solidFill>
                  <a:srgbClr val="0070C0"/>
                </a:solidFill>
              </a:rPr>
              <a:t> SUA </a:t>
            </a:r>
            <a:r>
              <a:rPr lang="it-IT" b="1" dirty="0" err="1">
                <a:solidFill>
                  <a:srgbClr val="0070C0"/>
                </a:solidFill>
              </a:rPr>
              <a:t>is</a:t>
            </a:r>
            <a:r>
              <a:rPr lang="it-IT" b="1" dirty="0">
                <a:solidFill>
                  <a:srgbClr val="0070C0"/>
                </a:solidFill>
              </a:rPr>
              <a:t>  </a:t>
            </a:r>
            <a:r>
              <a:rPr lang="it-IT" b="1" dirty="0" err="1">
                <a:solidFill>
                  <a:srgbClr val="0070C0"/>
                </a:solidFill>
              </a:rPr>
              <a:t>also</a:t>
            </a:r>
            <a:r>
              <a:rPr lang="it-IT" b="1" dirty="0">
                <a:solidFill>
                  <a:srgbClr val="0070C0"/>
                </a:solidFill>
              </a:rPr>
              <a:t> a </a:t>
            </a:r>
            <a:r>
              <a:rPr lang="it-IT" b="1" dirty="0" err="1">
                <a:solidFill>
                  <a:srgbClr val="0070C0"/>
                </a:solidFill>
              </a:rPr>
              <a:t>marker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the </a:t>
            </a:r>
            <a:r>
              <a:rPr lang="it-IT" b="1" dirty="0" err="1">
                <a:solidFill>
                  <a:srgbClr val="0070C0"/>
                </a:solidFill>
              </a:rPr>
              <a:t>extent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Xanthine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oxidase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inhibition</a:t>
            </a:r>
            <a:endParaRPr lang="it-IT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it-IT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b="1" dirty="0" err="1">
                <a:solidFill>
                  <a:srgbClr val="0070C0"/>
                </a:solidFill>
              </a:rPr>
              <a:t>With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increasing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blockage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XO, </a:t>
            </a:r>
            <a:r>
              <a:rPr lang="it-IT" b="1" dirty="0" err="1">
                <a:solidFill>
                  <a:srgbClr val="0070C0"/>
                </a:solidFill>
              </a:rPr>
              <a:t>precursor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compounds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such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as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hypoxanthine</a:t>
            </a:r>
            <a:r>
              <a:rPr lang="it-IT" b="1" dirty="0">
                <a:solidFill>
                  <a:srgbClr val="0070C0"/>
                </a:solidFill>
              </a:rPr>
              <a:t>(</a:t>
            </a:r>
            <a:r>
              <a:rPr lang="it-IT" b="1" dirty="0" err="1">
                <a:solidFill>
                  <a:srgbClr val="0070C0"/>
                </a:solidFill>
              </a:rPr>
              <a:t>highly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soluble</a:t>
            </a:r>
            <a:r>
              <a:rPr lang="it-IT" b="1" dirty="0">
                <a:solidFill>
                  <a:srgbClr val="0070C0"/>
                </a:solidFill>
              </a:rPr>
              <a:t>, </a:t>
            </a:r>
            <a:r>
              <a:rPr lang="it-IT" b="1" dirty="0" err="1">
                <a:solidFill>
                  <a:srgbClr val="0070C0"/>
                </a:solidFill>
              </a:rPr>
              <a:t>poses</a:t>
            </a:r>
            <a:r>
              <a:rPr lang="it-IT" b="1" dirty="0">
                <a:solidFill>
                  <a:srgbClr val="0070C0"/>
                </a:solidFill>
              </a:rPr>
              <a:t> no </a:t>
            </a:r>
            <a:r>
              <a:rPr lang="it-IT" b="1" dirty="0" err="1">
                <a:solidFill>
                  <a:srgbClr val="0070C0"/>
                </a:solidFill>
              </a:rPr>
              <a:t>problems</a:t>
            </a:r>
            <a:r>
              <a:rPr lang="it-IT" b="1" dirty="0">
                <a:solidFill>
                  <a:srgbClr val="0070C0"/>
                </a:solidFill>
              </a:rPr>
              <a:t>) and </a:t>
            </a:r>
            <a:r>
              <a:rPr lang="it-IT" b="1" dirty="0" err="1">
                <a:solidFill>
                  <a:srgbClr val="0070C0"/>
                </a:solidFill>
              </a:rPr>
              <a:t>xanthine</a:t>
            </a:r>
            <a:r>
              <a:rPr lang="it-IT" b="1" dirty="0">
                <a:solidFill>
                  <a:srgbClr val="0070C0"/>
                </a:solidFill>
              </a:rPr>
              <a:t>(</a:t>
            </a:r>
            <a:r>
              <a:rPr lang="it-IT" b="1" dirty="0" err="1">
                <a:solidFill>
                  <a:srgbClr val="0070C0"/>
                </a:solidFill>
              </a:rPr>
              <a:t>insoluble</a:t>
            </a:r>
            <a:r>
              <a:rPr lang="it-IT" b="1" dirty="0">
                <a:solidFill>
                  <a:srgbClr val="0070C0"/>
                </a:solidFill>
              </a:rPr>
              <a:t> at </a:t>
            </a:r>
            <a:r>
              <a:rPr lang="it-IT" b="1" dirty="0" err="1">
                <a:solidFill>
                  <a:srgbClr val="0070C0"/>
                </a:solidFill>
              </a:rPr>
              <a:t>physiologic</a:t>
            </a:r>
            <a:r>
              <a:rPr lang="it-IT" b="1" dirty="0">
                <a:solidFill>
                  <a:srgbClr val="0070C0"/>
                </a:solidFill>
              </a:rPr>
              <a:t> pH) </a:t>
            </a:r>
            <a:r>
              <a:rPr lang="it-IT" b="1" dirty="0" err="1">
                <a:solidFill>
                  <a:srgbClr val="0070C0"/>
                </a:solidFill>
              </a:rPr>
              <a:t>tend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to</a:t>
            </a:r>
            <a:r>
              <a:rPr lang="it-IT" b="1" dirty="0">
                <a:solidFill>
                  <a:srgbClr val="0070C0"/>
                </a:solidFill>
              </a:rPr>
              <a:t> accumulate</a:t>
            </a:r>
          </a:p>
          <a:p>
            <a:pPr>
              <a:buFontTx/>
              <a:buChar char="-"/>
            </a:pPr>
            <a:endParaRPr lang="it-IT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A </a:t>
            </a:r>
            <a:r>
              <a:rPr lang="it-IT" b="1" dirty="0" err="1">
                <a:solidFill>
                  <a:srgbClr val="0070C0"/>
                </a:solidFill>
              </a:rPr>
              <a:t>theoretical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concern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about</a:t>
            </a:r>
            <a:r>
              <a:rPr lang="it-IT" b="1" dirty="0">
                <a:solidFill>
                  <a:srgbClr val="0070C0"/>
                </a:solidFill>
              </a:rPr>
              <a:t> the </a:t>
            </a:r>
            <a:r>
              <a:rPr lang="it-IT" b="1" dirty="0" err="1">
                <a:solidFill>
                  <a:srgbClr val="0070C0"/>
                </a:solidFill>
              </a:rPr>
              <a:t>risk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developing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xanthine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nephropathy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may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exist</a:t>
            </a:r>
            <a:r>
              <a:rPr lang="it-IT" b="1" dirty="0">
                <a:solidFill>
                  <a:srgbClr val="0070C0"/>
                </a:solidFill>
              </a:rPr>
              <a:t>: a </a:t>
            </a:r>
            <a:r>
              <a:rPr lang="it-IT" b="1" dirty="0" err="1">
                <a:solidFill>
                  <a:srgbClr val="0070C0"/>
                </a:solidFill>
              </a:rPr>
              <a:t>few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cases</a:t>
            </a:r>
            <a:r>
              <a:rPr lang="it-IT" b="1" dirty="0">
                <a:solidFill>
                  <a:srgbClr val="0070C0"/>
                </a:solidFill>
              </a:rPr>
              <a:t>, </a:t>
            </a:r>
            <a:r>
              <a:rPr lang="it-IT" b="1" dirty="0" err="1">
                <a:solidFill>
                  <a:srgbClr val="0070C0"/>
                </a:solidFill>
              </a:rPr>
              <a:t>limited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to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patients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with</a:t>
            </a:r>
            <a:r>
              <a:rPr lang="it-IT" b="1" dirty="0">
                <a:solidFill>
                  <a:srgbClr val="0070C0"/>
                </a:solidFill>
              </a:rPr>
              <a:t> the </a:t>
            </a:r>
            <a:r>
              <a:rPr lang="it-IT" b="1" dirty="0" err="1">
                <a:solidFill>
                  <a:srgbClr val="0070C0"/>
                </a:solidFill>
              </a:rPr>
              <a:t>tumor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lysis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syndrome</a:t>
            </a:r>
            <a:r>
              <a:rPr lang="it-IT" b="1" dirty="0">
                <a:solidFill>
                  <a:srgbClr val="0070C0"/>
                </a:solidFill>
              </a:rPr>
              <a:t>, </a:t>
            </a:r>
            <a:r>
              <a:rPr lang="it-IT" b="1" dirty="0" err="1">
                <a:solidFill>
                  <a:srgbClr val="0070C0"/>
                </a:solidFill>
              </a:rPr>
              <a:t>have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been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reported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with</a:t>
            </a:r>
            <a:r>
              <a:rPr lang="it-IT" b="1" dirty="0">
                <a:solidFill>
                  <a:srgbClr val="0070C0"/>
                </a:solidFill>
              </a:rPr>
              <a:t> the </a:t>
            </a:r>
            <a:r>
              <a:rPr lang="it-IT" b="1" dirty="0" err="1">
                <a:solidFill>
                  <a:srgbClr val="0070C0"/>
                </a:solidFill>
              </a:rPr>
              <a:t>use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allopurinol, </a:t>
            </a:r>
            <a:r>
              <a:rPr lang="it-IT" b="1" dirty="0" err="1">
                <a:solidFill>
                  <a:srgbClr val="0070C0"/>
                </a:solidFill>
              </a:rPr>
              <a:t>but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we</a:t>
            </a:r>
            <a:r>
              <a:rPr lang="it-IT" b="1" dirty="0">
                <a:solidFill>
                  <a:srgbClr val="0070C0"/>
                </a:solidFill>
              </a:rPr>
              <a:t> do </a:t>
            </a:r>
            <a:r>
              <a:rPr lang="it-IT" b="1" dirty="0" err="1">
                <a:solidFill>
                  <a:srgbClr val="0070C0"/>
                </a:solidFill>
              </a:rPr>
              <a:t>not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know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whether</a:t>
            </a:r>
            <a:r>
              <a:rPr lang="it-IT" b="1" dirty="0">
                <a:solidFill>
                  <a:srgbClr val="0070C0"/>
                </a:solidFill>
              </a:rPr>
              <a:t> the </a:t>
            </a:r>
            <a:r>
              <a:rPr lang="it-IT" b="1" dirty="0" err="1">
                <a:solidFill>
                  <a:srgbClr val="0070C0"/>
                </a:solidFill>
              </a:rPr>
              <a:t>use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more </a:t>
            </a:r>
            <a:r>
              <a:rPr lang="it-IT" b="1" dirty="0" err="1">
                <a:solidFill>
                  <a:srgbClr val="0070C0"/>
                </a:solidFill>
              </a:rPr>
              <a:t>potent</a:t>
            </a:r>
            <a:r>
              <a:rPr lang="it-IT" b="1" dirty="0">
                <a:solidFill>
                  <a:srgbClr val="0070C0"/>
                </a:solidFill>
              </a:rPr>
              <a:t>, </a:t>
            </a:r>
            <a:r>
              <a:rPr lang="it-IT" b="1" dirty="0" err="1">
                <a:solidFill>
                  <a:srgbClr val="0070C0"/>
                </a:solidFill>
              </a:rPr>
              <a:t>non-competitive</a:t>
            </a:r>
            <a:r>
              <a:rPr lang="it-IT" b="1" dirty="0">
                <a:solidFill>
                  <a:srgbClr val="0070C0"/>
                </a:solidFill>
              </a:rPr>
              <a:t> XO </a:t>
            </a:r>
            <a:r>
              <a:rPr lang="it-IT" b="1" dirty="0" err="1">
                <a:solidFill>
                  <a:srgbClr val="0070C0"/>
                </a:solidFill>
              </a:rPr>
              <a:t>inhibitors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may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increase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such</a:t>
            </a:r>
            <a:r>
              <a:rPr lang="it-IT" b="1" dirty="0">
                <a:solidFill>
                  <a:srgbClr val="0070C0"/>
                </a:solidFill>
              </a:rPr>
              <a:t> a </a:t>
            </a:r>
            <a:r>
              <a:rPr lang="it-IT" b="1" dirty="0" err="1">
                <a:solidFill>
                  <a:srgbClr val="0070C0"/>
                </a:solidFill>
              </a:rPr>
              <a:t>risk</a:t>
            </a:r>
            <a:endParaRPr lang="it-IT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it-IT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32656"/>
            <a:ext cx="79208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0070C0"/>
                </a:solidFill>
              </a:rPr>
              <a:t>Conclusions</a:t>
            </a:r>
            <a:endParaRPr lang="it-IT" sz="3200" dirty="0">
              <a:solidFill>
                <a:srgbClr val="0070C0"/>
              </a:solidFill>
            </a:endParaRPr>
          </a:p>
          <a:p>
            <a:pPr algn="ctr"/>
            <a:endParaRPr lang="it-IT" sz="3200" dirty="0">
              <a:solidFill>
                <a:srgbClr val="0070C0"/>
              </a:solidFill>
            </a:endParaRPr>
          </a:p>
          <a:p>
            <a:r>
              <a:rPr lang="it-IT" sz="2000" b="1" dirty="0">
                <a:solidFill>
                  <a:srgbClr val="A50021"/>
                </a:solidFill>
              </a:rPr>
              <a:t>URIC ACID AND THE KIDNEY, THE LOWER THE BETTER?</a:t>
            </a:r>
          </a:p>
          <a:p>
            <a:endParaRPr lang="it-IT" sz="2000" b="1" dirty="0">
              <a:solidFill>
                <a:srgbClr val="A5002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A definitive </a:t>
            </a:r>
            <a:r>
              <a:rPr lang="it-IT" b="1" dirty="0" err="1">
                <a:solidFill>
                  <a:srgbClr val="0070C0"/>
                </a:solidFill>
              </a:rPr>
              <a:t>answer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requires</a:t>
            </a:r>
            <a:r>
              <a:rPr lang="it-IT" b="1" dirty="0">
                <a:solidFill>
                  <a:srgbClr val="0070C0"/>
                </a:solidFill>
              </a:rPr>
              <a:t> a treatment </a:t>
            </a:r>
            <a:r>
              <a:rPr lang="it-IT" b="1" dirty="0" err="1">
                <a:solidFill>
                  <a:srgbClr val="0070C0"/>
                </a:solidFill>
              </a:rPr>
              <a:t>to</a:t>
            </a:r>
            <a:r>
              <a:rPr lang="it-IT" b="1" dirty="0">
                <a:solidFill>
                  <a:srgbClr val="0070C0"/>
                </a:solidFill>
              </a:rPr>
              <a:t> target trial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hyperuricemia, </a:t>
            </a:r>
            <a:r>
              <a:rPr lang="it-IT" b="1" dirty="0" err="1">
                <a:solidFill>
                  <a:srgbClr val="0070C0"/>
                </a:solidFill>
              </a:rPr>
              <a:t>however</a:t>
            </a:r>
            <a:r>
              <a:rPr lang="it-IT" b="1" dirty="0">
                <a:solidFill>
                  <a:srgbClr val="0070C0"/>
                </a:solidFill>
              </a:rPr>
              <a:t>, </a:t>
            </a:r>
            <a:r>
              <a:rPr lang="it-IT" b="1" dirty="0" err="1">
                <a:solidFill>
                  <a:srgbClr val="0070C0"/>
                </a:solidFill>
              </a:rPr>
              <a:t>to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our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knowledge</a:t>
            </a:r>
            <a:r>
              <a:rPr lang="it-IT" b="1" dirty="0">
                <a:solidFill>
                  <a:srgbClr val="0070C0"/>
                </a:solidFill>
              </a:rPr>
              <a:t>, no </a:t>
            </a:r>
            <a:r>
              <a:rPr lang="it-IT" b="1" dirty="0" err="1">
                <a:solidFill>
                  <a:srgbClr val="0070C0"/>
                </a:solidFill>
              </a:rPr>
              <a:t>such</a:t>
            </a:r>
            <a:r>
              <a:rPr lang="it-IT" b="1" dirty="0">
                <a:solidFill>
                  <a:srgbClr val="0070C0"/>
                </a:solidFill>
              </a:rPr>
              <a:t> a trial </a:t>
            </a:r>
            <a:r>
              <a:rPr lang="it-IT" b="1" dirty="0" err="1">
                <a:solidFill>
                  <a:srgbClr val="0070C0"/>
                </a:solidFill>
              </a:rPr>
              <a:t>has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been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completed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yet</a:t>
            </a:r>
            <a:endParaRPr lang="it-IT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A50021"/>
                </a:solidFill>
              </a:rPr>
              <a:t>The  </a:t>
            </a:r>
            <a:r>
              <a:rPr lang="it-IT" b="1" dirty="0" err="1">
                <a:solidFill>
                  <a:srgbClr val="A50021"/>
                </a:solidFill>
              </a:rPr>
              <a:t>few</a:t>
            </a:r>
            <a:r>
              <a:rPr lang="it-IT" b="1" dirty="0">
                <a:solidFill>
                  <a:srgbClr val="A50021"/>
                </a:solidFill>
              </a:rPr>
              <a:t>, </a:t>
            </a:r>
            <a:r>
              <a:rPr lang="it-IT" b="1" dirty="0" err="1">
                <a:solidFill>
                  <a:srgbClr val="A50021"/>
                </a:solidFill>
              </a:rPr>
              <a:t>heterogeneous</a:t>
            </a:r>
            <a:r>
              <a:rPr lang="it-IT" b="1" dirty="0">
                <a:solidFill>
                  <a:srgbClr val="A50021"/>
                </a:solidFill>
              </a:rPr>
              <a:t>, </a:t>
            </a:r>
            <a:r>
              <a:rPr lang="it-IT" b="1" dirty="0" err="1">
                <a:solidFill>
                  <a:srgbClr val="A50021"/>
                </a:solidFill>
              </a:rPr>
              <a:t>RCTs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available</a:t>
            </a:r>
            <a:r>
              <a:rPr lang="it-IT" b="1" dirty="0">
                <a:solidFill>
                  <a:srgbClr val="A50021"/>
                </a:solidFill>
              </a:rPr>
              <a:t>, </a:t>
            </a:r>
            <a:r>
              <a:rPr lang="it-IT" b="1" dirty="0" err="1">
                <a:solidFill>
                  <a:srgbClr val="A50021"/>
                </a:solidFill>
              </a:rPr>
              <a:t>have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consistently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shown</a:t>
            </a:r>
            <a:r>
              <a:rPr lang="it-IT" b="1" dirty="0">
                <a:solidFill>
                  <a:srgbClr val="A50021"/>
                </a:solidFill>
              </a:rPr>
              <a:t> a </a:t>
            </a:r>
            <a:r>
              <a:rPr lang="it-IT" b="1" dirty="0" err="1">
                <a:solidFill>
                  <a:srgbClr val="A50021"/>
                </a:solidFill>
              </a:rPr>
              <a:t>beneficial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effects</a:t>
            </a:r>
            <a:r>
              <a:rPr lang="it-IT" b="1" dirty="0">
                <a:solidFill>
                  <a:srgbClr val="A50021"/>
                </a:solidFill>
              </a:rPr>
              <a:t> on </a:t>
            </a:r>
            <a:r>
              <a:rPr lang="it-IT" b="1" dirty="0" err="1">
                <a:solidFill>
                  <a:srgbClr val="A50021"/>
                </a:solidFill>
              </a:rPr>
              <a:t>renal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function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with</a:t>
            </a:r>
            <a:r>
              <a:rPr lang="it-IT" b="1" dirty="0">
                <a:solidFill>
                  <a:srgbClr val="A50021"/>
                </a:solidFill>
              </a:rPr>
              <a:t> treatment </a:t>
            </a:r>
            <a:r>
              <a:rPr lang="it-IT" b="1" dirty="0" err="1">
                <a:solidFill>
                  <a:srgbClr val="A50021"/>
                </a:solidFill>
              </a:rPr>
              <a:t>of</a:t>
            </a:r>
            <a:r>
              <a:rPr lang="it-IT" b="1" dirty="0">
                <a:solidFill>
                  <a:srgbClr val="A50021"/>
                </a:solidFill>
              </a:rPr>
              <a:t> hyperuricemia; </a:t>
            </a:r>
            <a:r>
              <a:rPr lang="it-IT" b="1" dirty="0" err="1">
                <a:solidFill>
                  <a:srgbClr val="A50021"/>
                </a:solidFill>
              </a:rPr>
              <a:t>such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effects</a:t>
            </a:r>
            <a:r>
              <a:rPr lang="it-IT" b="1" dirty="0">
                <a:solidFill>
                  <a:srgbClr val="A50021"/>
                </a:solidFill>
              </a:rPr>
              <a:t> are </a:t>
            </a:r>
            <a:r>
              <a:rPr lang="it-IT" b="1" dirty="0" err="1">
                <a:solidFill>
                  <a:srgbClr val="A50021"/>
                </a:solidFill>
              </a:rPr>
              <a:t>achieved</a:t>
            </a:r>
            <a:r>
              <a:rPr lang="it-IT" b="1" dirty="0">
                <a:solidFill>
                  <a:srgbClr val="A50021"/>
                </a:solidFill>
              </a:rPr>
              <a:t> at </a:t>
            </a:r>
            <a:r>
              <a:rPr lang="it-IT" b="1" dirty="0" err="1">
                <a:solidFill>
                  <a:srgbClr val="A50021"/>
                </a:solidFill>
              </a:rPr>
              <a:t>average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serum</a:t>
            </a:r>
            <a:r>
              <a:rPr lang="it-IT" b="1" dirty="0">
                <a:solidFill>
                  <a:srgbClr val="A50021"/>
                </a:solidFill>
              </a:rPr>
              <a:t> UA </a:t>
            </a:r>
            <a:r>
              <a:rPr lang="it-IT" b="1" dirty="0" err="1">
                <a:solidFill>
                  <a:srgbClr val="A50021"/>
                </a:solidFill>
              </a:rPr>
              <a:t>levels</a:t>
            </a:r>
            <a:r>
              <a:rPr lang="it-IT" b="1" dirty="0">
                <a:solidFill>
                  <a:srgbClr val="A50021"/>
                </a:solidFill>
              </a:rPr>
              <a:t> &gt;5.0 mg/dl and </a:t>
            </a:r>
            <a:r>
              <a:rPr lang="it-IT" b="1" dirty="0" err="1">
                <a:solidFill>
                  <a:srgbClr val="A50021"/>
                </a:solidFill>
              </a:rPr>
              <a:t>often</a:t>
            </a:r>
            <a:r>
              <a:rPr lang="it-IT" b="1" dirty="0">
                <a:solidFill>
                  <a:srgbClr val="A50021"/>
                </a:solidFill>
              </a:rPr>
              <a:t> &gt; 6.0 mg/dl, so, a target </a:t>
            </a:r>
            <a:r>
              <a:rPr lang="it-IT" b="1" dirty="0" err="1">
                <a:solidFill>
                  <a:srgbClr val="A50021"/>
                </a:solidFill>
              </a:rPr>
              <a:t>serum</a:t>
            </a:r>
            <a:r>
              <a:rPr lang="it-IT" b="1" dirty="0">
                <a:solidFill>
                  <a:srgbClr val="A50021"/>
                </a:solidFill>
              </a:rPr>
              <a:t> UA </a:t>
            </a:r>
            <a:r>
              <a:rPr lang="it-IT" b="1" dirty="0" err="1">
                <a:solidFill>
                  <a:srgbClr val="A50021"/>
                </a:solidFill>
              </a:rPr>
              <a:t>between</a:t>
            </a:r>
            <a:r>
              <a:rPr lang="it-IT" b="1" dirty="0">
                <a:solidFill>
                  <a:srgbClr val="A50021"/>
                </a:solidFill>
              </a:rPr>
              <a:t> 5.0 and 6.0 mg/dl </a:t>
            </a:r>
            <a:r>
              <a:rPr lang="it-IT" b="1" dirty="0" err="1">
                <a:solidFill>
                  <a:srgbClr val="A50021"/>
                </a:solidFill>
              </a:rPr>
              <a:t>appears</a:t>
            </a:r>
            <a:r>
              <a:rPr lang="it-IT" b="1" dirty="0">
                <a:solidFill>
                  <a:srgbClr val="A50021"/>
                </a:solidFill>
              </a:rPr>
              <a:t> </a:t>
            </a:r>
            <a:r>
              <a:rPr lang="it-IT" b="1" dirty="0" err="1">
                <a:solidFill>
                  <a:srgbClr val="A50021"/>
                </a:solidFill>
              </a:rPr>
              <a:t>reasonable</a:t>
            </a:r>
            <a:r>
              <a:rPr lang="it-IT" b="1" dirty="0">
                <a:solidFill>
                  <a:srgbClr val="A5002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it-IT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err="1">
                <a:solidFill>
                  <a:srgbClr val="0070C0"/>
                </a:solidFill>
              </a:rPr>
              <a:t>Although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hypouricemia</a:t>
            </a:r>
            <a:r>
              <a:rPr lang="it-IT" b="1" dirty="0">
                <a:solidFill>
                  <a:srgbClr val="0070C0"/>
                </a:solidFill>
              </a:rPr>
              <a:t> in </a:t>
            </a:r>
            <a:r>
              <a:rPr lang="it-IT" b="1" dirty="0" err="1">
                <a:solidFill>
                  <a:srgbClr val="0070C0"/>
                </a:solidFill>
              </a:rPr>
              <a:t>itself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does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not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seem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to</a:t>
            </a:r>
            <a:r>
              <a:rPr lang="it-IT" b="1" dirty="0">
                <a:solidFill>
                  <a:srgbClr val="0070C0"/>
                </a:solidFill>
              </a:rPr>
              <a:t> pose a </a:t>
            </a:r>
            <a:r>
              <a:rPr lang="it-IT" b="1" dirty="0" err="1">
                <a:solidFill>
                  <a:srgbClr val="0070C0"/>
                </a:solidFill>
              </a:rPr>
              <a:t>threat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to</a:t>
            </a:r>
            <a:r>
              <a:rPr lang="it-IT" b="1" dirty="0">
                <a:solidFill>
                  <a:srgbClr val="0070C0"/>
                </a:solidFill>
              </a:rPr>
              <a:t> the </a:t>
            </a:r>
            <a:r>
              <a:rPr lang="it-IT" b="1" dirty="0" err="1">
                <a:solidFill>
                  <a:srgbClr val="0070C0"/>
                </a:solidFill>
              </a:rPr>
              <a:t>patients</a:t>
            </a:r>
            <a:r>
              <a:rPr lang="it-IT" b="1" dirty="0">
                <a:solidFill>
                  <a:srgbClr val="0070C0"/>
                </a:solidFill>
              </a:rPr>
              <a:t>’ </a:t>
            </a:r>
            <a:r>
              <a:rPr lang="it-IT" b="1" dirty="0" err="1">
                <a:solidFill>
                  <a:srgbClr val="0070C0"/>
                </a:solidFill>
              </a:rPr>
              <a:t>health</a:t>
            </a:r>
            <a:r>
              <a:rPr lang="it-IT" b="1" dirty="0">
                <a:solidFill>
                  <a:srgbClr val="0070C0"/>
                </a:solidFill>
              </a:rPr>
              <a:t>, </a:t>
            </a:r>
            <a:r>
              <a:rPr lang="it-IT" b="1" dirty="0" err="1">
                <a:solidFill>
                  <a:srgbClr val="0070C0"/>
                </a:solidFill>
              </a:rPr>
              <a:t>there</a:t>
            </a:r>
            <a:r>
              <a:rPr lang="it-IT" b="1" dirty="0">
                <a:solidFill>
                  <a:srgbClr val="0070C0"/>
                </a:solidFill>
              </a:rPr>
              <a:t> are </a:t>
            </a:r>
            <a:r>
              <a:rPr lang="it-IT" b="1" dirty="0" err="1">
                <a:solidFill>
                  <a:srgbClr val="0070C0"/>
                </a:solidFill>
              </a:rPr>
              <a:t>potential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concerns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of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overtreatment</a:t>
            </a:r>
            <a:r>
              <a:rPr lang="it-IT" b="1" dirty="0">
                <a:solidFill>
                  <a:srgbClr val="0070C0"/>
                </a:solidFill>
              </a:rPr>
              <a:t> and  </a:t>
            </a:r>
            <a:r>
              <a:rPr lang="it-IT" b="1" dirty="0" err="1">
                <a:solidFill>
                  <a:srgbClr val="0070C0"/>
                </a:solidFill>
              </a:rPr>
              <a:t>it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is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recommended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to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avoid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long-term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serum</a:t>
            </a:r>
            <a:r>
              <a:rPr lang="it-IT" b="1" dirty="0">
                <a:solidFill>
                  <a:srgbClr val="0070C0"/>
                </a:solidFill>
              </a:rPr>
              <a:t> UA </a:t>
            </a:r>
            <a:r>
              <a:rPr lang="it-IT" b="1" dirty="0" err="1">
                <a:solidFill>
                  <a:srgbClr val="0070C0"/>
                </a:solidFill>
              </a:rPr>
              <a:t>levels</a:t>
            </a:r>
            <a:r>
              <a:rPr lang="it-IT" b="1" dirty="0">
                <a:solidFill>
                  <a:srgbClr val="0070C0"/>
                </a:solidFill>
              </a:rPr>
              <a:t> &lt;3.0 mg/dl</a:t>
            </a:r>
          </a:p>
          <a:p>
            <a:pPr>
              <a:buFont typeface="Arial" pitchFamily="34" charset="0"/>
              <a:buChar char="•"/>
            </a:pPr>
            <a:endParaRPr lang="it-IT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b="1" dirty="0">
              <a:solidFill>
                <a:srgbClr val="0070C0"/>
              </a:solidFill>
            </a:endParaRPr>
          </a:p>
          <a:p>
            <a:endParaRPr lang="it-IT" sz="2400" dirty="0">
              <a:solidFill>
                <a:srgbClr val="0070C0"/>
              </a:solidFill>
            </a:endParaRPr>
          </a:p>
          <a:p>
            <a:pPr algn="ctr"/>
            <a:r>
              <a:rPr lang="it-IT" sz="32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395288" y="1831975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7030A0"/>
                </a:solidFill>
              </a:rPr>
              <a:t>GRACIAS POR SU ATENCION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22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1619250" y="2276475"/>
            <a:ext cx="64817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Country(year): Spain(2010)</a:t>
            </a:r>
          </a:p>
          <a:p>
            <a:endParaRPr lang="it-IT"/>
          </a:p>
          <a:p>
            <a:r>
              <a:rPr lang="it-IT"/>
              <a:t>Population studied(n): CKD 3(n=113)</a:t>
            </a:r>
          </a:p>
          <a:p>
            <a:endParaRPr lang="it-IT"/>
          </a:p>
          <a:p>
            <a:r>
              <a:rPr lang="it-IT"/>
              <a:t>Intervention: allopurinol 100 mg vs placebo</a:t>
            </a:r>
          </a:p>
          <a:p>
            <a:endParaRPr lang="it-IT"/>
          </a:p>
          <a:p>
            <a:r>
              <a:rPr lang="it-IT"/>
              <a:t>Length of observation: 2 years</a:t>
            </a:r>
          </a:p>
          <a:p>
            <a:endParaRPr lang="it-IT"/>
          </a:p>
          <a:p>
            <a:r>
              <a:rPr lang="it-IT"/>
              <a:t>Study outcome: slowing of eGFR decline</a:t>
            </a:r>
          </a:p>
          <a:p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Serum UA: intervention 7.8</a:t>
            </a:r>
            <a:r>
              <a:rPr lang="it-IT" b="1">
                <a:solidFill>
                  <a:srgbClr val="FF0000"/>
                </a:solidFill>
                <a:sym typeface="Wingdings" pitchFamily="2" charset="2"/>
              </a:rPr>
              <a:t>6.0, control 7.37.5 mg/dl</a:t>
            </a:r>
            <a:endParaRPr lang="it-IT" b="1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60350"/>
            <a:ext cx="5905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557338"/>
            <a:ext cx="3390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155679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C00000"/>
                </a:solidFill>
              </a:rPr>
              <a:t>The </a:t>
            </a:r>
            <a:r>
              <a:rPr lang="it-IT" sz="4800" b="1" dirty="0" err="1">
                <a:solidFill>
                  <a:srgbClr val="C00000"/>
                </a:solidFill>
              </a:rPr>
              <a:t>answer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to</a:t>
            </a:r>
            <a:r>
              <a:rPr lang="it-IT" sz="4800" b="1" dirty="0">
                <a:solidFill>
                  <a:srgbClr val="C00000"/>
                </a:solidFill>
              </a:rPr>
              <a:t> the </a:t>
            </a:r>
            <a:r>
              <a:rPr lang="it-IT" sz="4800" b="1" dirty="0" err="1">
                <a:solidFill>
                  <a:srgbClr val="C00000"/>
                </a:solidFill>
              </a:rPr>
              <a:t>title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question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is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not</a:t>
            </a:r>
            <a:r>
              <a:rPr lang="it-IT" sz="4800" b="1" dirty="0">
                <a:solidFill>
                  <a:srgbClr val="C00000"/>
                </a:solidFill>
              </a:rPr>
              <a:t> easy </a:t>
            </a:r>
            <a:r>
              <a:rPr lang="it-IT" sz="4800" b="1" dirty="0" err="1">
                <a:solidFill>
                  <a:srgbClr val="C00000"/>
                </a:solidFill>
              </a:rPr>
              <a:t>to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provide…</a:t>
            </a:r>
            <a:r>
              <a:rPr lang="it-IT" sz="4800" b="1" dirty="0">
                <a:solidFill>
                  <a:srgbClr val="C00000"/>
                </a:solidFill>
              </a:rPr>
              <a:t>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tangolo 6"/>
          <p:cNvSpPr>
            <a:spLocks noChangeArrowheads="1"/>
          </p:cNvSpPr>
          <p:nvPr/>
        </p:nvSpPr>
        <p:spPr bwMode="auto">
          <a:xfrm>
            <a:off x="1258888" y="2924175"/>
            <a:ext cx="71294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For patients on ULT, SUA level should be monitored and maintained to &lt;6 mg/dL (360 mmol/L). A lower SUA target (&lt;5 mg/dL; 300 mmol/L) to facilitate faster dissolution of crystals is recommended for patients with severe gout (tophi, chronic arthropathy, frequent attacks) until total crystal dissolution and resolution of gout. </a:t>
            </a:r>
            <a:r>
              <a:rPr lang="en-US" sz="2400" b="1">
                <a:solidFill>
                  <a:srgbClr val="FF0000"/>
                </a:solidFill>
              </a:rPr>
              <a:t>SUA level &lt;3 mg/dL is not recommended in the long term</a:t>
            </a:r>
            <a:endParaRPr lang="it-IT" sz="2400" b="1">
              <a:solidFill>
                <a:srgbClr val="FF000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7848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76327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70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tangolo 3"/>
          <p:cNvSpPr>
            <a:spLocks noChangeArrowheads="1"/>
          </p:cNvSpPr>
          <p:nvPr/>
        </p:nvSpPr>
        <p:spPr bwMode="auto">
          <a:xfrm>
            <a:off x="539552" y="2852936"/>
            <a:ext cx="7632848" cy="267765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For patients on ULT, SUA level should be monitored and maintained </a:t>
            </a:r>
            <a:r>
              <a:rPr lang="en-US" sz="2400" dirty="0">
                <a:solidFill>
                  <a:srgbClr val="FF0000"/>
                </a:solidFill>
              </a:rPr>
              <a:t>to &lt;6 mg/</a:t>
            </a:r>
            <a:r>
              <a:rPr lang="en-US" sz="2400" dirty="0" err="1">
                <a:solidFill>
                  <a:srgbClr val="FF0000"/>
                </a:solidFill>
              </a:rPr>
              <a:t>dL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(360 </a:t>
            </a:r>
            <a:r>
              <a:rPr lang="en-US" sz="2400" dirty="0" err="1"/>
              <a:t>mmol</a:t>
            </a:r>
            <a:r>
              <a:rPr lang="en-US" sz="2400" dirty="0"/>
              <a:t>/L). A lower SUA target (</a:t>
            </a:r>
            <a:r>
              <a:rPr lang="en-US" sz="2400" dirty="0">
                <a:solidFill>
                  <a:srgbClr val="FF0000"/>
                </a:solidFill>
              </a:rPr>
              <a:t>&lt;5 mg/</a:t>
            </a:r>
            <a:r>
              <a:rPr lang="en-US" sz="2400" dirty="0" err="1">
                <a:solidFill>
                  <a:srgbClr val="FF0000"/>
                </a:solidFill>
              </a:rPr>
              <a:t>dL</a:t>
            </a:r>
            <a:r>
              <a:rPr lang="en-US" sz="2400" dirty="0"/>
              <a:t>; 300 </a:t>
            </a:r>
            <a:r>
              <a:rPr lang="en-US" sz="2400" dirty="0" err="1"/>
              <a:t>mmol</a:t>
            </a:r>
            <a:r>
              <a:rPr lang="en-US" sz="2400" dirty="0"/>
              <a:t>/L) to facilitate faster dissolution of crystals is recommended for patients with severe gout (</a:t>
            </a:r>
            <a:r>
              <a:rPr lang="en-US" sz="2400" dirty="0" err="1"/>
              <a:t>tophi</a:t>
            </a:r>
            <a:r>
              <a:rPr lang="en-US" sz="2400" dirty="0"/>
              <a:t>, chronic </a:t>
            </a:r>
            <a:r>
              <a:rPr lang="en-US" sz="2400" dirty="0" err="1"/>
              <a:t>arthropathy</a:t>
            </a:r>
            <a:r>
              <a:rPr lang="en-US" sz="2400" dirty="0"/>
              <a:t>, frequent attacks) until total crystal dissolution and resolution of gout.</a:t>
            </a:r>
            <a:endParaRPr lang="it-IT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7848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7489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620688"/>
            <a:ext cx="69847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…..BUT WHAT ABOUT THE KIDNEY AND RENAL DISEASE?</a:t>
            </a:r>
          </a:p>
          <a:p>
            <a:endParaRPr lang="it-IT" sz="3200" dirty="0">
              <a:solidFill>
                <a:srgbClr val="C00000"/>
              </a:solidFill>
            </a:endParaRP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case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we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really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need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a treatment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target trial,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comparing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prospectively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renal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benefits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achieved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at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different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UA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targets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. The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following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slide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proposes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a crude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outline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such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study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could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formulated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8888" y="1484313"/>
            <a:ext cx="1728787" cy="93662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563938" y="1484313"/>
            <a:ext cx="1728787" cy="93662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940425" y="1484313"/>
            <a:ext cx="1727200" cy="93662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293" name="CasellaDiTesto 5"/>
          <p:cNvSpPr txBox="1">
            <a:spLocks noChangeArrowheads="1"/>
          </p:cNvSpPr>
          <p:nvPr/>
        </p:nvSpPr>
        <p:spPr bwMode="auto">
          <a:xfrm>
            <a:off x="1403350" y="1700213"/>
            <a:ext cx="1439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00"/>
                </a:solidFill>
              </a:rPr>
              <a:t>No intervention</a:t>
            </a:r>
          </a:p>
        </p:txBody>
      </p:sp>
      <p:sp>
        <p:nvSpPr>
          <p:cNvPr id="12294" name="CasellaDiTesto 6"/>
          <p:cNvSpPr txBox="1">
            <a:spLocks noChangeArrowheads="1"/>
          </p:cNvSpPr>
          <p:nvPr/>
        </p:nvSpPr>
        <p:spPr bwMode="auto">
          <a:xfrm>
            <a:off x="3708400" y="1700213"/>
            <a:ext cx="1439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FF00"/>
                </a:solidFill>
              </a:rPr>
              <a:t>Target UA</a:t>
            </a:r>
          </a:p>
          <a:p>
            <a:r>
              <a:rPr lang="it-IT" sz="1400">
                <a:solidFill>
                  <a:srgbClr val="FFFF00"/>
                </a:solidFill>
              </a:rPr>
              <a:t>&lt;6.0 mg/dl</a:t>
            </a:r>
          </a:p>
        </p:txBody>
      </p:sp>
      <p:sp>
        <p:nvSpPr>
          <p:cNvPr id="12295" name="CasellaDiTesto 7"/>
          <p:cNvSpPr txBox="1">
            <a:spLocks noChangeArrowheads="1"/>
          </p:cNvSpPr>
          <p:nvPr/>
        </p:nvSpPr>
        <p:spPr bwMode="auto">
          <a:xfrm>
            <a:off x="6084888" y="1700213"/>
            <a:ext cx="1366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FF00"/>
                </a:solidFill>
              </a:rPr>
              <a:t>Target  UA</a:t>
            </a:r>
          </a:p>
          <a:p>
            <a:r>
              <a:rPr lang="it-IT" sz="1400">
                <a:solidFill>
                  <a:srgbClr val="FFFF00"/>
                </a:solidFill>
              </a:rPr>
              <a:t>&lt;4.0 mg/dl</a:t>
            </a:r>
          </a:p>
        </p:txBody>
      </p:sp>
      <p:sp>
        <p:nvSpPr>
          <p:cNvPr id="9" name="Ovale 8"/>
          <p:cNvSpPr/>
          <p:nvPr/>
        </p:nvSpPr>
        <p:spPr>
          <a:xfrm>
            <a:off x="4211638" y="3357563"/>
            <a:ext cx="2808287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 err="1">
                <a:solidFill>
                  <a:schemeClr val="bg1"/>
                </a:solidFill>
              </a:rPr>
              <a:t>Intervention</a:t>
            </a:r>
            <a:r>
              <a:rPr lang="it-IT" sz="1400" b="1" dirty="0">
                <a:solidFill>
                  <a:schemeClr val="bg1"/>
                </a:solidFill>
              </a:rPr>
              <a:t>:</a:t>
            </a:r>
          </a:p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</a:rPr>
              <a:t>XOI, </a:t>
            </a:r>
            <a:r>
              <a:rPr lang="it-IT" sz="1400" b="1" dirty="0" err="1">
                <a:solidFill>
                  <a:schemeClr val="bg1"/>
                </a:solidFill>
              </a:rPr>
              <a:t>uricosuric</a:t>
            </a:r>
            <a:r>
              <a:rPr lang="it-IT" sz="1400" b="1" dirty="0">
                <a:solidFill>
                  <a:schemeClr val="bg1"/>
                </a:solidFill>
              </a:rPr>
              <a:t>, urate </a:t>
            </a:r>
            <a:r>
              <a:rPr lang="it-IT" sz="1400" b="1" dirty="0" err="1">
                <a:solidFill>
                  <a:schemeClr val="bg1"/>
                </a:solidFill>
              </a:rPr>
              <a:t>oxidases</a:t>
            </a:r>
            <a:r>
              <a:rPr lang="it-IT" sz="1400" b="1" dirty="0">
                <a:solidFill>
                  <a:schemeClr val="bg1"/>
                </a:solidFill>
              </a:rPr>
              <a:t>, </a:t>
            </a:r>
            <a:r>
              <a:rPr lang="it-IT" sz="1400" b="1" dirty="0" err="1">
                <a:solidFill>
                  <a:schemeClr val="bg1"/>
                </a:solidFill>
              </a:rPr>
              <a:t>diet…</a:t>
            </a:r>
            <a:r>
              <a:rPr lang="it-IT" sz="1400" b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1" name="Connettore 2 10"/>
          <p:cNvCxnSpPr>
            <a:stCxn id="2" idx="2"/>
          </p:cNvCxnSpPr>
          <p:nvPr/>
        </p:nvCxnSpPr>
        <p:spPr>
          <a:xfrm>
            <a:off x="2124075" y="2420938"/>
            <a:ext cx="0" cy="338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3" idx="2"/>
          </p:cNvCxnSpPr>
          <p:nvPr/>
        </p:nvCxnSpPr>
        <p:spPr>
          <a:xfrm>
            <a:off x="4427538" y="2420938"/>
            <a:ext cx="504825" cy="100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4" idx="2"/>
          </p:cNvCxnSpPr>
          <p:nvPr/>
        </p:nvCxnSpPr>
        <p:spPr>
          <a:xfrm flipH="1">
            <a:off x="6300788" y="2420938"/>
            <a:ext cx="503237" cy="936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148263" y="4292600"/>
            <a:ext cx="0" cy="165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6156325" y="4292600"/>
            <a:ext cx="71438" cy="16573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CasellaDiTesto 22"/>
          <p:cNvSpPr txBox="1">
            <a:spLocks noChangeArrowheads="1"/>
          </p:cNvSpPr>
          <p:nvPr/>
        </p:nvSpPr>
        <p:spPr bwMode="auto">
          <a:xfrm>
            <a:off x="8101013" y="342900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5 yrs</a:t>
            </a:r>
          </a:p>
        </p:txBody>
      </p:sp>
      <p:cxnSp>
        <p:nvCxnSpPr>
          <p:cNvPr id="25" name="Connettore 2 24"/>
          <p:cNvCxnSpPr>
            <a:stCxn id="12302" idx="0"/>
          </p:cNvCxnSpPr>
          <p:nvPr/>
        </p:nvCxnSpPr>
        <p:spPr>
          <a:xfrm flipV="1">
            <a:off x="8459788" y="3068638"/>
            <a:ext cx="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2302" idx="2"/>
          </p:cNvCxnSpPr>
          <p:nvPr/>
        </p:nvCxnSpPr>
        <p:spPr>
          <a:xfrm>
            <a:off x="8459788" y="3736975"/>
            <a:ext cx="0" cy="41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Rettangolo 30"/>
          <p:cNvSpPr>
            <a:spLocks noChangeArrowheads="1"/>
          </p:cNvSpPr>
          <p:nvPr/>
        </p:nvSpPr>
        <p:spPr bwMode="auto">
          <a:xfrm>
            <a:off x="395288" y="3500438"/>
            <a:ext cx="573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/>
              <a:t>5 yrs</a:t>
            </a: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684213" y="3141663"/>
            <a:ext cx="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2305" idx="2"/>
          </p:cNvCxnSpPr>
          <p:nvPr/>
        </p:nvCxnSpPr>
        <p:spPr>
          <a:xfrm>
            <a:off x="682625" y="3808413"/>
            <a:ext cx="1588" cy="557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1258888" y="5805488"/>
            <a:ext cx="1944687" cy="431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err="1"/>
              <a:t>eGFR</a:t>
            </a:r>
            <a:r>
              <a:rPr lang="it-IT" b="1" dirty="0"/>
              <a:t>(CKD-EPI)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4787900" y="6092825"/>
            <a:ext cx="1903413" cy="369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 err="1">
                <a:solidFill>
                  <a:schemeClr val="bg1"/>
                </a:solidFill>
              </a:rPr>
              <a:t>eGFR</a:t>
            </a:r>
            <a:r>
              <a:rPr lang="it-IT" b="1" dirty="0">
                <a:solidFill>
                  <a:schemeClr val="bg1"/>
                </a:solidFill>
              </a:rPr>
              <a:t>(CKD-EPI)</a:t>
            </a:r>
          </a:p>
        </p:txBody>
      </p:sp>
      <p:sp>
        <p:nvSpPr>
          <p:cNvPr id="12310" name="CasellaDiTesto 39"/>
          <p:cNvSpPr txBox="1">
            <a:spLocks noChangeArrowheads="1"/>
          </p:cNvSpPr>
          <p:nvPr/>
        </p:nvSpPr>
        <p:spPr bwMode="auto">
          <a:xfrm>
            <a:off x="1476375" y="404813"/>
            <a:ext cx="5975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chemeClr val="accent2"/>
                </a:solidFill>
              </a:rPr>
              <a:t>Hyperuricemia yreatment to target trial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548680"/>
            <a:ext cx="6408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rgbClr val="A50021"/>
                </a:solidFill>
              </a:rPr>
              <a:t>What</a:t>
            </a:r>
            <a:r>
              <a:rPr lang="it-IT" sz="4000" dirty="0">
                <a:solidFill>
                  <a:srgbClr val="A50021"/>
                </a:solidFill>
              </a:rPr>
              <a:t> do </a:t>
            </a:r>
            <a:r>
              <a:rPr lang="it-IT" sz="4000" dirty="0" err="1">
                <a:solidFill>
                  <a:srgbClr val="A50021"/>
                </a:solidFill>
              </a:rPr>
              <a:t>we</a:t>
            </a:r>
            <a:r>
              <a:rPr lang="it-IT" sz="4000" dirty="0">
                <a:solidFill>
                  <a:srgbClr val="A50021"/>
                </a:solidFill>
              </a:rPr>
              <a:t> </a:t>
            </a:r>
            <a:r>
              <a:rPr lang="it-IT" sz="4000" dirty="0" err="1">
                <a:solidFill>
                  <a:srgbClr val="A50021"/>
                </a:solidFill>
              </a:rPr>
              <a:t>expect</a:t>
            </a:r>
            <a:r>
              <a:rPr lang="it-IT" sz="4000" dirty="0">
                <a:solidFill>
                  <a:srgbClr val="A50021"/>
                </a:solidFill>
              </a:rPr>
              <a:t> </a:t>
            </a:r>
            <a:r>
              <a:rPr lang="it-IT" sz="4000" dirty="0" err="1">
                <a:solidFill>
                  <a:srgbClr val="A50021"/>
                </a:solidFill>
              </a:rPr>
              <a:t>from</a:t>
            </a:r>
            <a:r>
              <a:rPr lang="it-IT" sz="4000" dirty="0">
                <a:solidFill>
                  <a:srgbClr val="A50021"/>
                </a:solidFill>
              </a:rPr>
              <a:t> </a:t>
            </a:r>
            <a:r>
              <a:rPr lang="it-IT" sz="4000" dirty="0" err="1">
                <a:solidFill>
                  <a:srgbClr val="A50021"/>
                </a:solidFill>
              </a:rPr>
              <a:t>this</a:t>
            </a:r>
            <a:r>
              <a:rPr lang="it-IT" sz="4000" dirty="0">
                <a:solidFill>
                  <a:srgbClr val="A50021"/>
                </a:solidFill>
              </a:rPr>
              <a:t> </a:t>
            </a:r>
            <a:r>
              <a:rPr lang="it-IT" sz="4000" dirty="0" err="1">
                <a:solidFill>
                  <a:srgbClr val="A50021"/>
                </a:solidFill>
              </a:rPr>
              <a:t>study</a:t>
            </a:r>
            <a:r>
              <a:rPr lang="it-IT" sz="4000" dirty="0">
                <a:solidFill>
                  <a:srgbClr val="A50021"/>
                </a:solidFill>
              </a:rPr>
              <a:t>?</a:t>
            </a:r>
          </a:p>
          <a:p>
            <a:pPr algn="ctr"/>
            <a:endParaRPr lang="it-IT" sz="4000" dirty="0">
              <a:solidFill>
                <a:srgbClr val="A50021"/>
              </a:solidFill>
            </a:endParaRPr>
          </a:p>
          <a:p>
            <a:pPr algn="ctr"/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….We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might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able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conclude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uric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acid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renal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risk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factor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lowering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its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levels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provides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renal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benefits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proportional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degree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its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lowering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sz="3200" dirty="0" err="1">
                <a:solidFill>
                  <a:schemeClr val="accent5">
                    <a:lumMod val="75000"/>
                  </a:schemeClr>
                </a:solidFill>
              </a:rPr>
              <a:t>if…</a:t>
            </a:r>
            <a:endParaRPr lang="it-IT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Grafico 1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6194073" imgH="4163929" progId="Excel.Sheet.8">
                  <p:embed/>
                </p:oleObj>
              </mc:Choice>
              <mc:Fallback>
                <p:oleObj r:id="rId4" imgW="6194073" imgH="4163929" progId="Excel.Shee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CasellaDiTesto 3"/>
          <p:cNvSpPr txBox="1">
            <a:spLocks noChangeArrowheads="1"/>
          </p:cNvSpPr>
          <p:nvPr/>
        </p:nvSpPr>
        <p:spPr bwMode="auto">
          <a:xfrm>
            <a:off x="250825" y="2349500"/>
            <a:ext cx="1152525" cy="2301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/>
              <a:t>Serum UA,mg/dl</a:t>
            </a:r>
          </a:p>
        </p:txBody>
      </p:sp>
      <p:sp>
        <p:nvSpPr>
          <p:cNvPr id="1028" name="CasellaDiTesto 4"/>
          <p:cNvSpPr txBox="1">
            <a:spLocks noChangeArrowheads="1"/>
          </p:cNvSpPr>
          <p:nvPr/>
        </p:nvSpPr>
        <p:spPr bwMode="auto">
          <a:xfrm>
            <a:off x="2627313" y="5661025"/>
            <a:ext cx="1397000" cy="2317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900"/>
              <a:t>Time from baseline(yrs)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5486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…if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target UA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levels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actually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achieved…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Grafico 1"/>
          <p:cNvGraphicFramePr>
            <a:graphicFrameLocks/>
          </p:cNvGraphicFramePr>
          <p:nvPr/>
        </p:nvGraphicFramePr>
        <p:xfrm>
          <a:off x="611560" y="620688"/>
          <a:ext cx="7110412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7108552" imgH="4871126" progId="Excel.Sheet.8">
                  <p:embed/>
                </p:oleObj>
              </mc:Choice>
              <mc:Fallback>
                <p:oleObj r:id="rId3" imgW="7108552" imgH="4871126" progId="Excel.Shee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20688"/>
                        <a:ext cx="7110412" cy="487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CasellaDiTesto 2"/>
          <p:cNvSpPr txBox="1">
            <a:spLocks noChangeArrowheads="1"/>
          </p:cNvSpPr>
          <p:nvPr/>
        </p:nvSpPr>
        <p:spPr bwMode="auto">
          <a:xfrm>
            <a:off x="107950" y="2565400"/>
            <a:ext cx="1008063" cy="2301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/>
              <a:t>eGFR, ml/min</a:t>
            </a:r>
          </a:p>
        </p:txBody>
      </p:sp>
      <p:sp>
        <p:nvSpPr>
          <p:cNvPr id="2052" name="CasellaDiTesto 3"/>
          <p:cNvSpPr txBox="1">
            <a:spLocks noChangeArrowheads="1"/>
          </p:cNvSpPr>
          <p:nvPr/>
        </p:nvSpPr>
        <p:spPr bwMode="auto">
          <a:xfrm>
            <a:off x="2051050" y="5732463"/>
            <a:ext cx="1512888" cy="2317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/>
              <a:t>Time from baseline(years)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404664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70C0"/>
                </a:solidFill>
              </a:rPr>
              <a:t>…if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eGFR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is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better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preserved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with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decreasing</a:t>
            </a:r>
            <a:r>
              <a:rPr lang="it-IT" sz="1600" dirty="0">
                <a:solidFill>
                  <a:srgbClr val="0070C0"/>
                </a:solidFill>
              </a:rPr>
              <a:t> UA </a:t>
            </a:r>
            <a:r>
              <a:rPr lang="it-IT" sz="1600" dirty="0" err="1">
                <a:solidFill>
                  <a:srgbClr val="0070C0"/>
                </a:solidFill>
              </a:rPr>
              <a:t>levels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2204</Words>
  <Application>Microsoft Office PowerPoint</Application>
  <PresentationFormat>Presentación en pantalla (4:3)</PresentationFormat>
  <Paragraphs>225</Paragraphs>
  <Slides>30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MS PGothic</vt:lpstr>
      <vt:lpstr>Arial</vt:lpstr>
      <vt:lpstr>Arial Unicode MS</vt:lpstr>
      <vt:lpstr>Brush Script Std</vt:lpstr>
      <vt:lpstr>Calibri</vt:lpstr>
      <vt:lpstr>msgothic</vt:lpstr>
      <vt:lpstr>News Gothic MT</vt:lpstr>
      <vt:lpstr>Times New Roman</vt:lpstr>
      <vt:lpstr>Wingdings</vt:lpstr>
      <vt:lpstr>Tema di Office</vt:lpstr>
      <vt:lpstr>Microsoft Excel 97-2003 Worksheet</vt:lpstr>
      <vt:lpstr>Foglio di lavoro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J-shaped mortality relationship  for uric acid in patients with CKD5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Ana Ortiz de Treviño</cp:lastModifiedBy>
  <cp:revision>107</cp:revision>
  <dcterms:created xsi:type="dcterms:W3CDTF">2016-10-14T08:37:30Z</dcterms:created>
  <dcterms:modified xsi:type="dcterms:W3CDTF">2017-04-26T00:37:48Z</dcterms:modified>
</cp:coreProperties>
</file>