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57" r:id="rId5"/>
    <p:sldId id="260" r:id="rId6"/>
    <p:sldId id="258" r:id="rId7"/>
    <p:sldId id="259" r:id="rId8"/>
    <p:sldId id="267" r:id="rId9"/>
    <p:sldId id="268" r:id="rId10"/>
    <p:sldId id="270" r:id="rId11"/>
    <p:sldId id="271" r:id="rId12"/>
    <p:sldId id="26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4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4781-8FE5-42C2-B550-4F30DAD6204E}" type="datetimeFigureOut">
              <a:rPr lang="es-MX" smtClean="0"/>
              <a:pPr/>
              <a:t>20/07/2017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lereyes@inr.gob.m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alereyes@prodigy.net.m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guinto@Prodigy.net.m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uisrosales76@gmail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lrosales@inr.gob.m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dufoo27@yahoo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madrazon@parkinsonmx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cad nal med 2.bmp"/>
          <p:cNvPicPr>
            <a:picLocks noChangeAspect="1"/>
          </p:cNvPicPr>
          <p:nvPr/>
        </p:nvPicPr>
        <p:blipFill>
          <a:blip r:embed="rId2"/>
          <a:srcRect l="25634" t="17090" r="26758" b="19433"/>
          <a:stretch>
            <a:fillRect/>
          </a:stretch>
        </p:blipFill>
        <p:spPr>
          <a:xfrm>
            <a:off x="928662" y="357166"/>
            <a:ext cx="2143140" cy="21431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0664" t="13745" r="27148" b="11548"/>
          <a:stretch>
            <a:fillRect/>
          </a:stretch>
        </p:blipFill>
        <p:spPr bwMode="auto">
          <a:xfrm>
            <a:off x="4071934" y="-24"/>
            <a:ext cx="4786346" cy="678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lereyes\Documents\CNR RESPALDO\Mis imágenes\Tel Samnsung\WhatsApp Images\IMG-20141023-WA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643181"/>
            <a:ext cx="2928958" cy="3906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Problema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s-MX" dirty="0" smtClean="0"/>
              <a:t>PUEM, Ortopedia y Cirugía Neurológica.</a:t>
            </a:r>
          </a:p>
          <a:p>
            <a:pPr algn="ctr">
              <a:lnSpc>
                <a:spcPct val="200000"/>
              </a:lnSpc>
            </a:pPr>
            <a:r>
              <a:rPr lang="es-MX" dirty="0" smtClean="0"/>
              <a:t>Existe reconocimiento Universitario (diploma)</a:t>
            </a:r>
          </a:p>
          <a:p>
            <a:pPr algn="ctr">
              <a:lnSpc>
                <a:spcPct val="200000"/>
              </a:lnSpc>
            </a:pPr>
            <a:r>
              <a:rPr lang="es-MX" dirty="0" smtClean="0"/>
              <a:t>No hay acreditación o certificación.</a:t>
            </a:r>
          </a:p>
          <a:p>
            <a:pPr algn="ctr">
              <a:lnSpc>
                <a:spcPct val="200000"/>
              </a:lnSpc>
            </a:pPr>
            <a:r>
              <a:rPr lang="es-MX" dirty="0" smtClean="0"/>
              <a:t>No hay cédula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543" t="6054" r="32422" b="17041"/>
          <a:stretch>
            <a:fillRect/>
          </a:stretch>
        </p:blipFill>
        <p:spPr bwMode="auto">
          <a:xfrm>
            <a:off x="3214678" y="1071546"/>
            <a:ext cx="280343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5390" t="7153" r="32422" b="11548"/>
          <a:stretch>
            <a:fillRect/>
          </a:stretch>
        </p:blipFill>
        <p:spPr bwMode="auto">
          <a:xfrm>
            <a:off x="142844" y="1071546"/>
            <a:ext cx="3104641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8027" t="6054" r="27148" b="11548"/>
          <a:stretch>
            <a:fillRect/>
          </a:stretch>
        </p:blipFill>
        <p:spPr bwMode="auto">
          <a:xfrm>
            <a:off x="5937891" y="1071546"/>
            <a:ext cx="320610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29785" t="14843" r="31543" b="10449"/>
          <a:stretch>
            <a:fillRect/>
          </a:stretch>
        </p:blipFill>
        <p:spPr bwMode="auto">
          <a:xfrm>
            <a:off x="428596" y="785794"/>
            <a:ext cx="38828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l="25390" t="21435" r="29785" b="44507"/>
          <a:stretch>
            <a:fillRect/>
          </a:stretch>
        </p:blipFill>
        <p:spPr bwMode="auto">
          <a:xfrm>
            <a:off x="4429124" y="2643182"/>
            <a:ext cx="446602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" y="-21433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s-MX" sz="3200" dirty="0" smtClean="0"/>
              <a:t> Existe </a:t>
            </a:r>
            <a:r>
              <a:rPr lang="es-MX" sz="3200" dirty="0" smtClean="0"/>
              <a:t>reconocimiento Universitario (diploma)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Solución ???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s-MX" dirty="0" smtClean="0"/>
              <a:t>Desaparecer cursos.</a:t>
            </a:r>
          </a:p>
          <a:p>
            <a:pPr algn="ctr">
              <a:lnSpc>
                <a:spcPct val="200000"/>
              </a:lnSpc>
            </a:pPr>
            <a:r>
              <a:rPr lang="es-MX" dirty="0" smtClean="0"/>
              <a:t>Crear Consejo</a:t>
            </a:r>
          </a:p>
          <a:p>
            <a:pPr algn="ctr">
              <a:lnSpc>
                <a:spcPct val="200000"/>
              </a:lnSpc>
            </a:pPr>
            <a:r>
              <a:rPr lang="es-MX" dirty="0" smtClean="0"/>
              <a:t>No hacer nada</a:t>
            </a:r>
          </a:p>
          <a:p>
            <a:pPr algn="ctr">
              <a:lnSpc>
                <a:spcPct val="200000"/>
              </a:lnSpc>
            </a:pPr>
            <a:r>
              <a:rPr lang="es-MX" dirty="0" smtClean="0"/>
              <a:t>Crear Comisión Mixta</a:t>
            </a:r>
            <a:endParaRPr lang="es-MX" dirty="0"/>
          </a:p>
        </p:txBody>
      </p:sp>
      <p:sp>
        <p:nvSpPr>
          <p:cNvPr id="4" name="3 Señal de prohibido"/>
          <p:cNvSpPr/>
          <p:nvPr/>
        </p:nvSpPr>
        <p:spPr>
          <a:xfrm>
            <a:off x="3071802" y="2928934"/>
            <a:ext cx="3714776" cy="857256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Señal de prohibido"/>
          <p:cNvSpPr/>
          <p:nvPr/>
        </p:nvSpPr>
        <p:spPr>
          <a:xfrm>
            <a:off x="2714612" y="1785926"/>
            <a:ext cx="3714776" cy="857256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Señal de prohibido"/>
          <p:cNvSpPr/>
          <p:nvPr/>
        </p:nvSpPr>
        <p:spPr>
          <a:xfrm>
            <a:off x="3143240" y="3929066"/>
            <a:ext cx="3714776" cy="857256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028" name="Picture 4" descr="https://s-media-cache-ak0.pinimg.com/236x/79/2d/75/792d753de74b21f4b15343ea009f7d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3" y="4786322"/>
            <a:ext cx="1049012" cy="1000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570" t="17041" r="15722" b="19238"/>
          <a:stretch>
            <a:fillRect/>
          </a:stretch>
        </p:blipFill>
        <p:spPr bwMode="auto">
          <a:xfrm>
            <a:off x="343609" y="428604"/>
            <a:ext cx="827079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Imagen" descr="acad nal med 2.bmp"/>
          <p:cNvPicPr>
            <a:picLocks noChangeAspect="1"/>
          </p:cNvPicPr>
          <p:nvPr/>
        </p:nvPicPr>
        <p:blipFill>
          <a:blip r:embed="rId3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R ALEJANDRO REYES_SANCHEZ_01 (2).jpg"/>
          <p:cNvPicPr>
            <a:picLocks noChangeAspect="1"/>
          </p:cNvPicPr>
          <p:nvPr/>
        </p:nvPicPr>
        <p:blipFill>
          <a:blip r:embed="rId2" cstate="print"/>
          <a:srcRect t="6849" b="4108"/>
          <a:stretch>
            <a:fillRect/>
          </a:stretch>
        </p:blipFill>
        <p:spPr>
          <a:xfrm>
            <a:off x="142844" y="1571612"/>
            <a:ext cx="3724982" cy="464347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143372" y="1357298"/>
            <a:ext cx="5000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MX" dirty="0" smtClean="0"/>
              <a:t> Médico Cirujano</a:t>
            </a:r>
            <a:r>
              <a:rPr lang="es-ES_tradnl" dirty="0" smtClean="0"/>
              <a:t> y Cirujano Ortopedista por la UNAM.</a:t>
            </a:r>
          </a:p>
          <a:p>
            <a:pPr lvl="0">
              <a:buFont typeface="Arial" pitchFamily="34" charset="0"/>
              <a:buChar char="•"/>
            </a:pPr>
            <a:r>
              <a:rPr lang="es-ES_tradnl" dirty="0" smtClean="0"/>
              <a:t> Maestría en Ciencias, IPN.</a:t>
            </a:r>
          </a:p>
          <a:p>
            <a:pPr>
              <a:buFont typeface="Arial" pitchFamily="34" charset="0"/>
              <a:buChar char="•"/>
            </a:pPr>
            <a:r>
              <a:rPr lang="es-MX" b="1" dirty="0" smtClean="0"/>
              <a:t>Jefe División de Cirugía de Columna, INR.</a:t>
            </a:r>
          </a:p>
          <a:p>
            <a:pPr>
              <a:buFont typeface="Arial" pitchFamily="34" charset="0"/>
              <a:buChar char="•"/>
            </a:pPr>
            <a:r>
              <a:rPr lang="es-MX" b="1" dirty="0" smtClean="0"/>
              <a:t> Profesor Titular Curso de Alta Especialidad, Manejo Integral de Columna Vertebral (dos años).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Miembro Academia Nacional de Medicina y Academia Mexicana de Cirugía.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Titular Activo de</a:t>
            </a:r>
            <a:r>
              <a:rPr lang="es-ES" dirty="0" smtClean="0"/>
              <a:t> del Colegio Mexicano de Ortopedia y Traumatología, </a:t>
            </a:r>
            <a:r>
              <a:rPr lang="es-MX" dirty="0" err="1" smtClean="0"/>
              <a:t>Scoliosis</a:t>
            </a:r>
            <a:r>
              <a:rPr lang="es-MX" dirty="0" smtClean="0"/>
              <a:t> </a:t>
            </a:r>
            <a:r>
              <a:rPr lang="es-MX" dirty="0" err="1" smtClean="0"/>
              <a:t>Research</a:t>
            </a:r>
            <a:r>
              <a:rPr lang="es-MX" dirty="0" smtClean="0"/>
              <a:t> </a:t>
            </a:r>
            <a:r>
              <a:rPr lang="es-MX" dirty="0" err="1" smtClean="0"/>
              <a:t>Society</a:t>
            </a:r>
            <a:r>
              <a:rPr lang="es-MX" dirty="0" smtClean="0"/>
              <a:t>, North American Spine </a:t>
            </a:r>
            <a:r>
              <a:rPr lang="es-MX" dirty="0" err="1" smtClean="0"/>
              <a:t>Society</a:t>
            </a:r>
            <a:r>
              <a:rPr lang="es-MX" dirty="0" smtClean="0"/>
              <a:t>, International </a:t>
            </a:r>
            <a:r>
              <a:rPr lang="es-MX" dirty="0" err="1" smtClean="0"/>
              <a:t>Society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Advances</a:t>
            </a:r>
            <a:r>
              <a:rPr lang="es-MX" dirty="0" smtClean="0"/>
              <a:t> in Spine </a:t>
            </a:r>
            <a:r>
              <a:rPr lang="es-MX" dirty="0" err="1" smtClean="0"/>
              <a:t>Surgery</a:t>
            </a:r>
            <a:r>
              <a:rPr lang="es-MX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98 publicaciones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</a:t>
            </a:r>
            <a:r>
              <a:rPr lang="es-MX" dirty="0" smtClean="0">
                <a:hlinkClick r:id="rId3"/>
              </a:rPr>
              <a:t>alereyes@inr.gob.mx</a:t>
            </a: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hlinkClick r:id="rId4"/>
              </a:rPr>
              <a:t>alereyes@prodigy.net.mx</a:t>
            </a:r>
            <a:endParaRPr lang="es-MX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0" y="142852"/>
            <a:ext cx="750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Alejandro A. Reyes-Sánchez</a:t>
            </a:r>
          </a:p>
          <a:p>
            <a:pPr algn="ctr"/>
            <a:r>
              <a:rPr lang="es-MX" sz="3600" dirty="0" smtClean="0"/>
              <a:t>Coordinador.</a:t>
            </a:r>
            <a:endParaRPr lang="es-MX" sz="3600" dirty="0"/>
          </a:p>
        </p:txBody>
      </p:sp>
      <p:pic>
        <p:nvPicPr>
          <p:cNvPr id="6" name="5 Imagen" descr="acad nal med 2.bmp"/>
          <p:cNvPicPr>
            <a:picLocks noChangeAspect="1"/>
          </p:cNvPicPr>
          <p:nvPr/>
        </p:nvPicPr>
        <p:blipFill>
          <a:blip r:embed="rId5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5766"/>
            <a:ext cx="7215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Dr. Gerardo </a:t>
            </a:r>
            <a:r>
              <a:rPr lang="es-MX" sz="3600" dirty="0" err="1" smtClean="0"/>
              <a:t>Guinto</a:t>
            </a:r>
            <a:r>
              <a:rPr lang="es-MX" sz="3600" dirty="0" smtClean="0"/>
              <a:t> </a:t>
            </a:r>
            <a:r>
              <a:rPr lang="es-MX" sz="3600" dirty="0" err="1" smtClean="0"/>
              <a:t>Balanzar</a:t>
            </a:r>
            <a:endParaRPr lang="es-MX" sz="3600" dirty="0" smtClean="0"/>
          </a:p>
          <a:p>
            <a:pPr algn="ctr"/>
            <a:r>
              <a:rPr lang="es-MX" sz="2800" dirty="0" smtClean="0"/>
              <a:t>“Cirugía de columna vertebral Neurocirugía”</a:t>
            </a:r>
            <a:endParaRPr lang="es-MX" sz="2800" dirty="0"/>
          </a:p>
        </p:txBody>
      </p:sp>
      <p:pic>
        <p:nvPicPr>
          <p:cNvPr id="10242" name="Picture 2" descr="http://mmreportera.files.wordpress.com/2011/06/gerardo-guinto.jpg"/>
          <p:cNvPicPr>
            <a:picLocks noChangeAspect="1" noChangeArrowheads="1"/>
          </p:cNvPicPr>
          <p:nvPr/>
        </p:nvPicPr>
        <p:blipFill>
          <a:blip r:embed="rId2" cstate="print"/>
          <a:srcRect l="5849" r="8358"/>
          <a:stretch>
            <a:fillRect/>
          </a:stretch>
        </p:blipFill>
        <p:spPr bwMode="auto">
          <a:xfrm>
            <a:off x="214282" y="2000240"/>
            <a:ext cx="3143272" cy="3357586"/>
          </a:xfrm>
          <a:prstGeom prst="rect">
            <a:avLst/>
          </a:prstGeom>
          <a:noFill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428992" y="1143008"/>
            <a:ext cx="5500726" cy="5643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Médico Cirujano (</a:t>
            </a:r>
            <a:r>
              <a:rPr lang="es-MX" sz="1600" dirty="0" smtClean="0">
                <a:latin typeface="Arial" pitchFamily="34" charset="0"/>
              </a:rPr>
              <a:t>Universidad La Salle/ UNAM)</a:t>
            </a: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Especialidad en Neurocirugía  CMN. IMSS. UNAM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1600" dirty="0" smtClean="0">
                <a:latin typeface="Arial" pitchFamily="34" charset="0"/>
              </a:rPr>
              <a:t>Jefe del Servicio de Neurocirugía del Hospital de Especialidades del Centro Médico Nacional Siglo XXI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Coordinador</a:t>
            </a:r>
            <a:r>
              <a:rPr kumimoji="0" lang="es-MX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Nacional del Subcomité de Neurocirugía por la Universidad Nacional Autónoma de México</a:t>
            </a: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Miembro de la Academia Nacional de </a:t>
            </a:r>
            <a:r>
              <a:rPr lang="es-MX" sz="1600" dirty="0" smtClean="0">
                <a:latin typeface="Arial" pitchFamily="34" charset="0"/>
              </a:rPr>
              <a:t>Medicina de México, </a:t>
            </a:r>
            <a:r>
              <a:rPr lang="es-MX" sz="1600" dirty="0">
                <a:latin typeface="Arial" pitchFamily="34" charset="0"/>
              </a:rPr>
              <a:t>Academia Mexicana de </a:t>
            </a:r>
            <a:r>
              <a:rPr lang="es-MX" sz="1600" dirty="0" smtClean="0">
                <a:latin typeface="Arial" pitchFamily="34" charset="0"/>
              </a:rPr>
              <a:t>Cirugía </a:t>
            </a: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y North American </a:t>
            </a:r>
            <a:r>
              <a:rPr kumimoji="0" lang="es-MX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Skull</a:t>
            </a: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Base </a:t>
            </a:r>
            <a:r>
              <a:rPr kumimoji="0" lang="es-MX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Society</a:t>
            </a: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1600" b="1" baseline="0" dirty="0" smtClean="0">
                <a:latin typeface="Arial" pitchFamily="34" charset="0"/>
              </a:rPr>
              <a:t>Consejero Honorario del Consejo Mexicano de Cirugía Neurológica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Profesor Titular de la Cátedra de Neurología de la facultad</a:t>
            </a:r>
            <a:r>
              <a:rPr kumimoji="0" lang="es-MX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Medicina de la Universidad La Salle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1600" b="1" dirty="0" smtClean="0">
                <a:latin typeface="Arial" pitchFamily="34" charset="0"/>
              </a:rPr>
              <a:t>Ex-Presidente de la Sociedad Mexicana de Cirugía Neurológica, Consejo Mexicano de Cirugía Neurológica </a:t>
            </a:r>
            <a:r>
              <a:rPr lang="es-MX" sz="1600" dirty="0" smtClean="0">
                <a:latin typeface="Arial" pitchFamily="34" charset="0"/>
              </a:rPr>
              <a:t>y del Congreso Latinoamericano de Neurocirugía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1600" dirty="0" smtClean="0">
                <a:latin typeface="Arial" pitchFamily="34" charset="0"/>
              </a:rPr>
              <a:t>Maestría y Doctorado en Alta Dirección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1600" dirty="0" smtClean="0">
                <a:latin typeface="Arial" pitchFamily="34" charset="0"/>
              </a:rPr>
              <a:t>82 Publicaciones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1600" dirty="0" smtClean="0">
                <a:latin typeface="Arial" pitchFamily="34" charset="0"/>
                <a:hlinkClick r:id="rId3"/>
              </a:rPr>
              <a:t>gguinto@Prodigy.net.mx</a:t>
            </a: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acad nal med 2.bmp"/>
          <p:cNvPicPr>
            <a:picLocks noChangeAspect="1"/>
          </p:cNvPicPr>
          <p:nvPr/>
        </p:nvPicPr>
        <p:blipFill>
          <a:blip r:embed="rId4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65766"/>
            <a:ext cx="7572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Dr. Luis Miguel Rosales Olivares</a:t>
            </a:r>
          </a:p>
          <a:p>
            <a:pPr algn="ctr"/>
            <a:r>
              <a:rPr lang="es-MX" sz="2800" dirty="0" smtClean="0"/>
              <a:t>“Cirugía de columna vertebral Ortopedia”</a:t>
            </a:r>
            <a:endParaRPr lang="es-MX" sz="2800" dirty="0"/>
          </a:p>
        </p:txBody>
      </p:sp>
      <p:pic>
        <p:nvPicPr>
          <p:cNvPr id="4" name="6 Marcador de contenido" descr="DR LUIS MIGUEL ROSALE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620770" cy="4525963"/>
          </a:xfrm>
          <a:prstGeom prst="rect">
            <a:avLst/>
          </a:prstGeom>
        </p:spPr>
      </p:pic>
      <p:sp>
        <p:nvSpPr>
          <p:cNvPr id="5" name="5 Marcador de contenido"/>
          <p:cNvSpPr txBox="1">
            <a:spLocks/>
          </p:cNvSpPr>
          <p:nvPr/>
        </p:nvSpPr>
        <p:spPr>
          <a:xfrm>
            <a:off x="3786182" y="1357298"/>
            <a:ext cx="5357818" cy="52864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Médico Cirujano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Cirujano Ortopedista por la UNAM.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Jefe de Servicio de Cirugía de Columna Vertebral INR.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Profesor Titular del Curso de Alta especialidad en Cirugía de Columna Vertebral (1 año) UNAM-INR.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 Nacional capitulo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De Columna CMOT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Miembro de la Academia Nacional de Medicina y de la Academia Mexicana de Cirugía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000" dirty="0" smtClean="0"/>
              <a:t>70 publicaciones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dirty="0" smtClean="0">
                <a:hlinkClick r:id="rId3"/>
              </a:rPr>
              <a:t>luisrosales76@gmail.com</a:t>
            </a:r>
            <a:endParaRPr lang="es-MX" sz="20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lrosales@inr.gob.mx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acad nal med 2.bmp"/>
          <p:cNvPicPr>
            <a:picLocks noChangeAspect="1"/>
          </p:cNvPicPr>
          <p:nvPr/>
        </p:nvPicPr>
        <p:blipFill>
          <a:blip r:embed="rId5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71414"/>
            <a:ext cx="76438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Dr. Manuel </a:t>
            </a:r>
            <a:r>
              <a:rPr lang="es-MX" sz="3600" dirty="0" err="1" smtClean="0"/>
              <a:t>Dufoo</a:t>
            </a:r>
            <a:r>
              <a:rPr lang="es-MX" sz="3600" dirty="0" smtClean="0"/>
              <a:t> Olvera</a:t>
            </a:r>
          </a:p>
          <a:p>
            <a:pPr algn="ctr"/>
            <a:r>
              <a:rPr lang="es-MX" sz="2800" dirty="0" smtClean="0"/>
              <a:t>“Qué opina el neurocirujano y qué el ortopedista.               ¿A quien corresponde realizar esta cirugía?” </a:t>
            </a:r>
            <a:endParaRPr lang="es-MX" sz="2800" dirty="0"/>
          </a:p>
        </p:txBody>
      </p:sp>
      <p:pic>
        <p:nvPicPr>
          <p:cNvPr id="8194" name="Picture 2" descr="https://tse4.mm.bing.net/th?id=OIP.eYMcFQU7hsgiwZWvoeddNAD4Es&amp;pid=15.1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857364"/>
            <a:ext cx="3357586" cy="4061595"/>
          </a:xfrm>
          <a:prstGeom prst="rect">
            <a:avLst/>
          </a:prstGeom>
          <a:noFill/>
        </p:spPr>
      </p:pic>
      <p:pic>
        <p:nvPicPr>
          <p:cNvPr id="4" name="3 Imagen" descr="acad nal med 2.bmp"/>
          <p:cNvPicPr>
            <a:picLocks noChangeAspect="1"/>
          </p:cNvPicPr>
          <p:nvPr/>
        </p:nvPicPr>
        <p:blipFill>
          <a:blip r:embed="rId3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571868" y="1571612"/>
            <a:ext cx="54292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000" dirty="0" smtClean="0"/>
              <a:t> Médico Cirujano </a:t>
            </a:r>
            <a:r>
              <a:rPr lang="es-ES_tradnl" sz="2000" dirty="0" smtClean="0"/>
              <a:t>UNAM   </a:t>
            </a:r>
          </a:p>
          <a:p>
            <a:pPr>
              <a:buFont typeface="Arial" pitchFamily="34" charset="0"/>
              <a:buChar char="•"/>
            </a:pPr>
            <a:r>
              <a:rPr lang="es-ES_tradnl" sz="2000" dirty="0" smtClean="0"/>
              <a:t> Cirujano Ortopedista </a:t>
            </a:r>
            <a:r>
              <a:rPr lang="es-ES_tradnl" sz="2000" dirty="0" err="1" smtClean="0"/>
              <a:t>Hosp</a:t>
            </a:r>
            <a:r>
              <a:rPr lang="es-ES_tradnl" sz="2000" dirty="0" smtClean="0"/>
              <a:t>. “Ruben Leñero” D. F. e    I. N. O.</a:t>
            </a:r>
          </a:p>
          <a:p>
            <a:pPr>
              <a:buFont typeface="Arial" pitchFamily="34" charset="0"/>
              <a:buChar char="•"/>
            </a:pPr>
            <a:r>
              <a:rPr lang="es-ES_tradnl" sz="2000" dirty="0" smtClean="0"/>
              <a:t> </a:t>
            </a:r>
            <a:r>
              <a:rPr lang="es-MX" sz="2000" dirty="0" smtClean="0"/>
              <a:t>Cirugía de Columna I.N.O. 1977-78.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 Fundador Clínica de Columna </a:t>
            </a:r>
            <a:r>
              <a:rPr lang="es-MX" sz="2000" dirty="0" err="1" smtClean="0"/>
              <a:t>Hosp</a:t>
            </a:r>
            <a:r>
              <a:rPr lang="es-MX" sz="2000" dirty="0" smtClean="0"/>
              <a:t>. Gral.            “La Villa” 1985.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 Centro de Atención para Lesionados </a:t>
            </a:r>
            <a:r>
              <a:rPr lang="es-MX" sz="2000" dirty="0" err="1" smtClean="0"/>
              <a:t>Raquimedulares</a:t>
            </a:r>
            <a:r>
              <a:rPr lang="es-MX" sz="2000" dirty="0" smtClean="0"/>
              <a:t> de la CDMX 1996.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 Ex Profesor Titular de Ortopedia y Traumatología de la UNAM y del IPN.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 </a:t>
            </a:r>
            <a:r>
              <a:rPr lang="es-MX" sz="2000" b="1" dirty="0" smtClean="0"/>
              <a:t>Profesor titular del Curso Alta especialidad en Cirugía de la Columna Vertebral UNAM (2 años)</a:t>
            </a:r>
          </a:p>
          <a:p>
            <a:pPr>
              <a:buFont typeface="Arial" pitchFamily="34" charset="0"/>
              <a:buChar char="•"/>
            </a:pPr>
            <a:r>
              <a:rPr lang="es-MX" sz="2000" b="1" dirty="0" smtClean="0"/>
              <a:t> Ex Presidente del CMOT </a:t>
            </a:r>
            <a:r>
              <a:rPr lang="es-MX" sz="2000" dirty="0" smtClean="0"/>
              <a:t>y de la SMO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 Miembro de la ANM y de la AMC.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 contacto: </a:t>
            </a:r>
            <a:r>
              <a:rPr lang="es-MX" sz="2000" dirty="0" smtClean="0">
                <a:hlinkClick r:id="rId4"/>
              </a:rPr>
              <a:t>mdufoo27@yahoo.com</a:t>
            </a:r>
            <a:r>
              <a:rPr lang="es-MX" sz="2000" dirty="0" smtClean="0"/>
              <a:t>   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14290"/>
            <a:ext cx="771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Dr. Ignacio Madrazo Navarro</a:t>
            </a:r>
          </a:p>
          <a:p>
            <a:pPr algn="ctr"/>
            <a:r>
              <a:rPr lang="es-MX" sz="3600" dirty="0" smtClean="0"/>
              <a:t>Comentario Oficial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30685" t="28027" r="24738" b="21435"/>
          <a:stretch>
            <a:fillRect/>
          </a:stretch>
        </p:blipFill>
        <p:spPr bwMode="auto">
          <a:xfrm>
            <a:off x="142844" y="2214554"/>
            <a:ext cx="3286148" cy="29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Imagen" descr="acad nal med 2.bmp"/>
          <p:cNvPicPr>
            <a:picLocks noChangeAspect="1"/>
          </p:cNvPicPr>
          <p:nvPr/>
        </p:nvPicPr>
        <p:blipFill>
          <a:blip r:embed="rId3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500430" y="1493959"/>
            <a:ext cx="56435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900" dirty="0" smtClean="0"/>
              <a:t> Médico Cirujano </a:t>
            </a:r>
            <a:r>
              <a:rPr lang="es-ES_tradnl" sz="1900" dirty="0" smtClean="0"/>
              <a:t>UNAM, 1963. </a:t>
            </a:r>
          </a:p>
          <a:p>
            <a:pPr>
              <a:buFont typeface="Arial" pitchFamily="34" charset="0"/>
              <a:buChar char="•"/>
            </a:pPr>
            <a:r>
              <a:rPr lang="es-MX" sz="1900" dirty="0" smtClean="0"/>
              <a:t> Especialidad en Neurocirugía, IMSS, UNAM, 1973. </a:t>
            </a:r>
          </a:p>
          <a:p>
            <a:pPr>
              <a:buFont typeface="Arial" pitchFamily="34" charset="0"/>
              <a:buChar char="•"/>
            </a:pPr>
            <a:r>
              <a:rPr lang="es-MX" sz="1900" dirty="0" smtClean="0"/>
              <a:t> Maestría en Ciencias UNAM 1983</a:t>
            </a:r>
          </a:p>
          <a:p>
            <a:pPr>
              <a:buFont typeface="Arial" pitchFamily="34" charset="0"/>
              <a:buChar char="•"/>
            </a:pPr>
            <a:r>
              <a:rPr lang="es-MX" sz="1900" dirty="0" smtClean="0"/>
              <a:t> Doctorado en Ciencias Médicas, UNAM.</a:t>
            </a:r>
          </a:p>
          <a:p>
            <a:pPr>
              <a:buFont typeface="Arial" pitchFamily="34" charset="0"/>
              <a:buChar char="•"/>
            </a:pPr>
            <a:r>
              <a:rPr lang="es-MX" sz="1900" dirty="0" smtClean="0"/>
              <a:t> </a:t>
            </a:r>
            <a:r>
              <a:rPr lang="es-MX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Doctorado Honoris Causa. Universidad Instituto Americano Cultural. </a:t>
            </a:r>
          </a:p>
          <a:p>
            <a:pPr>
              <a:buFont typeface="Arial" pitchFamily="34" charset="0"/>
              <a:buChar char="•"/>
            </a:pPr>
            <a:r>
              <a:rPr lang="es-MX" sz="1900" dirty="0" smtClean="0"/>
              <a:t> Ex profesor de Neurocirugía y  Ex jefe de servicio de Centro Médico Nacional La Raza (IMSS).</a:t>
            </a:r>
          </a:p>
          <a:p>
            <a:pPr>
              <a:buFont typeface="Arial" pitchFamily="34" charset="0"/>
              <a:buChar char="•"/>
            </a:pPr>
            <a:r>
              <a:rPr lang="es-MX" sz="1900" dirty="0" smtClean="0"/>
              <a:t> Ex director general y fundador del </a:t>
            </a:r>
            <a:r>
              <a:rPr lang="es-MX" sz="1900" dirty="0" err="1" smtClean="0"/>
              <a:t>Hosp</a:t>
            </a:r>
            <a:r>
              <a:rPr lang="es-MX" sz="1900" dirty="0" smtClean="0"/>
              <a:t>. Especialidades. CMN Siglo XXI IMSS.</a:t>
            </a:r>
          </a:p>
          <a:p>
            <a:pPr>
              <a:buFont typeface="Arial" pitchFamily="34" charset="0"/>
              <a:buChar char="•"/>
            </a:pPr>
            <a:r>
              <a:rPr lang="es-MX" sz="1900" dirty="0" smtClean="0"/>
              <a:t> </a:t>
            </a:r>
            <a:r>
              <a:rPr lang="es-MX" sz="1900" b="1" dirty="0" smtClean="0"/>
              <a:t>Investigador Nacional nivel III SNI.</a:t>
            </a:r>
          </a:p>
          <a:p>
            <a:pPr>
              <a:buFont typeface="Arial" pitchFamily="34" charset="0"/>
              <a:buChar char="•"/>
            </a:pPr>
            <a:r>
              <a:rPr lang="es-MX" sz="1900" dirty="0" smtClean="0"/>
              <a:t> Fundador y director del Centro de Investigación CAMINA, 1987.</a:t>
            </a:r>
          </a:p>
          <a:p>
            <a:pPr>
              <a:buFont typeface="Arial" pitchFamily="34" charset="0"/>
              <a:buChar char="•"/>
            </a:pPr>
            <a:r>
              <a:rPr lang="es-MX" sz="1900" dirty="0" smtClean="0"/>
              <a:t> Miembro emérito de la ANM y de la AMC.</a:t>
            </a:r>
          </a:p>
          <a:p>
            <a:pPr>
              <a:buFont typeface="Arial" pitchFamily="34" charset="0"/>
              <a:buChar char="•"/>
            </a:pPr>
            <a:r>
              <a:rPr lang="es-MX" sz="1900" b="1" dirty="0" smtClean="0"/>
              <a:t> Autor mas citado en cirugía de columna vertebral de México con + de 3500 citaciones.</a:t>
            </a:r>
          </a:p>
          <a:p>
            <a:pPr>
              <a:buFont typeface="Arial" pitchFamily="34" charset="0"/>
              <a:buChar char="•"/>
            </a:pPr>
            <a:r>
              <a:rPr lang="es-MX" sz="1900" dirty="0" smtClean="0"/>
              <a:t> Autor de  mas de 250 publicaciones</a:t>
            </a:r>
          </a:p>
          <a:p>
            <a:pPr>
              <a:buFont typeface="Arial" pitchFamily="34" charset="0"/>
              <a:buChar char="•"/>
            </a:pPr>
            <a:r>
              <a:rPr lang="es-MX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contacto: </a:t>
            </a:r>
            <a:r>
              <a:rPr lang="es-MX" sz="1900" dirty="0" smtClean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imadrazon@parkinsonmx.com</a:t>
            </a:r>
            <a:endParaRPr lang="es-MX" sz="19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358082" cy="857232"/>
          </a:xfrm>
        </p:spPr>
        <p:txBody>
          <a:bodyPr>
            <a:normAutofit/>
          </a:bodyPr>
          <a:lstStyle/>
          <a:p>
            <a:r>
              <a:rPr lang="es-MX" sz="4800" dirty="0" smtClean="0"/>
              <a:t>Personalidades</a:t>
            </a:r>
            <a:endParaRPr lang="es-MX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429684" cy="571504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tx1"/>
                </a:solidFill>
              </a:rPr>
              <a:t>Dr. Onofre Muñoz Hernandez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Presidente CONACEM</a:t>
            </a:r>
          </a:p>
          <a:p>
            <a:r>
              <a:rPr lang="es-MX" sz="2800" b="1" dirty="0" smtClean="0">
                <a:solidFill>
                  <a:schemeClr val="tx1"/>
                </a:solidFill>
              </a:rPr>
              <a:t>Dr. Gerardo </a:t>
            </a:r>
            <a:r>
              <a:rPr lang="es-MX" sz="2800" b="1" dirty="0" err="1" smtClean="0">
                <a:solidFill>
                  <a:schemeClr val="tx1"/>
                </a:solidFill>
              </a:rPr>
              <a:t>Heinze</a:t>
            </a:r>
            <a:r>
              <a:rPr lang="es-MX" sz="2800" b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Jefe Subdivisión de Especialidades </a:t>
            </a:r>
            <a:r>
              <a:rPr lang="es-MX" sz="2800" dirty="0" err="1" smtClean="0">
                <a:solidFill>
                  <a:schemeClr val="tx1"/>
                </a:solidFill>
              </a:rPr>
              <a:t>Fac</a:t>
            </a:r>
            <a:r>
              <a:rPr lang="es-MX" sz="2800" dirty="0" smtClean="0">
                <a:solidFill>
                  <a:schemeClr val="tx1"/>
                </a:solidFill>
              </a:rPr>
              <a:t>. de </a:t>
            </a:r>
            <a:r>
              <a:rPr lang="es-MX" sz="2800" dirty="0" err="1" smtClean="0">
                <a:solidFill>
                  <a:schemeClr val="tx1"/>
                </a:solidFill>
              </a:rPr>
              <a:t>Med</a:t>
            </a:r>
            <a:r>
              <a:rPr lang="es-MX" sz="2800" dirty="0" smtClean="0">
                <a:solidFill>
                  <a:schemeClr val="tx1"/>
                </a:solidFill>
              </a:rPr>
              <a:t> UNAM</a:t>
            </a:r>
          </a:p>
          <a:p>
            <a:r>
              <a:rPr lang="es-MX" sz="2800" b="1" dirty="0" smtClean="0">
                <a:solidFill>
                  <a:schemeClr val="tx1"/>
                </a:solidFill>
              </a:rPr>
              <a:t>Dr. Jaime G. Torres Corzo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Presidente CMCN</a:t>
            </a:r>
          </a:p>
          <a:p>
            <a:r>
              <a:rPr lang="es-MX" sz="2800" b="1" dirty="0" smtClean="0">
                <a:solidFill>
                  <a:schemeClr val="tx1"/>
                </a:solidFill>
              </a:rPr>
              <a:t>Dr. Jaime José Gutiérrez Gómez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Presidente CMOT</a:t>
            </a:r>
          </a:p>
          <a:p>
            <a:r>
              <a:rPr lang="es-MX" sz="2800" b="1" dirty="0" smtClean="0">
                <a:solidFill>
                  <a:schemeClr val="tx1"/>
                </a:solidFill>
              </a:rPr>
              <a:t>Dr. Armando Alpizar Aguirre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Vicepresidente Sección Cirugia de Columna SMCN</a:t>
            </a:r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4" name="3 Imagen" descr="acad nal med 2.bmp"/>
          <p:cNvPicPr>
            <a:picLocks noChangeAspect="1"/>
          </p:cNvPicPr>
          <p:nvPr/>
        </p:nvPicPr>
        <p:blipFill>
          <a:blip r:embed="rId2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Planteamiento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es-MX" dirty="0" smtClean="0"/>
              <a:t>Existen especialidades antes subespecialidades o Altas especialidades</a:t>
            </a:r>
          </a:p>
          <a:p>
            <a:pPr algn="ctr">
              <a:lnSpc>
                <a:spcPct val="150000"/>
              </a:lnSpc>
            </a:pPr>
            <a:r>
              <a:rPr lang="es-MX" dirty="0" smtClean="0"/>
              <a:t>Requisitos que se cumplen en varias.</a:t>
            </a:r>
          </a:p>
          <a:p>
            <a:pPr algn="ctr">
              <a:lnSpc>
                <a:spcPct val="150000"/>
              </a:lnSpc>
            </a:pPr>
            <a:r>
              <a:rPr lang="es-MX" dirty="0" err="1" smtClean="0"/>
              <a:t>Cir</a:t>
            </a:r>
            <a:r>
              <a:rPr lang="es-MX" dirty="0" smtClean="0"/>
              <a:t>. de Mano, Endoscopia </a:t>
            </a:r>
            <a:r>
              <a:rPr lang="es-MX" dirty="0" err="1" smtClean="0"/>
              <a:t>Gastro</a:t>
            </a:r>
            <a:r>
              <a:rPr lang="es-MX" dirty="0" smtClean="0"/>
              <a:t>-intestinal</a:t>
            </a:r>
          </a:p>
          <a:p>
            <a:pPr algn="ctr">
              <a:lnSpc>
                <a:spcPct val="150000"/>
              </a:lnSpc>
            </a:pPr>
            <a:r>
              <a:rPr lang="es-MX" dirty="0" smtClean="0"/>
              <a:t>Cirugia de Columna Vertebral </a:t>
            </a:r>
          </a:p>
          <a:p>
            <a:pPr algn="ctr">
              <a:lnSpc>
                <a:spcPct val="150000"/>
              </a:lnSpc>
              <a:buNone/>
            </a:pPr>
            <a:r>
              <a:rPr lang="es-MX" dirty="0" smtClean="0"/>
              <a:t>(10 cursos UNAM)</a:t>
            </a:r>
          </a:p>
          <a:p>
            <a:pPr algn="ctr">
              <a:lnSpc>
                <a:spcPct val="150000"/>
              </a:lnSpc>
            </a:pPr>
            <a:r>
              <a:rPr lang="es-MX" dirty="0" smtClean="0"/>
              <a:t>Diplomas Universitarios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713</Words>
  <Application>Microsoft Office PowerPoint</Application>
  <PresentationFormat>Presentación en pantalla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Personalidades</vt:lpstr>
      <vt:lpstr>Planteamiento</vt:lpstr>
      <vt:lpstr>Problema</vt:lpstr>
      <vt:lpstr>Diapositiva 11</vt:lpstr>
      <vt:lpstr>Solución 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alereyes</dc:creator>
  <cp:lastModifiedBy>alereyes</cp:lastModifiedBy>
  <cp:revision>47</cp:revision>
  <dcterms:created xsi:type="dcterms:W3CDTF">2014-10-13T13:25:32Z</dcterms:created>
  <dcterms:modified xsi:type="dcterms:W3CDTF">2017-07-20T20:24:01Z</dcterms:modified>
</cp:coreProperties>
</file>