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dp" ContentType="image/vnd.ms-photo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90" r:id="rId3"/>
    <p:sldId id="294" r:id="rId4"/>
    <p:sldId id="311" r:id="rId5"/>
    <p:sldId id="318" r:id="rId6"/>
    <p:sldId id="313" r:id="rId7"/>
    <p:sldId id="312" r:id="rId8"/>
    <p:sldId id="260" r:id="rId9"/>
    <p:sldId id="306" r:id="rId10"/>
    <p:sldId id="315" r:id="rId11"/>
    <p:sldId id="316" r:id="rId12"/>
    <p:sldId id="317" r:id="rId13"/>
    <p:sldId id="282" r:id="rId14"/>
    <p:sldId id="279" r:id="rId15"/>
    <p:sldId id="280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4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827" autoAdjust="0"/>
  </p:normalViewPr>
  <p:slideViewPr>
    <p:cSldViewPr snapToGrid="0" snapToObjects="1">
      <p:cViewPr varScale="1">
        <p:scale>
          <a:sx n="128" d="100"/>
          <a:sy n="128" d="100"/>
        </p:scale>
        <p:origin x="-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BA425-7809-43DD-848E-CB414D319CE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376F2CC-5465-4CC0-8005-8024F3DF758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9337" y="71876"/>
          <a:ext cx="1175255" cy="684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shade val="36000"/>
                <a:satMod val="120000"/>
              </a:srgbClr>
              <a:srgbClr val="94B6D2">
                <a:tint val="4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>
          <a:softEdge rad="12700"/>
        </a:effectLst>
      </dgm:spPr>
      <dgm:t>
        <a:bodyPr/>
        <a:lstStyle/>
        <a:p>
          <a:r>
            <a:rPr lang="es-MX" sz="1600" b="1" i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Salmonella enterica</a:t>
          </a:r>
          <a:endParaRPr lang="es-MX" sz="1600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1540E2F-B79F-4078-82DA-615FA99D4FF1}" type="parTrans" cxnId="{F3A6D3D2-544E-4340-B0FF-575BD681F178}">
      <dgm:prSet/>
      <dgm:spPr/>
      <dgm:t>
        <a:bodyPr/>
        <a:lstStyle/>
        <a:p>
          <a:endParaRPr lang="es-MX"/>
        </a:p>
      </dgm:t>
    </dgm:pt>
    <dgm:pt modelId="{2506D49E-5801-4376-B043-AB118444E30E}" type="sibTrans" cxnId="{F3A6D3D2-544E-4340-B0FF-575BD681F178}">
      <dgm:prSet/>
      <dgm:spPr/>
      <dgm:t>
        <a:bodyPr/>
        <a:lstStyle/>
        <a:p>
          <a:endParaRPr lang="es-MX"/>
        </a:p>
      </dgm:t>
    </dgm:pt>
    <dgm:pt modelId="{996D2677-7F38-4644-A20B-49F5CBD2126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75648" y="136103"/>
          <a:ext cx="828715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Typhi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A7795042-E315-4904-8CF3-A212F7DFF76D}" type="parTrans" cxnId="{1808F614-1D0B-4C1D-933C-40F174FA5500}">
      <dgm:prSet/>
      <dgm:spPr>
        <a:xfrm rot="20249343">
          <a:off x="1172589" y="345289"/>
          <a:ext cx="315060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315060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A1D7F781-4774-475A-A416-CD411362A11C}" type="sibTrans" cxnId="{1808F614-1D0B-4C1D-933C-40F174FA5500}">
      <dgm:prSet/>
      <dgm:spPr/>
      <dgm:t>
        <a:bodyPr/>
        <a:lstStyle/>
        <a:p>
          <a:endParaRPr lang="es-MX"/>
        </a:p>
      </dgm:t>
    </dgm:pt>
    <dgm:pt modelId="{86E2CAA8-7678-43A5-B0D2-FD49829AD5A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75327" y="1088099"/>
          <a:ext cx="1526603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B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475C8BB-07D4-485F-BA37-71F8EB5469F2}" type="parTrans" cxnId="{78D3278B-60BB-474A-9762-B53FEE4DE745}">
      <dgm:prSet/>
      <dgm:spPr>
        <a:xfrm rot="4243503">
          <a:off x="889589" y="821287"/>
          <a:ext cx="880741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880741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FF7ABB51-41B3-4010-9365-10A87EEAC1BC}" type="sibTrans" cxnId="{78D3278B-60BB-474A-9762-B53FEE4DE745}">
      <dgm:prSet/>
      <dgm:spPr/>
      <dgm:t>
        <a:bodyPr/>
        <a:lstStyle/>
        <a:p>
          <a:endParaRPr lang="es-MX"/>
        </a:p>
      </dgm:t>
    </dgm:pt>
    <dgm:pt modelId="{92C1714D-6628-469C-A02B-8EE0D7E845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28635" y="2346175"/>
          <a:ext cx="1753929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Typhimurium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1ED1F19C-E383-41B7-A309-F20224EB64F6}" type="parTrans" cxnId="{0E4FF457-9E3E-448F-9852-AAA097602978}">
      <dgm:prSet/>
      <dgm:spPr>
        <a:xfrm rot="5000289">
          <a:off x="254788" y="1450325"/>
          <a:ext cx="2103650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2103650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2869C6AA-2015-4D0C-A7F3-CD258EADEAAA}" type="sibTrans" cxnId="{0E4FF457-9E3E-448F-9852-AAA097602978}">
      <dgm:prSet/>
      <dgm:spPr/>
      <dgm:t>
        <a:bodyPr/>
        <a:lstStyle/>
        <a:p>
          <a:endParaRPr lang="es-MX"/>
        </a:p>
      </dgm:t>
    </dgm:pt>
    <dgm:pt modelId="{2FF9CD24-5EFA-4EB6-B0BE-656D52FDA1B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75327" y="726176"/>
          <a:ext cx="1354032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A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01168F2-50AE-4E9A-995B-CA23B6EDE9E3}" type="parTrans" cxnId="{1E9AE28D-F293-4907-899C-5C2E947D5DC3}">
      <dgm:prSet/>
      <dgm:spPr>
        <a:xfrm rot="3493779">
          <a:off x="1053867" y="640325"/>
          <a:ext cx="552185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552185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F98AFBD4-8EFC-4B93-AD7F-948E52338E93}" type="sibTrans" cxnId="{1E9AE28D-F293-4907-899C-5C2E947D5DC3}">
      <dgm:prSet/>
      <dgm:spPr/>
      <dgm:t>
        <a:bodyPr/>
        <a:lstStyle/>
        <a:p>
          <a:endParaRPr lang="es-MX"/>
        </a:p>
      </dgm:t>
    </dgm:pt>
    <dgm:pt modelId="{8899DE52-C8BD-46D2-8078-F200703F835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75327" y="1450022"/>
          <a:ext cx="1594525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C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0A39A98-D24A-4E72-88F1-ADD2D5D0606F}" type="parTrans" cxnId="{96162920-701C-4298-A3F4-D83E695CC68F}">
      <dgm:prSet/>
      <dgm:spPr>
        <a:xfrm rot="4578434">
          <a:off x="715859" y="1002248"/>
          <a:ext cx="1228201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1228201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9356CD85-0D8B-4E4A-B709-28A616B7C73B}" type="sibTrans" cxnId="{96162920-701C-4298-A3F4-D83E695CC68F}">
      <dgm:prSet/>
      <dgm:spPr/>
      <dgm:t>
        <a:bodyPr/>
        <a:lstStyle/>
        <a:p>
          <a:endParaRPr lang="es-MX"/>
        </a:p>
      </dgm:t>
    </dgm:pt>
    <dgm:pt modelId="{B9ACC159-C138-4F56-A856-E0C33C566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28635" y="2799331"/>
          <a:ext cx="1511144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gm:spPr>
      <dgm:t>
        <a:bodyPr/>
        <a:lstStyle/>
        <a:p>
          <a:r>
            <a:rPr lang="es-MX" sz="1600" b="1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Enteritidis</a:t>
          </a:r>
          <a:endParaRPr lang="es-MX" sz="1600" b="1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A1341885-F59D-44F6-8981-A6C157DEF3C7}" type="parTrans" cxnId="{F8F09394-03A4-4C53-85EA-3564D6628D16}">
      <dgm:prSet/>
      <dgm:spPr>
        <a:xfrm rot="5071047">
          <a:off x="29470" y="1676903"/>
          <a:ext cx="2554288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2554288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C03E911-2ED4-47FE-B93E-9EA26CE70737}" type="sibTrans" cxnId="{F8F09394-03A4-4C53-85EA-3564D6628D16}">
      <dgm:prSet/>
      <dgm:spPr/>
      <dgm:t>
        <a:bodyPr/>
        <a:lstStyle/>
        <a:p>
          <a:endParaRPr lang="es-MX"/>
        </a:p>
      </dgm:t>
    </dgm:pt>
    <dgm:pt modelId="{F17E002A-80D5-47CA-8293-AEA3EC50E221}" type="pres">
      <dgm:prSet presAssocID="{2EEBA425-7809-43DD-848E-CB414D319C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36F792-0165-402F-89DA-93AF760D7C79}" type="pres">
      <dgm:prSet presAssocID="{D376F2CC-5465-4CC0-8005-8024F3DF758A}" presName="root1" presStyleCnt="0"/>
      <dgm:spPr/>
    </dgm:pt>
    <dgm:pt modelId="{6AF7A5D0-FDBA-4C36-914A-E537F0D17E3E}" type="pres">
      <dgm:prSet presAssocID="{D376F2CC-5465-4CC0-8005-8024F3DF758A}" presName="LevelOneTextNode" presStyleLbl="node0" presStyleIdx="0" presStyleCnt="1" custScaleX="186717" custScaleY="217472" custLinFactY="-198827" custLinFactNeighborX="1228" custLinFactNeighborY="-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420324-529C-4497-84A8-8C9CC5B29097}" type="pres">
      <dgm:prSet presAssocID="{D376F2CC-5465-4CC0-8005-8024F3DF758A}" presName="level2hierChild" presStyleCnt="0"/>
      <dgm:spPr/>
    </dgm:pt>
    <dgm:pt modelId="{778DE802-9E05-4589-B5D1-53F972384E1E}" type="pres">
      <dgm:prSet presAssocID="{A7795042-E315-4904-8CF3-A212F7DFF76D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64C2ABF2-6BE3-4ADE-8A05-8F056BBD7DF7}" type="pres">
      <dgm:prSet presAssocID="{A7795042-E315-4904-8CF3-A212F7DFF76D}" presName="connTx" presStyleLbl="parChTrans1D2" presStyleIdx="0" presStyleCnt="6"/>
      <dgm:spPr/>
      <dgm:t>
        <a:bodyPr/>
        <a:lstStyle/>
        <a:p>
          <a:endParaRPr lang="es-MX"/>
        </a:p>
      </dgm:t>
    </dgm:pt>
    <dgm:pt modelId="{1EFBF8C5-2351-474D-A81A-552675907621}" type="pres">
      <dgm:prSet presAssocID="{996D2677-7F38-4644-A20B-49F5CBD2126C}" presName="root2" presStyleCnt="0"/>
      <dgm:spPr/>
    </dgm:pt>
    <dgm:pt modelId="{9490E596-EF05-45FF-ABBE-E9D4A4542747}" type="pres">
      <dgm:prSet presAssocID="{996D2677-7F38-4644-A20B-49F5CBD2126C}" presName="LevelTwoTextNode" presStyleLbl="node2" presStyleIdx="0" presStyleCnt="6" custScaleX="131661" custLinFactY="-49655" custLinFactNeighborX="7469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37D22B-E3F8-4CB5-BFBD-989D38C5FD03}" type="pres">
      <dgm:prSet presAssocID="{996D2677-7F38-4644-A20B-49F5CBD2126C}" presName="level3hierChild" presStyleCnt="0"/>
      <dgm:spPr/>
    </dgm:pt>
    <dgm:pt modelId="{81F19006-FCCD-4C8E-AB31-26E4B8E971BE}" type="pres">
      <dgm:prSet presAssocID="{E01168F2-50AE-4E9A-995B-CA23B6EDE9E3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B6891B0D-9AEA-4E59-A79A-9A37B27B5009}" type="pres">
      <dgm:prSet presAssocID="{E01168F2-50AE-4E9A-995B-CA23B6EDE9E3}" presName="connTx" presStyleLbl="parChTrans1D2" presStyleIdx="1" presStyleCnt="6"/>
      <dgm:spPr/>
      <dgm:t>
        <a:bodyPr/>
        <a:lstStyle/>
        <a:p>
          <a:endParaRPr lang="es-MX"/>
        </a:p>
      </dgm:t>
    </dgm:pt>
    <dgm:pt modelId="{F0AFEB5A-BE7D-472B-986D-0CE1B4242086}" type="pres">
      <dgm:prSet presAssocID="{2FF9CD24-5EFA-4EB6-B0BE-656D52FDA1BE}" presName="root2" presStyleCnt="0"/>
      <dgm:spPr/>
    </dgm:pt>
    <dgm:pt modelId="{2F0C6293-B56D-49A0-9E8C-D78940521A07}" type="pres">
      <dgm:prSet presAssocID="{2FF9CD24-5EFA-4EB6-B0BE-656D52FDA1BE}" presName="LevelTwoTextNode" presStyleLbl="node2" presStyleIdx="1" presStyleCnt="6" custScaleX="215120" custLinFactNeighborX="7418" custLinFactNeighborY="-7716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6B4EB5-0860-47E4-A87A-D531C192B713}" type="pres">
      <dgm:prSet presAssocID="{2FF9CD24-5EFA-4EB6-B0BE-656D52FDA1BE}" presName="level3hierChild" presStyleCnt="0"/>
      <dgm:spPr/>
    </dgm:pt>
    <dgm:pt modelId="{50ACD6A2-67EA-44DC-9296-A8175BBC6EF3}" type="pres">
      <dgm:prSet presAssocID="{7475C8BB-07D4-485F-BA37-71F8EB5469F2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86D321A5-B8CC-4DE5-B387-D4476E66653B}" type="pres">
      <dgm:prSet presAssocID="{7475C8BB-07D4-485F-BA37-71F8EB5469F2}" presName="connTx" presStyleLbl="parChTrans1D2" presStyleIdx="2" presStyleCnt="6"/>
      <dgm:spPr/>
      <dgm:t>
        <a:bodyPr/>
        <a:lstStyle/>
        <a:p>
          <a:endParaRPr lang="es-MX"/>
        </a:p>
      </dgm:t>
    </dgm:pt>
    <dgm:pt modelId="{B13F1825-1C03-49D4-A08A-60A6A6AD0154}" type="pres">
      <dgm:prSet presAssocID="{86E2CAA8-7678-43A5-B0D2-FD49829AD5AE}" presName="root2" presStyleCnt="0"/>
      <dgm:spPr/>
    </dgm:pt>
    <dgm:pt modelId="{B2ACE81B-BF67-463C-BD6C-517D54C2F4A2}" type="pres">
      <dgm:prSet presAssocID="{86E2CAA8-7678-43A5-B0D2-FD49829AD5AE}" presName="LevelTwoTextNode" presStyleLbl="node2" presStyleIdx="2" presStyleCnt="6" custScaleX="242537" custLinFactNeighborX="7418" custLinFactNeighborY="-7716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4389A25-F7E0-4332-9435-9EFD26C9FD4B}" type="pres">
      <dgm:prSet presAssocID="{86E2CAA8-7678-43A5-B0D2-FD49829AD5AE}" presName="level3hierChild" presStyleCnt="0"/>
      <dgm:spPr/>
    </dgm:pt>
    <dgm:pt modelId="{CE2E870B-8831-459F-B0DD-78BA813973BA}" type="pres">
      <dgm:prSet presAssocID="{70A39A98-D24A-4E72-88F1-ADD2D5D0606F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CE4ADFE7-E57C-4FCB-8707-C76BA6ADB2E4}" type="pres">
      <dgm:prSet presAssocID="{70A39A98-D24A-4E72-88F1-ADD2D5D0606F}" presName="connTx" presStyleLbl="parChTrans1D2" presStyleIdx="3" presStyleCnt="6"/>
      <dgm:spPr/>
      <dgm:t>
        <a:bodyPr/>
        <a:lstStyle/>
        <a:p>
          <a:endParaRPr lang="es-MX"/>
        </a:p>
      </dgm:t>
    </dgm:pt>
    <dgm:pt modelId="{02A32AC7-9E5A-49E2-8DE3-A6F9481200E1}" type="pres">
      <dgm:prSet presAssocID="{8899DE52-C8BD-46D2-8078-F200703F835F}" presName="root2" presStyleCnt="0"/>
      <dgm:spPr/>
    </dgm:pt>
    <dgm:pt modelId="{8F00B930-A221-4611-80E2-21887E82BE27}" type="pres">
      <dgm:prSet presAssocID="{8899DE52-C8BD-46D2-8078-F200703F835F}" presName="LevelTwoTextNode" presStyleLbl="node2" presStyleIdx="3" presStyleCnt="6" custScaleX="253328" custLinFactNeighborX="7418" custLinFactNeighborY="-7716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D7C142-7B7F-4B10-A133-FEAFE1E48B17}" type="pres">
      <dgm:prSet presAssocID="{8899DE52-C8BD-46D2-8078-F200703F835F}" presName="level3hierChild" presStyleCnt="0"/>
      <dgm:spPr/>
    </dgm:pt>
    <dgm:pt modelId="{AA29F70D-CB2F-495B-9DD7-57FBF0E2326E}" type="pres">
      <dgm:prSet presAssocID="{1ED1F19C-E383-41B7-A309-F20224EB64F6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2655297B-27F8-49BC-8BB6-222A2E4CB0A7}" type="pres">
      <dgm:prSet presAssocID="{1ED1F19C-E383-41B7-A309-F20224EB64F6}" presName="connTx" presStyleLbl="parChTrans1D2" presStyleIdx="4" presStyleCnt="6"/>
      <dgm:spPr/>
      <dgm:t>
        <a:bodyPr/>
        <a:lstStyle/>
        <a:p>
          <a:endParaRPr lang="es-MX"/>
        </a:p>
      </dgm:t>
    </dgm:pt>
    <dgm:pt modelId="{E30EA156-8303-41D0-811E-671AE163CC81}" type="pres">
      <dgm:prSet presAssocID="{92C1714D-6628-469C-A02B-8EE0D7E845D2}" presName="root2" presStyleCnt="0"/>
      <dgm:spPr/>
    </dgm:pt>
    <dgm:pt modelId="{E239682D-274D-4857-9505-053C871BE6F8}" type="pres">
      <dgm:prSet presAssocID="{92C1714D-6628-469C-A02B-8EE0D7E845D2}" presName="LevelTwoTextNode" presStyleLbl="node2" presStyleIdx="4" presStyleCnt="6" custScaleX="278653" custLinFactNeighborY="925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83E199-1316-4453-A5C2-55633AA9CF30}" type="pres">
      <dgm:prSet presAssocID="{92C1714D-6628-469C-A02B-8EE0D7E845D2}" presName="level3hierChild" presStyleCnt="0"/>
      <dgm:spPr/>
    </dgm:pt>
    <dgm:pt modelId="{A0177D4C-CB5E-415B-97AF-05B8AC615F6A}" type="pres">
      <dgm:prSet presAssocID="{A1341885-F59D-44F6-8981-A6C157DEF3C7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2BA7A3C3-41C1-4EDC-8844-526F81CEF2A7}" type="pres">
      <dgm:prSet presAssocID="{A1341885-F59D-44F6-8981-A6C157DEF3C7}" presName="connTx" presStyleLbl="parChTrans1D2" presStyleIdx="5" presStyleCnt="6"/>
      <dgm:spPr/>
      <dgm:t>
        <a:bodyPr/>
        <a:lstStyle/>
        <a:p>
          <a:endParaRPr lang="es-MX"/>
        </a:p>
      </dgm:t>
    </dgm:pt>
    <dgm:pt modelId="{4A846872-CF50-4966-A69A-62F2BB7E41ED}" type="pres">
      <dgm:prSet presAssocID="{B9ACC159-C138-4F56-A856-E0C33C56625C}" presName="root2" presStyleCnt="0"/>
      <dgm:spPr/>
    </dgm:pt>
    <dgm:pt modelId="{DC48762F-D703-49EE-8460-E028B6AEC298}" type="pres">
      <dgm:prSet presAssocID="{B9ACC159-C138-4F56-A856-E0C33C56625C}" presName="LevelTwoTextNode" presStyleLbl="node2" presStyleIdx="5" presStyleCnt="6" custScaleX="240081" custLinFactY="21578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B9E932-CE21-4479-A282-9E588A07D231}" type="pres">
      <dgm:prSet presAssocID="{B9ACC159-C138-4F56-A856-E0C33C56625C}" presName="level3hierChild" presStyleCnt="0"/>
      <dgm:spPr/>
    </dgm:pt>
  </dgm:ptLst>
  <dgm:cxnLst>
    <dgm:cxn modelId="{6E99F25D-BB90-4B97-98B0-DBCDBD39CC5B}" type="presOf" srcId="{A7795042-E315-4904-8CF3-A212F7DFF76D}" destId="{778DE802-9E05-4589-B5D1-53F972384E1E}" srcOrd="0" destOrd="0" presId="urn:microsoft.com/office/officeart/2005/8/layout/hierarchy2"/>
    <dgm:cxn modelId="{78D3278B-60BB-474A-9762-B53FEE4DE745}" srcId="{D376F2CC-5465-4CC0-8005-8024F3DF758A}" destId="{86E2CAA8-7678-43A5-B0D2-FD49829AD5AE}" srcOrd="2" destOrd="0" parTransId="{7475C8BB-07D4-485F-BA37-71F8EB5469F2}" sibTransId="{FF7ABB51-41B3-4010-9365-10A87EEAC1BC}"/>
    <dgm:cxn modelId="{A092AF5D-7B9E-4BC2-89E7-6E0EF98FBCA0}" type="presOf" srcId="{A1341885-F59D-44F6-8981-A6C157DEF3C7}" destId="{2BA7A3C3-41C1-4EDC-8844-526F81CEF2A7}" srcOrd="1" destOrd="0" presId="urn:microsoft.com/office/officeart/2005/8/layout/hierarchy2"/>
    <dgm:cxn modelId="{B9D8C25D-12DA-401B-8C7A-11B79C7BFED0}" type="presOf" srcId="{1ED1F19C-E383-41B7-A309-F20224EB64F6}" destId="{2655297B-27F8-49BC-8BB6-222A2E4CB0A7}" srcOrd="1" destOrd="0" presId="urn:microsoft.com/office/officeart/2005/8/layout/hierarchy2"/>
    <dgm:cxn modelId="{A787ABD5-61D6-4859-AB8E-4D5613972539}" type="presOf" srcId="{2FF9CD24-5EFA-4EB6-B0BE-656D52FDA1BE}" destId="{2F0C6293-B56D-49A0-9E8C-D78940521A07}" srcOrd="0" destOrd="0" presId="urn:microsoft.com/office/officeart/2005/8/layout/hierarchy2"/>
    <dgm:cxn modelId="{1FFE95F8-1C07-4E60-807A-BDB3D0D0B174}" type="presOf" srcId="{86E2CAA8-7678-43A5-B0D2-FD49829AD5AE}" destId="{B2ACE81B-BF67-463C-BD6C-517D54C2F4A2}" srcOrd="0" destOrd="0" presId="urn:microsoft.com/office/officeart/2005/8/layout/hierarchy2"/>
    <dgm:cxn modelId="{6B5D6E37-D015-492C-A8FA-AE8ABDFA355D}" type="presOf" srcId="{D376F2CC-5465-4CC0-8005-8024F3DF758A}" destId="{6AF7A5D0-FDBA-4C36-914A-E537F0D17E3E}" srcOrd="0" destOrd="0" presId="urn:microsoft.com/office/officeart/2005/8/layout/hierarchy2"/>
    <dgm:cxn modelId="{13D7E2D6-7F45-4F77-A96D-50154A91BFAA}" type="presOf" srcId="{B9ACC159-C138-4F56-A856-E0C33C56625C}" destId="{DC48762F-D703-49EE-8460-E028B6AEC298}" srcOrd="0" destOrd="0" presId="urn:microsoft.com/office/officeart/2005/8/layout/hierarchy2"/>
    <dgm:cxn modelId="{96162920-701C-4298-A3F4-D83E695CC68F}" srcId="{D376F2CC-5465-4CC0-8005-8024F3DF758A}" destId="{8899DE52-C8BD-46D2-8078-F200703F835F}" srcOrd="3" destOrd="0" parTransId="{70A39A98-D24A-4E72-88F1-ADD2D5D0606F}" sibTransId="{9356CD85-0D8B-4E4A-B709-28A616B7C73B}"/>
    <dgm:cxn modelId="{13E9B0C8-82E1-4539-B53B-3F0C2D75E8DD}" type="presOf" srcId="{1ED1F19C-E383-41B7-A309-F20224EB64F6}" destId="{AA29F70D-CB2F-495B-9DD7-57FBF0E2326E}" srcOrd="0" destOrd="0" presId="urn:microsoft.com/office/officeart/2005/8/layout/hierarchy2"/>
    <dgm:cxn modelId="{BECD233C-89F0-49C8-A4A4-C9CC6C7AFB6A}" type="presOf" srcId="{7475C8BB-07D4-485F-BA37-71F8EB5469F2}" destId="{50ACD6A2-67EA-44DC-9296-A8175BBC6EF3}" srcOrd="0" destOrd="0" presId="urn:microsoft.com/office/officeart/2005/8/layout/hierarchy2"/>
    <dgm:cxn modelId="{0E4FF457-9E3E-448F-9852-AAA097602978}" srcId="{D376F2CC-5465-4CC0-8005-8024F3DF758A}" destId="{92C1714D-6628-469C-A02B-8EE0D7E845D2}" srcOrd="4" destOrd="0" parTransId="{1ED1F19C-E383-41B7-A309-F20224EB64F6}" sibTransId="{2869C6AA-2015-4D0C-A7F3-CD258EADEAAA}"/>
    <dgm:cxn modelId="{8B94DE69-12F7-4574-9B54-B5C92550D6D8}" type="presOf" srcId="{70A39A98-D24A-4E72-88F1-ADD2D5D0606F}" destId="{CE2E870B-8831-459F-B0DD-78BA813973BA}" srcOrd="0" destOrd="0" presId="urn:microsoft.com/office/officeart/2005/8/layout/hierarchy2"/>
    <dgm:cxn modelId="{5AFF2DB6-E7D6-42F3-B290-9A8881C80876}" type="presOf" srcId="{E01168F2-50AE-4E9A-995B-CA23B6EDE9E3}" destId="{B6891B0D-9AEA-4E59-A79A-9A37B27B5009}" srcOrd="1" destOrd="0" presId="urn:microsoft.com/office/officeart/2005/8/layout/hierarchy2"/>
    <dgm:cxn modelId="{2B248983-700E-4AB3-9E17-6C52946A7F97}" type="presOf" srcId="{A7795042-E315-4904-8CF3-A212F7DFF76D}" destId="{64C2ABF2-6BE3-4ADE-8A05-8F056BBD7DF7}" srcOrd="1" destOrd="0" presId="urn:microsoft.com/office/officeart/2005/8/layout/hierarchy2"/>
    <dgm:cxn modelId="{1E9AE28D-F293-4907-899C-5C2E947D5DC3}" srcId="{D376F2CC-5465-4CC0-8005-8024F3DF758A}" destId="{2FF9CD24-5EFA-4EB6-B0BE-656D52FDA1BE}" srcOrd="1" destOrd="0" parTransId="{E01168F2-50AE-4E9A-995B-CA23B6EDE9E3}" sibTransId="{F98AFBD4-8EFC-4B93-AD7F-948E52338E93}"/>
    <dgm:cxn modelId="{A5D1A77D-A052-46F2-8049-32DFF4503E2A}" type="presOf" srcId="{7475C8BB-07D4-485F-BA37-71F8EB5469F2}" destId="{86D321A5-B8CC-4DE5-B387-D4476E66653B}" srcOrd="1" destOrd="0" presId="urn:microsoft.com/office/officeart/2005/8/layout/hierarchy2"/>
    <dgm:cxn modelId="{9375548E-A764-4A7D-B6B1-191F503C4EFD}" type="presOf" srcId="{2EEBA425-7809-43DD-848E-CB414D319CE7}" destId="{F17E002A-80D5-47CA-8293-AEA3EC50E221}" srcOrd="0" destOrd="0" presId="urn:microsoft.com/office/officeart/2005/8/layout/hierarchy2"/>
    <dgm:cxn modelId="{2EC657A1-0A32-460B-AC74-E2A71103F34C}" type="presOf" srcId="{92C1714D-6628-469C-A02B-8EE0D7E845D2}" destId="{E239682D-274D-4857-9505-053C871BE6F8}" srcOrd="0" destOrd="0" presId="urn:microsoft.com/office/officeart/2005/8/layout/hierarchy2"/>
    <dgm:cxn modelId="{B5A16BB5-2D0A-449F-AB8F-68BDB1703653}" type="presOf" srcId="{E01168F2-50AE-4E9A-995B-CA23B6EDE9E3}" destId="{81F19006-FCCD-4C8E-AB31-26E4B8E971BE}" srcOrd="0" destOrd="0" presId="urn:microsoft.com/office/officeart/2005/8/layout/hierarchy2"/>
    <dgm:cxn modelId="{609EB10B-2F60-407B-99A7-626E5CD03F9D}" type="presOf" srcId="{8899DE52-C8BD-46D2-8078-F200703F835F}" destId="{8F00B930-A221-4611-80E2-21887E82BE27}" srcOrd="0" destOrd="0" presId="urn:microsoft.com/office/officeart/2005/8/layout/hierarchy2"/>
    <dgm:cxn modelId="{1808F614-1D0B-4C1D-933C-40F174FA5500}" srcId="{D376F2CC-5465-4CC0-8005-8024F3DF758A}" destId="{996D2677-7F38-4644-A20B-49F5CBD2126C}" srcOrd="0" destOrd="0" parTransId="{A7795042-E315-4904-8CF3-A212F7DFF76D}" sibTransId="{A1D7F781-4774-475A-A416-CD411362A11C}"/>
    <dgm:cxn modelId="{724BA703-A495-42F8-861E-FE2A51E7047B}" type="presOf" srcId="{A1341885-F59D-44F6-8981-A6C157DEF3C7}" destId="{A0177D4C-CB5E-415B-97AF-05B8AC615F6A}" srcOrd="0" destOrd="0" presId="urn:microsoft.com/office/officeart/2005/8/layout/hierarchy2"/>
    <dgm:cxn modelId="{DD265C13-8D3B-479D-94D5-A5E811172BB1}" type="presOf" srcId="{70A39A98-D24A-4E72-88F1-ADD2D5D0606F}" destId="{CE4ADFE7-E57C-4FCB-8707-C76BA6ADB2E4}" srcOrd="1" destOrd="0" presId="urn:microsoft.com/office/officeart/2005/8/layout/hierarchy2"/>
    <dgm:cxn modelId="{F3A6D3D2-544E-4340-B0FF-575BD681F178}" srcId="{2EEBA425-7809-43DD-848E-CB414D319CE7}" destId="{D376F2CC-5465-4CC0-8005-8024F3DF758A}" srcOrd="0" destOrd="0" parTransId="{A1540E2F-B79F-4078-82DA-615FA99D4FF1}" sibTransId="{2506D49E-5801-4376-B043-AB118444E30E}"/>
    <dgm:cxn modelId="{080C1EB6-F628-49CF-936A-C82F7F27EE05}" type="presOf" srcId="{996D2677-7F38-4644-A20B-49F5CBD2126C}" destId="{9490E596-EF05-45FF-ABBE-E9D4A4542747}" srcOrd="0" destOrd="0" presId="urn:microsoft.com/office/officeart/2005/8/layout/hierarchy2"/>
    <dgm:cxn modelId="{F8F09394-03A4-4C53-85EA-3564D6628D16}" srcId="{D376F2CC-5465-4CC0-8005-8024F3DF758A}" destId="{B9ACC159-C138-4F56-A856-E0C33C56625C}" srcOrd="5" destOrd="0" parTransId="{A1341885-F59D-44F6-8981-A6C157DEF3C7}" sibTransId="{0C03E911-2ED4-47FE-B93E-9EA26CE70737}"/>
    <dgm:cxn modelId="{D6BBE471-5738-403E-83AB-6E4AE469715F}" type="presParOf" srcId="{F17E002A-80D5-47CA-8293-AEA3EC50E221}" destId="{1C36F792-0165-402F-89DA-93AF760D7C79}" srcOrd="0" destOrd="0" presId="urn:microsoft.com/office/officeart/2005/8/layout/hierarchy2"/>
    <dgm:cxn modelId="{CD424F55-6E2F-4AB5-84D0-9F85C52A2BC7}" type="presParOf" srcId="{1C36F792-0165-402F-89DA-93AF760D7C79}" destId="{6AF7A5D0-FDBA-4C36-914A-E537F0D17E3E}" srcOrd="0" destOrd="0" presId="urn:microsoft.com/office/officeart/2005/8/layout/hierarchy2"/>
    <dgm:cxn modelId="{224EAF82-F7AF-4B52-ACDB-1AC705805ED5}" type="presParOf" srcId="{1C36F792-0165-402F-89DA-93AF760D7C79}" destId="{BB420324-529C-4497-84A8-8C9CC5B29097}" srcOrd="1" destOrd="0" presId="urn:microsoft.com/office/officeart/2005/8/layout/hierarchy2"/>
    <dgm:cxn modelId="{0A28C9BF-0843-408C-AF7C-4BE5A2385577}" type="presParOf" srcId="{BB420324-529C-4497-84A8-8C9CC5B29097}" destId="{778DE802-9E05-4589-B5D1-53F972384E1E}" srcOrd="0" destOrd="0" presId="urn:microsoft.com/office/officeart/2005/8/layout/hierarchy2"/>
    <dgm:cxn modelId="{7BC8CADE-068A-4614-A0D5-8FD26D6BCB41}" type="presParOf" srcId="{778DE802-9E05-4589-B5D1-53F972384E1E}" destId="{64C2ABF2-6BE3-4ADE-8A05-8F056BBD7DF7}" srcOrd="0" destOrd="0" presId="urn:microsoft.com/office/officeart/2005/8/layout/hierarchy2"/>
    <dgm:cxn modelId="{F534BC4C-CBB5-4B1E-8A75-571C519E861F}" type="presParOf" srcId="{BB420324-529C-4497-84A8-8C9CC5B29097}" destId="{1EFBF8C5-2351-474D-A81A-552675907621}" srcOrd="1" destOrd="0" presId="urn:microsoft.com/office/officeart/2005/8/layout/hierarchy2"/>
    <dgm:cxn modelId="{6193F769-AD0E-43E7-A178-2C788AC31D52}" type="presParOf" srcId="{1EFBF8C5-2351-474D-A81A-552675907621}" destId="{9490E596-EF05-45FF-ABBE-E9D4A4542747}" srcOrd="0" destOrd="0" presId="urn:microsoft.com/office/officeart/2005/8/layout/hierarchy2"/>
    <dgm:cxn modelId="{EB360E2A-DC15-409F-A118-3810C5382B69}" type="presParOf" srcId="{1EFBF8C5-2351-474D-A81A-552675907621}" destId="{3A37D22B-E3F8-4CB5-BFBD-989D38C5FD03}" srcOrd="1" destOrd="0" presId="urn:microsoft.com/office/officeart/2005/8/layout/hierarchy2"/>
    <dgm:cxn modelId="{16513C42-2291-40D2-99F2-6506BAAB0469}" type="presParOf" srcId="{BB420324-529C-4497-84A8-8C9CC5B29097}" destId="{81F19006-FCCD-4C8E-AB31-26E4B8E971BE}" srcOrd="2" destOrd="0" presId="urn:microsoft.com/office/officeart/2005/8/layout/hierarchy2"/>
    <dgm:cxn modelId="{C0DC1DE8-84DC-49EA-BE76-63A120EE5BBF}" type="presParOf" srcId="{81F19006-FCCD-4C8E-AB31-26E4B8E971BE}" destId="{B6891B0D-9AEA-4E59-A79A-9A37B27B5009}" srcOrd="0" destOrd="0" presId="urn:microsoft.com/office/officeart/2005/8/layout/hierarchy2"/>
    <dgm:cxn modelId="{1B0F288E-654B-4BC6-8BA0-68AF2B55B7BB}" type="presParOf" srcId="{BB420324-529C-4497-84A8-8C9CC5B29097}" destId="{F0AFEB5A-BE7D-472B-986D-0CE1B4242086}" srcOrd="3" destOrd="0" presId="urn:microsoft.com/office/officeart/2005/8/layout/hierarchy2"/>
    <dgm:cxn modelId="{18A83D8A-2FC0-4BD1-B528-48470A360941}" type="presParOf" srcId="{F0AFEB5A-BE7D-472B-986D-0CE1B4242086}" destId="{2F0C6293-B56D-49A0-9E8C-D78940521A07}" srcOrd="0" destOrd="0" presId="urn:microsoft.com/office/officeart/2005/8/layout/hierarchy2"/>
    <dgm:cxn modelId="{7B68AA61-0468-4D23-98FA-04CFE5DA0716}" type="presParOf" srcId="{F0AFEB5A-BE7D-472B-986D-0CE1B4242086}" destId="{E66B4EB5-0860-47E4-A87A-D531C192B713}" srcOrd="1" destOrd="0" presId="urn:microsoft.com/office/officeart/2005/8/layout/hierarchy2"/>
    <dgm:cxn modelId="{72D5578D-C0D5-4C1B-85B2-CB079E0A10BB}" type="presParOf" srcId="{BB420324-529C-4497-84A8-8C9CC5B29097}" destId="{50ACD6A2-67EA-44DC-9296-A8175BBC6EF3}" srcOrd="4" destOrd="0" presId="urn:microsoft.com/office/officeart/2005/8/layout/hierarchy2"/>
    <dgm:cxn modelId="{EB4E8052-06A6-4580-9D72-9A57002FC489}" type="presParOf" srcId="{50ACD6A2-67EA-44DC-9296-A8175BBC6EF3}" destId="{86D321A5-B8CC-4DE5-B387-D4476E66653B}" srcOrd="0" destOrd="0" presId="urn:microsoft.com/office/officeart/2005/8/layout/hierarchy2"/>
    <dgm:cxn modelId="{035F610F-B954-439C-820F-79E40CA21477}" type="presParOf" srcId="{BB420324-529C-4497-84A8-8C9CC5B29097}" destId="{B13F1825-1C03-49D4-A08A-60A6A6AD0154}" srcOrd="5" destOrd="0" presId="urn:microsoft.com/office/officeart/2005/8/layout/hierarchy2"/>
    <dgm:cxn modelId="{2E62D9B9-ADD3-4C66-B5AF-8EEAD87C2260}" type="presParOf" srcId="{B13F1825-1C03-49D4-A08A-60A6A6AD0154}" destId="{B2ACE81B-BF67-463C-BD6C-517D54C2F4A2}" srcOrd="0" destOrd="0" presId="urn:microsoft.com/office/officeart/2005/8/layout/hierarchy2"/>
    <dgm:cxn modelId="{8E818A9D-9969-4A25-87F4-D29338726034}" type="presParOf" srcId="{B13F1825-1C03-49D4-A08A-60A6A6AD0154}" destId="{A4389A25-F7E0-4332-9435-9EFD26C9FD4B}" srcOrd="1" destOrd="0" presId="urn:microsoft.com/office/officeart/2005/8/layout/hierarchy2"/>
    <dgm:cxn modelId="{64830E92-52B2-4834-8A0A-EB6F9C58CFB8}" type="presParOf" srcId="{BB420324-529C-4497-84A8-8C9CC5B29097}" destId="{CE2E870B-8831-459F-B0DD-78BA813973BA}" srcOrd="6" destOrd="0" presId="urn:microsoft.com/office/officeart/2005/8/layout/hierarchy2"/>
    <dgm:cxn modelId="{940C5B15-7D92-47A4-9E84-DB8286B05B82}" type="presParOf" srcId="{CE2E870B-8831-459F-B0DD-78BA813973BA}" destId="{CE4ADFE7-E57C-4FCB-8707-C76BA6ADB2E4}" srcOrd="0" destOrd="0" presId="urn:microsoft.com/office/officeart/2005/8/layout/hierarchy2"/>
    <dgm:cxn modelId="{6765AAC8-5EC5-4E17-8B0A-93FA1535F96E}" type="presParOf" srcId="{BB420324-529C-4497-84A8-8C9CC5B29097}" destId="{02A32AC7-9E5A-49E2-8DE3-A6F9481200E1}" srcOrd="7" destOrd="0" presId="urn:microsoft.com/office/officeart/2005/8/layout/hierarchy2"/>
    <dgm:cxn modelId="{9515FC48-167F-41D6-8B86-D6246D47B3FB}" type="presParOf" srcId="{02A32AC7-9E5A-49E2-8DE3-A6F9481200E1}" destId="{8F00B930-A221-4611-80E2-21887E82BE27}" srcOrd="0" destOrd="0" presId="urn:microsoft.com/office/officeart/2005/8/layout/hierarchy2"/>
    <dgm:cxn modelId="{D99602EB-98D3-4AC6-887E-28A9350F3AF6}" type="presParOf" srcId="{02A32AC7-9E5A-49E2-8DE3-A6F9481200E1}" destId="{C3D7C142-7B7F-4B10-A133-FEAFE1E48B17}" srcOrd="1" destOrd="0" presId="urn:microsoft.com/office/officeart/2005/8/layout/hierarchy2"/>
    <dgm:cxn modelId="{008D3CEF-FA77-4E72-BB34-316072234E5E}" type="presParOf" srcId="{BB420324-529C-4497-84A8-8C9CC5B29097}" destId="{AA29F70D-CB2F-495B-9DD7-57FBF0E2326E}" srcOrd="8" destOrd="0" presId="urn:microsoft.com/office/officeart/2005/8/layout/hierarchy2"/>
    <dgm:cxn modelId="{92A7215C-570D-4622-8DB8-1CDEA13C4AD1}" type="presParOf" srcId="{AA29F70D-CB2F-495B-9DD7-57FBF0E2326E}" destId="{2655297B-27F8-49BC-8BB6-222A2E4CB0A7}" srcOrd="0" destOrd="0" presId="urn:microsoft.com/office/officeart/2005/8/layout/hierarchy2"/>
    <dgm:cxn modelId="{A3BC30A3-A18E-40C6-A72B-8AFDC37278AA}" type="presParOf" srcId="{BB420324-529C-4497-84A8-8C9CC5B29097}" destId="{E30EA156-8303-41D0-811E-671AE163CC81}" srcOrd="9" destOrd="0" presId="urn:microsoft.com/office/officeart/2005/8/layout/hierarchy2"/>
    <dgm:cxn modelId="{E9DA516E-A48E-4978-8976-2EF8E2B799BC}" type="presParOf" srcId="{E30EA156-8303-41D0-811E-671AE163CC81}" destId="{E239682D-274D-4857-9505-053C871BE6F8}" srcOrd="0" destOrd="0" presId="urn:microsoft.com/office/officeart/2005/8/layout/hierarchy2"/>
    <dgm:cxn modelId="{0A59C203-0517-46C0-8D03-AFAF373028A7}" type="presParOf" srcId="{E30EA156-8303-41D0-811E-671AE163CC81}" destId="{5883E199-1316-4453-A5C2-55633AA9CF30}" srcOrd="1" destOrd="0" presId="urn:microsoft.com/office/officeart/2005/8/layout/hierarchy2"/>
    <dgm:cxn modelId="{C8E905CA-1641-4F21-8687-955054703A36}" type="presParOf" srcId="{BB420324-529C-4497-84A8-8C9CC5B29097}" destId="{A0177D4C-CB5E-415B-97AF-05B8AC615F6A}" srcOrd="10" destOrd="0" presId="urn:microsoft.com/office/officeart/2005/8/layout/hierarchy2"/>
    <dgm:cxn modelId="{83F97790-B59A-4871-AA56-3337C74D6815}" type="presParOf" srcId="{A0177D4C-CB5E-415B-97AF-05B8AC615F6A}" destId="{2BA7A3C3-41C1-4EDC-8844-526F81CEF2A7}" srcOrd="0" destOrd="0" presId="urn:microsoft.com/office/officeart/2005/8/layout/hierarchy2"/>
    <dgm:cxn modelId="{DD422092-97B7-46D4-9A8E-5F94042C8CED}" type="presParOf" srcId="{BB420324-529C-4497-84A8-8C9CC5B29097}" destId="{4A846872-CF50-4966-A69A-62F2BB7E41ED}" srcOrd="11" destOrd="0" presId="urn:microsoft.com/office/officeart/2005/8/layout/hierarchy2"/>
    <dgm:cxn modelId="{041BDF01-9BB7-4D9A-B332-49F0C88CFB1C}" type="presParOf" srcId="{4A846872-CF50-4966-A69A-62F2BB7E41ED}" destId="{DC48762F-D703-49EE-8460-E028B6AEC298}" srcOrd="0" destOrd="0" presId="urn:microsoft.com/office/officeart/2005/8/layout/hierarchy2"/>
    <dgm:cxn modelId="{EBA73EB3-1C36-454A-97AF-3782E2AA2FBB}" type="presParOf" srcId="{4A846872-CF50-4966-A69A-62F2BB7E41ED}" destId="{A2B9E932-CE21-4479-A282-9E588A07D2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01765-02F0-459C-9B8B-DCC0A876ACD3}" type="doc">
      <dgm:prSet loTypeId="urn:microsoft.com/office/officeart/2005/8/layout/cycle5" loCatId="cycl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44DF8F3F-8638-47EC-8F97-2D738C28AF0C}">
      <dgm:prSet phldrT="[Texto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s-MX" sz="1400" dirty="0" smtClean="0">
              <a:latin typeface="Franklin Gothic Medium" pitchFamily="34" charset="0"/>
            </a:rPr>
            <a:t>Observaciones en pacientes</a:t>
          </a:r>
          <a:endParaRPr lang="es-MX" sz="1400" dirty="0">
            <a:latin typeface="Franklin Gothic Medium" pitchFamily="34" charset="0"/>
          </a:endParaRPr>
        </a:p>
      </dgm:t>
    </dgm:pt>
    <dgm:pt modelId="{351F9824-B703-47CC-AAD6-B02C96C05292}" type="parTrans" cxnId="{33D22435-CA93-4183-8CC3-06EFB8776377}">
      <dgm:prSet/>
      <dgm:spPr/>
      <dgm:t>
        <a:bodyPr/>
        <a:lstStyle/>
        <a:p>
          <a:endParaRPr lang="es-MX" sz="1400"/>
        </a:p>
      </dgm:t>
    </dgm:pt>
    <dgm:pt modelId="{1D710F4A-0ECD-4B4B-A3DF-1D5365591CF9}" type="sibTrans" cxnId="{33D22435-CA93-4183-8CC3-06EFB8776377}">
      <dgm:prSet/>
      <dgm:spPr/>
      <dgm:t>
        <a:bodyPr/>
        <a:lstStyle/>
        <a:p>
          <a:endParaRPr lang="es-MX" sz="1400"/>
        </a:p>
      </dgm:t>
    </dgm:pt>
    <dgm:pt modelId="{DDBD9C83-0246-4355-90AB-8FCBF3A75063}">
      <dgm:prSet phldrT="[Texto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s-MX" sz="1400" dirty="0" smtClean="0">
              <a:latin typeface="Franklin Gothic Medium" pitchFamily="34" charset="0"/>
            </a:rPr>
            <a:t>Modelo experimental</a:t>
          </a:r>
        </a:p>
        <a:p>
          <a:r>
            <a:rPr lang="es-MX" sz="1400" dirty="0" smtClean="0">
              <a:latin typeface="Franklin Gothic Medium" pitchFamily="34" charset="0"/>
            </a:rPr>
            <a:t>(mecanismo) </a:t>
          </a:r>
          <a:endParaRPr lang="es-MX" sz="1400" dirty="0">
            <a:latin typeface="Franklin Gothic Medium" pitchFamily="34" charset="0"/>
          </a:endParaRPr>
        </a:p>
      </dgm:t>
    </dgm:pt>
    <dgm:pt modelId="{6E03C4E4-6E31-4ADD-ADA2-6DDD2DB34893}" type="parTrans" cxnId="{620C8B10-7C2D-4725-ABE8-BF87B905753C}">
      <dgm:prSet/>
      <dgm:spPr/>
      <dgm:t>
        <a:bodyPr/>
        <a:lstStyle/>
        <a:p>
          <a:endParaRPr lang="es-MX" sz="1400"/>
        </a:p>
      </dgm:t>
    </dgm:pt>
    <dgm:pt modelId="{281A9282-6EAB-4EF5-B0B4-EA81FE09E9D2}" type="sibTrans" cxnId="{620C8B10-7C2D-4725-ABE8-BF87B905753C}">
      <dgm:prSet/>
      <dgm:spPr/>
      <dgm:t>
        <a:bodyPr/>
        <a:lstStyle/>
        <a:p>
          <a:endParaRPr lang="es-MX" sz="1400"/>
        </a:p>
      </dgm:t>
    </dgm:pt>
    <dgm:pt modelId="{613542A2-01E2-4834-B075-43C0B0CE012C}">
      <dgm:prSet phldrT="[Texto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s-MX" sz="1400" dirty="0" smtClean="0">
              <a:latin typeface="Franklin Gothic Medium" pitchFamily="34" charset="0"/>
            </a:rPr>
            <a:t>Identificación de blancos terapéuticos o de diagnóstico</a:t>
          </a:r>
          <a:endParaRPr lang="es-MX" sz="1400" dirty="0">
            <a:latin typeface="Franklin Gothic Medium" pitchFamily="34" charset="0"/>
          </a:endParaRPr>
        </a:p>
      </dgm:t>
    </dgm:pt>
    <dgm:pt modelId="{C916FF64-1E09-4F9B-A358-C7FCEA01FE9F}" type="parTrans" cxnId="{E1DF27FE-0C09-4DB6-A6F5-94AFDDF2FC3C}">
      <dgm:prSet/>
      <dgm:spPr/>
      <dgm:t>
        <a:bodyPr/>
        <a:lstStyle/>
        <a:p>
          <a:endParaRPr lang="es-MX" sz="1400"/>
        </a:p>
      </dgm:t>
    </dgm:pt>
    <dgm:pt modelId="{C879B3B5-3F7A-49DE-A55C-A040610A588E}" type="sibTrans" cxnId="{E1DF27FE-0C09-4DB6-A6F5-94AFDDF2FC3C}">
      <dgm:prSet/>
      <dgm:spPr/>
      <dgm:t>
        <a:bodyPr/>
        <a:lstStyle/>
        <a:p>
          <a:endParaRPr lang="es-MX" sz="1400"/>
        </a:p>
      </dgm:t>
    </dgm:pt>
    <dgm:pt modelId="{3DFA6620-1D27-4F1A-A44E-BC1F2AD5FE6D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s-MX" sz="1400" dirty="0" smtClean="0">
              <a:latin typeface="Franklin Gothic Medium" pitchFamily="34" charset="0"/>
            </a:rPr>
            <a:t>Ensayos clínicos</a:t>
          </a:r>
        </a:p>
        <a:p>
          <a:r>
            <a:rPr lang="es-MX" sz="1400" dirty="0" smtClean="0">
              <a:latin typeface="Franklin Gothic Medium" pitchFamily="34" charset="0"/>
            </a:rPr>
            <a:t>(Fase 1 y 2) </a:t>
          </a:r>
          <a:endParaRPr lang="es-MX" sz="1400" dirty="0">
            <a:latin typeface="Franklin Gothic Medium" pitchFamily="34" charset="0"/>
          </a:endParaRPr>
        </a:p>
      </dgm:t>
    </dgm:pt>
    <dgm:pt modelId="{EA290DA6-531D-4C17-9949-9E720F75233F}" type="parTrans" cxnId="{92210075-34D7-4F67-9A6D-007D18A34139}">
      <dgm:prSet/>
      <dgm:spPr/>
      <dgm:t>
        <a:bodyPr/>
        <a:lstStyle/>
        <a:p>
          <a:endParaRPr lang="es-MX" sz="1400"/>
        </a:p>
      </dgm:t>
    </dgm:pt>
    <dgm:pt modelId="{2D24D6AA-135F-4E8F-A7C0-456308BA88B3}" type="sibTrans" cxnId="{92210075-34D7-4F67-9A6D-007D18A34139}">
      <dgm:prSet/>
      <dgm:spPr/>
      <dgm:t>
        <a:bodyPr/>
        <a:lstStyle/>
        <a:p>
          <a:endParaRPr lang="es-MX" sz="1400"/>
        </a:p>
      </dgm:t>
    </dgm:pt>
    <dgm:pt modelId="{7EC2F64B-710E-4E9C-ABC4-C23B9617BC9A}" type="pres">
      <dgm:prSet presAssocID="{A3B01765-02F0-459C-9B8B-DCC0A876AC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2818CC5-17A0-4938-A1B0-086B0483132A}" type="pres">
      <dgm:prSet presAssocID="{44DF8F3F-8638-47EC-8F97-2D738C28AF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002466-4EFD-433C-913E-A01B974E6155}" type="pres">
      <dgm:prSet presAssocID="{44DF8F3F-8638-47EC-8F97-2D738C28AF0C}" presName="spNode" presStyleCnt="0"/>
      <dgm:spPr/>
    </dgm:pt>
    <dgm:pt modelId="{ABE19A43-1DA2-41AB-90AA-823B5B2CE55E}" type="pres">
      <dgm:prSet presAssocID="{1D710F4A-0ECD-4B4B-A3DF-1D5365591CF9}" presName="sibTrans" presStyleLbl="sibTrans1D1" presStyleIdx="0" presStyleCnt="4"/>
      <dgm:spPr/>
      <dgm:t>
        <a:bodyPr/>
        <a:lstStyle/>
        <a:p>
          <a:endParaRPr lang="es-MX"/>
        </a:p>
      </dgm:t>
    </dgm:pt>
    <dgm:pt modelId="{BE736A5E-0F29-4913-92C8-36C803C69594}" type="pres">
      <dgm:prSet presAssocID="{DDBD9C83-0246-4355-90AB-8FCBF3A750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3ECAE9-A87A-4A61-BDEC-5E9774E91074}" type="pres">
      <dgm:prSet presAssocID="{DDBD9C83-0246-4355-90AB-8FCBF3A75063}" presName="spNode" presStyleCnt="0"/>
      <dgm:spPr/>
    </dgm:pt>
    <dgm:pt modelId="{2DDD478A-6EA6-44A1-8044-BE617936C6F0}" type="pres">
      <dgm:prSet presAssocID="{281A9282-6EAB-4EF5-B0B4-EA81FE09E9D2}" presName="sibTrans" presStyleLbl="sibTrans1D1" presStyleIdx="1" presStyleCnt="4"/>
      <dgm:spPr/>
      <dgm:t>
        <a:bodyPr/>
        <a:lstStyle/>
        <a:p>
          <a:endParaRPr lang="es-MX"/>
        </a:p>
      </dgm:t>
    </dgm:pt>
    <dgm:pt modelId="{0E3DFF14-A7D4-430E-8034-D9FCE6C35E8A}" type="pres">
      <dgm:prSet presAssocID="{613542A2-01E2-4834-B075-43C0B0CE01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F0D85-0392-4949-96C8-4C2D21F42B85}" type="pres">
      <dgm:prSet presAssocID="{613542A2-01E2-4834-B075-43C0B0CE012C}" presName="spNode" presStyleCnt="0"/>
      <dgm:spPr/>
    </dgm:pt>
    <dgm:pt modelId="{1D34BAA7-833C-4F45-A006-CCBE21D0A4AD}" type="pres">
      <dgm:prSet presAssocID="{C879B3B5-3F7A-49DE-A55C-A040610A588E}" presName="sibTrans" presStyleLbl="sibTrans1D1" presStyleIdx="2" presStyleCnt="4"/>
      <dgm:spPr/>
      <dgm:t>
        <a:bodyPr/>
        <a:lstStyle/>
        <a:p>
          <a:endParaRPr lang="es-MX"/>
        </a:p>
      </dgm:t>
    </dgm:pt>
    <dgm:pt modelId="{EF3A2B0B-7B35-4799-A264-3C36F78F0B2C}" type="pres">
      <dgm:prSet presAssocID="{3DFA6620-1D27-4F1A-A44E-BC1F2AD5FE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0FD91C-61A0-4F1D-9047-A246EAC13AC3}" type="pres">
      <dgm:prSet presAssocID="{3DFA6620-1D27-4F1A-A44E-BC1F2AD5FE6D}" presName="spNode" presStyleCnt="0"/>
      <dgm:spPr/>
    </dgm:pt>
    <dgm:pt modelId="{860FB6EC-2CE9-469A-9878-DFBA0B987BA4}" type="pres">
      <dgm:prSet presAssocID="{2D24D6AA-135F-4E8F-A7C0-456308BA88B3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33D22435-CA93-4183-8CC3-06EFB8776377}" srcId="{A3B01765-02F0-459C-9B8B-DCC0A876ACD3}" destId="{44DF8F3F-8638-47EC-8F97-2D738C28AF0C}" srcOrd="0" destOrd="0" parTransId="{351F9824-B703-47CC-AAD6-B02C96C05292}" sibTransId="{1D710F4A-0ECD-4B4B-A3DF-1D5365591CF9}"/>
    <dgm:cxn modelId="{9EF3F369-7A5F-4C1C-8F58-BCB806A9A6AC}" type="presOf" srcId="{2D24D6AA-135F-4E8F-A7C0-456308BA88B3}" destId="{860FB6EC-2CE9-469A-9878-DFBA0B987BA4}" srcOrd="0" destOrd="0" presId="urn:microsoft.com/office/officeart/2005/8/layout/cycle5"/>
    <dgm:cxn modelId="{A912D162-9540-4CF6-B7C9-D13E2A34167A}" type="presOf" srcId="{DDBD9C83-0246-4355-90AB-8FCBF3A75063}" destId="{BE736A5E-0F29-4913-92C8-36C803C69594}" srcOrd="0" destOrd="0" presId="urn:microsoft.com/office/officeart/2005/8/layout/cycle5"/>
    <dgm:cxn modelId="{D3FA59DF-A85E-43DB-99BF-D27C2D73FC6E}" type="presOf" srcId="{613542A2-01E2-4834-B075-43C0B0CE012C}" destId="{0E3DFF14-A7D4-430E-8034-D9FCE6C35E8A}" srcOrd="0" destOrd="0" presId="urn:microsoft.com/office/officeart/2005/8/layout/cycle5"/>
    <dgm:cxn modelId="{92210075-34D7-4F67-9A6D-007D18A34139}" srcId="{A3B01765-02F0-459C-9B8B-DCC0A876ACD3}" destId="{3DFA6620-1D27-4F1A-A44E-BC1F2AD5FE6D}" srcOrd="3" destOrd="0" parTransId="{EA290DA6-531D-4C17-9949-9E720F75233F}" sibTransId="{2D24D6AA-135F-4E8F-A7C0-456308BA88B3}"/>
    <dgm:cxn modelId="{E1DF27FE-0C09-4DB6-A6F5-94AFDDF2FC3C}" srcId="{A3B01765-02F0-459C-9B8B-DCC0A876ACD3}" destId="{613542A2-01E2-4834-B075-43C0B0CE012C}" srcOrd="2" destOrd="0" parTransId="{C916FF64-1E09-4F9B-A358-C7FCEA01FE9F}" sibTransId="{C879B3B5-3F7A-49DE-A55C-A040610A588E}"/>
    <dgm:cxn modelId="{A36E022C-C42A-4540-BD62-76B84D70B384}" type="presOf" srcId="{44DF8F3F-8638-47EC-8F97-2D738C28AF0C}" destId="{52818CC5-17A0-4938-A1B0-086B0483132A}" srcOrd="0" destOrd="0" presId="urn:microsoft.com/office/officeart/2005/8/layout/cycle5"/>
    <dgm:cxn modelId="{07EBEA3E-67BD-4C32-B467-470C752E34D3}" type="presOf" srcId="{1D710F4A-0ECD-4B4B-A3DF-1D5365591CF9}" destId="{ABE19A43-1DA2-41AB-90AA-823B5B2CE55E}" srcOrd="0" destOrd="0" presId="urn:microsoft.com/office/officeart/2005/8/layout/cycle5"/>
    <dgm:cxn modelId="{6636B30D-B6B3-40AF-AAE6-957D6450BC37}" type="presOf" srcId="{A3B01765-02F0-459C-9B8B-DCC0A876ACD3}" destId="{7EC2F64B-710E-4E9C-ABC4-C23B9617BC9A}" srcOrd="0" destOrd="0" presId="urn:microsoft.com/office/officeart/2005/8/layout/cycle5"/>
    <dgm:cxn modelId="{11D617B5-CDDD-4D7E-88A9-BB925EB06509}" type="presOf" srcId="{281A9282-6EAB-4EF5-B0B4-EA81FE09E9D2}" destId="{2DDD478A-6EA6-44A1-8044-BE617936C6F0}" srcOrd="0" destOrd="0" presId="urn:microsoft.com/office/officeart/2005/8/layout/cycle5"/>
    <dgm:cxn modelId="{97B2B350-49BE-48D9-8218-6764B4B2C5DC}" type="presOf" srcId="{3DFA6620-1D27-4F1A-A44E-BC1F2AD5FE6D}" destId="{EF3A2B0B-7B35-4799-A264-3C36F78F0B2C}" srcOrd="0" destOrd="0" presId="urn:microsoft.com/office/officeart/2005/8/layout/cycle5"/>
    <dgm:cxn modelId="{620C8B10-7C2D-4725-ABE8-BF87B905753C}" srcId="{A3B01765-02F0-459C-9B8B-DCC0A876ACD3}" destId="{DDBD9C83-0246-4355-90AB-8FCBF3A75063}" srcOrd="1" destOrd="0" parTransId="{6E03C4E4-6E31-4ADD-ADA2-6DDD2DB34893}" sibTransId="{281A9282-6EAB-4EF5-B0B4-EA81FE09E9D2}"/>
    <dgm:cxn modelId="{8B40A0B8-E99D-498D-9E67-68298EAD6A0E}" type="presOf" srcId="{C879B3B5-3F7A-49DE-A55C-A040610A588E}" destId="{1D34BAA7-833C-4F45-A006-CCBE21D0A4AD}" srcOrd="0" destOrd="0" presId="urn:microsoft.com/office/officeart/2005/8/layout/cycle5"/>
    <dgm:cxn modelId="{0D719481-4987-40C8-A8C8-6592266EC5D3}" type="presParOf" srcId="{7EC2F64B-710E-4E9C-ABC4-C23B9617BC9A}" destId="{52818CC5-17A0-4938-A1B0-086B0483132A}" srcOrd="0" destOrd="0" presId="urn:microsoft.com/office/officeart/2005/8/layout/cycle5"/>
    <dgm:cxn modelId="{04A2F44E-A46A-4A9D-AD3E-50844319F975}" type="presParOf" srcId="{7EC2F64B-710E-4E9C-ABC4-C23B9617BC9A}" destId="{9B002466-4EFD-433C-913E-A01B974E6155}" srcOrd="1" destOrd="0" presId="urn:microsoft.com/office/officeart/2005/8/layout/cycle5"/>
    <dgm:cxn modelId="{7441D6F0-1F01-46C0-878B-EAB24132E834}" type="presParOf" srcId="{7EC2F64B-710E-4E9C-ABC4-C23B9617BC9A}" destId="{ABE19A43-1DA2-41AB-90AA-823B5B2CE55E}" srcOrd="2" destOrd="0" presId="urn:microsoft.com/office/officeart/2005/8/layout/cycle5"/>
    <dgm:cxn modelId="{7E87E1B8-F041-4647-B261-553891F6B3B9}" type="presParOf" srcId="{7EC2F64B-710E-4E9C-ABC4-C23B9617BC9A}" destId="{BE736A5E-0F29-4913-92C8-36C803C69594}" srcOrd="3" destOrd="0" presId="urn:microsoft.com/office/officeart/2005/8/layout/cycle5"/>
    <dgm:cxn modelId="{D4AFAA15-3D4C-40CC-BE9C-1B2A1707ADB4}" type="presParOf" srcId="{7EC2F64B-710E-4E9C-ABC4-C23B9617BC9A}" destId="{FC3ECAE9-A87A-4A61-BDEC-5E9774E91074}" srcOrd="4" destOrd="0" presId="urn:microsoft.com/office/officeart/2005/8/layout/cycle5"/>
    <dgm:cxn modelId="{99D5DD76-996B-4D45-9DC6-840ADBFFB7FE}" type="presParOf" srcId="{7EC2F64B-710E-4E9C-ABC4-C23B9617BC9A}" destId="{2DDD478A-6EA6-44A1-8044-BE617936C6F0}" srcOrd="5" destOrd="0" presId="urn:microsoft.com/office/officeart/2005/8/layout/cycle5"/>
    <dgm:cxn modelId="{ADD5F8A2-D493-471C-8230-660926226384}" type="presParOf" srcId="{7EC2F64B-710E-4E9C-ABC4-C23B9617BC9A}" destId="{0E3DFF14-A7D4-430E-8034-D9FCE6C35E8A}" srcOrd="6" destOrd="0" presId="urn:microsoft.com/office/officeart/2005/8/layout/cycle5"/>
    <dgm:cxn modelId="{AF800E55-F3E1-4A74-96DD-BC5A103ACB1B}" type="presParOf" srcId="{7EC2F64B-710E-4E9C-ABC4-C23B9617BC9A}" destId="{485F0D85-0392-4949-96C8-4C2D21F42B85}" srcOrd="7" destOrd="0" presId="urn:microsoft.com/office/officeart/2005/8/layout/cycle5"/>
    <dgm:cxn modelId="{2CCA72F8-363D-444B-974C-4174C191CDF1}" type="presParOf" srcId="{7EC2F64B-710E-4E9C-ABC4-C23B9617BC9A}" destId="{1D34BAA7-833C-4F45-A006-CCBE21D0A4AD}" srcOrd="8" destOrd="0" presId="urn:microsoft.com/office/officeart/2005/8/layout/cycle5"/>
    <dgm:cxn modelId="{6BBCB87D-34CF-4C5F-ADAC-43FE94686A23}" type="presParOf" srcId="{7EC2F64B-710E-4E9C-ABC4-C23B9617BC9A}" destId="{EF3A2B0B-7B35-4799-A264-3C36F78F0B2C}" srcOrd="9" destOrd="0" presId="urn:microsoft.com/office/officeart/2005/8/layout/cycle5"/>
    <dgm:cxn modelId="{6450A7FC-B865-4BEA-9377-CEB72765AE7C}" type="presParOf" srcId="{7EC2F64B-710E-4E9C-ABC4-C23B9617BC9A}" destId="{AA0FD91C-61A0-4F1D-9047-A246EAC13AC3}" srcOrd="10" destOrd="0" presId="urn:microsoft.com/office/officeart/2005/8/layout/cycle5"/>
    <dgm:cxn modelId="{A5737DEC-0D23-4C19-A71A-6A98CEE988A8}" type="presParOf" srcId="{7EC2F64B-710E-4E9C-ABC4-C23B9617BC9A}" destId="{860FB6EC-2CE9-469A-9878-DFBA0B987BA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7A5D0-FDBA-4C36-914A-E537F0D17E3E}">
      <dsp:nvSpPr>
        <dsp:cNvPr id="0" name=""/>
        <dsp:cNvSpPr/>
      </dsp:nvSpPr>
      <dsp:spPr>
        <a:xfrm>
          <a:off x="9337" y="71876"/>
          <a:ext cx="1175255" cy="684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shade val="36000"/>
                <a:satMod val="120000"/>
              </a:srgbClr>
              <a:srgbClr val="94B6D2">
                <a:tint val="4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>
          <a:softEdge rad="12700"/>
        </a:effectLst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Salmonella enterica</a:t>
          </a:r>
          <a:endParaRPr lang="es-MX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9337" y="71876"/>
        <a:ext cx="1175255" cy="684418"/>
      </dsp:txXfrm>
    </dsp:sp>
    <dsp:sp modelId="{778DE802-9E05-4589-B5D1-53F972384E1E}">
      <dsp:nvSpPr>
        <dsp:cNvPr id="0" name=""/>
        <dsp:cNvSpPr/>
      </dsp:nvSpPr>
      <dsp:spPr>
        <a:xfrm rot="20249343">
          <a:off x="1172589" y="345289"/>
          <a:ext cx="315060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315060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20249343">
        <a:off x="1322243" y="345897"/>
        <a:ext cx="15753" cy="15753"/>
      </dsp:txXfrm>
    </dsp:sp>
    <dsp:sp modelId="{9490E596-EF05-45FF-ABBE-E9D4A4542747}">
      <dsp:nvSpPr>
        <dsp:cNvPr id="0" name=""/>
        <dsp:cNvSpPr/>
      </dsp:nvSpPr>
      <dsp:spPr>
        <a:xfrm>
          <a:off x="1475648" y="136103"/>
          <a:ext cx="828715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Typhi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75648" y="136103"/>
        <a:ext cx="828715" cy="314715"/>
      </dsp:txXfrm>
    </dsp:sp>
    <dsp:sp modelId="{81F19006-FCCD-4C8E-AB31-26E4B8E971BE}">
      <dsp:nvSpPr>
        <dsp:cNvPr id="0" name=""/>
        <dsp:cNvSpPr/>
      </dsp:nvSpPr>
      <dsp:spPr>
        <a:xfrm rot="3493779">
          <a:off x="1053867" y="640325"/>
          <a:ext cx="552185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552185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3493779">
        <a:off x="1316155" y="635005"/>
        <a:ext cx="27609" cy="27609"/>
      </dsp:txXfrm>
    </dsp:sp>
    <dsp:sp modelId="{2F0C6293-B56D-49A0-9E8C-D78940521A07}">
      <dsp:nvSpPr>
        <dsp:cNvPr id="0" name=""/>
        <dsp:cNvSpPr/>
      </dsp:nvSpPr>
      <dsp:spPr>
        <a:xfrm>
          <a:off x="1475327" y="726176"/>
          <a:ext cx="1354032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A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75327" y="726176"/>
        <a:ext cx="1354032" cy="314715"/>
      </dsp:txXfrm>
    </dsp:sp>
    <dsp:sp modelId="{50ACD6A2-67EA-44DC-9296-A8175BBC6EF3}">
      <dsp:nvSpPr>
        <dsp:cNvPr id="0" name=""/>
        <dsp:cNvSpPr/>
      </dsp:nvSpPr>
      <dsp:spPr>
        <a:xfrm rot="4243503">
          <a:off x="889589" y="821287"/>
          <a:ext cx="880741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880741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4243503">
        <a:off x="1307941" y="807752"/>
        <a:ext cx="44037" cy="44037"/>
      </dsp:txXfrm>
    </dsp:sp>
    <dsp:sp modelId="{B2ACE81B-BF67-463C-BD6C-517D54C2F4A2}">
      <dsp:nvSpPr>
        <dsp:cNvPr id="0" name=""/>
        <dsp:cNvSpPr/>
      </dsp:nvSpPr>
      <dsp:spPr>
        <a:xfrm>
          <a:off x="1475327" y="1088099"/>
          <a:ext cx="1526603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B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75327" y="1088099"/>
        <a:ext cx="1526603" cy="314715"/>
      </dsp:txXfrm>
    </dsp:sp>
    <dsp:sp modelId="{CE2E870B-8831-459F-B0DD-78BA813973BA}">
      <dsp:nvSpPr>
        <dsp:cNvPr id="0" name=""/>
        <dsp:cNvSpPr/>
      </dsp:nvSpPr>
      <dsp:spPr>
        <a:xfrm rot="4578434">
          <a:off x="715859" y="1002248"/>
          <a:ext cx="1228201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1228201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4578434">
        <a:off x="1299254" y="980027"/>
        <a:ext cx="61410" cy="61410"/>
      </dsp:txXfrm>
    </dsp:sp>
    <dsp:sp modelId="{8F00B930-A221-4611-80E2-21887E82BE27}">
      <dsp:nvSpPr>
        <dsp:cNvPr id="0" name=""/>
        <dsp:cNvSpPr/>
      </dsp:nvSpPr>
      <dsp:spPr>
        <a:xfrm>
          <a:off x="1475327" y="1450022"/>
          <a:ext cx="1594525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Paratyphi</a:t>
          </a:r>
          <a:r>
            <a:rPr lang="es-MX" sz="1600" b="1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C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75327" y="1450022"/>
        <a:ext cx="1594525" cy="314715"/>
      </dsp:txXfrm>
    </dsp:sp>
    <dsp:sp modelId="{AA29F70D-CB2F-495B-9DD7-57FBF0E2326E}">
      <dsp:nvSpPr>
        <dsp:cNvPr id="0" name=""/>
        <dsp:cNvSpPr/>
      </dsp:nvSpPr>
      <dsp:spPr>
        <a:xfrm rot="5000289">
          <a:off x="254788" y="1450325"/>
          <a:ext cx="2103650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2103650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5000289">
        <a:off x="1254022" y="1406218"/>
        <a:ext cx="105182" cy="105182"/>
      </dsp:txXfrm>
    </dsp:sp>
    <dsp:sp modelId="{E239682D-274D-4857-9505-053C871BE6F8}">
      <dsp:nvSpPr>
        <dsp:cNvPr id="0" name=""/>
        <dsp:cNvSpPr/>
      </dsp:nvSpPr>
      <dsp:spPr>
        <a:xfrm>
          <a:off x="1428635" y="2346175"/>
          <a:ext cx="1753929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Typhimurium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28635" y="2346175"/>
        <a:ext cx="1753929" cy="314715"/>
      </dsp:txXfrm>
    </dsp:sp>
    <dsp:sp modelId="{A0177D4C-CB5E-415B-97AF-05B8AC615F6A}">
      <dsp:nvSpPr>
        <dsp:cNvPr id="0" name=""/>
        <dsp:cNvSpPr/>
      </dsp:nvSpPr>
      <dsp:spPr>
        <a:xfrm rot="5071047">
          <a:off x="29470" y="1676903"/>
          <a:ext cx="2554288" cy="16968"/>
        </a:xfrm>
        <a:custGeom>
          <a:avLst/>
          <a:gdLst/>
          <a:ahLst/>
          <a:cxnLst/>
          <a:rect l="0" t="0" r="0" b="0"/>
          <a:pathLst>
            <a:path>
              <a:moveTo>
                <a:pt x="0" y="8484"/>
              </a:moveTo>
              <a:lnTo>
                <a:pt x="2554288" y="8484"/>
              </a:lnTo>
            </a:path>
          </a:pathLst>
        </a:custGeom>
        <a:noFill/>
        <a:ln w="12700" cap="flat" cmpd="sng" algn="ctr">
          <a:solidFill>
            <a:srgbClr val="94B6D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5071047">
        <a:off x="1242757" y="1621530"/>
        <a:ext cx="127714" cy="127714"/>
      </dsp:txXfrm>
    </dsp:sp>
    <dsp:sp modelId="{DC48762F-D703-49EE-8460-E028B6AEC298}">
      <dsp:nvSpPr>
        <dsp:cNvPr id="0" name=""/>
        <dsp:cNvSpPr/>
      </dsp:nvSpPr>
      <dsp:spPr>
        <a:xfrm>
          <a:off x="1428635" y="2799331"/>
          <a:ext cx="1511144" cy="314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94B6D2">
                <a:tint val="70000"/>
                <a:shade val="63000"/>
              </a:srgbClr>
              <a:srgbClr val="94B6D2">
                <a:tint val="10000"/>
                <a:satMod val="150000"/>
              </a:srgbClr>
            </a:duotone>
          </a:blip>
          <a:tile tx="0" ty="0" sx="60000" sy="59000" flip="none" algn="tl"/>
        </a:blipFill>
        <a:ln w="6350" cap="flat" cmpd="sng" algn="ctr">
          <a:solidFill>
            <a:srgbClr val="94B6D2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Enteritidis</a:t>
          </a:r>
          <a:endParaRPr lang="es-MX" sz="1600" b="1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428635" y="2799331"/>
        <a:ext cx="1511144" cy="3147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18CC5-17A0-4938-A1B0-086B0483132A}">
      <dsp:nvSpPr>
        <dsp:cNvPr id="0" name=""/>
        <dsp:cNvSpPr/>
      </dsp:nvSpPr>
      <dsp:spPr>
        <a:xfrm>
          <a:off x="2191507" y="2211"/>
          <a:ext cx="1365569" cy="88762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Observaciones en pacientes</a:t>
          </a:r>
          <a:endParaRPr lang="es-MX" sz="1400" kern="1200" dirty="0">
            <a:latin typeface="Franklin Gothic Medium" pitchFamily="34" charset="0"/>
          </a:endParaRPr>
        </a:p>
      </dsp:txBody>
      <dsp:txXfrm>
        <a:off x="2191507" y="2211"/>
        <a:ext cx="1365569" cy="887620"/>
      </dsp:txXfrm>
    </dsp:sp>
    <dsp:sp modelId="{ABE19A43-1DA2-41AB-90AA-823B5B2CE55E}">
      <dsp:nvSpPr>
        <dsp:cNvPr id="0" name=""/>
        <dsp:cNvSpPr/>
      </dsp:nvSpPr>
      <dsp:spPr>
        <a:xfrm>
          <a:off x="1408056" y="446021"/>
          <a:ext cx="2932471" cy="2932471"/>
        </a:xfrm>
        <a:custGeom>
          <a:avLst/>
          <a:gdLst/>
          <a:ahLst/>
          <a:cxnLst/>
          <a:rect l="0" t="0" r="0" b="0"/>
          <a:pathLst>
            <a:path>
              <a:moveTo>
                <a:pt x="2337465" y="286911"/>
              </a:moveTo>
              <a:arcTo wR="1466235" hR="1466235" stAng="18387315" swAng="163345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6A5E-0F29-4913-92C8-36C803C69594}">
      <dsp:nvSpPr>
        <dsp:cNvPr id="0" name=""/>
        <dsp:cNvSpPr/>
      </dsp:nvSpPr>
      <dsp:spPr>
        <a:xfrm>
          <a:off x="3657743" y="1468446"/>
          <a:ext cx="1365569" cy="887620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Modelo experimental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(mecanismo) </a:t>
          </a:r>
          <a:endParaRPr lang="es-MX" sz="1400" kern="1200" dirty="0">
            <a:latin typeface="Franklin Gothic Medium" pitchFamily="34" charset="0"/>
          </a:endParaRPr>
        </a:p>
      </dsp:txBody>
      <dsp:txXfrm>
        <a:off x="3657743" y="1468446"/>
        <a:ext cx="1365569" cy="887620"/>
      </dsp:txXfrm>
    </dsp:sp>
    <dsp:sp modelId="{2DDD478A-6EA6-44A1-8044-BE617936C6F0}">
      <dsp:nvSpPr>
        <dsp:cNvPr id="0" name=""/>
        <dsp:cNvSpPr/>
      </dsp:nvSpPr>
      <dsp:spPr>
        <a:xfrm>
          <a:off x="1408056" y="446021"/>
          <a:ext cx="2932471" cy="2932471"/>
        </a:xfrm>
        <a:custGeom>
          <a:avLst/>
          <a:gdLst/>
          <a:ahLst/>
          <a:cxnLst/>
          <a:rect l="0" t="0" r="0" b="0"/>
          <a:pathLst>
            <a:path>
              <a:moveTo>
                <a:pt x="2780463" y="2116354"/>
              </a:moveTo>
              <a:arcTo wR="1466235" hR="1466235" stAng="1579235" swAng="163345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DFF14-A7D4-430E-8034-D9FCE6C35E8A}">
      <dsp:nvSpPr>
        <dsp:cNvPr id="0" name=""/>
        <dsp:cNvSpPr/>
      </dsp:nvSpPr>
      <dsp:spPr>
        <a:xfrm>
          <a:off x="2191507" y="2934682"/>
          <a:ext cx="1365569" cy="88762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Identificación de blancos terapéuticos o de diagnóstico</a:t>
          </a:r>
          <a:endParaRPr lang="es-MX" sz="1400" kern="1200" dirty="0">
            <a:latin typeface="Franklin Gothic Medium" pitchFamily="34" charset="0"/>
          </a:endParaRPr>
        </a:p>
      </dsp:txBody>
      <dsp:txXfrm>
        <a:off x="2191507" y="2934682"/>
        <a:ext cx="1365569" cy="887620"/>
      </dsp:txXfrm>
    </dsp:sp>
    <dsp:sp modelId="{1D34BAA7-833C-4F45-A006-CCBE21D0A4AD}">
      <dsp:nvSpPr>
        <dsp:cNvPr id="0" name=""/>
        <dsp:cNvSpPr/>
      </dsp:nvSpPr>
      <dsp:spPr>
        <a:xfrm>
          <a:off x="1408056" y="446021"/>
          <a:ext cx="2932471" cy="2932471"/>
        </a:xfrm>
        <a:custGeom>
          <a:avLst/>
          <a:gdLst/>
          <a:ahLst/>
          <a:cxnLst/>
          <a:rect l="0" t="0" r="0" b="0"/>
          <a:pathLst>
            <a:path>
              <a:moveTo>
                <a:pt x="595006" y="2645560"/>
              </a:moveTo>
              <a:arcTo wR="1466235" hR="1466235" stAng="7587315" swAng="163345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A2B0B-7B35-4799-A264-3C36F78F0B2C}">
      <dsp:nvSpPr>
        <dsp:cNvPr id="0" name=""/>
        <dsp:cNvSpPr/>
      </dsp:nvSpPr>
      <dsp:spPr>
        <a:xfrm>
          <a:off x="725271" y="1468446"/>
          <a:ext cx="1365569" cy="88762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1">
                <a:lumMod val="9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Ensayos clínicos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ranklin Gothic Medium" pitchFamily="34" charset="0"/>
            </a:rPr>
            <a:t>(Fase 1 y 2) </a:t>
          </a:r>
          <a:endParaRPr lang="es-MX" sz="1400" kern="1200" dirty="0">
            <a:latin typeface="Franklin Gothic Medium" pitchFamily="34" charset="0"/>
          </a:endParaRPr>
        </a:p>
      </dsp:txBody>
      <dsp:txXfrm>
        <a:off x="725271" y="1468446"/>
        <a:ext cx="1365569" cy="887620"/>
      </dsp:txXfrm>
    </dsp:sp>
    <dsp:sp modelId="{860FB6EC-2CE9-469A-9878-DFBA0B987BA4}">
      <dsp:nvSpPr>
        <dsp:cNvPr id="0" name=""/>
        <dsp:cNvSpPr/>
      </dsp:nvSpPr>
      <dsp:spPr>
        <a:xfrm>
          <a:off x="1408056" y="446021"/>
          <a:ext cx="2932471" cy="2932471"/>
        </a:xfrm>
        <a:custGeom>
          <a:avLst/>
          <a:gdLst/>
          <a:ahLst/>
          <a:cxnLst/>
          <a:rect l="0" t="0" r="0" b="0"/>
          <a:pathLst>
            <a:path>
              <a:moveTo>
                <a:pt x="152008" y="816116"/>
              </a:moveTo>
              <a:arcTo wR="1466235" hR="1466235" stAng="12379235" swAng="163345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5DC2-416C-3B43-85E6-8B7FB433E518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438B6-BAE6-084B-B48F-1414E63DCF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9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39D4-C61A-2949-B49A-4624BD19C5CA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46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8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27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(3/3/17 11:10) ----</a:t>
            </a:r>
            <a:r>
              <a:rPr lang="en-US" dirty="0" smtClean="0"/>
              <a:t>-</a:t>
            </a:r>
            <a:endParaRPr lang="en-US" dirty="0"/>
          </a:p>
          <a:p>
            <a:r>
              <a:rPr lang="en-US" dirty="0"/>
              <a:t>Como los </a:t>
            </a:r>
            <a:r>
              <a:rPr lang="en-US" dirty="0" err="1"/>
              <a:t>anticuerpos</a:t>
            </a:r>
            <a:r>
              <a:rPr lang="en-US" dirty="0"/>
              <a:t> </a:t>
            </a:r>
            <a:r>
              <a:rPr lang="en-US" dirty="0" err="1"/>
              <a:t>protegen</a:t>
            </a:r>
            <a:r>
              <a:rPr lang="en-US" dirty="0"/>
              <a:t> contra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bacterias</a:t>
            </a:r>
            <a:r>
              <a:rPr lang="en-US" dirty="0"/>
              <a:t> gram </a:t>
            </a:r>
            <a:r>
              <a:rPr lang="en-US" dirty="0" err="1" smtClean="0"/>
              <a:t>negativas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hacerlo</a:t>
            </a:r>
            <a:r>
              <a:rPr lang="en-US" dirty="0" smtClean="0"/>
              <a:t> trivial,</a:t>
            </a:r>
            <a:r>
              <a:rPr lang="en-US" baseline="0" dirty="0" smtClean="0"/>
              <a:t> parte </a:t>
            </a:r>
            <a:r>
              <a:rPr lang="en-US" baseline="0" dirty="0" err="1" smtClean="0"/>
              <a:t>celular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enfasis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proteccion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despues</a:t>
            </a:r>
            <a:r>
              <a:rPr lang="en-US" baseline="0" dirty="0" smtClean="0"/>
              <a:t> de 136 </a:t>
            </a:r>
            <a:r>
              <a:rPr lang="en-US" baseline="0" dirty="0" err="1" smtClean="0"/>
              <a:t>dias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psadno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Trabajo</a:t>
            </a:r>
            <a:r>
              <a:rPr lang="en-US" baseline="0" dirty="0" smtClean="0"/>
              <a:t> de Cesar </a:t>
            </a:r>
            <a:r>
              <a:rPr lang="en-US" baseline="0" dirty="0" err="1" smtClean="0"/>
              <a:t>shibayam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Nuriban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09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(3/3/17 11:10) ----</a:t>
            </a:r>
            <a:r>
              <a:rPr lang="en-US" dirty="0" smtClean="0"/>
              <a:t>-</a:t>
            </a:r>
            <a:endParaRPr lang="en-US" dirty="0"/>
          </a:p>
          <a:p>
            <a:r>
              <a:rPr lang="en-US" dirty="0"/>
              <a:t>Como los </a:t>
            </a:r>
            <a:r>
              <a:rPr lang="en-US" dirty="0" err="1"/>
              <a:t>anticuerpos</a:t>
            </a:r>
            <a:r>
              <a:rPr lang="en-US" dirty="0"/>
              <a:t> </a:t>
            </a:r>
            <a:r>
              <a:rPr lang="en-US" dirty="0" err="1"/>
              <a:t>protegen</a:t>
            </a:r>
            <a:r>
              <a:rPr lang="en-US" dirty="0"/>
              <a:t> contra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bacterias</a:t>
            </a:r>
            <a:r>
              <a:rPr lang="en-US" dirty="0"/>
              <a:t> gram </a:t>
            </a:r>
            <a:r>
              <a:rPr lang="en-US" dirty="0" err="1" smtClean="0"/>
              <a:t>negativas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hacerlo</a:t>
            </a:r>
            <a:r>
              <a:rPr lang="en-US" dirty="0" smtClean="0"/>
              <a:t> trivial,</a:t>
            </a:r>
            <a:r>
              <a:rPr lang="en-US" baseline="0" dirty="0" smtClean="0"/>
              <a:t> parte </a:t>
            </a:r>
            <a:r>
              <a:rPr lang="en-US" baseline="0" dirty="0" err="1" smtClean="0"/>
              <a:t>celular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enfasis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proteccion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despues</a:t>
            </a:r>
            <a:r>
              <a:rPr lang="en-US" baseline="0" dirty="0" smtClean="0"/>
              <a:t> de 136 </a:t>
            </a:r>
            <a:r>
              <a:rPr lang="en-US" baseline="0" dirty="0" err="1" smtClean="0"/>
              <a:t>dias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psadno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Trabajo</a:t>
            </a:r>
            <a:r>
              <a:rPr lang="en-US" baseline="0" dirty="0" smtClean="0"/>
              <a:t> de Cesar </a:t>
            </a:r>
            <a:r>
              <a:rPr lang="en-US" baseline="0" dirty="0" err="1" smtClean="0"/>
              <a:t>shibayam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Nuriban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19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Bacteremia</a:t>
            </a:r>
            <a:r>
              <a:rPr lang="es-ES_trad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generalizada</a:t>
            </a:r>
            <a:r>
              <a:rPr lang="es-ES_tradnl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tipo fiebre </a:t>
            </a:r>
            <a:r>
              <a:rPr lang="es-ES_tradnl" sz="1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enterica</a:t>
            </a:r>
            <a:r>
              <a:rPr lang="es-ES_tradnl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cuya incidencia en los </a:t>
            </a:r>
            <a:r>
              <a:rPr lang="es-ES_tradnl" sz="1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ultimos</a:t>
            </a:r>
            <a:r>
              <a:rPr lang="es-ES_tradnl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años ha ido en aumento. Este aumento del numero de casos se da principalmente en niños</a:t>
            </a:r>
            <a:r>
              <a:rPr lang="is-I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….especialmente en paises de africa donde la enfermedad se asocia a malaria .. </a:t>
            </a:r>
            <a:r>
              <a: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2010 se </a:t>
            </a:r>
            <a:r>
              <a:rPr lang="en-US" sz="1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estimaron</a:t>
            </a:r>
            <a:endParaRPr lang="en-US" sz="16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geográfica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es-ES_tradnl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39D4-C61A-2949-B49A-4624BD19C5CA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76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47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75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1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86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similitud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secuencias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porinas,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solo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aminoácidos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263,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podríamos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suponer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 de Enteritidis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tendrían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comportamiento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existiría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cruzada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serovariedades; sin embargo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47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similitud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secuencias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porinas,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solo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aminoácidos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263,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podríamos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suponer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 de Enteritidis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tendrían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comportamiento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porinas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existiría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cruzada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serovariedades; sin embargo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19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38B6-BAE6-084B-B48F-1414E63DCF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7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CCDFF3-EFD1-1B43-B292-46D130D6EB13}" type="datetimeFigureOut">
              <a:rPr lang="en-US" smtClean="0"/>
              <a:pPr/>
              <a:t>27/3/17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3CB73E-8826-ED4B-B214-D61D474ED4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3.png"/><Relationship Id="rId13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32.emf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.png"/><Relationship Id="rId9" Type="http://schemas.microsoft.com/office/2007/relationships/hdphoto" Target="../media/hdphoto1.wdp"/><Relationship Id="rId10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4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19.jpeg"/><Relationship Id="rId13" Type="http://schemas.openxmlformats.org/officeDocument/2006/relationships/image" Target="../media/image15.jpe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14.png"/><Relationship Id="rId9" Type="http://schemas.microsoft.com/office/2007/relationships/hdphoto" Target="../media/hdphoto4.wdp"/><Relationship Id="rId1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31.png"/><Relationship Id="rId10" Type="http://schemas.openxmlformats.org/officeDocument/2006/relationships/image" Target="../media/image32.emf"/><Relationship Id="rId11" Type="http://schemas.openxmlformats.org/officeDocument/2006/relationships/image" Target="../media/image14.png"/><Relationship Id="rId12" Type="http://schemas.microsoft.com/office/2007/relationships/hdphoto" Target="../media/hdphoto4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2275409" y="3952380"/>
            <a:ext cx="4452938" cy="6842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s-ES_tradnl" sz="1800" dirty="0" smtClean="0">
                <a:solidFill>
                  <a:srgbClr val="191D34"/>
                </a:solidFill>
              </a:rPr>
              <a:t>Presenta: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s-ES_tradnl" b="1" dirty="0" smtClean="0">
                <a:solidFill>
                  <a:srgbClr val="191D34"/>
                </a:solidFill>
              </a:rPr>
              <a:t>Dr. Constantino III Roberto López Macías 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892046" y="4736006"/>
            <a:ext cx="7260410" cy="1936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500" dirty="0" smtClean="0">
                <a:solidFill>
                  <a:srgbClr val="191D34"/>
                </a:solidFill>
              </a:rPr>
              <a:t>Investigador</a:t>
            </a:r>
            <a:r>
              <a:rPr lang="es-ES_tradnl" sz="1500" dirty="0" smtClean="0">
                <a:solidFill>
                  <a:srgbClr val="191D34"/>
                </a:solidFill>
              </a:rPr>
              <a:t> </a:t>
            </a:r>
            <a:r>
              <a:rPr lang="es-ES_tradnl" sz="1500" dirty="0" smtClean="0">
                <a:solidFill>
                  <a:srgbClr val="191D34"/>
                </a:solidFill>
              </a:rPr>
              <a:t>T</a:t>
            </a:r>
            <a:r>
              <a:rPr lang="es-ES_tradnl" sz="1500" dirty="0" smtClean="0">
                <a:solidFill>
                  <a:srgbClr val="191D34"/>
                </a:solidFill>
              </a:rPr>
              <a:t>itular D</a:t>
            </a:r>
          </a:p>
          <a:p>
            <a:r>
              <a:rPr lang="es-ES_tradnl" sz="1500" dirty="0" smtClean="0">
                <a:solidFill>
                  <a:srgbClr val="191D34"/>
                </a:solidFill>
              </a:rPr>
              <a:t>Unidad de Investigación Médica en </a:t>
            </a:r>
            <a:r>
              <a:rPr lang="es-ES_tradnl" sz="1500" dirty="0" err="1" smtClean="0">
                <a:solidFill>
                  <a:srgbClr val="191D34"/>
                </a:solidFill>
              </a:rPr>
              <a:t>Inmunoquímica</a:t>
            </a:r>
            <a:endParaRPr lang="es-ES_tradnl" sz="1500" dirty="0" smtClean="0">
              <a:solidFill>
                <a:srgbClr val="191D34"/>
              </a:solidFill>
            </a:endParaRPr>
          </a:p>
          <a:p>
            <a:r>
              <a:rPr lang="es-ES_tradnl" sz="1500" dirty="0" smtClean="0">
                <a:solidFill>
                  <a:srgbClr val="191D34"/>
                </a:solidFill>
              </a:rPr>
              <a:t>Hospital de Especialidades </a:t>
            </a:r>
          </a:p>
          <a:p>
            <a:r>
              <a:rPr lang="es-ES_tradnl" sz="1500" dirty="0" smtClean="0">
                <a:solidFill>
                  <a:srgbClr val="191D34"/>
                </a:solidFill>
              </a:rPr>
              <a:t>Centro Médico Nacional “Siglo XXI”</a:t>
            </a:r>
          </a:p>
          <a:p>
            <a:r>
              <a:rPr lang="es-ES_tradnl" sz="1500" dirty="0" smtClean="0">
                <a:solidFill>
                  <a:srgbClr val="191D34"/>
                </a:solidFill>
              </a:rPr>
              <a:t>Instituto Mexicano del Seguro Social </a:t>
            </a:r>
            <a:endParaRPr lang="es-ES_tradnl" sz="1500" dirty="0">
              <a:solidFill>
                <a:srgbClr val="191D34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1148279" y="3554070"/>
            <a:ext cx="7004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06184" y="576234"/>
            <a:ext cx="6453214" cy="255454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chemeClr val="bg1"/>
                </a:solidFill>
                <a:latin typeface="Times New Roman"/>
                <a:cs typeface="Mongolian Baiti"/>
              </a:rPr>
              <a:t>La porina </a:t>
            </a:r>
            <a:r>
              <a:rPr lang="es-ES_tradnl" sz="3200" dirty="0" err="1">
                <a:solidFill>
                  <a:schemeClr val="bg1"/>
                </a:solidFill>
                <a:latin typeface="Times New Roman"/>
                <a:cs typeface="Mongolian Baiti"/>
              </a:rPr>
              <a:t>OmpD</a:t>
            </a:r>
            <a:r>
              <a:rPr lang="es-ES_tradnl" sz="3200" dirty="0">
                <a:solidFill>
                  <a:schemeClr val="bg1"/>
                </a:solidFill>
                <a:latin typeface="Times New Roman"/>
                <a:cs typeface="Mongolian Baiti"/>
              </a:rPr>
              <a:t> de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/>
                <a:cs typeface="Mongolian Baiti"/>
              </a:rPr>
              <a:t>S.</a:t>
            </a:r>
            <a:r>
              <a:rPr lang="es-ES_tradnl" sz="3200" dirty="0" smtClean="0">
                <a:solidFill>
                  <a:schemeClr val="bg1"/>
                </a:solidFill>
                <a:latin typeface="Times New Roman"/>
                <a:cs typeface="Mongolian Baiti"/>
              </a:rPr>
              <a:t> </a:t>
            </a:r>
            <a:r>
              <a:rPr lang="es-ES_tradnl" sz="3200" dirty="0" err="1">
                <a:solidFill>
                  <a:schemeClr val="bg1"/>
                </a:solidFill>
                <a:latin typeface="Times New Roman"/>
                <a:cs typeface="Mongolian Baiti"/>
              </a:rPr>
              <a:t>Typhimurium</a:t>
            </a:r>
            <a:r>
              <a:rPr lang="es-ES_tradnl" sz="3200" dirty="0">
                <a:solidFill>
                  <a:schemeClr val="bg1"/>
                </a:solidFill>
                <a:latin typeface="Times New Roman"/>
                <a:cs typeface="Mongolian Baiti"/>
              </a:rPr>
              <a:t> induce altos títulos de anticuerpos de larga duración: Implicaciones en el desarrollo de vacunas contra la salmonelosis no </a:t>
            </a:r>
            <a:r>
              <a:rPr lang="es-ES_tradnl" sz="3200" dirty="0" err="1">
                <a:solidFill>
                  <a:schemeClr val="bg1"/>
                </a:solidFill>
                <a:latin typeface="Times New Roman"/>
                <a:cs typeface="Mongolian Baiti"/>
              </a:rPr>
              <a:t>tifoídica</a:t>
            </a:r>
            <a:endParaRPr lang="es-MX" sz="32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6" name="Picture 2" descr="Resultado de imagen para im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63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8" y="1810273"/>
            <a:ext cx="2085975" cy="1019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52945" y="346425"/>
            <a:ext cx="6404495" cy="12926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Inmunización con la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porina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OmpD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S.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Typhimurium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induce anticuerpos de larga duración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899" y="2614632"/>
            <a:ext cx="3896759" cy="3161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35" y="2671346"/>
            <a:ext cx="3940064" cy="31042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5" y="2986269"/>
            <a:ext cx="557754" cy="28090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8849" y="6073574"/>
            <a:ext cx="3594100" cy="266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0338" y="1947108"/>
            <a:ext cx="1589343" cy="13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0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4800" y="1600199"/>
            <a:ext cx="10047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352945" y="346425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inmunización con la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porina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OmpD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induce altos títulos de subclases de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s-MX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97" y="1448115"/>
            <a:ext cx="2892989" cy="25060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845" y="1448115"/>
            <a:ext cx="2992273" cy="25060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95" y="3893664"/>
            <a:ext cx="2879778" cy="23817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3965" y="3913823"/>
            <a:ext cx="2851675" cy="23615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6564" y="6275367"/>
            <a:ext cx="3568700" cy="3302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970" y="2298187"/>
            <a:ext cx="381000" cy="368918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0342" y="3317979"/>
            <a:ext cx="1785946" cy="14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0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ims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1755" y="24702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" name="Picture 26"/>
          <p:cNvPicPr>
            <a:picLocks noChangeAspect="1"/>
          </p:cNvPicPr>
          <p:nvPr/>
        </p:nvPicPr>
        <p:blipFill rotWithShape="1">
          <a:blip r:embed="rId8"/>
          <a:srcRect r="55638"/>
          <a:stretch/>
        </p:blipFill>
        <p:spPr>
          <a:xfrm>
            <a:off x="406623" y="3962827"/>
            <a:ext cx="1627310" cy="2447149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 rotWithShape="1">
          <a:blip r:embed="rId8"/>
          <a:srcRect l="43782"/>
          <a:stretch/>
        </p:blipFill>
        <p:spPr>
          <a:xfrm>
            <a:off x="6274788" y="3825384"/>
            <a:ext cx="2363026" cy="28040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7" y="2053680"/>
            <a:ext cx="2581275" cy="1190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1409" y="4536026"/>
            <a:ext cx="3812612" cy="17143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52945" y="346425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inmunización con la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porina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OmpD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induce altos títulos de anticuerpos bactericidas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782" y="1298503"/>
            <a:ext cx="3522023" cy="25268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7078" y="3862816"/>
            <a:ext cx="2704944" cy="2502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3805" y="1886756"/>
            <a:ext cx="2131768" cy="12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6412" y="1782621"/>
            <a:ext cx="7064307" cy="110444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MX" dirty="0" smtClean="0"/>
              <a:t>La </a:t>
            </a:r>
            <a:r>
              <a:rPr lang="es-MX" dirty="0" err="1" smtClean="0"/>
              <a:t>porina</a:t>
            </a:r>
            <a:r>
              <a:rPr lang="es-MX" dirty="0" smtClean="0"/>
              <a:t> </a:t>
            </a:r>
            <a:r>
              <a:rPr lang="es-MX" dirty="0" err="1" smtClean="0"/>
              <a:t>OmpD</a:t>
            </a:r>
            <a:r>
              <a:rPr lang="es-MX" dirty="0" smtClean="0"/>
              <a:t> de S. Typhimurium</a:t>
            </a:r>
            <a:r>
              <a:rPr lang="es-MX" dirty="0" smtClean="0"/>
              <a:t> purificada es altamente inmunog</a:t>
            </a:r>
            <a:r>
              <a:rPr lang="es-MX" dirty="0" smtClean="0"/>
              <a:t>énica capaz de inducir altos titulos de anticuerpos bactericidas </a:t>
            </a:r>
            <a:r>
              <a:rPr lang="es-MX" i="1" dirty="0" smtClean="0"/>
              <a:t>in vivo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imss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23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52945" y="234210"/>
            <a:ext cx="6404495" cy="11233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09861" y="3174781"/>
            <a:ext cx="7997588" cy="2093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algn="just" defTabSz="914400">
              <a:spcBef>
                <a:spcPts val="2000"/>
              </a:spcBef>
              <a:buClr>
                <a:schemeClr val="accent1"/>
              </a:buClr>
            </a:pPr>
            <a:r>
              <a:rPr lang="es-ES_tradnl" sz="6154" b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PATENTES</a:t>
            </a:r>
          </a:p>
          <a:p>
            <a:pPr algn="just" defTabSz="914400">
              <a:spcBef>
                <a:spcPts val="2000"/>
              </a:spcBef>
              <a:buClr>
                <a:schemeClr val="accent1"/>
              </a:buClr>
            </a:pP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-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OmpD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and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immunogenic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variants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therof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for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use as non-</a:t>
            </a:r>
            <a:r>
              <a:rPr lang="es-ES_tradnl" sz="6154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typhoidal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salmonella. 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PCT/GB2009/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002159</a:t>
            </a:r>
          </a:p>
          <a:p>
            <a:pPr algn="just" defTabSz="914400">
              <a:spcBef>
                <a:spcPts val="2000"/>
              </a:spcBef>
              <a:buClr>
                <a:schemeClr val="accent1"/>
              </a:buClr>
            </a:pP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- Vacuna 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multivalente que contiene porinas de S. Typhi y S. Typhimurium contra fiebre tifoidea, paratifoidea y salmonelosis no 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tifoideas. MX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/a/2015/</a:t>
            </a:r>
            <a:r>
              <a:rPr lang="es-ES_tradnl" sz="6154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017677</a:t>
            </a:r>
          </a:p>
          <a:p>
            <a:pPr lvl="0" algn="just" defTabSz="914400">
              <a:spcBef>
                <a:spcPts val="2000"/>
              </a:spcBef>
              <a:buClr>
                <a:schemeClr val="accent1"/>
              </a:buClr>
            </a:pPr>
            <a:endParaRPr lang="es-ES_tradnl" sz="2000" dirty="0" smtClean="0"/>
          </a:p>
          <a:p>
            <a:pPr lvl="0" algn="just" defTabSz="914400">
              <a:spcBef>
                <a:spcPts val="2000"/>
              </a:spcBef>
              <a:buClr>
                <a:schemeClr val="accent1"/>
              </a:buClr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5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2 Diagrama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594352"/>
              </p:ext>
            </p:extLst>
          </p:nvPr>
        </p:nvGraphicFramePr>
        <p:xfrm>
          <a:off x="3576481" y="2145933"/>
          <a:ext cx="5748584" cy="382451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imss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23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/>
          <p:cNvSpPr txBox="1"/>
          <p:nvPr/>
        </p:nvSpPr>
        <p:spPr>
          <a:xfrm>
            <a:off x="1352945" y="234210"/>
            <a:ext cx="6404495" cy="13542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</a:t>
            </a:r>
            <a:r>
              <a:rPr lang="es-MX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 PARA SOLUCIONAR PROBLEMAS DE SALUD</a:t>
            </a:r>
            <a:endParaRPr lang="es-MX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620048" y="3306815"/>
            <a:ext cx="17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6"/>
                </a:solidFill>
              </a:rPr>
              <a:t>INNOVACI</a:t>
            </a:r>
            <a:r>
              <a:rPr lang="es-ES_tradnl" b="1" dirty="0" smtClean="0">
                <a:solidFill>
                  <a:schemeClr val="accent6"/>
                </a:solidFill>
              </a:rPr>
              <a:t>ÓN</a:t>
            </a:r>
            <a:endParaRPr lang="es-ES_tradnl" b="1" dirty="0">
              <a:solidFill>
                <a:schemeClr val="accent6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126" y="2199558"/>
            <a:ext cx="2325648" cy="308053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3118" y="4245021"/>
            <a:ext cx="2118069" cy="1474605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237577" y="5808915"/>
            <a:ext cx="2961010" cy="28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smtClean="0"/>
              <a:t>Carreño JM.</a:t>
            </a:r>
            <a:r>
              <a:rPr lang="es-ES_tradnl" sz="1200" i="1" dirty="0" smtClean="0"/>
              <a:t> et al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Vaccine</a:t>
            </a:r>
            <a:r>
              <a:rPr lang="es-ES_tradnl" sz="1200" dirty="0" smtClean="0"/>
              <a:t> 2016</a:t>
            </a:r>
            <a:r>
              <a:rPr lang="es-ES_tradnl" sz="1200" dirty="0" smtClean="0"/>
              <a:t> </a:t>
            </a:r>
            <a:endParaRPr lang="es-ES_tradnl" sz="1200" dirty="0"/>
          </a:p>
        </p:txBody>
      </p:sp>
      <p:sp>
        <p:nvSpPr>
          <p:cNvPr id="47" name="Rectángulo 46"/>
          <p:cNvSpPr/>
          <p:nvPr/>
        </p:nvSpPr>
        <p:spPr>
          <a:xfrm>
            <a:off x="1352945" y="2007433"/>
            <a:ext cx="2628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 smtClean="0"/>
              <a:t>ácido poli (láctico-co</a:t>
            </a:r>
            <a:r>
              <a:rPr lang="es-ES_tradnl" sz="1200" b="1" dirty="0" smtClean="0"/>
              <a:t>-glicólico</a:t>
            </a:r>
            <a:r>
              <a:rPr lang="es-ES_tradnl" sz="1200" b="1" dirty="0" smtClean="0"/>
              <a:t>)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75806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23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3 CuadroTexto"/>
          <p:cNvSpPr txBox="1"/>
          <p:nvPr/>
        </p:nvSpPr>
        <p:spPr>
          <a:xfrm>
            <a:off x="1396113" y="1849276"/>
            <a:ext cx="65453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Franklin Gothic Book" pitchFamily="34" charset="0"/>
              </a:rPr>
              <a:t>UNIDAD DE INVESTIGACI</a:t>
            </a:r>
            <a:r>
              <a:rPr lang="es-MX" b="1" dirty="0" smtClean="0">
                <a:latin typeface="Franklin Gothic Book" pitchFamily="34" charset="0"/>
              </a:rPr>
              <a:t>ÓN MÉDICA EN INMUNOQUÍMICA</a:t>
            </a:r>
          </a:p>
          <a:p>
            <a:endParaRPr lang="es-MX" b="1" dirty="0" smtClean="0">
              <a:latin typeface="Franklin Gothic Book" pitchFamily="34" charset="0"/>
            </a:endParaRPr>
          </a:p>
          <a:p>
            <a:r>
              <a:rPr lang="es-MX" b="1" dirty="0" smtClean="0">
                <a:latin typeface="Franklin Gothic Book" pitchFamily="34" charset="0"/>
              </a:rPr>
              <a:t>Dr</a:t>
            </a:r>
            <a:r>
              <a:rPr lang="es-MX" b="1" dirty="0" smtClean="0">
                <a:latin typeface="Franklin Gothic Book" pitchFamily="34" charset="0"/>
              </a:rPr>
              <a:t>. Armando Isibasi. Investigador Emérito IMSS</a:t>
            </a:r>
          </a:p>
          <a:p>
            <a:r>
              <a:rPr lang="es-MX" b="1" dirty="0" smtClean="0">
                <a:latin typeface="Franklin Gothic Book" pitchFamily="34" charset="0"/>
              </a:rPr>
              <a:t>Dra. Laura Bonifaz</a:t>
            </a:r>
            <a:r>
              <a:rPr lang="es-MX" dirty="0" smtClean="0">
                <a:latin typeface="Franklin Gothic Book" pitchFamily="34" charset="0"/>
              </a:rPr>
              <a:t>. Investigador Titular D</a:t>
            </a:r>
            <a:endParaRPr lang="es-MX" b="1" dirty="0" smtClean="0">
              <a:latin typeface="Franklin Gothic Book" pitchFamily="34" charset="0"/>
            </a:endParaRPr>
          </a:p>
          <a:p>
            <a:r>
              <a:rPr lang="es-MX" b="1" dirty="0" smtClean="0">
                <a:latin typeface="Franklin Gothic Book" pitchFamily="34" charset="0"/>
              </a:rPr>
              <a:t>Dra. Lourdes Arriaga Pizano</a:t>
            </a:r>
            <a:r>
              <a:rPr lang="es-MX" dirty="0" smtClean="0">
                <a:latin typeface="Franklin Gothic Book" pitchFamily="34" charset="0"/>
              </a:rPr>
              <a:t>. Investigador Asociado D</a:t>
            </a:r>
            <a:endParaRPr lang="es-MX" b="1" dirty="0" smtClean="0">
              <a:latin typeface="Franklin Gothic Book" pitchFamily="34" charset="0"/>
            </a:endParaRPr>
          </a:p>
          <a:p>
            <a:r>
              <a:rPr lang="es-MX" b="1" dirty="0" smtClean="0">
                <a:latin typeface="Franklin Gothic Book" pitchFamily="34" charset="0"/>
              </a:rPr>
              <a:t>Dr. Eduardo Ferat Osorio</a:t>
            </a:r>
            <a:r>
              <a:rPr lang="es-MX" dirty="0" smtClean="0">
                <a:latin typeface="Franklin Gothic Book" pitchFamily="34" charset="0"/>
              </a:rPr>
              <a:t>. </a:t>
            </a:r>
            <a:r>
              <a:rPr lang="es-MX" dirty="0" smtClean="0">
                <a:latin typeface="Franklin Gothic Book" pitchFamily="34" charset="0"/>
              </a:rPr>
              <a:t>Gastrocirujano. </a:t>
            </a:r>
            <a:r>
              <a:rPr lang="es-MX" dirty="0" smtClean="0">
                <a:latin typeface="Franklin Gothic Book" pitchFamily="34" charset="0"/>
              </a:rPr>
              <a:t>Investigador Asociado </a:t>
            </a:r>
            <a:r>
              <a:rPr lang="es-MX" dirty="0" smtClean="0">
                <a:latin typeface="Franklin Gothic Book" pitchFamily="34" charset="0"/>
              </a:rPr>
              <a:t>B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731" y="1852297"/>
            <a:ext cx="1275660" cy="11678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22" y="1598844"/>
            <a:ext cx="1251469" cy="1419077"/>
          </a:xfrm>
          <a:prstGeom prst="rect">
            <a:avLst/>
          </a:prstGeom>
        </p:spPr>
      </p:pic>
      <p:pic>
        <p:nvPicPr>
          <p:cNvPr id="17" name="Picture 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647" y="3199044"/>
            <a:ext cx="1172272" cy="129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/>
          <p:cNvSpPr txBox="1"/>
          <p:nvPr/>
        </p:nvSpPr>
        <p:spPr>
          <a:xfrm>
            <a:off x="6180104" y="3905012"/>
            <a:ext cx="2912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Dra. Marisol P</a:t>
            </a:r>
            <a:r>
              <a:rPr lang="es-ES_tradnl" sz="1400" dirty="0" smtClean="0"/>
              <a:t>érez Toledo</a:t>
            </a:r>
          </a:p>
          <a:p>
            <a:endParaRPr lang="es-ES_tradnl" sz="1400" dirty="0" smtClean="0"/>
          </a:p>
          <a:p>
            <a:r>
              <a:rPr lang="es-ES_tradnl" sz="1400" dirty="0" smtClean="0"/>
              <a:t>Becarios </a:t>
            </a:r>
            <a:r>
              <a:rPr lang="es-ES_tradnl" sz="1400" dirty="0" smtClean="0"/>
              <a:t>Doctorado</a:t>
            </a:r>
            <a:r>
              <a:rPr lang="es-ES_tradnl" sz="1400" dirty="0" smtClean="0"/>
              <a:t>:</a:t>
            </a:r>
          </a:p>
          <a:p>
            <a:r>
              <a:rPr lang="es-ES_tradnl" sz="1400" dirty="0" smtClean="0"/>
              <a:t>M. En C. Gustavo </a:t>
            </a:r>
            <a:r>
              <a:rPr lang="es-ES_tradnl" sz="1400" dirty="0" err="1" smtClean="0"/>
              <a:t>Aldapa</a:t>
            </a:r>
            <a:r>
              <a:rPr lang="es-ES_tradnl" sz="1400" dirty="0" smtClean="0"/>
              <a:t> </a:t>
            </a:r>
            <a:r>
              <a:rPr lang="es-ES_tradnl" sz="1400" dirty="0" smtClean="0"/>
              <a:t>Vega</a:t>
            </a:r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201361" y="4823367"/>
            <a:ext cx="208422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Alumnos Maestría:</a:t>
            </a:r>
          </a:p>
          <a:p>
            <a:r>
              <a:rPr lang="es-ES_tradnl" sz="1400" dirty="0" smtClean="0"/>
              <a:t>Biol. </a:t>
            </a:r>
            <a:r>
              <a:rPr lang="es-ES_tradnl" sz="1400" dirty="0" err="1" smtClean="0"/>
              <a:t>Melissa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Elizarrarás</a:t>
            </a:r>
            <a:endParaRPr lang="es-ES_tradnl" sz="1400" dirty="0" smtClean="0"/>
          </a:p>
          <a:p>
            <a:r>
              <a:rPr lang="es-ES_tradnl" sz="1400" dirty="0" smtClean="0"/>
              <a:t>QFB. Luis Ontiveros</a:t>
            </a:r>
          </a:p>
          <a:p>
            <a:r>
              <a:rPr lang="es-ES_tradnl" sz="1400" dirty="0" smtClean="0"/>
              <a:t>QFB. Bárbara Yáñez</a:t>
            </a:r>
          </a:p>
          <a:p>
            <a:endParaRPr lang="es-ES_tradnl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9075" y="3991447"/>
            <a:ext cx="2173300" cy="2833159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352945" y="234210"/>
            <a:ext cx="6404495" cy="11233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</a:p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2647" y="4604316"/>
            <a:ext cx="35588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EQUIPO DE PRODUCCI</a:t>
            </a:r>
            <a:r>
              <a:rPr lang="es-MX" sz="1400" dirty="0" smtClean="0"/>
              <a:t>ÓN DE PORINAS</a:t>
            </a:r>
          </a:p>
          <a:p>
            <a:endParaRPr lang="es-MX" sz="1400" dirty="0" smtClean="0"/>
          </a:p>
          <a:p>
            <a:r>
              <a:rPr lang="es-MX" sz="1400" b="1" dirty="0" smtClean="0">
                <a:latin typeface="Franklin Gothic Book" pitchFamily="34" charset="0"/>
              </a:rPr>
              <a:t>QFB. Óscar Arteaga Ruiz. </a:t>
            </a:r>
            <a:r>
              <a:rPr lang="es-MX" sz="1400" dirty="0" smtClean="0">
                <a:latin typeface="Franklin Gothic Book" pitchFamily="34" charset="0"/>
              </a:rPr>
              <a:t>Jefe de Producción</a:t>
            </a:r>
            <a:endParaRPr lang="es-MX" sz="1400" dirty="0" smtClean="0"/>
          </a:p>
          <a:p>
            <a:r>
              <a:rPr lang="es-MX" sz="1400" dirty="0" smtClean="0"/>
              <a:t>M</a:t>
            </a:r>
            <a:r>
              <a:rPr lang="es-MX" sz="1400" dirty="0" smtClean="0"/>
              <a:t>. en C. Francisco Vera López Portillo</a:t>
            </a:r>
            <a:endParaRPr lang="es-ES_tradnl" sz="1400" dirty="0" smtClean="0"/>
          </a:p>
          <a:p>
            <a:r>
              <a:rPr lang="es-MX" sz="1400" dirty="0" smtClean="0"/>
              <a:t>Q. B. P. Brian Pantoja Jiménez </a:t>
            </a:r>
            <a:endParaRPr lang="es-ES_tradnl" sz="1400" dirty="0" smtClean="0"/>
          </a:p>
          <a:p>
            <a:r>
              <a:rPr lang="es-MX" sz="1400" dirty="0" smtClean="0"/>
              <a:t>p. L. F. Silvia Vanessa Rivero Arredondo</a:t>
            </a:r>
            <a:endParaRPr lang="es-ES_tradnl" sz="1400" dirty="0" smtClean="0"/>
          </a:p>
          <a:p>
            <a:r>
              <a:rPr lang="es-MX" sz="1400" dirty="0" smtClean="0"/>
              <a:t>p. I. B. Dulce María Hernández Morales</a:t>
            </a:r>
            <a:endParaRPr lang="es-ES_tradnl" sz="1400" dirty="0" smtClean="0"/>
          </a:p>
          <a:p>
            <a:r>
              <a:rPr lang="es-MX" sz="1400" dirty="0" smtClean="0"/>
              <a:t>p. I. B. Jessica Sánchez Vargas</a:t>
            </a:r>
            <a:r>
              <a:rPr lang="es-MX" sz="1400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25054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23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84300" y="1643713"/>
            <a:ext cx="29797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/>
              </a:rPr>
              <a:t>Biotechnology Institute, UNAM</a:t>
            </a:r>
          </a:p>
          <a:p>
            <a:r>
              <a:rPr lang="en-US" dirty="0" smtClean="0">
                <a:latin typeface="Calibri"/>
              </a:rPr>
              <a:t>Dr. </a:t>
            </a:r>
            <a:r>
              <a:rPr lang="en-US" dirty="0" err="1" smtClean="0">
                <a:latin typeface="Calibri"/>
              </a:rPr>
              <a:t>Edmundo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Calva</a:t>
            </a:r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b="1" dirty="0" smtClean="0">
              <a:latin typeface="Calibri"/>
            </a:endParaRPr>
          </a:p>
          <a:p>
            <a:r>
              <a:rPr lang="en-US" b="1" dirty="0" smtClean="0">
                <a:latin typeface="Calibri"/>
              </a:rPr>
              <a:t>Experimental Medicine Unit, Faculty of Medicine, </a:t>
            </a:r>
            <a:r>
              <a:rPr lang="es-ES_tradnl" b="1" dirty="0" smtClean="0">
                <a:latin typeface="Calibri"/>
              </a:rPr>
              <a:t>UNAM</a:t>
            </a:r>
          </a:p>
          <a:p>
            <a:r>
              <a:rPr lang="en-US" dirty="0" smtClean="0">
                <a:latin typeface="Calibri"/>
              </a:rPr>
              <a:t>Dr. </a:t>
            </a:r>
            <a:r>
              <a:rPr lang="en-US" dirty="0" err="1" smtClean="0">
                <a:latin typeface="Calibri"/>
              </a:rPr>
              <a:t>Ingeborg</a:t>
            </a:r>
            <a:r>
              <a:rPr lang="en-US" dirty="0" smtClean="0">
                <a:latin typeface="Calibri"/>
              </a:rPr>
              <a:t> Becker</a:t>
            </a:r>
          </a:p>
          <a:p>
            <a:r>
              <a:rPr lang="en-US" dirty="0" smtClean="0">
                <a:latin typeface="Calibri"/>
              </a:rPr>
              <a:t>Sr. Ricardo Orozco</a:t>
            </a:r>
          </a:p>
          <a:p>
            <a:r>
              <a:rPr lang="en-US" dirty="0" smtClean="0">
                <a:latin typeface="Calibri"/>
              </a:rPr>
              <a:t>MVZ. Daniel S</a:t>
            </a:r>
            <a:r>
              <a:rPr lang="es-ES_tradnl" dirty="0" err="1" smtClean="0">
                <a:latin typeface="Calibri"/>
              </a:rPr>
              <a:t>á</a:t>
            </a:r>
            <a:r>
              <a:rPr lang="en-US" dirty="0" err="1" smtClean="0">
                <a:latin typeface="Calibri"/>
              </a:rPr>
              <a:t>nchez</a:t>
            </a:r>
            <a:endParaRPr lang="en-US" dirty="0" smtClean="0">
              <a:latin typeface="Calibri"/>
            </a:endParaRPr>
          </a:p>
          <a:p>
            <a:endParaRPr lang="es-ES_tradnl" dirty="0" smtClean="0">
              <a:latin typeface="Calibri"/>
            </a:endParaRPr>
          </a:p>
          <a:p>
            <a:r>
              <a:rPr lang="es-ES_tradnl" b="1" dirty="0" err="1" smtClean="0">
                <a:latin typeface="Calibri"/>
              </a:rPr>
              <a:t>National</a:t>
            </a:r>
            <a:r>
              <a:rPr lang="es-ES_tradnl" b="1" dirty="0" smtClean="0">
                <a:latin typeface="Calibri"/>
              </a:rPr>
              <a:t> </a:t>
            </a:r>
            <a:r>
              <a:rPr lang="es-ES_tradnl" b="1" dirty="0" err="1" smtClean="0">
                <a:latin typeface="Calibri"/>
              </a:rPr>
              <a:t>School</a:t>
            </a:r>
            <a:r>
              <a:rPr lang="es-ES_tradnl" b="1" dirty="0" smtClean="0">
                <a:latin typeface="Calibri"/>
              </a:rPr>
              <a:t> </a:t>
            </a:r>
            <a:r>
              <a:rPr lang="es-ES_tradnl" b="1" dirty="0" err="1" smtClean="0">
                <a:latin typeface="Calibri"/>
              </a:rPr>
              <a:t>of</a:t>
            </a:r>
            <a:r>
              <a:rPr lang="es-ES_tradnl" b="1" dirty="0" smtClean="0">
                <a:latin typeface="Calibri"/>
              </a:rPr>
              <a:t> </a:t>
            </a:r>
            <a:r>
              <a:rPr lang="es-ES_tradnl" b="1" dirty="0" err="1" smtClean="0">
                <a:latin typeface="Calibri"/>
              </a:rPr>
              <a:t>Biological</a:t>
            </a:r>
            <a:r>
              <a:rPr lang="es-ES_tradnl" b="1" dirty="0" smtClean="0">
                <a:latin typeface="Calibri"/>
              </a:rPr>
              <a:t> </a:t>
            </a:r>
            <a:r>
              <a:rPr lang="es-ES_tradnl" b="1" dirty="0" err="1" smtClean="0">
                <a:latin typeface="Calibri"/>
              </a:rPr>
              <a:t>Sciences</a:t>
            </a:r>
            <a:r>
              <a:rPr lang="es-ES_tradnl" b="1" dirty="0" smtClean="0">
                <a:latin typeface="Calibri"/>
              </a:rPr>
              <a:t>, IPN:</a:t>
            </a:r>
          </a:p>
          <a:p>
            <a:r>
              <a:rPr lang="es-ES_tradnl" dirty="0" smtClean="0">
                <a:latin typeface="Calibri"/>
              </a:rPr>
              <a:t>Dr. Mayra </a:t>
            </a:r>
            <a:r>
              <a:rPr lang="es-ES_tradnl" dirty="0">
                <a:latin typeface="Calibri"/>
              </a:rPr>
              <a:t>Pérez </a:t>
            </a:r>
            <a:r>
              <a:rPr lang="es-ES_tradnl" dirty="0" smtClean="0">
                <a:latin typeface="Calibri"/>
              </a:rPr>
              <a:t>Tapia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34799" y="5803058"/>
            <a:ext cx="25812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 err="1" smtClean="0"/>
              <a:t>Faculty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Chemistry</a:t>
            </a:r>
            <a:r>
              <a:rPr lang="es-ES_tradnl" b="1" dirty="0" smtClean="0"/>
              <a:t>,</a:t>
            </a:r>
          </a:p>
          <a:p>
            <a:r>
              <a:rPr lang="es-ES_tradnl" b="1" dirty="0" smtClean="0"/>
              <a:t>UNAM:</a:t>
            </a:r>
          </a:p>
          <a:p>
            <a:r>
              <a:rPr lang="es-ES_tradnl" dirty="0" smtClean="0"/>
              <a:t>Dr. Rodolfo </a:t>
            </a:r>
            <a:r>
              <a:rPr lang="es-ES_tradnl" dirty="0" err="1" smtClean="0"/>
              <a:t>Pastelin</a:t>
            </a:r>
            <a:endParaRPr lang="es-ES_tradnl" dirty="0" smtClean="0"/>
          </a:p>
        </p:txBody>
      </p:sp>
      <p:pic>
        <p:nvPicPr>
          <p:cNvPr id="49" name="Picture 2" descr="image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5491" y="4539440"/>
            <a:ext cx="695325" cy="102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7073" y="5888188"/>
            <a:ext cx="79216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9537" y="2954335"/>
            <a:ext cx="14144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/>
          <p:cNvPicPr>
            <a:picLocks noChangeAspect="1"/>
          </p:cNvPicPr>
          <p:nvPr/>
        </p:nvPicPr>
        <p:blipFill rotWithShape="1">
          <a:blip r:embed="rId10"/>
          <a:srcRect r="5553"/>
          <a:stretch/>
        </p:blipFill>
        <p:spPr bwMode="auto">
          <a:xfrm>
            <a:off x="7104894" y="4569938"/>
            <a:ext cx="2039106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554120" y="6049894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b="1" dirty="0" err="1" smtClean="0"/>
              <a:t>University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Oxford, UK:</a:t>
            </a:r>
          </a:p>
          <a:p>
            <a:r>
              <a:rPr lang="es-ES_tradnl" dirty="0" smtClean="0"/>
              <a:t>Prof. </a:t>
            </a:r>
            <a:r>
              <a:rPr lang="es-ES_tradnl" dirty="0" err="1" smtClean="0"/>
              <a:t>Paul</a:t>
            </a:r>
            <a:r>
              <a:rPr lang="es-ES_tradnl" dirty="0" smtClean="0"/>
              <a:t> </a:t>
            </a:r>
            <a:r>
              <a:rPr lang="es-ES_tradnl" dirty="0" err="1" smtClean="0"/>
              <a:t>Klenerman</a:t>
            </a:r>
            <a:endParaRPr lang="es-ES_tradnl" dirty="0" smtClean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764" y="3205948"/>
            <a:ext cx="1143000" cy="108204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9756" y="1670061"/>
            <a:ext cx="1092200" cy="1193800"/>
          </a:xfrm>
          <a:prstGeom prst="rect">
            <a:avLst/>
          </a:prstGeom>
        </p:spPr>
      </p:pic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568673" y="2992588"/>
            <a:ext cx="3350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 err="1"/>
              <a:t>University</a:t>
            </a:r>
            <a:r>
              <a:rPr lang="es-ES_tradnl" b="1" dirty="0"/>
              <a:t> of </a:t>
            </a:r>
            <a:r>
              <a:rPr lang="es-ES_tradnl" b="1" dirty="0" err="1" smtClean="0"/>
              <a:t>Birmingham,UK</a:t>
            </a:r>
            <a:r>
              <a:rPr lang="es-ES_tradnl" b="1" dirty="0" smtClean="0"/>
              <a:t>:</a:t>
            </a:r>
          </a:p>
          <a:p>
            <a:r>
              <a:rPr lang="es-ES_tradnl" dirty="0" smtClean="0"/>
              <a:t>Prof. </a:t>
            </a:r>
            <a:r>
              <a:rPr lang="es-ES_tradnl" dirty="0"/>
              <a:t>Adam Cunningham</a:t>
            </a:r>
            <a:endParaRPr lang="es-ES_tradnl" dirty="0" smtClean="0"/>
          </a:p>
          <a:p>
            <a:r>
              <a:rPr lang="es-ES_tradnl" dirty="0" smtClean="0"/>
              <a:t>Prof. </a:t>
            </a:r>
            <a:r>
              <a:rPr lang="es-ES_tradnl" dirty="0"/>
              <a:t>Calman </a:t>
            </a:r>
            <a:r>
              <a:rPr lang="es-ES_tradnl" dirty="0" err="1"/>
              <a:t>MacLennan</a:t>
            </a:r>
            <a:endParaRPr lang="es-ES_tradnl" dirty="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537981" y="4237713"/>
            <a:ext cx="35593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 err="1"/>
              <a:t>Institute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Immunobiology</a:t>
            </a:r>
            <a:r>
              <a:rPr lang="es-ES_tradnl" b="1" dirty="0" smtClean="0"/>
              <a:t>, Saint Gallen, </a:t>
            </a:r>
            <a:r>
              <a:rPr lang="es-ES_tradnl" b="1" dirty="0" err="1" smtClean="0"/>
              <a:t>Switzerland</a:t>
            </a:r>
            <a:r>
              <a:rPr lang="es-ES_tradnl" b="1" dirty="0" smtClean="0"/>
              <a:t>:</a:t>
            </a:r>
          </a:p>
          <a:p>
            <a:r>
              <a:rPr lang="es-ES_tradnl" dirty="0" smtClean="0"/>
              <a:t>Prof. </a:t>
            </a:r>
            <a:r>
              <a:rPr lang="es-ES_tradnl" dirty="0" err="1" smtClean="0"/>
              <a:t>Burhard</a:t>
            </a:r>
            <a:r>
              <a:rPr lang="es-ES_tradnl" dirty="0" smtClean="0"/>
              <a:t> </a:t>
            </a:r>
            <a:r>
              <a:rPr lang="es-ES_tradnl" dirty="0" err="1" smtClean="0"/>
              <a:t>Ludewig</a:t>
            </a:r>
            <a:endParaRPr lang="es-ES_tradnl" dirty="0" smtClean="0"/>
          </a:p>
          <a:p>
            <a:r>
              <a:rPr lang="es-ES_tradnl" dirty="0" smtClean="0"/>
              <a:t>Dr. Cristina Gil-Cruz</a:t>
            </a:r>
          </a:p>
          <a:p>
            <a:r>
              <a:rPr lang="es-ES_tradnl" dirty="0" smtClean="0"/>
              <a:t>Dr. Christian Pérez </a:t>
            </a:r>
            <a:r>
              <a:rPr lang="es-ES_tradnl" dirty="0" err="1" smtClean="0"/>
              <a:t>Shibayama</a:t>
            </a:r>
            <a:endParaRPr lang="es-ES_tradnl" dirty="0" smtClean="0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685" y="5678351"/>
            <a:ext cx="815550" cy="971768"/>
          </a:xfrm>
          <a:prstGeom prst="rect">
            <a:avLst/>
          </a:prstGeom>
        </p:spPr>
      </p:pic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4568673" y="1487459"/>
            <a:ext cx="3402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b="1" dirty="0"/>
              <a:t>Centre de Recherche en </a:t>
            </a:r>
            <a:r>
              <a:rPr lang="es-MX" b="1" dirty="0" smtClean="0"/>
              <a:t>Infectiologie Quebec Canada:</a:t>
            </a:r>
          </a:p>
          <a:p>
            <a:r>
              <a:rPr lang="es-MX" dirty="0" smtClean="0"/>
              <a:t>Prof. Denis Leclerc</a:t>
            </a:r>
          </a:p>
          <a:p>
            <a:r>
              <a:rPr lang="es-MX" dirty="0" smtClean="0"/>
              <a:t>Prof. Pierre Savard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4273" y="1620988"/>
            <a:ext cx="1339851" cy="100488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52945" y="234210"/>
            <a:ext cx="6404495" cy="11233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</a:p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5556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814194"/>
              </p:ext>
            </p:extLst>
          </p:nvPr>
        </p:nvGraphicFramePr>
        <p:xfrm>
          <a:off x="138069" y="2275023"/>
          <a:ext cx="3184173" cy="33385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9" name="Right Brace 10"/>
          <p:cNvSpPr/>
          <p:nvPr/>
        </p:nvSpPr>
        <p:spPr>
          <a:xfrm>
            <a:off x="3105139" y="2287599"/>
            <a:ext cx="589209" cy="2134673"/>
          </a:xfrm>
          <a:prstGeom prst="rightBrace">
            <a:avLst/>
          </a:prstGeom>
          <a:noFill/>
          <a:ln w="19050" cap="flat" cmpd="sng" algn="ctr">
            <a:solidFill>
              <a:srgbClr val="94B6D2">
                <a:lumMod val="75000"/>
              </a:srgbClr>
            </a:solidFill>
            <a:prstDash val="solid"/>
          </a:ln>
          <a:effectLst>
            <a:softEdge rad="12700"/>
          </a:effectLst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smtClean="0">
              <a:ln w="0"/>
              <a:solidFill>
                <a:srgbClr val="94B6D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/>
            </a:endParaRPr>
          </a:p>
        </p:txBody>
      </p:sp>
      <p:sp>
        <p:nvSpPr>
          <p:cNvPr id="140" name="Right Brace 11"/>
          <p:cNvSpPr/>
          <p:nvPr/>
        </p:nvSpPr>
        <p:spPr>
          <a:xfrm>
            <a:off x="3114958" y="4459134"/>
            <a:ext cx="589209" cy="1209006"/>
          </a:xfrm>
          <a:prstGeom prst="rightBrace">
            <a:avLst/>
          </a:prstGeom>
          <a:noFill/>
          <a:ln w="19050" cap="flat" cmpd="sng" algn="ctr">
            <a:solidFill>
              <a:srgbClr val="94B6D2">
                <a:lumMod val="75000"/>
              </a:srgbClr>
            </a:solidFill>
            <a:prstDash val="solid"/>
          </a:ln>
          <a:effectLst>
            <a:softEdge rad="12700"/>
          </a:effectLst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smtClean="0">
              <a:ln w="0"/>
              <a:solidFill>
                <a:srgbClr val="94B6D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/>
            </a:endParaRPr>
          </a:p>
        </p:txBody>
      </p:sp>
      <p:grpSp>
        <p:nvGrpSpPr>
          <p:cNvPr id="141" name="Group 19"/>
          <p:cNvGrpSpPr/>
          <p:nvPr/>
        </p:nvGrpSpPr>
        <p:grpSpPr>
          <a:xfrm>
            <a:off x="3508996" y="2413196"/>
            <a:ext cx="2119671" cy="1279451"/>
            <a:chOff x="3386812" y="5158"/>
            <a:chExt cx="1968970" cy="768210"/>
          </a:xfrm>
          <a:solidFill>
            <a:srgbClr val="003300"/>
          </a:solidFill>
        </p:grpSpPr>
        <p:sp>
          <p:nvSpPr>
            <p:cNvPr id="142" name="Rounded Rectangle 20"/>
            <p:cNvSpPr/>
            <p:nvPr/>
          </p:nvSpPr>
          <p:spPr>
            <a:xfrm>
              <a:off x="3386812" y="5158"/>
              <a:ext cx="1968970" cy="768210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7BA79D">
                    <a:shade val="36000"/>
                    <a:satMod val="120000"/>
                  </a:srgbClr>
                  <a:srgbClr val="7BA79D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7BA79D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43" name="Rounded Rectangle 4"/>
            <p:cNvSpPr/>
            <p:nvPr/>
          </p:nvSpPr>
          <p:spPr>
            <a:xfrm>
              <a:off x="3557705" y="24430"/>
              <a:ext cx="1711340" cy="698472"/>
            </a:xfrm>
            <a:prstGeom prst="rect">
              <a:avLst/>
            </a:prstGeom>
            <a:blipFill rotWithShape="1">
              <a:blip r:embed="rId12">
                <a:duotone>
                  <a:srgbClr val="7BA79D">
                    <a:shade val="36000"/>
                    <a:satMod val="120000"/>
                  </a:srgbClr>
                  <a:srgbClr val="7BA79D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7BA79D"/>
              </a:solidFill>
              <a:prstDash val="solid"/>
            </a:ln>
            <a:effectLst>
              <a:softEdge rad="12700"/>
            </a:effectLst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Fiebre tifoidea</a:t>
              </a:r>
            </a:p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 Paratifoidea</a:t>
              </a:r>
            </a:p>
          </p:txBody>
        </p:sp>
      </p:grpSp>
      <p:sp>
        <p:nvSpPr>
          <p:cNvPr id="144" name="Rounded Rectangle 4"/>
          <p:cNvSpPr/>
          <p:nvPr/>
        </p:nvSpPr>
        <p:spPr>
          <a:xfrm>
            <a:off x="3606001" y="4464274"/>
            <a:ext cx="1742536" cy="447234"/>
          </a:xfrm>
          <a:prstGeom prst="rect">
            <a:avLst/>
          </a:prstGeom>
          <a:blipFill rotWithShape="1">
            <a:blip r:embed="rId12">
              <a:duotone>
                <a:srgbClr val="7BA79D">
                  <a:shade val="36000"/>
                  <a:satMod val="120000"/>
                </a:srgbClr>
                <a:srgbClr val="7BA79D">
                  <a:tint val="40000"/>
                </a:srgbClr>
              </a:duotone>
            </a:blip>
            <a:tile tx="0" ty="0" sx="60000" sy="59000" flip="none" algn="tl"/>
          </a:blipFill>
          <a:ln w="6350" cap="flat" cmpd="sng" algn="ctr">
            <a:solidFill>
              <a:srgbClr val="7BA79D"/>
            </a:solidFill>
            <a:prstDash val="solid"/>
          </a:ln>
          <a:effectLst>
            <a:softEdge rad="12700"/>
          </a:effectLst>
        </p:spPr>
        <p:txBody>
          <a:bodyPr spcFirstLastPara="0" vert="horz" wrap="square" lIns="9525" tIns="9525" rIns="9525" bIns="9525" numCol="1" spcCol="953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Salmonelosis No </a:t>
            </a:r>
            <a:r>
              <a:rPr kumimoji="0" lang="es-MX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Tifoídica</a:t>
            </a:r>
            <a:r>
              <a:rPr kumimoji="0" lang="es-MX" sz="15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s-MX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(NTS)</a:t>
            </a:r>
          </a:p>
        </p:txBody>
      </p:sp>
      <p:grpSp>
        <p:nvGrpSpPr>
          <p:cNvPr id="145" name="Group 27"/>
          <p:cNvGrpSpPr/>
          <p:nvPr/>
        </p:nvGrpSpPr>
        <p:grpSpPr>
          <a:xfrm>
            <a:off x="3596663" y="5214919"/>
            <a:ext cx="1779886" cy="425487"/>
            <a:chOff x="3386813" y="5159"/>
            <a:chExt cx="1732536" cy="657953"/>
          </a:xfrm>
          <a:solidFill>
            <a:srgbClr val="003300"/>
          </a:solidFill>
        </p:grpSpPr>
        <p:sp>
          <p:nvSpPr>
            <p:cNvPr id="146" name="Rounded Rectangle 28"/>
            <p:cNvSpPr/>
            <p:nvPr/>
          </p:nvSpPr>
          <p:spPr>
            <a:xfrm>
              <a:off x="3386813" y="5159"/>
              <a:ext cx="1732536" cy="657953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7BA79D">
                    <a:shade val="36000"/>
                    <a:satMod val="120000"/>
                  </a:srgbClr>
                  <a:srgbClr val="7BA79D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7BA79D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47" name="Rounded Rectangle 4"/>
            <p:cNvSpPr/>
            <p:nvPr/>
          </p:nvSpPr>
          <p:spPr>
            <a:xfrm>
              <a:off x="3406084" y="24430"/>
              <a:ext cx="1693994" cy="619411"/>
            </a:xfrm>
            <a:prstGeom prst="rect">
              <a:avLst/>
            </a:prstGeom>
            <a:blipFill rotWithShape="1">
              <a:blip r:embed="rId12">
                <a:duotone>
                  <a:srgbClr val="7BA79D">
                    <a:shade val="36000"/>
                    <a:satMod val="120000"/>
                  </a:srgbClr>
                  <a:srgbClr val="7BA79D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7BA79D"/>
              </a:solidFill>
              <a:prstDash val="solid"/>
            </a:ln>
            <a:effectLst>
              <a:softEdge rad="12700"/>
            </a:effectLst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NTS invasiva</a:t>
              </a:r>
            </a:p>
          </p:txBody>
        </p:sp>
      </p:grpSp>
      <p:sp>
        <p:nvSpPr>
          <p:cNvPr id="148" name="Rectangle 5"/>
          <p:cNvSpPr>
            <a:spLocks/>
          </p:cNvSpPr>
          <p:nvPr/>
        </p:nvSpPr>
        <p:spPr bwMode="auto">
          <a:xfrm>
            <a:off x="359640" y="5791250"/>
            <a:ext cx="2272132" cy="1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s-MX" sz="1100" dirty="0" err="1">
                <a:solidFill>
                  <a:prstClr val="black"/>
                </a:solidFill>
                <a:latin typeface="Gill Sans" charset="0"/>
                <a:sym typeface="Gill Sans" charset="0"/>
              </a:rPr>
              <a:t>Bahn</a:t>
            </a:r>
            <a:r>
              <a:rPr lang="en-US" altLang="es-MX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 MK et </a:t>
            </a:r>
            <a:r>
              <a:rPr lang="en-US" altLang="es-MX" sz="1100" i="1" dirty="0">
                <a:solidFill>
                  <a:prstClr val="black"/>
                </a:solidFill>
                <a:latin typeface="Gill Sans" charset="0"/>
                <a:sym typeface="Gill Sans" charset="0"/>
              </a:rPr>
              <a:t>al.</a:t>
            </a:r>
            <a:r>
              <a:rPr lang="en-US" altLang="es-MX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, </a:t>
            </a:r>
            <a:r>
              <a:rPr lang="en-US" altLang="es-MX" sz="1100" i="1" dirty="0">
                <a:solidFill>
                  <a:prstClr val="black"/>
                </a:solidFill>
                <a:latin typeface="Gill Sans" charset="0"/>
                <a:sym typeface="Gill Sans" charset="0"/>
              </a:rPr>
              <a:t>Lancet</a:t>
            </a:r>
            <a:r>
              <a:rPr lang="en-US" altLang="es-MX" sz="11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 2005</a:t>
            </a:r>
            <a:endParaRPr lang="en-US" altLang="es-MX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149" name="Agrupar 16"/>
          <p:cNvGrpSpPr/>
          <p:nvPr/>
        </p:nvGrpSpPr>
        <p:grpSpPr>
          <a:xfrm>
            <a:off x="5816702" y="2069090"/>
            <a:ext cx="1380708" cy="923127"/>
            <a:chOff x="0" y="492936"/>
            <a:chExt cx="1129643" cy="657856"/>
          </a:xfrm>
        </p:grpSpPr>
        <p:sp>
          <p:nvSpPr>
            <p:cNvPr id="150" name="Rectángulo redondeado 149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94B6D2">
                    <a:shade val="36000"/>
                    <a:satMod val="120000"/>
                  </a:srgbClr>
                  <a:srgbClr val="94B6D2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51" name="Rectángulo 150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18-35 millones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200,000 muertes 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52" name="Agrupar 23"/>
          <p:cNvGrpSpPr/>
          <p:nvPr/>
        </p:nvGrpSpPr>
        <p:grpSpPr>
          <a:xfrm>
            <a:off x="7486882" y="1927562"/>
            <a:ext cx="1559406" cy="1083333"/>
            <a:chOff x="0" y="492936"/>
            <a:chExt cx="1129643" cy="657856"/>
          </a:xfrm>
        </p:grpSpPr>
        <p:sp>
          <p:nvSpPr>
            <p:cNvPr id="153" name="Rectángulo redondeado 152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94B6D2">
                    <a:shade val="36000"/>
                    <a:satMod val="120000"/>
                  </a:srgbClr>
                  <a:srgbClr val="94B6D2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54" name="Rectángulo 153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Vacunas: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Ty21a 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Vi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Vi-conjugada</a:t>
              </a:r>
              <a:endPara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55" name="Agrupar 33"/>
          <p:cNvGrpSpPr/>
          <p:nvPr/>
        </p:nvGrpSpPr>
        <p:grpSpPr>
          <a:xfrm>
            <a:off x="5885064" y="3239449"/>
            <a:ext cx="1129643" cy="657856"/>
            <a:chOff x="0" y="492936"/>
            <a:chExt cx="1129643" cy="657856"/>
          </a:xfrm>
        </p:grpSpPr>
        <p:sp>
          <p:nvSpPr>
            <p:cNvPr id="156" name="Rectángulo redondeado 155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94B6D2">
                    <a:shade val="36000"/>
                    <a:satMod val="120000"/>
                  </a:srgbClr>
                  <a:srgbClr val="94B6D2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57" name="Rectángulo 156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5.4 millones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58" name="Agrupar 36"/>
          <p:cNvGrpSpPr/>
          <p:nvPr/>
        </p:nvGrpSpPr>
        <p:grpSpPr>
          <a:xfrm>
            <a:off x="7621887" y="3248788"/>
            <a:ext cx="1129643" cy="657856"/>
            <a:chOff x="0" y="492936"/>
            <a:chExt cx="1129643" cy="657856"/>
          </a:xfrm>
        </p:grpSpPr>
        <p:sp>
          <p:nvSpPr>
            <p:cNvPr id="159" name="Rectángulo redondeado 158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60" name="Rectángulo 159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No vacuna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61" name="Agrupar 39"/>
          <p:cNvGrpSpPr/>
          <p:nvPr/>
        </p:nvGrpSpPr>
        <p:grpSpPr>
          <a:xfrm>
            <a:off x="7614632" y="4251045"/>
            <a:ext cx="1129643" cy="657856"/>
            <a:chOff x="0" y="492936"/>
            <a:chExt cx="1129643" cy="657856"/>
          </a:xfrm>
        </p:grpSpPr>
        <p:sp>
          <p:nvSpPr>
            <p:cNvPr id="162" name="Rectángulo redondeado 161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63" name="Rectángulo 162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No vacuna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64" name="Agrupar 42"/>
          <p:cNvGrpSpPr/>
          <p:nvPr/>
        </p:nvGrpSpPr>
        <p:grpSpPr>
          <a:xfrm>
            <a:off x="7624882" y="5115591"/>
            <a:ext cx="1157065" cy="657856"/>
            <a:chOff x="0" y="586326"/>
            <a:chExt cx="1157065" cy="657856"/>
          </a:xfrm>
        </p:grpSpPr>
        <p:sp>
          <p:nvSpPr>
            <p:cNvPr id="165" name="Rectángulo redondeado 164"/>
            <p:cNvSpPr/>
            <p:nvPr/>
          </p:nvSpPr>
          <p:spPr>
            <a:xfrm>
              <a:off x="0" y="58632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66" name="Rectángulo 165"/>
            <p:cNvSpPr/>
            <p:nvPr/>
          </p:nvSpPr>
          <p:spPr>
            <a:xfrm>
              <a:off x="65958" y="60559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No</a:t>
              </a:r>
              <a:r>
                <a:rPr kumimoji="0" lang="es-MX" sz="1600" b="1" i="1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 vacuna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67" name="Agrupar 48"/>
          <p:cNvGrpSpPr/>
          <p:nvPr/>
        </p:nvGrpSpPr>
        <p:grpSpPr>
          <a:xfrm>
            <a:off x="5904332" y="4301224"/>
            <a:ext cx="1129643" cy="657856"/>
            <a:chOff x="0" y="492936"/>
            <a:chExt cx="1129643" cy="657856"/>
          </a:xfrm>
        </p:grpSpPr>
        <p:sp>
          <p:nvSpPr>
            <p:cNvPr id="168" name="Rectángulo redondeado 167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94B6D2">
                    <a:shade val="36000"/>
                    <a:satMod val="120000"/>
                  </a:srgbClr>
                  <a:srgbClr val="94B6D2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69" name="Rectángulo 168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94 millones</a:t>
              </a:r>
              <a:endPara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170" name="Agrupar 54"/>
          <p:cNvGrpSpPr/>
          <p:nvPr/>
        </p:nvGrpSpPr>
        <p:grpSpPr>
          <a:xfrm>
            <a:off x="5850709" y="5266648"/>
            <a:ext cx="1129643" cy="657856"/>
            <a:chOff x="0" y="492936"/>
            <a:chExt cx="1129643" cy="657856"/>
          </a:xfrm>
        </p:grpSpPr>
        <p:sp>
          <p:nvSpPr>
            <p:cNvPr id="171" name="Rectángulo redondeado 170"/>
            <p:cNvSpPr/>
            <p:nvPr/>
          </p:nvSpPr>
          <p:spPr>
            <a:xfrm>
              <a:off x="0" y="492936"/>
              <a:ext cx="1129643" cy="657856"/>
            </a:xfrm>
            <a:prstGeom prst="roundRect">
              <a:avLst>
                <a:gd name="adj" fmla="val 10000"/>
              </a:avLst>
            </a:prstGeom>
            <a:blipFill rotWithShape="1">
              <a:blip r:embed="rId12">
                <a:duotone>
                  <a:srgbClr val="94B6D2">
                    <a:shade val="36000"/>
                    <a:satMod val="120000"/>
                  </a:srgbClr>
                  <a:srgbClr val="94B6D2">
                    <a:tint val="4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4B6D2"/>
              </a:solidFill>
              <a:prstDash val="solid"/>
            </a:ln>
            <a:effectLst>
              <a:softEdge rad="12700"/>
            </a:effectLst>
          </p:spPr>
        </p:sp>
        <p:sp>
          <p:nvSpPr>
            <p:cNvPr id="172" name="Rectángulo 171"/>
            <p:cNvSpPr/>
            <p:nvPr/>
          </p:nvSpPr>
          <p:spPr>
            <a:xfrm>
              <a:off x="19268" y="512204"/>
              <a:ext cx="1091107" cy="619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20-25%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rPr>
                <a:t>mortalidad</a:t>
              </a:r>
              <a:endParaRPr kumimoji="0" lang="es-MX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366583" y="455643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 es el agente causal de importantes enfermedades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3035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14" y="4172650"/>
            <a:ext cx="2583832" cy="2518069"/>
          </a:xfrm>
          <a:prstGeom prst="rect">
            <a:avLst/>
          </a:prstGeom>
        </p:spPr>
      </p:pic>
      <p:pic>
        <p:nvPicPr>
          <p:cNvPr id="1026" name="Picture 2" descr="Resultado de imagen para humano dibuj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479" y="2024359"/>
            <a:ext cx="1304458" cy="16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uero humano tub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76492"/>
          <a:stretch/>
        </p:blipFill>
        <p:spPr bwMode="auto">
          <a:xfrm>
            <a:off x="3026676" y="1865246"/>
            <a:ext cx="260647" cy="8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negativ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backgroundRemoval t="2667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1430" y="1671320"/>
            <a:ext cx="3418438" cy="23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ector recto de flecha 19"/>
          <p:cNvCxnSpPr/>
          <p:nvPr/>
        </p:nvCxnSpPr>
        <p:spPr>
          <a:xfrm flipV="1">
            <a:off x="2328340" y="2407110"/>
            <a:ext cx="696692" cy="1705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2747765" y="2636438"/>
            <a:ext cx="275065" cy="6751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3248207" y="2643362"/>
            <a:ext cx="228314" cy="6682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2758870" y="3333909"/>
            <a:ext cx="728077" cy="442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7198" y="3327758"/>
            <a:ext cx="719749" cy="414201"/>
          </a:xfrm>
          <a:prstGeom prst="rect">
            <a:avLst/>
          </a:prstGeom>
        </p:spPr>
      </p:pic>
      <p:cxnSp>
        <p:nvCxnSpPr>
          <p:cNvPr id="51" name="Conector recto de flecha 50"/>
          <p:cNvCxnSpPr/>
          <p:nvPr/>
        </p:nvCxnSpPr>
        <p:spPr>
          <a:xfrm flipV="1">
            <a:off x="3486947" y="2098680"/>
            <a:ext cx="2193553" cy="123522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Resultado de imagen para anticuerpo wikipedi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750" t="-2502" r="64965" b="71980"/>
          <a:stretch/>
        </p:blipFill>
        <p:spPr bwMode="auto">
          <a:xfrm rot="9862363">
            <a:off x="5744338" y="1943966"/>
            <a:ext cx="445968" cy="5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sultado de imagen para anticuerpo wikipedi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750" t="-2502" r="64965" b="71980"/>
          <a:stretch/>
        </p:blipFill>
        <p:spPr bwMode="auto">
          <a:xfrm rot="12431756">
            <a:off x="6097388" y="1919877"/>
            <a:ext cx="445968" cy="5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51"/>
          <p:cNvSpPr/>
          <p:nvPr/>
        </p:nvSpPr>
        <p:spPr>
          <a:xfrm>
            <a:off x="5807093" y="2385244"/>
            <a:ext cx="466976" cy="496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14"/>
          <a:srcRect t="8824"/>
          <a:stretch/>
        </p:blipFill>
        <p:spPr>
          <a:xfrm>
            <a:off x="4929359" y="4402806"/>
            <a:ext cx="4238328" cy="201893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15"/>
          <a:srcRect l="56790" t="7569" b="2367"/>
          <a:stretch/>
        </p:blipFill>
        <p:spPr>
          <a:xfrm>
            <a:off x="2727486" y="4418944"/>
            <a:ext cx="1866351" cy="2271775"/>
          </a:xfrm>
          <a:prstGeom prst="rect">
            <a:avLst/>
          </a:prstGeom>
        </p:spPr>
      </p:pic>
      <p:cxnSp>
        <p:nvCxnSpPr>
          <p:cNvPr id="66" name="Conector recto 65"/>
          <p:cNvCxnSpPr/>
          <p:nvPr/>
        </p:nvCxnSpPr>
        <p:spPr>
          <a:xfrm rot="10800000" flipV="1">
            <a:off x="3248207" y="2764798"/>
            <a:ext cx="2613974" cy="165414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6063587" y="2751246"/>
            <a:ext cx="2517984" cy="16676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Imagen 75" descr="salmonella.png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 rot="18448856">
            <a:off x="1765405" y="2459636"/>
            <a:ext cx="612269" cy="4167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4301" y="4049612"/>
            <a:ext cx="396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E. Extracelular         Periplasma</a:t>
            </a:r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-77435" y="3818804"/>
            <a:ext cx="2961010" cy="28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smtClean="0"/>
              <a:t>Ortiz V </a:t>
            </a:r>
            <a:r>
              <a:rPr lang="es-ES_tradnl" sz="1200" i="1" dirty="0" smtClean="0"/>
              <a:t>et al</a:t>
            </a:r>
            <a:r>
              <a:rPr lang="es-ES_tradnl" sz="1200" dirty="0" smtClean="0"/>
              <a:t>. </a:t>
            </a:r>
            <a:r>
              <a:rPr lang="es-ES_tradnl" sz="1200" dirty="0" smtClean="0"/>
              <a:t>J </a:t>
            </a:r>
            <a:r>
              <a:rPr lang="es-ES_tradnl" sz="1200" dirty="0" err="1" smtClean="0"/>
              <a:t>Clin</a:t>
            </a:r>
            <a:r>
              <a:rPr lang="es-ES_tradnl" sz="1200" dirty="0" smtClean="0"/>
              <a:t> Microbiol. </a:t>
            </a:r>
            <a:r>
              <a:rPr lang="es-ES_tradnl" sz="1200" dirty="0" smtClean="0"/>
              <a:t>1989 </a:t>
            </a:r>
            <a:endParaRPr lang="es-ES_tradnl" sz="1200" dirty="0"/>
          </a:p>
        </p:txBody>
      </p:sp>
      <p:sp>
        <p:nvSpPr>
          <p:cNvPr id="28" name="Rectángulo 27"/>
          <p:cNvSpPr/>
          <p:nvPr/>
        </p:nvSpPr>
        <p:spPr>
          <a:xfrm>
            <a:off x="4690255" y="6419228"/>
            <a:ext cx="3546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 smtClean="0"/>
              <a:t>Balasubramaniam</a:t>
            </a:r>
            <a:r>
              <a:rPr lang="es-ES_tradnl" sz="1200" dirty="0" smtClean="0"/>
              <a:t> D. </a:t>
            </a:r>
            <a:r>
              <a:rPr lang="es-ES_tradnl" sz="1200" i="1" dirty="0" smtClean="0"/>
              <a:t>et al. </a:t>
            </a:r>
            <a:r>
              <a:rPr lang="es-ES_tradnl" sz="1200" dirty="0" smtClean="0"/>
              <a:t>J </a:t>
            </a:r>
            <a:r>
              <a:rPr lang="es-ES_tradnl" sz="1200" dirty="0" err="1" smtClean="0"/>
              <a:t>Struct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Biol</a:t>
            </a:r>
            <a:r>
              <a:rPr lang="es-ES_tradnl" sz="1200" dirty="0" smtClean="0"/>
              <a:t> </a:t>
            </a:r>
            <a:r>
              <a:rPr lang="es-ES_tradnl" sz="1200" dirty="0" smtClean="0"/>
              <a:t>2012</a:t>
            </a:r>
            <a:endParaRPr lang="es-ES_tradnl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551" y="1822334"/>
            <a:ext cx="1638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Pacientes con </a:t>
            </a:r>
          </a:p>
          <a:p>
            <a:r>
              <a:rPr lang="es-ES_tradnl" sz="1600" dirty="0" smtClean="0"/>
              <a:t>Fiebre Tifoidea</a:t>
            </a:r>
            <a:endParaRPr lang="es-ES_tradnl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352945" y="360359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porinas de S. Typhi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antig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énicas en pacientes con Fiebre Tifoidea</a:t>
            </a:r>
            <a:endParaRPr lang="es-MX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182703" y="1620831"/>
            <a:ext cx="322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Membrana externa de S. </a:t>
            </a:r>
            <a:r>
              <a:rPr lang="es-ES_tradnl" sz="1600" dirty="0" err="1" smtClean="0"/>
              <a:t>Typhi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7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Resultado de imagen para jeringa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124743" flipV="1">
            <a:off x="1454976" y="2206474"/>
            <a:ext cx="350295" cy="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ims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8">
            <a:lum bright="-26000" contrast="32000"/>
            <a:grayscl/>
          </a:blip>
          <a:srcRect l="-1" r="72684"/>
          <a:stretch/>
        </p:blipFill>
        <p:spPr bwMode="auto">
          <a:xfrm>
            <a:off x="371503" y="1761010"/>
            <a:ext cx="843071" cy="1866988"/>
          </a:xfrm>
          <a:prstGeom prst="rect">
            <a:avLst/>
          </a:prstGeom>
          <a:noFill/>
        </p:spPr>
      </p:pic>
      <p:sp>
        <p:nvSpPr>
          <p:cNvPr id="30" name="Rectangle 7"/>
          <p:cNvSpPr/>
          <p:nvPr/>
        </p:nvSpPr>
        <p:spPr>
          <a:xfrm>
            <a:off x="2967168" y="2262490"/>
            <a:ext cx="1322818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Isibasi et al. Vaccine 1992</a:t>
            </a:r>
            <a:endParaRPr lang="es-MX" sz="800" dirty="0"/>
          </a:p>
        </p:txBody>
      </p:sp>
      <p:sp>
        <p:nvSpPr>
          <p:cNvPr id="35" name="Rectangle 7"/>
          <p:cNvSpPr/>
          <p:nvPr/>
        </p:nvSpPr>
        <p:spPr>
          <a:xfrm>
            <a:off x="5555370" y="5275531"/>
            <a:ext cx="2083042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Salazar-González, et al. Int. Immunol 2004</a:t>
            </a:r>
            <a:endParaRPr lang="es-MX" sz="800" dirty="0"/>
          </a:p>
        </p:txBody>
      </p:sp>
      <p:sp>
        <p:nvSpPr>
          <p:cNvPr id="39" name="Rectangle 7"/>
          <p:cNvSpPr/>
          <p:nvPr/>
        </p:nvSpPr>
        <p:spPr>
          <a:xfrm>
            <a:off x="2694071" y="3608504"/>
            <a:ext cx="1552899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Secundino et al. Immunol 2006</a:t>
            </a:r>
            <a:endParaRPr lang="es-MX" sz="800" dirty="0"/>
          </a:p>
        </p:txBody>
      </p:sp>
      <p:pic>
        <p:nvPicPr>
          <p:cNvPr id="41" name="Picture 3" descr="C:\Users\Alesita\Desktop\nuevas fotos plata piloto\DSC008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6668" y="1630419"/>
            <a:ext cx="2145996" cy="212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/>
          <a:srcRect l="46284" t="27518" r="30951" b="3793"/>
          <a:stretch>
            <a:fillRect/>
          </a:stretch>
        </p:blipFill>
        <p:spPr bwMode="auto">
          <a:xfrm>
            <a:off x="6991738" y="1635197"/>
            <a:ext cx="927235" cy="1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uadroTexto 42"/>
          <p:cNvSpPr txBox="1"/>
          <p:nvPr/>
        </p:nvSpPr>
        <p:spPr>
          <a:xfrm>
            <a:off x="6787336" y="3315075"/>
            <a:ext cx="2363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VACUNA ISIPOR</a:t>
            </a:r>
          </a:p>
          <a:p>
            <a:r>
              <a:rPr lang="en-GB" b="1" dirty="0" smtClean="0"/>
              <a:t>*</a:t>
            </a:r>
            <a:r>
              <a:rPr lang="en-GB" b="1" dirty="0" err="1" smtClean="0"/>
              <a:t>Inocua</a:t>
            </a:r>
            <a:endParaRPr lang="en-GB" b="1" dirty="0" smtClean="0"/>
          </a:p>
          <a:p>
            <a:r>
              <a:rPr lang="en-GB" b="1" dirty="0" smtClean="0"/>
              <a:t>*</a:t>
            </a:r>
            <a:r>
              <a:rPr lang="en-GB" b="1" dirty="0" err="1" smtClean="0"/>
              <a:t>Libre</a:t>
            </a:r>
            <a:r>
              <a:rPr lang="en-GB" b="1" dirty="0" smtClean="0"/>
              <a:t> de </a:t>
            </a:r>
            <a:r>
              <a:rPr lang="en-GB" b="1" dirty="0" err="1" smtClean="0"/>
              <a:t>pirógenos</a:t>
            </a:r>
            <a:endParaRPr lang="en-GB" b="1" dirty="0"/>
          </a:p>
        </p:txBody>
      </p:sp>
      <p:sp>
        <p:nvSpPr>
          <p:cNvPr id="44" name="Rectangle 7"/>
          <p:cNvSpPr/>
          <p:nvPr/>
        </p:nvSpPr>
        <p:spPr>
          <a:xfrm>
            <a:off x="5583862" y="6172826"/>
            <a:ext cx="1569881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Pérez-Shibayama et al. JI 2014</a:t>
            </a:r>
            <a:endParaRPr lang="es-MX" sz="800" dirty="0"/>
          </a:p>
        </p:txBody>
      </p:sp>
      <p:pic>
        <p:nvPicPr>
          <p:cNvPr id="15" name="Picture 2" descr="Resultado de imagen para humano dibuj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93" y="4755009"/>
            <a:ext cx="1304458" cy="16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76021" y="4486758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Ensayo </a:t>
            </a:r>
          </a:p>
          <a:p>
            <a:r>
              <a:rPr lang="es-MX" dirty="0" smtClean="0"/>
              <a:t>Clínico</a:t>
            </a:r>
          </a:p>
          <a:p>
            <a:r>
              <a:rPr lang="es-MX" dirty="0" smtClean="0"/>
              <a:t>Fase 1</a:t>
            </a:r>
            <a:endParaRPr lang="es-MX" dirty="0"/>
          </a:p>
        </p:txBody>
      </p:sp>
      <p:pic>
        <p:nvPicPr>
          <p:cNvPr id="17" name="Picture 8" descr="Resultado de imagen para jeringa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455452" flipV="1">
            <a:off x="411332" y="4715179"/>
            <a:ext cx="350295" cy="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622808" y="4067038"/>
            <a:ext cx="3698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Vacuna segura y bien tolerada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Vacuna </a:t>
            </a:r>
            <a:r>
              <a:rPr lang="es-MX" dirty="0" err="1" smtClean="0"/>
              <a:t>inmunogénica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544385" y="4687308"/>
            <a:ext cx="3645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IgM-IgG</a:t>
            </a:r>
            <a:r>
              <a:rPr lang="es-MX" dirty="0" smtClean="0"/>
              <a:t> seroconversión</a:t>
            </a:r>
            <a:endParaRPr lang="es-MX" dirty="0"/>
          </a:p>
          <a:p>
            <a:r>
              <a:rPr lang="es-MX" dirty="0" smtClean="0"/>
              <a:t>Proliferación de células T </a:t>
            </a:r>
            <a:r>
              <a:rPr lang="es-MX" dirty="0" err="1" smtClean="0"/>
              <a:t>IFNg</a:t>
            </a:r>
            <a:r>
              <a:rPr lang="es-MX" dirty="0" smtClean="0"/>
              <a:t>+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err="1" smtClean="0"/>
              <a:t>IgM</a:t>
            </a:r>
            <a:r>
              <a:rPr lang="es-MX" dirty="0" smtClean="0"/>
              <a:t> e </a:t>
            </a:r>
            <a:r>
              <a:rPr lang="es-MX" dirty="0" err="1" smtClean="0"/>
              <a:t>IgG</a:t>
            </a:r>
            <a:r>
              <a:rPr lang="es-MX" dirty="0" smtClean="0"/>
              <a:t> 11 años posteriores</a:t>
            </a:r>
            <a:endParaRPr lang="es-MX" dirty="0"/>
          </a:p>
        </p:txBody>
      </p:sp>
      <p:pic>
        <p:nvPicPr>
          <p:cNvPr id="21" name="Picture 6" descr="Resultado de imagen para raton dibuj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416"/>
          <a:stretch/>
        </p:blipFill>
        <p:spPr bwMode="auto">
          <a:xfrm>
            <a:off x="1399715" y="2521828"/>
            <a:ext cx="688008" cy="6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2687224" y="2516201"/>
            <a:ext cx="1484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T</a:t>
            </a:r>
            <a:r>
              <a:rPr lang="es-MX" sz="1600" dirty="0" smtClean="0"/>
              <a:t>itulos de </a:t>
            </a:r>
          </a:p>
          <a:p>
            <a:r>
              <a:rPr lang="es-MX" sz="1600" dirty="0" smtClean="0"/>
              <a:t>a</a:t>
            </a:r>
            <a:r>
              <a:rPr lang="es-MX" sz="1600" dirty="0" smtClean="0"/>
              <a:t>nticuerpos </a:t>
            </a:r>
            <a:endParaRPr lang="es-MX" sz="1600" dirty="0" smtClean="0"/>
          </a:p>
          <a:p>
            <a:r>
              <a:rPr lang="es-MX" sz="1600" dirty="0" smtClean="0"/>
              <a:t>bactericidas </a:t>
            </a:r>
            <a:endParaRPr lang="es-MX" sz="1600" dirty="0" smtClean="0"/>
          </a:p>
          <a:p>
            <a:r>
              <a:rPr lang="es-MX" sz="1600" dirty="0" smtClean="0"/>
              <a:t>vitalicios</a:t>
            </a:r>
            <a:endParaRPr lang="es-MX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955950" y="1600667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Protectoras ante </a:t>
            </a:r>
          </a:p>
          <a:p>
            <a:r>
              <a:rPr lang="es-MX" dirty="0" smtClean="0"/>
              <a:t>500 DL50 de S. </a:t>
            </a:r>
            <a:r>
              <a:rPr lang="es-MX" dirty="0" err="1" smtClean="0"/>
              <a:t>Typhi</a:t>
            </a:r>
            <a:endParaRPr lang="es-MX" dirty="0"/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1998713" y="2272664"/>
            <a:ext cx="658745" cy="385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116586" y="2965537"/>
            <a:ext cx="549108" cy="250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2505228" y="4428921"/>
            <a:ext cx="381755" cy="488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2514959" y="5143532"/>
            <a:ext cx="452209" cy="324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5046629" y="5074981"/>
            <a:ext cx="497756" cy="471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5092176" y="5810080"/>
            <a:ext cx="452209" cy="324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337854" y="318779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porinas de S.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Typhi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como vacuna experimental contra la fiebre tifoidea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4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66058">
            <a:off x="2886772" y="1981454"/>
            <a:ext cx="1108484" cy="12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49242">
            <a:off x="5081242" y="1999792"/>
            <a:ext cx="1035489" cy="12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928145" y="1819808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/>
              </a:rPr>
              <a:t>?</a:t>
            </a:r>
            <a:endParaRPr lang="es-ES_tradnl" sz="8000" dirty="0">
              <a:ln w="15875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75940" y="1966191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/>
              </a:rPr>
              <a:t>?</a:t>
            </a:r>
            <a:endParaRPr lang="es-ES_tradnl" sz="8000" dirty="0">
              <a:ln w="15875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3712" y="2397078"/>
            <a:ext cx="1345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Anti</a:t>
            </a:r>
            <a:r>
              <a:rPr lang="es-ES_tradnl" sz="2400" dirty="0" smtClean="0"/>
              <a:t>-LPS</a:t>
            </a:r>
            <a:endParaRPr lang="es-ES_tradnl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44237" y="2397078"/>
            <a:ext cx="192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Anti</a:t>
            </a:r>
            <a:r>
              <a:rPr lang="es-ES_tradnl" sz="2400" dirty="0" smtClean="0"/>
              <a:t>-Porinas</a:t>
            </a:r>
            <a:endParaRPr lang="es-ES_tradnl" sz="2400" dirty="0"/>
          </a:p>
        </p:txBody>
      </p:sp>
      <p:pic>
        <p:nvPicPr>
          <p:cNvPr id="12" name="Picture 2" descr="Resultado de imagen para ims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366583" y="306012"/>
            <a:ext cx="6404495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¿Quién </a:t>
            </a:r>
            <a:r>
              <a:rPr lang="es-MX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 la </a:t>
            </a:r>
            <a:r>
              <a:rPr lang="es-MX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protección?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583" y="3310637"/>
            <a:ext cx="4777654" cy="3319857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H="1">
            <a:off x="4844956" y="4353636"/>
            <a:ext cx="313898" cy="21836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393141" y="4462818"/>
            <a:ext cx="0" cy="37076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imss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65" y="175372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51318" t="49864" r="-602" b="19934"/>
          <a:stretch/>
        </p:blipFill>
        <p:spPr>
          <a:xfrm>
            <a:off x="6002062" y="3984860"/>
            <a:ext cx="2606722" cy="2025189"/>
          </a:xfrm>
          <a:prstGeom prst="rect">
            <a:avLst/>
          </a:prstGeom>
        </p:spPr>
      </p:pic>
      <p:pic>
        <p:nvPicPr>
          <p:cNvPr id="31" name="Imagen 30" descr="Sin títul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06" y="1271335"/>
            <a:ext cx="5585355" cy="5434399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1694840" y="6607550"/>
            <a:ext cx="2515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 smtClean="0">
                <a:latin typeface="Arial" charset="0"/>
              </a:rPr>
              <a:t>Perspectives</a:t>
            </a:r>
            <a:r>
              <a:rPr lang="es-ES" sz="1100" dirty="0" smtClean="0">
                <a:latin typeface="Arial" charset="0"/>
              </a:rPr>
              <a:t> S. Fauci. </a:t>
            </a:r>
            <a:r>
              <a:rPr lang="en-US" sz="1100" b="1" dirty="0" smtClean="0"/>
              <a:t>Science 2010 </a:t>
            </a:r>
            <a:endParaRPr lang="es-ES_tradnl" sz="1100" dirty="0"/>
          </a:p>
        </p:txBody>
      </p:sp>
      <p:sp>
        <p:nvSpPr>
          <p:cNvPr id="34" name="Rectángulo 33"/>
          <p:cNvSpPr/>
          <p:nvPr/>
        </p:nvSpPr>
        <p:spPr>
          <a:xfrm>
            <a:off x="6122133" y="6108199"/>
            <a:ext cx="23585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err="1" smtClean="0"/>
              <a:t>Feasey</a:t>
            </a:r>
            <a:r>
              <a:rPr lang="es-ES_tradnl" sz="1200" dirty="0" smtClean="0"/>
              <a:t> N </a:t>
            </a:r>
            <a:r>
              <a:rPr lang="es-ES_tradnl" sz="1200" i="1" dirty="0" smtClean="0"/>
              <a:t>et al</a:t>
            </a:r>
            <a:r>
              <a:rPr lang="es-ES_tradnl" sz="1200" dirty="0" smtClean="0"/>
              <a:t>. </a:t>
            </a:r>
            <a:r>
              <a:rPr lang="es-ES_tradnl" sz="1200" dirty="0" smtClean="0"/>
              <a:t>Lancet. 2012</a:t>
            </a:r>
            <a:r>
              <a:rPr lang="es-ES_tradnl" sz="1300" dirty="0" smtClean="0"/>
              <a:t>.</a:t>
            </a:r>
            <a:endParaRPr lang="es-ES_tradnl" sz="1300" dirty="0"/>
          </a:p>
        </p:txBody>
      </p:sp>
      <p:sp>
        <p:nvSpPr>
          <p:cNvPr id="35" name="Rectángulo 34"/>
          <p:cNvSpPr/>
          <p:nvPr/>
        </p:nvSpPr>
        <p:spPr>
          <a:xfrm>
            <a:off x="5973625" y="1507362"/>
            <a:ext cx="1934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b="1" dirty="0" err="1" smtClean="0">
                <a:solidFill>
                  <a:sysClr val="windowText" lastClr="000000"/>
                </a:solidFill>
              </a:rPr>
              <a:t>MacLennan</a:t>
            </a:r>
            <a:r>
              <a:rPr lang="es-ES_tradnl" sz="1500" b="1" dirty="0" smtClean="0">
                <a:solidFill>
                  <a:sysClr val="windowText" lastClr="000000"/>
                </a:solidFill>
              </a:rPr>
              <a:t>, </a:t>
            </a:r>
            <a:r>
              <a:rPr lang="es-ES_tradnl" sz="1500" b="1" i="1" dirty="0" smtClean="0">
                <a:solidFill>
                  <a:sysClr val="windowText" lastClr="000000"/>
                </a:solidFill>
              </a:rPr>
              <a:t>et al.</a:t>
            </a:r>
          </a:p>
          <a:p>
            <a:r>
              <a:rPr lang="es-ES_tradnl" sz="1500" b="1" i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1500" b="1" dirty="0" err="1" smtClean="0">
                <a:solidFill>
                  <a:sysClr val="windowText" lastClr="000000"/>
                </a:solidFill>
              </a:rPr>
              <a:t>Science</a:t>
            </a:r>
            <a:r>
              <a:rPr lang="es-ES_tradnl" sz="1500" b="1" dirty="0" smtClean="0">
                <a:solidFill>
                  <a:sysClr val="windowText" lastClr="000000"/>
                </a:solidFill>
              </a:rPr>
              <a:t> 2010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/>
          <a:srcRect l="51318" t="49864" r="37423" b="44192"/>
          <a:stretch/>
        </p:blipFill>
        <p:spPr>
          <a:xfrm>
            <a:off x="6303202" y="3335189"/>
            <a:ext cx="595535" cy="39859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/>
          <a:srcRect l="51318" t="54959" r="43460" b="38548"/>
          <a:stretch/>
        </p:blipFill>
        <p:spPr>
          <a:xfrm>
            <a:off x="6477673" y="2899761"/>
            <a:ext cx="276220" cy="435428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6753893" y="3056188"/>
            <a:ext cx="11977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500" dirty="0" smtClean="0"/>
              <a:t>Anti-LPS</a:t>
            </a:r>
          </a:p>
          <a:p>
            <a:endParaRPr lang="es-ES_tradnl" sz="800" dirty="0" smtClean="0"/>
          </a:p>
          <a:p>
            <a:r>
              <a:rPr lang="es-ES_tradnl" sz="1500" dirty="0" smtClean="0"/>
              <a:t>Anti-</a:t>
            </a:r>
            <a:r>
              <a:rPr lang="es-ES_tradnl" sz="1500" dirty="0" err="1" smtClean="0"/>
              <a:t>Porina</a:t>
            </a:r>
            <a:endParaRPr lang="es-ES_tradnl" sz="15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49599" y="9111"/>
            <a:ext cx="6797140" cy="12926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pacientes con 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VIH, los 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anticuerpos anti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-LPS bloquean la entrada de los anticuerpos anti-porinas que son bactericidas</a:t>
            </a:r>
            <a:endParaRPr lang="es-MX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5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" y="3906436"/>
            <a:ext cx="2009775" cy="2600325"/>
          </a:xfrm>
          <a:prstGeom prst="rect">
            <a:avLst/>
          </a:prstGeom>
        </p:spPr>
      </p:pic>
      <p:pic>
        <p:nvPicPr>
          <p:cNvPr id="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ims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82994" y="1614092"/>
            <a:ext cx="3543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Gil-Cruz, </a:t>
            </a:r>
            <a:r>
              <a:rPr lang="es-ES_tradnl" i="1" dirty="0" smtClean="0"/>
              <a:t>et al. </a:t>
            </a:r>
            <a:r>
              <a:rPr lang="es-ES_tradnl" dirty="0" smtClean="0"/>
              <a:t>PNAS  </a:t>
            </a:r>
            <a:r>
              <a:rPr lang="es-ES_tradnl" b="1" dirty="0" smtClean="0"/>
              <a:t>2009</a:t>
            </a:r>
          </a:p>
        </p:txBody>
      </p:sp>
      <p:pic>
        <p:nvPicPr>
          <p:cNvPr id="38" name="Imagen 37" descr="salmonella.p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>
            <a:off x="2023158" y="3173769"/>
            <a:ext cx="735504" cy="500601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2824353" y="3046167"/>
            <a:ext cx="1048108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/>
              </a:rPr>
              <a:t>STm</a:t>
            </a:r>
            <a:r>
              <a:rPr lang="en-GB" sz="1200" dirty="0" smtClean="0">
                <a:latin typeface="Arial"/>
              </a:rPr>
              <a:t> </a:t>
            </a:r>
            <a:r>
              <a:rPr lang="en-GB" sz="1200" dirty="0" err="1" smtClean="0">
                <a:latin typeface="Arial"/>
              </a:rPr>
              <a:t>OmpD</a:t>
            </a:r>
            <a:r>
              <a:rPr lang="en-GB" sz="1200" dirty="0" smtClean="0">
                <a:latin typeface="Arial"/>
              </a:rPr>
              <a:t>-</a:t>
            </a:r>
          </a:p>
          <a:p>
            <a:r>
              <a:rPr lang="en-GB" sz="1200" dirty="0" err="1" smtClean="0">
                <a:latin typeface="Arial"/>
              </a:rPr>
              <a:t>OmpC</a:t>
            </a:r>
            <a:r>
              <a:rPr lang="en-GB" sz="1200" dirty="0" smtClean="0">
                <a:latin typeface="Arial"/>
              </a:rPr>
              <a:t>+</a:t>
            </a:r>
          </a:p>
          <a:p>
            <a:r>
              <a:rPr lang="en-GB" sz="1200" dirty="0" err="1" smtClean="0">
                <a:latin typeface="Arial"/>
              </a:rPr>
              <a:t>OmpF</a:t>
            </a:r>
            <a:r>
              <a:rPr lang="en-GB" sz="1200" dirty="0" smtClean="0">
                <a:latin typeface="Arial"/>
              </a:rPr>
              <a:t>+</a:t>
            </a:r>
          </a:p>
          <a:p>
            <a:r>
              <a:rPr lang="en-GB" sz="1300" b="1" dirty="0" err="1" smtClean="0">
                <a:solidFill>
                  <a:schemeClr val="accent6"/>
                </a:solidFill>
                <a:latin typeface="Arial"/>
              </a:rPr>
              <a:t>OmpD</a:t>
            </a:r>
            <a:r>
              <a:rPr lang="en-GB" sz="1300" b="1" dirty="0" smtClean="0">
                <a:solidFill>
                  <a:schemeClr val="accent6"/>
                </a:solidFill>
                <a:latin typeface="Arial"/>
              </a:rPr>
              <a:t>-</a:t>
            </a:r>
            <a:endParaRPr lang="en-GB" sz="1300" b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/>
          <a:srcRect l="12117"/>
          <a:stretch/>
        </p:blipFill>
        <p:spPr>
          <a:xfrm>
            <a:off x="2230103" y="3872904"/>
            <a:ext cx="1681788" cy="257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/>
          <a:srcRect l="14372"/>
          <a:stretch/>
        </p:blipFill>
        <p:spPr>
          <a:xfrm>
            <a:off x="4036979" y="3969863"/>
            <a:ext cx="1590524" cy="2538560"/>
          </a:xfrm>
          <a:prstGeom prst="rect">
            <a:avLst/>
          </a:prstGeom>
        </p:spPr>
      </p:pic>
      <p:pic>
        <p:nvPicPr>
          <p:cNvPr id="50" name="Imagen 49" descr="salmonella.p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>
            <a:off x="3911891" y="3155100"/>
            <a:ext cx="762934" cy="51927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4845774" y="3068795"/>
            <a:ext cx="10481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/>
              </a:rPr>
              <a:t>STm</a:t>
            </a:r>
            <a:r>
              <a:rPr lang="en-GB" sz="1200" dirty="0" smtClean="0">
                <a:latin typeface="Arial"/>
              </a:rPr>
              <a:t> </a:t>
            </a:r>
            <a:r>
              <a:rPr lang="en-GB" sz="1200" dirty="0" err="1" smtClean="0">
                <a:latin typeface="Arial"/>
              </a:rPr>
              <a:t>OmpR</a:t>
            </a:r>
            <a:r>
              <a:rPr lang="en-GB" sz="1200" dirty="0" smtClean="0">
                <a:latin typeface="Arial"/>
              </a:rPr>
              <a:t>-</a:t>
            </a:r>
          </a:p>
          <a:p>
            <a:r>
              <a:rPr lang="en-GB" sz="1200" dirty="0" err="1" smtClean="0">
                <a:latin typeface="Arial"/>
              </a:rPr>
              <a:t>OmpD</a:t>
            </a:r>
            <a:r>
              <a:rPr lang="en-GB" sz="1200" dirty="0" smtClean="0">
                <a:latin typeface="Arial"/>
              </a:rPr>
              <a:t>+</a:t>
            </a:r>
          </a:p>
          <a:p>
            <a:r>
              <a:rPr lang="en-GB" sz="1300" b="1" dirty="0" err="1" smtClean="0">
                <a:solidFill>
                  <a:schemeClr val="accent6"/>
                </a:solidFill>
                <a:latin typeface="Arial"/>
              </a:rPr>
              <a:t>OmpC</a:t>
            </a:r>
            <a:r>
              <a:rPr lang="en-GB" sz="1300" b="1" dirty="0" smtClean="0">
                <a:solidFill>
                  <a:schemeClr val="accent6"/>
                </a:solidFill>
                <a:latin typeface="Arial"/>
              </a:rPr>
              <a:t>-</a:t>
            </a:r>
          </a:p>
          <a:p>
            <a:r>
              <a:rPr lang="en-GB" sz="1300" b="1" dirty="0" err="1" smtClean="0">
                <a:solidFill>
                  <a:schemeClr val="accent6"/>
                </a:solidFill>
                <a:latin typeface="Arial"/>
              </a:rPr>
              <a:t>OmpF</a:t>
            </a:r>
            <a:r>
              <a:rPr lang="en-GB" sz="1300" b="1" dirty="0" smtClean="0">
                <a:solidFill>
                  <a:schemeClr val="accent6"/>
                </a:solidFill>
                <a:latin typeface="Arial"/>
              </a:rPr>
              <a:t>-</a:t>
            </a:r>
          </a:p>
        </p:txBody>
      </p:sp>
      <p:cxnSp>
        <p:nvCxnSpPr>
          <p:cNvPr id="52" name="Conector recto de flecha 51"/>
          <p:cNvCxnSpPr/>
          <p:nvPr/>
        </p:nvCxnSpPr>
        <p:spPr>
          <a:xfrm flipH="1">
            <a:off x="3662573" y="4444444"/>
            <a:ext cx="387474" cy="336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H="1">
            <a:off x="5274402" y="5369997"/>
            <a:ext cx="387474" cy="336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H="1">
            <a:off x="1722170" y="5452012"/>
            <a:ext cx="300988" cy="336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Resultado de imagen para raton dibuj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416"/>
          <a:stretch/>
        </p:blipFill>
        <p:spPr bwMode="auto">
          <a:xfrm>
            <a:off x="3986817" y="2231693"/>
            <a:ext cx="688008" cy="6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5457257" y="2184615"/>
            <a:ext cx="324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/>
              </a:rPr>
              <a:t>Porinas de </a:t>
            </a:r>
            <a:r>
              <a:rPr lang="en-GB" sz="2000" i="1" dirty="0" smtClean="0">
                <a:latin typeface="Arial"/>
              </a:rPr>
              <a:t>S. </a:t>
            </a:r>
            <a:r>
              <a:rPr lang="en-GB" sz="2000" i="1" dirty="0" err="1" smtClean="0">
                <a:latin typeface="Arial"/>
              </a:rPr>
              <a:t>typhimurium</a:t>
            </a:r>
            <a:endParaRPr lang="en-GB" sz="2000" i="1" dirty="0" smtClean="0">
              <a:latin typeface="Arial"/>
            </a:endParaRPr>
          </a:p>
        </p:txBody>
      </p:sp>
      <p:pic>
        <p:nvPicPr>
          <p:cNvPr id="3080" name="Picture 8" descr="Resultado de imagen para jeringa dibuj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782049" y="1794490"/>
            <a:ext cx="350295" cy="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n 56" descr="salmonella.p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>
            <a:off x="254667" y="3183381"/>
            <a:ext cx="705633" cy="480270"/>
          </a:xfrm>
          <a:prstGeom prst="rect">
            <a:avLst/>
          </a:prstGeom>
        </p:spPr>
      </p:pic>
      <p:sp>
        <p:nvSpPr>
          <p:cNvPr id="58" name="CuadroTexto 57"/>
          <p:cNvSpPr txBox="1"/>
          <p:nvPr/>
        </p:nvSpPr>
        <p:spPr>
          <a:xfrm>
            <a:off x="1268406" y="3053861"/>
            <a:ext cx="71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/>
              </a:rPr>
              <a:t>STm</a:t>
            </a:r>
            <a:endParaRPr lang="en-GB" sz="1200" dirty="0" smtClean="0">
              <a:latin typeface="Arial"/>
            </a:endParaRPr>
          </a:p>
          <a:p>
            <a:r>
              <a:rPr lang="en-GB" sz="1200" dirty="0" err="1" smtClean="0">
                <a:latin typeface="Arial"/>
              </a:rPr>
              <a:t>OmpC</a:t>
            </a:r>
            <a:r>
              <a:rPr lang="en-GB" sz="1200" dirty="0" smtClean="0">
                <a:latin typeface="Arial"/>
              </a:rPr>
              <a:t>+</a:t>
            </a:r>
          </a:p>
          <a:p>
            <a:r>
              <a:rPr lang="en-GB" sz="1200" dirty="0" err="1" smtClean="0">
                <a:latin typeface="Arial"/>
              </a:rPr>
              <a:t>OmpF</a:t>
            </a:r>
            <a:r>
              <a:rPr lang="en-GB" sz="1200" dirty="0" smtClean="0">
                <a:latin typeface="Arial"/>
              </a:rPr>
              <a:t>+</a:t>
            </a:r>
          </a:p>
          <a:p>
            <a:r>
              <a:rPr lang="en-GB" sz="1200" dirty="0" err="1" smtClean="0">
                <a:latin typeface="Arial"/>
              </a:rPr>
              <a:t>OmpD</a:t>
            </a:r>
            <a:r>
              <a:rPr lang="en-GB" sz="1200" dirty="0" smtClean="0">
                <a:latin typeface="Arial"/>
              </a:rPr>
              <a:t>+</a:t>
            </a:r>
            <a:endParaRPr lang="en-GB" sz="1200" dirty="0">
              <a:latin typeface="Arial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824353" y="2461712"/>
            <a:ext cx="91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RETO</a:t>
            </a:r>
            <a:endParaRPr lang="es-ES_tradnl" sz="2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261141" y="172295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Inmunización</a:t>
            </a:r>
            <a:endParaRPr lang="es-ES_tradnl" sz="24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4413" y="3828786"/>
            <a:ext cx="1804891" cy="211254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8832" y="3285075"/>
            <a:ext cx="2204359" cy="58782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0636" y="5909452"/>
            <a:ext cx="2413444" cy="750125"/>
          </a:xfrm>
          <a:prstGeom prst="rect">
            <a:avLst/>
          </a:prstGeom>
        </p:spPr>
      </p:pic>
      <p:pic>
        <p:nvPicPr>
          <p:cNvPr id="33" name="Imagen 32" descr="salmonella.p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>
            <a:off x="5776534" y="6196762"/>
            <a:ext cx="744528" cy="506743"/>
          </a:xfrm>
          <a:prstGeom prst="rect">
            <a:avLst/>
          </a:prstGeom>
        </p:spPr>
      </p:pic>
      <p:cxnSp>
        <p:nvCxnSpPr>
          <p:cNvPr id="34" name="Conector recto de flecha 33"/>
          <p:cNvCxnSpPr/>
          <p:nvPr/>
        </p:nvCxnSpPr>
        <p:spPr>
          <a:xfrm flipH="1">
            <a:off x="7753860" y="4706013"/>
            <a:ext cx="387474" cy="336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352945" y="217452"/>
            <a:ext cx="6404495" cy="12926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porina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OmpD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S.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Typhimurium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un blanco de la respuesta protectora mediada por linfocitos B1b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6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443" y="2019858"/>
            <a:ext cx="7570787" cy="83798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S_tradnl" dirty="0" smtClean="0"/>
              <a:t>¿Cuáles son </a:t>
            </a:r>
            <a:r>
              <a:rPr lang="es-ES_tradnl" dirty="0" smtClean="0"/>
              <a:t>las</a:t>
            </a:r>
            <a:r>
              <a:rPr lang="es-ES_tradnl" dirty="0" smtClean="0"/>
              <a:t> caracter</a:t>
            </a:r>
            <a:r>
              <a:rPr lang="es-ES_tradnl" dirty="0" smtClean="0"/>
              <a:t>ísticas de la respuesta de anticuerpos inducidos por</a:t>
            </a:r>
            <a:r>
              <a:rPr lang="es-ES_tradnl" dirty="0" smtClean="0"/>
              <a:t> </a:t>
            </a:r>
            <a:r>
              <a:rPr lang="es-ES_tradnl" dirty="0" smtClean="0"/>
              <a:t>la porina </a:t>
            </a:r>
            <a:r>
              <a:rPr lang="es-ES_tradnl" dirty="0" err="1" smtClean="0"/>
              <a:t>Omp</a:t>
            </a:r>
            <a:r>
              <a:rPr lang="es-ES_tradnl" dirty="0" smtClean="0"/>
              <a:t> D </a:t>
            </a:r>
            <a:r>
              <a:rPr lang="es-ES_tradnl" dirty="0" smtClean="0"/>
              <a:t>de S. </a:t>
            </a:r>
            <a:r>
              <a:rPr lang="es-ES_tradnl" dirty="0" smtClean="0"/>
              <a:t>Typhimurium purificada?</a:t>
            </a:r>
          </a:p>
          <a:p>
            <a:pPr marL="0" indent="0">
              <a:lnSpc>
                <a:spcPct val="120000"/>
              </a:lnSpc>
              <a:buNone/>
            </a:pPr>
            <a:endParaRPr lang="es-ES_tradnl" sz="2200" dirty="0"/>
          </a:p>
        </p:txBody>
      </p:sp>
      <p:pic>
        <p:nvPicPr>
          <p:cNvPr id="7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mss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352945" y="234210"/>
            <a:ext cx="6404495" cy="11233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 DE INVESTIGACIÓN</a:t>
            </a:r>
          </a:p>
          <a:p>
            <a:pPr algn="ctr"/>
            <a:endParaRPr lang="es-MX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45277" y="3548057"/>
            <a:ext cx="6147837" cy="2182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defTabSz="9144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del método de purificación de la proteína</a:t>
            </a:r>
          </a:p>
          <a:p>
            <a:pPr lvl="0" algn="just" defTabSz="9144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Caracterización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bioquímica e integridad antig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énica</a:t>
            </a: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 defTabSz="9144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Caracterizaci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ón de las propiedades </a:t>
            </a:r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inmunogénicas</a:t>
            </a: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6110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08" t="16996" r="4215" b="13309"/>
          <a:stretch/>
        </p:blipFill>
        <p:spPr>
          <a:xfrm>
            <a:off x="283530" y="3241004"/>
            <a:ext cx="2603657" cy="2724571"/>
          </a:xfrm>
          <a:prstGeom prst="rect">
            <a:avLst/>
          </a:prstGeom>
        </p:spPr>
      </p:pic>
      <p:pic>
        <p:nvPicPr>
          <p:cNvPr id="2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973" y="224977"/>
            <a:ext cx="1127315" cy="11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ims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colorTemperature colorTemp="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77"/>
            <a:ext cx="804725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2711" t="18311" b="59815"/>
          <a:stretch/>
        </p:blipFill>
        <p:spPr bwMode="auto">
          <a:xfrm>
            <a:off x="4203510" y="5378721"/>
            <a:ext cx="2173266" cy="58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6"/>
          <p:cNvPicPr>
            <a:picLocks noChangeAspect="1"/>
          </p:cNvPicPr>
          <p:nvPr/>
        </p:nvPicPr>
        <p:blipFill rotWithShape="1">
          <a:blip r:embed="rId10"/>
          <a:srcRect r="55638"/>
          <a:stretch/>
        </p:blipFill>
        <p:spPr>
          <a:xfrm>
            <a:off x="7224312" y="2715713"/>
            <a:ext cx="1784047" cy="2682850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7263"/>
          <a:stretch/>
        </p:blipFill>
        <p:spPr bwMode="auto">
          <a:xfrm>
            <a:off x="3253818" y="2695871"/>
            <a:ext cx="3656376" cy="26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1352945" y="346425"/>
            <a:ext cx="6404495" cy="8925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Purificación de la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porina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OmpD</a:t>
            </a:r>
            <a:r>
              <a:rPr lang="es-MX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S. </a:t>
            </a:r>
            <a:r>
              <a:rPr lang="es-MX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Typhimurium</a:t>
            </a:r>
            <a:endParaRPr lang="es-MX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salmonella.png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21459" b="-734"/>
          <a:stretch/>
        </p:blipFill>
        <p:spPr>
          <a:xfrm>
            <a:off x="578833" y="1696518"/>
            <a:ext cx="762934" cy="5192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41096" y="1600711"/>
            <a:ext cx="7361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/>
              </a:rPr>
              <a:t>STm</a:t>
            </a:r>
            <a:endParaRPr lang="en-GB" sz="1200" dirty="0" smtClean="0">
              <a:latin typeface="Arial"/>
            </a:endParaRPr>
          </a:p>
          <a:p>
            <a:r>
              <a:rPr lang="en-GB" sz="1200" b="1" dirty="0" err="1" smtClean="0">
                <a:solidFill>
                  <a:schemeClr val="accent6"/>
                </a:solidFill>
                <a:latin typeface="Arial"/>
              </a:rPr>
              <a:t>OmpD</a:t>
            </a:r>
            <a:r>
              <a:rPr lang="en-GB" sz="1200" b="1" dirty="0" smtClean="0">
                <a:solidFill>
                  <a:schemeClr val="accent6"/>
                </a:solidFill>
                <a:latin typeface="Arial"/>
              </a:rPr>
              <a:t>+</a:t>
            </a:r>
          </a:p>
          <a:p>
            <a:r>
              <a:rPr lang="en-GB" sz="1300" dirty="0" err="1" smtClean="0">
                <a:latin typeface="Arial"/>
              </a:rPr>
              <a:t>OmpC</a:t>
            </a:r>
            <a:r>
              <a:rPr lang="en-GB" sz="1300" dirty="0" smtClean="0">
                <a:latin typeface="Arial"/>
              </a:rPr>
              <a:t>-</a:t>
            </a:r>
          </a:p>
          <a:p>
            <a:r>
              <a:rPr lang="en-GB" sz="1300" dirty="0" err="1" smtClean="0">
                <a:latin typeface="Arial"/>
              </a:rPr>
              <a:t>OmpF</a:t>
            </a:r>
            <a:r>
              <a:rPr lang="en-GB" sz="1300" dirty="0" smtClean="0">
                <a:latin typeface="Arial"/>
              </a:rPr>
              <a:t>-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5190" y="2129923"/>
            <a:ext cx="11572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Arial"/>
              </a:rPr>
              <a:t>SDS-PAGE</a:t>
            </a:r>
          </a:p>
          <a:p>
            <a:r>
              <a:rPr lang="en-GB" sz="1300" dirty="0" smtClean="0">
                <a:latin typeface="Arial"/>
              </a:rPr>
              <a:t>PROTEINAS</a:t>
            </a:r>
            <a:endParaRPr lang="en-GB" sz="1300" dirty="0" smtClean="0">
              <a:latin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08060" y="2080318"/>
            <a:ext cx="1602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err="1" smtClean="0">
                <a:latin typeface="Arial"/>
              </a:rPr>
              <a:t>Tinci</a:t>
            </a:r>
            <a:r>
              <a:rPr lang="en-GB" sz="1300" dirty="0" err="1" smtClean="0">
                <a:latin typeface="Arial"/>
              </a:rPr>
              <a:t>ón</a:t>
            </a:r>
            <a:r>
              <a:rPr lang="en-GB" sz="1300" dirty="0" smtClean="0">
                <a:latin typeface="Arial"/>
              </a:rPr>
              <a:t> </a:t>
            </a:r>
            <a:r>
              <a:rPr lang="en-GB" sz="1300" dirty="0" smtClean="0">
                <a:latin typeface="Arial"/>
              </a:rPr>
              <a:t>de </a:t>
            </a:r>
            <a:r>
              <a:rPr lang="en-GB" sz="1300" dirty="0" err="1" smtClean="0">
                <a:latin typeface="Arial"/>
              </a:rPr>
              <a:t>plata</a:t>
            </a:r>
            <a:endParaRPr lang="en-GB" sz="1300" dirty="0" smtClean="0">
              <a:latin typeface="Arial"/>
            </a:endParaRPr>
          </a:p>
          <a:p>
            <a:r>
              <a:rPr lang="en-GB" sz="1300" dirty="0" err="1" smtClean="0">
                <a:latin typeface="Arial"/>
              </a:rPr>
              <a:t>CHO´s</a:t>
            </a:r>
            <a:endParaRPr lang="en-GB" sz="1300" dirty="0" smtClean="0">
              <a:latin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3530" y="2676029"/>
            <a:ext cx="2404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Arial"/>
              </a:rPr>
              <a:t>PERFIL CROMATOGR</a:t>
            </a:r>
            <a:r>
              <a:rPr lang="en-GB" sz="1300" dirty="0" smtClean="0">
                <a:latin typeface="Arial"/>
              </a:rPr>
              <a:t>ÁFICO</a:t>
            </a:r>
          </a:p>
          <a:p>
            <a:r>
              <a:rPr lang="en-GB" sz="1300" dirty="0" smtClean="0">
                <a:latin typeface="Arial"/>
              </a:rPr>
              <a:t>FPLC</a:t>
            </a:r>
            <a:endParaRPr lang="en-GB" sz="13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9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MIQ ">
  <a:themeElements>
    <a:clrScheme name="Instalación integrad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UIMIQ .thmx</Template>
  <TotalTime>27040</TotalTime>
  <Words>1217</Words>
  <Application>Microsoft Macintosh PowerPoint</Application>
  <PresentationFormat>Presentación en pantalla (4:3)</PresentationFormat>
  <Paragraphs>219</Paragraphs>
  <Slides>16</Slides>
  <Notes>13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UIMIQ 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Elizarraras Bermudez</dc:creator>
  <cp:lastModifiedBy>Constantino III Roberto Lopez Macias</cp:lastModifiedBy>
  <cp:revision>313</cp:revision>
  <dcterms:created xsi:type="dcterms:W3CDTF">2017-03-27T20:26:35Z</dcterms:created>
  <dcterms:modified xsi:type="dcterms:W3CDTF">2017-03-29T23:02:09Z</dcterms:modified>
</cp:coreProperties>
</file>