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84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279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533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81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1608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9996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78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20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720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845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6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7575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372D-7D93-4580-BDD9-5C90C5DC2C30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860D7-D0BA-4446-BFEB-EEDA2B7450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671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8546410" TargetMode="External"/><Relationship Id="rId2" Type="http://schemas.openxmlformats.org/officeDocument/2006/relationships/hyperlink" Target="https://www.ncbi.nlm.nih.gov/pubmed/752160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16423041" TargetMode="External"/><Relationship Id="rId2" Type="http://schemas.openxmlformats.org/officeDocument/2006/relationships/hyperlink" Target="https://www.ncbi.nlm.nih.gov/pubmed/151586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cbi.nlm.nih.gov/pubmed/1948768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3432484" TargetMode="External"/><Relationship Id="rId2" Type="http://schemas.openxmlformats.org/officeDocument/2006/relationships/hyperlink" Target="https://www.ncbi.nlm.nih.gov/pubmed/2316212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cbi.nlm.nih.gov/pubmed/28337196" TargetMode="External"/><Relationship Id="rId4" Type="http://schemas.openxmlformats.org/officeDocument/2006/relationships/hyperlink" Target="https://www.ncbi.nlm.nih.gov/pubmed/2540063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712526" y="519654"/>
            <a:ext cx="10515600" cy="5306988"/>
          </a:xfrm>
        </p:spPr>
        <p:txBody>
          <a:bodyPr>
            <a:normAutofit fontScale="92500" lnSpcReduction="20000"/>
          </a:bodyPr>
          <a:lstStyle/>
          <a:p>
            <a:endParaRPr lang="en-US" b="1" u="sng" dirty="0" smtClean="0">
              <a:hlinkClick r:id="rId2"/>
            </a:endParaRPr>
          </a:p>
          <a:p>
            <a:endParaRPr lang="en-US" u="sng" dirty="0" smtClean="0">
              <a:hlinkClick r:id="rId2"/>
            </a:endParaRPr>
          </a:p>
          <a:p>
            <a:r>
              <a:rPr lang="en-US" u="sng" dirty="0" smtClean="0">
                <a:hlinkClick r:id="rId2"/>
              </a:rPr>
              <a:t>Role </a:t>
            </a:r>
            <a:r>
              <a:rPr lang="en-US" u="sng" dirty="0">
                <a:hlinkClick r:id="rId2"/>
              </a:rPr>
              <a:t>of </a:t>
            </a:r>
            <a:r>
              <a:rPr lang="en-US" u="sng" dirty="0" err="1">
                <a:hlinkClick r:id="rId2"/>
              </a:rPr>
              <a:t>porins</a:t>
            </a:r>
            <a:r>
              <a:rPr lang="en-US" u="sng" dirty="0">
                <a:hlinkClick r:id="rId2"/>
              </a:rPr>
              <a:t> from Salmonella </a:t>
            </a:r>
            <a:r>
              <a:rPr lang="en-US" u="sng" dirty="0" err="1">
                <a:hlinkClick r:id="rId2"/>
              </a:rPr>
              <a:t>typhi</a:t>
            </a:r>
            <a:r>
              <a:rPr lang="en-US" u="sng" dirty="0">
                <a:hlinkClick r:id="rId2"/>
              </a:rPr>
              <a:t> in the induction of protective immunity.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dirty="0" err="1" smtClean="0"/>
              <a:t>Isibasi</a:t>
            </a:r>
            <a:r>
              <a:rPr lang="es-MX" dirty="0" smtClean="0"/>
              <a:t> </a:t>
            </a:r>
            <a:r>
              <a:rPr lang="es-MX" dirty="0"/>
              <a:t>A, Paniagua J, Rojo MP, Martín N, Ramírez G, González CR</a:t>
            </a:r>
            <a:r>
              <a:rPr lang="es-MX" dirty="0" smtClean="0"/>
              <a:t>,</a:t>
            </a:r>
          </a:p>
          <a:p>
            <a:pPr marL="0" indent="0">
              <a:buNone/>
            </a:pPr>
            <a:r>
              <a:rPr lang="es-MX" dirty="0" smtClean="0"/>
              <a:t>   López- Macías </a:t>
            </a:r>
            <a:r>
              <a:rPr lang="es-MX" dirty="0"/>
              <a:t>C, Sánchez J, </a:t>
            </a:r>
            <a:r>
              <a:rPr lang="es-MX" dirty="0" err="1"/>
              <a:t>Kumate</a:t>
            </a:r>
            <a:r>
              <a:rPr lang="es-MX" dirty="0"/>
              <a:t> J, Ortiz-Navarrete V.</a:t>
            </a:r>
          </a:p>
          <a:p>
            <a:pPr marL="0" indent="0">
              <a:buNone/>
            </a:pPr>
            <a:r>
              <a:rPr lang="en-US" dirty="0" smtClean="0"/>
              <a:t>   Ann </a:t>
            </a:r>
            <a:r>
              <a:rPr lang="en-US" dirty="0"/>
              <a:t>NY </a:t>
            </a:r>
            <a:r>
              <a:rPr lang="en-US" dirty="0" err="1"/>
              <a:t>Acad</a:t>
            </a:r>
            <a:r>
              <a:rPr lang="en-US" dirty="0"/>
              <a:t> </a:t>
            </a:r>
            <a:r>
              <a:rPr lang="en-US" dirty="0" err="1"/>
              <a:t>Sci</a:t>
            </a:r>
            <a:r>
              <a:rPr lang="en-US" dirty="0"/>
              <a:t>, 1994.</a:t>
            </a:r>
            <a:endParaRPr lang="es-MX" dirty="0"/>
          </a:p>
          <a:p>
            <a:endParaRPr lang="en-US" u="sng" dirty="0" smtClean="0">
              <a:hlinkClick r:id="rId3"/>
            </a:endParaRPr>
          </a:p>
          <a:p>
            <a:r>
              <a:rPr lang="en-US" u="sng" dirty="0" smtClean="0">
                <a:hlinkClick r:id="rId3"/>
              </a:rPr>
              <a:t>Induction </a:t>
            </a:r>
            <a:r>
              <a:rPr lang="en-US" u="sng" dirty="0">
                <a:hlinkClick r:id="rId3"/>
              </a:rPr>
              <a:t>of antibodies against Salmonella </a:t>
            </a:r>
            <a:r>
              <a:rPr lang="en-US" u="sng" dirty="0" err="1">
                <a:hlinkClick r:id="rId3"/>
              </a:rPr>
              <a:t>typhi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OmpC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porin</a:t>
            </a:r>
            <a:r>
              <a:rPr lang="en-US" u="sng" dirty="0">
                <a:hlinkClick r:id="rId3"/>
              </a:rPr>
              <a:t> by naked DNA </a:t>
            </a:r>
            <a:r>
              <a:rPr lang="en-US" u="sng" dirty="0" smtClean="0">
                <a:hlinkClick r:id="rId3"/>
              </a:rPr>
              <a:t>immunization.</a:t>
            </a:r>
            <a:endParaRPr lang="en-US" u="sng" dirty="0" smtClean="0"/>
          </a:p>
          <a:p>
            <a:pPr marL="0" indent="0">
              <a:buNone/>
            </a:pPr>
            <a:r>
              <a:rPr lang="es-MX" dirty="0" smtClean="0"/>
              <a:t>   López-Macías </a:t>
            </a:r>
            <a:r>
              <a:rPr lang="es-MX" dirty="0"/>
              <a:t>C, López-Hernández MA, González CR, </a:t>
            </a:r>
            <a:r>
              <a:rPr lang="es-MX" dirty="0" err="1" smtClean="0"/>
              <a:t>Isibasi</a:t>
            </a:r>
            <a:r>
              <a:rPr lang="es-MX" dirty="0" smtClean="0"/>
              <a:t> A,		                   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Ortiz-Navarrete </a:t>
            </a:r>
            <a:r>
              <a:rPr lang="es-MX" dirty="0"/>
              <a:t>V.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Ann </a:t>
            </a:r>
            <a:r>
              <a:rPr lang="en-US" dirty="0"/>
              <a:t>NY </a:t>
            </a:r>
            <a:r>
              <a:rPr lang="en-US" dirty="0" err="1"/>
              <a:t>Acad</a:t>
            </a:r>
            <a:r>
              <a:rPr lang="en-US" dirty="0"/>
              <a:t> </a:t>
            </a:r>
            <a:r>
              <a:rPr lang="en-US" dirty="0" err="1"/>
              <a:t>Sci</a:t>
            </a:r>
            <a:r>
              <a:rPr lang="en-US" dirty="0"/>
              <a:t>, 1995.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998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8368" y="345988"/>
            <a:ext cx="10925432" cy="6260757"/>
          </a:xfrm>
        </p:spPr>
        <p:txBody>
          <a:bodyPr>
            <a:normAutofit/>
          </a:bodyPr>
          <a:lstStyle/>
          <a:p>
            <a:r>
              <a:rPr lang="en-US" u="sng" dirty="0" smtClean="0">
                <a:hlinkClick r:id="rId2"/>
              </a:rPr>
              <a:t>Induction of cellular immune response and anti-Salmonella </a:t>
            </a:r>
            <a:r>
              <a:rPr lang="en-US" u="sng" dirty="0" err="1" smtClean="0">
                <a:hlinkClick r:id="rId2"/>
              </a:rPr>
              <a:t>enterica</a:t>
            </a:r>
            <a:r>
              <a:rPr lang="en-US" u="sng" dirty="0" smtClean="0">
                <a:hlinkClick r:id="rId2"/>
              </a:rPr>
              <a:t> </a:t>
            </a:r>
            <a:r>
              <a:rPr lang="en-US" u="sng" dirty="0" err="1" smtClean="0">
                <a:hlinkClick r:id="rId2"/>
              </a:rPr>
              <a:t>serovar</a:t>
            </a:r>
            <a:r>
              <a:rPr lang="en-US" u="sng" dirty="0" smtClean="0">
                <a:hlinkClick r:id="rId2"/>
              </a:rPr>
              <a:t> </a:t>
            </a:r>
            <a:r>
              <a:rPr lang="en-US" u="sng" dirty="0" err="1" smtClean="0">
                <a:hlinkClick r:id="rId2"/>
              </a:rPr>
              <a:t>typhi</a:t>
            </a:r>
            <a:r>
              <a:rPr lang="en-US" u="sng" dirty="0" smtClean="0">
                <a:hlinkClick r:id="rId2"/>
              </a:rPr>
              <a:t> bactericidal antibodies in healthy volunteers by immunization with a vaccine candidate against typhoid fever.</a:t>
            </a:r>
            <a:endParaRPr lang="es-MX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Immunol</a:t>
            </a:r>
            <a:r>
              <a:rPr lang="en-US" dirty="0" smtClean="0"/>
              <a:t> Lett, 2004.</a:t>
            </a:r>
            <a:endParaRPr lang="es-MX" dirty="0" smtClean="0"/>
          </a:p>
          <a:p>
            <a:pPr marL="0" indent="0">
              <a:buNone/>
            </a:pPr>
            <a:r>
              <a:rPr lang="en-US" dirty="0"/>
              <a:t> </a:t>
            </a:r>
            <a:endParaRPr lang="es-MX" dirty="0"/>
          </a:p>
          <a:p>
            <a:r>
              <a:rPr lang="en-US" u="sng" dirty="0">
                <a:hlinkClick r:id="rId3"/>
              </a:rPr>
              <a:t>Salmonella </a:t>
            </a:r>
            <a:r>
              <a:rPr lang="en-US" u="sng" dirty="0" err="1">
                <a:hlinkClick r:id="rId3"/>
              </a:rPr>
              <a:t>porins</a:t>
            </a:r>
            <a:r>
              <a:rPr lang="en-US" u="sng" dirty="0">
                <a:hlinkClick r:id="rId3"/>
              </a:rPr>
              <a:t> induce a sustained, lifelong specific bactericidal antibody memory response.</a:t>
            </a:r>
            <a:endParaRPr lang="es-MX" dirty="0"/>
          </a:p>
          <a:p>
            <a:pPr marL="0" indent="0">
              <a:buNone/>
            </a:pPr>
            <a:r>
              <a:rPr lang="en-US" dirty="0" smtClean="0"/>
              <a:t>   Immunology</a:t>
            </a:r>
            <a:r>
              <a:rPr lang="en-US" dirty="0"/>
              <a:t>, 2006.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r>
              <a:rPr lang="en-US" u="sng" dirty="0">
                <a:hlinkClick r:id="rId4"/>
              </a:rPr>
              <a:t>The </a:t>
            </a:r>
            <a:r>
              <a:rPr lang="en-US" u="sng" dirty="0" err="1">
                <a:hlinkClick r:id="rId4"/>
              </a:rPr>
              <a:t>porin</a:t>
            </a:r>
            <a:r>
              <a:rPr lang="en-US" u="sng" dirty="0">
                <a:hlinkClick r:id="rId4"/>
              </a:rPr>
              <a:t> </a:t>
            </a:r>
            <a:r>
              <a:rPr lang="en-US" u="sng" dirty="0" err="1">
                <a:hlinkClick r:id="rId4"/>
              </a:rPr>
              <a:t>OmpD</a:t>
            </a:r>
            <a:r>
              <a:rPr lang="en-US" u="sng" dirty="0">
                <a:hlinkClick r:id="rId4"/>
              </a:rPr>
              <a:t> from </a:t>
            </a:r>
            <a:r>
              <a:rPr lang="en-US" u="sng" dirty="0" err="1">
                <a:hlinkClick r:id="rId4"/>
              </a:rPr>
              <a:t>nontyphoidal</a:t>
            </a:r>
            <a:r>
              <a:rPr lang="en-US" u="sng" dirty="0">
                <a:hlinkClick r:id="rId4"/>
              </a:rPr>
              <a:t> Salmonella is a key target for a protective B1b cell antibody response.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dirty="0" err="1" smtClean="0"/>
              <a:t>Proc</a:t>
            </a:r>
            <a:r>
              <a:rPr lang="es-MX" dirty="0" smtClean="0"/>
              <a:t> </a:t>
            </a:r>
            <a:r>
              <a:rPr lang="es-MX" dirty="0" err="1"/>
              <a:t>Natl</a:t>
            </a:r>
            <a:r>
              <a:rPr lang="es-MX" dirty="0"/>
              <a:t> </a:t>
            </a:r>
            <a:r>
              <a:rPr lang="es-MX" dirty="0" err="1"/>
              <a:t>Acad</a:t>
            </a:r>
            <a:r>
              <a:rPr lang="es-MX" dirty="0"/>
              <a:t> </a:t>
            </a:r>
            <a:r>
              <a:rPr lang="es-MX" dirty="0" err="1"/>
              <a:t>Sci</a:t>
            </a:r>
            <a:r>
              <a:rPr lang="es-MX" dirty="0"/>
              <a:t> USA, 2009.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8540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5503" y="576649"/>
            <a:ext cx="10678298" cy="59724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r>
              <a:rPr lang="en-US" u="sng" dirty="0" smtClean="0">
                <a:hlinkClick r:id="rId2"/>
              </a:rPr>
              <a:t>The </a:t>
            </a:r>
            <a:r>
              <a:rPr lang="en-US" u="sng" dirty="0">
                <a:hlinkClick r:id="rId2"/>
              </a:rPr>
              <a:t>capsular polysaccharide Vi from Salmonella </a:t>
            </a:r>
            <a:r>
              <a:rPr lang="en-US" u="sng" dirty="0" err="1">
                <a:hlinkClick r:id="rId2"/>
              </a:rPr>
              <a:t>typhi</a:t>
            </a:r>
            <a:r>
              <a:rPr lang="en-US" u="sng" dirty="0">
                <a:hlinkClick r:id="rId2"/>
              </a:rPr>
              <a:t> is a B1b antigen.</a:t>
            </a:r>
            <a:endParaRPr lang="es-MX" dirty="0"/>
          </a:p>
          <a:p>
            <a:pPr marL="0" indent="0">
              <a:buNone/>
            </a:pPr>
            <a:r>
              <a:rPr lang="en-US" dirty="0" smtClean="0"/>
              <a:t>   J </a:t>
            </a:r>
            <a:r>
              <a:rPr lang="en-US" dirty="0" err="1"/>
              <a:t>Immunol</a:t>
            </a:r>
            <a:r>
              <a:rPr lang="en-US" dirty="0"/>
              <a:t> 2012</a:t>
            </a:r>
            <a:r>
              <a:rPr lang="en-US" dirty="0" smtClean="0"/>
              <a:t>.</a:t>
            </a:r>
            <a:endParaRPr lang="es-MX" dirty="0"/>
          </a:p>
          <a:p>
            <a:r>
              <a:rPr lang="en-US" u="sng" dirty="0" smtClean="0">
                <a:hlinkClick r:id="rId3"/>
              </a:rPr>
              <a:t>Salmonella </a:t>
            </a:r>
            <a:r>
              <a:rPr lang="en-US" u="sng" dirty="0" err="1">
                <a:hlinkClick r:id="rId3"/>
              </a:rPr>
              <a:t>Typhi</a:t>
            </a:r>
            <a:r>
              <a:rPr lang="en-US" u="sng" dirty="0">
                <a:hlinkClick r:id="rId3"/>
              </a:rPr>
              <a:t> OmpS1 and OmpS2 </a:t>
            </a:r>
            <a:r>
              <a:rPr lang="en-US" u="sng" dirty="0" err="1">
                <a:hlinkClick r:id="rId3"/>
              </a:rPr>
              <a:t>porins</a:t>
            </a:r>
            <a:r>
              <a:rPr lang="en-US" u="sng" dirty="0">
                <a:hlinkClick r:id="rId3"/>
              </a:rPr>
              <a:t> are potent protective immunogens with adjuvant properties.</a:t>
            </a:r>
            <a:endParaRPr lang="es-MX" dirty="0"/>
          </a:p>
          <a:p>
            <a:pPr marL="0" indent="0">
              <a:buNone/>
            </a:pPr>
            <a:r>
              <a:rPr lang="en-US" dirty="0" smtClean="0"/>
              <a:t>   Immunology</a:t>
            </a:r>
            <a:r>
              <a:rPr lang="en-US" dirty="0"/>
              <a:t>, 2013.</a:t>
            </a:r>
            <a:endParaRPr lang="es-MX" dirty="0"/>
          </a:p>
          <a:p>
            <a:r>
              <a:rPr lang="en-US" u="sng" dirty="0">
                <a:hlinkClick r:id="rId4"/>
              </a:rPr>
              <a:t>B1b cells recognize protective antigens after natural infection and vaccination.</a:t>
            </a:r>
            <a:endParaRPr lang="es-MX" dirty="0"/>
          </a:p>
          <a:p>
            <a:pPr marL="0" indent="0">
              <a:buNone/>
            </a:pPr>
            <a:r>
              <a:rPr lang="en-US" dirty="0"/>
              <a:t>   Front </a:t>
            </a:r>
            <a:r>
              <a:rPr lang="en-US" dirty="0" err="1"/>
              <a:t>Immunol</a:t>
            </a:r>
            <a:r>
              <a:rPr lang="en-US" dirty="0"/>
              <a:t>, </a:t>
            </a:r>
            <a:r>
              <a:rPr lang="es-MX" dirty="0"/>
              <a:t>2014.</a:t>
            </a:r>
          </a:p>
          <a:p>
            <a:r>
              <a:rPr lang="en-US" i="1" u="sng" dirty="0">
                <a:hlinkClick r:id="rId5"/>
              </a:rPr>
              <a:t>Salmonella</a:t>
            </a:r>
            <a:r>
              <a:rPr lang="en-US" u="sng" dirty="0">
                <a:hlinkClick r:id="rId5"/>
              </a:rPr>
              <a:t> </a:t>
            </a:r>
            <a:r>
              <a:rPr lang="en-US" u="sng" dirty="0" err="1">
                <a:hlinkClick r:id="rId5"/>
              </a:rPr>
              <a:t>Typhi</a:t>
            </a:r>
            <a:r>
              <a:rPr lang="en-US" u="sng" dirty="0">
                <a:hlinkClick r:id="rId5"/>
              </a:rPr>
              <a:t> </a:t>
            </a:r>
            <a:r>
              <a:rPr lang="en-US" u="sng" dirty="0" err="1">
                <a:hlinkClick r:id="rId5"/>
              </a:rPr>
              <a:t>Porins</a:t>
            </a:r>
            <a:r>
              <a:rPr lang="en-US" u="sng" dirty="0">
                <a:hlinkClick r:id="rId5"/>
              </a:rPr>
              <a:t> </a:t>
            </a:r>
            <a:r>
              <a:rPr lang="en-US" u="sng" dirty="0" err="1">
                <a:hlinkClick r:id="rId5"/>
              </a:rPr>
              <a:t>OmpC</a:t>
            </a:r>
            <a:r>
              <a:rPr lang="en-US" u="sng" dirty="0">
                <a:hlinkClick r:id="rId5"/>
              </a:rPr>
              <a:t> and </a:t>
            </a:r>
            <a:r>
              <a:rPr lang="en-US" u="sng" dirty="0" err="1">
                <a:hlinkClick r:id="rId5"/>
              </a:rPr>
              <a:t>OmpF</a:t>
            </a:r>
            <a:r>
              <a:rPr lang="en-US" u="sng" dirty="0">
                <a:hlinkClick r:id="rId5"/>
              </a:rPr>
              <a:t> Are Potent Adjuvants for T-Dependent and T-Independent Antigens</a:t>
            </a:r>
            <a:r>
              <a:rPr lang="en-US" u="sng" dirty="0" smtClean="0">
                <a:hlinkClick r:id="rId5"/>
              </a:rPr>
              <a:t>.</a:t>
            </a:r>
            <a:endParaRPr lang="es-MX" dirty="0"/>
          </a:p>
          <a:p>
            <a:pPr marL="0" indent="0">
              <a:buNone/>
            </a:pPr>
            <a:r>
              <a:rPr lang="en-US" dirty="0"/>
              <a:t>   Front </a:t>
            </a:r>
            <a:r>
              <a:rPr lang="en-US" dirty="0" err="1"/>
              <a:t>Immunol</a:t>
            </a:r>
            <a:r>
              <a:rPr lang="en-US" dirty="0"/>
              <a:t>, 2017.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39917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165</Words>
  <Application>Microsoft Office PowerPoint</Application>
  <PresentationFormat>Panorámica</PresentationFormat>
  <Paragraphs>28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</dc:creator>
  <cp:lastModifiedBy>Luis</cp:lastModifiedBy>
  <cp:revision>8</cp:revision>
  <dcterms:created xsi:type="dcterms:W3CDTF">2017-03-27T14:21:12Z</dcterms:created>
  <dcterms:modified xsi:type="dcterms:W3CDTF">2017-03-28T17:29:00Z</dcterms:modified>
</cp:coreProperties>
</file>