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5" r:id="rId2"/>
    <p:sldId id="300" r:id="rId3"/>
    <p:sldId id="271" r:id="rId4"/>
    <p:sldId id="269" r:id="rId5"/>
    <p:sldId id="268" r:id="rId6"/>
    <p:sldId id="307" r:id="rId7"/>
    <p:sldId id="274" r:id="rId8"/>
    <p:sldId id="309" r:id="rId9"/>
    <p:sldId id="301" r:id="rId10"/>
    <p:sldId id="306" r:id="rId11"/>
    <p:sldId id="277" r:id="rId12"/>
    <p:sldId id="289" r:id="rId13"/>
    <p:sldId id="290" r:id="rId14"/>
    <p:sldId id="294" r:id="rId15"/>
    <p:sldId id="293" r:id="rId16"/>
    <p:sldId id="286" r:id="rId17"/>
    <p:sldId id="285" r:id="rId18"/>
    <p:sldId id="284" r:id="rId19"/>
    <p:sldId id="299" r:id="rId20"/>
    <p:sldId id="298" r:id="rId21"/>
    <p:sldId id="264" r:id="rId22"/>
    <p:sldId id="263" r:id="rId23"/>
    <p:sldId id="305" r:id="rId24"/>
    <p:sldId id="283" r:id="rId25"/>
    <p:sldId id="288" r:id="rId2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53" autoAdjust="0"/>
  </p:normalViewPr>
  <p:slideViewPr>
    <p:cSldViewPr>
      <p:cViewPr>
        <p:scale>
          <a:sx n="70" d="100"/>
          <a:sy n="70" d="100"/>
        </p:scale>
        <p:origin x="-138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29"/>
  <c:chart>
    <c:autoTitleDeleted val="1"/>
    <c:plotArea>
      <c:layout>
        <c:manualLayout>
          <c:layoutTarget val="inner"/>
          <c:xMode val="edge"/>
          <c:yMode val="edge"/>
          <c:x val="0.14158160842393197"/>
          <c:y val="0.15674544392186976"/>
          <c:w val="0.85411045239468109"/>
          <c:h val="0.73291307824508445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Serie 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Hoja1!$A$2:$A$12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2001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Hoja1!$B$2:$B$12</c:f>
              <c:numCache>
                <c:formatCode>0.0</c:formatCode>
                <c:ptCount val="11"/>
                <c:pt idx="0">
                  <c:v>3.4</c:v>
                </c:pt>
                <c:pt idx="1">
                  <c:v>3.7</c:v>
                </c:pt>
                <c:pt idx="2">
                  <c:v>3.7939757612711684</c:v>
                </c:pt>
                <c:pt idx="3">
                  <c:v>3.9427742688982832</c:v>
                </c:pt>
                <c:pt idx="4">
                  <c:v>4.8531630062202415</c:v>
                </c:pt>
                <c:pt idx="5">
                  <c:v>5.9</c:v>
                </c:pt>
                <c:pt idx="6">
                  <c:v>8.8000000000000007</c:v>
                </c:pt>
                <c:pt idx="7">
                  <c:v>5.2</c:v>
                </c:pt>
                <c:pt idx="8">
                  <c:v>4.5</c:v>
                </c:pt>
                <c:pt idx="9">
                  <c:v>7.5</c:v>
                </c:pt>
                <c:pt idx="10">
                  <c:v>6.2</c:v>
                </c:pt>
              </c:numCache>
            </c:numRef>
          </c:val>
        </c:ser>
        <c:gapWidth val="100"/>
        <c:axId val="74618752"/>
        <c:axId val="75092352"/>
      </c:barChart>
      <c:catAx>
        <c:axId val="7461875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MX"/>
          </a:p>
        </c:txPr>
        <c:crossAx val="75092352"/>
        <c:crosses val="autoZero"/>
        <c:auto val="1"/>
        <c:lblAlgn val="ctr"/>
        <c:lblOffset val="100"/>
      </c:catAx>
      <c:valAx>
        <c:axId val="75092352"/>
        <c:scaling>
          <c:orientation val="minMax"/>
          <c:max val="15"/>
          <c:min val="0"/>
        </c:scaling>
        <c:axPos val="l"/>
        <c:title>
          <c:tx>
            <c:rich>
              <a:bodyPr/>
              <a:lstStyle/>
              <a:p>
                <a:pPr>
                  <a:defRPr sz="15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s-MX" sz="1500" b="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Rate</a:t>
                </a:r>
                <a:r>
                  <a:rPr lang="es-MX" sz="1500" b="0" baseline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per</a:t>
                </a:r>
                <a:r>
                  <a:rPr lang="es-MX" sz="15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15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100 000 </a:t>
                </a:r>
                <a:r>
                  <a:rPr lang="es-MX" sz="1500" b="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insured</a:t>
                </a:r>
                <a:r>
                  <a:rPr lang="es-MX" sz="15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&lt;19 </a:t>
                </a:r>
                <a:r>
                  <a:rPr lang="es-MX" sz="1500" b="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years</a:t>
                </a:r>
                <a:endParaRPr lang="es-MX" sz="15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</c:title>
        <c:numFmt formatCode="0" sourceLinked="0"/>
        <c:tickLblPos val="nextTo"/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MX"/>
          </a:p>
        </c:txPr>
        <c:crossAx val="74618752"/>
        <c:crosses val="autoZero"/>
        <c:crossBetween val="between"/>
        <c:majorUnit val="5"/>
        <c:minorUnit val="1"/>
      </c:valAx>
      <c:spPr>
        <a:solidFill>
          <a:schemeClr val="bg1">
            <a:lumMod val="95000"/>
          </a:schemeClr>
        </a:solidFill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es-MX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0.37854</cdr:x>
      <cdr:y>0.04938</cdr:y>
    </cdr:from>
    <cdr:to>
      <cdr:x>0.91591</cdr:x>
      <cdr:y>0.17284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3347859" y="288016"/>
          <a:ext cx="4752574" cy="7200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MX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F9137-462C-4808-BCBA-C1EB17430D58}" type="datetimeFigureOut">
              <a:rPr lang="es-MX" smtClean="0"/>
              <a:pPr/>
              <a:t>29/03/2017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320B5-F822-44FD-A990-018065E3C8D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E4432-C2E7-4DF5-B9EB-03C64FE068F9}" type="datetimeFigureOut">
              <a:rPr lang="es-MX" smtClean="0"/>
              <a:pPr/>
              <a:t>29/03/2017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A2A53-C327-4C0C-BE48-27ABA6DB9AC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07769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E6D00-C48F-44AC-9BC9-98A38315F45D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751620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2659-2D90-4A7A-9A16-52A9F76B207B}" type="slidenum">
              <a:rPr lang="es-MX" smtClean="0"/>
              <a:pPr/>
              <a:t>3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961428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2659-2D90-4A7A-9A16-52A9F76B207B}" type="slidenum">
              <a:rPr lang="es-MX" smtClean="0"/>
              <a:pPr/>
              <a:t>4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856696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2659-2D90-4A7A-9A16-52A9F76B207B}" type="slidenum">
              <a:rPr lang="es-MX" smtClean="0"/>
              <a:pPr/>
              <a:t>5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4116642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2659-2D90-4A7A-9A16-52A9F76B207B}" type="slidenum">
              <a:rPr lang="es-MX" smtClean="0"/>
              <a:pPr/>
              <a:t>7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537322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A2A53-C327-4C0C-BE48-27ABA6DB9AC5}" type="slidenum">
              <a:rPr lang="es-MX" smtClean="0"/>
              <a:pPr/>
              <a:t>8</a:t>
            </a:fld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>
              <a:spcBef>
                <a:spcPct val="0"/>
              </a:spcBef>
            </a:pPr>
            <a:endParaRPr lang="es-MX" smtClean="0"/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38C8B5-EDBE-4EF9-8AFC-A5F306D940B3}" type="slidenum">
              <a:rPr lang="es-MX" smtClean="0"/>
              <a:pPr/>
              <a:t>9</a:t>
            </a:fld>
            <a:endParaRPr lang="es-MX" smtClean="0"/>
          </a:p>
        </p:txBody>
      </p:sp>
    </p:spTree>
    <p:extLst>
      <p:ext uri="{BB962C8B-B14F-4D97-AF65-F5344CB8AC3E}">
        <p14:creationId xmlns="" xmlns:p14="http://schemas.microsoft.com/office/powerpoint/2010/main" val="2336843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A2A53-C327-4C0C-BE48-27ABA6DB9AC5}" type="slidenum">
              <a:rPr lang="es-MX" smtClean="0"/>
              <a:pPr/>
              <a:t>11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4277587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A2A53-C327-4C0C-BE48-27ABA6DB9AC5}" type="slidenum">
              <a:rPr lang="es-MX" smtClean="0"/>
              <a:pPr/>
              <a:t>14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9922-A80D-49E5-8266-D7B441A2662F}" type="datetimeFigureOut">
              <a:rPr lang="es-MX" smtClean="0"/>
              <a:pPr/>
              <a:t>29/03/2017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C615-704E-4034-B5E7-7E1F7CEA17D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9922-A80D-49E5-8266-D7B441A2662F}" type="datetimeFigureOut">
              <a:rPr lang="es-MX" smtClean="0"/>
              <a:pPr/>
              <a:t>29/03/2017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C615-704E-4034-B5E7-7E1F7CEA17D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9922-A80D-49E5-8266-D7B441A2662F}" type="datetimeFigureOut">
              <a:rPr lang="es-MX" smtClean="0"/>
              <a:pPr/>
              <a:t>29/03/2017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C615-704E-4034-B5E7-7E1F7CEA17D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9922-A80D-49E5-8266-D7B441A2662F}" type="datetimeFigureOut">
              <a:rPr lang="es-MX" smtClean="0"/>
              <a:pPr/>
              <a:t>29/03/2017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C615-704E-4034-B5E7-7E1F7CEA17D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9922-A80D-49E5-8266-D7B441A2662F}" type="datetimeFigureOut">
              <a:rPr lang="es-MX" smtClean="0"/>
              <a:pPr/>
              <a:t>29/03/2017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C615-704E-4034-B5E7-7E1F7CEA17D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9922-A80D-49E5-8266-D7B441A2662F}" type="datetimeFigureOut">
              <a:rPr lang="es-MX" smtClean="0"/>
              <a:pPr/>
              <a:t>29/03/2017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C615-704E-4034-B5E7-7E1F7CEA17D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9922-A80D-49E5-8266-D7B441A2662F}" type="datetimeFigureOut">
              <a:rPr lang="es-MX" smtClean="0"/>
              <a:pPr/>
              <a:t>29/03/2017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C615-704E-4034-B5E7-7E1F7CEA17D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9922-A80D-49E5-8266-D7B441A2662F}" type="datetimeFigureOut">
              <a:rPr lang="es-MX" smtClean="0"/>
              <a:pPr/>
              <a:t>29/03/2017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C615-704E-4034-B5E7-7E1F7CEA17D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9922-A80D-49E5-8266-D7B441A2662F}" type="datetimeFigureOut">
              <a:rPr lang="es-MX" smtClean="0"/>
              <a:pPr/>
              <a:t>29/03/2017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C615-704E-4034-B5E7-7E1F7CEA17D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9922-A80D-49E5-8266-D7B441A2662F}" type="datetimeFigureOut">
              <a:rPr lang="es-MX" smtClean="0"/>
              <a:pPr/>
              <a:t>29/03/2017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C615-704E-4034-B5E7-7E1F7CEA17D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9922-A80D-49E5-8266-D7B441A2662F}" type="datetimeFigureOut">
              <a:rPr lang="es-MX" smtClean="0"/>
              <a:pPr/>
              <a:t>29/03/2017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C615-704E-4034-B5E7-7E1F7CEA17D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69922-A80D-49E5-8266-D7B441A2662F}" type="datetimeFigureOut">
              <a:rPr lang="es-MX" smtClean="0"/>
              <a:pPr/>
              <a:t>29/03/2017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2C615-704E-4034-B5E7-7E1F7CEA17D6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982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/>
          <p:cNvSpPr>
            <a:spLocks noChangeArrowheads="1"/>
          </p:cNvSpPr>
          <p:nvPr/>
        </p:nvSpPr>
        <p:spPr bwMode="auto">
          <a:xfrm>
            <a:off x="323528" y="692696"/>
            <a:ext cx="8568952" cy="687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6213" indent="-176213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MX" dirty="0">
                <a:latin typeface="Arial" pitchFamily="34" charset="0"/>
                <a:cs typeface="Arial" pitchFamily="34" charset="0"/>
              </a:rPr>
              <a:t>papel de NKT en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modelo </a:t>
            </a:r>
            <a:r>
              <a:rPr lang="es-MX" b="1" dirty="0" err="1">
                <a:latin typeface="Arial" pitchFamily="34" charset="0"/>
                <a:cs typeface="Arial" pitchFamily="34" charset="0"/>
              </a:rPr>
              <a:t>murino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dirty="0">
                <a:latin typeface="Arial" pitchFamily="34" charset="0"/>
                <a:cs typeface="Arial" pitchFamily="34" charset="0"/>
              </a:rPr>
              <a:t>está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claro</a:t>
            </a:r>
            <a:r>
              <a:rPr lang="es-MX" dirty="0">
                <a:latin typeface="Arial" pitchFamily="34" charset="0"/>
                <a:cs typeface="Arial" pitchFamily="34" charset="0"/>
              </a:rPr>
              <a:t>, pero en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humanos</a:t>
            </a:r>
            <a:r>
              <a:rPr lang="es-MX" dirty="0">
                <a:latin typeface="Arial" pitchFamily="34" charset="0"/>
                <a:cs typeface="Arial" pitchFamily="34" charset="0"/>
              </a:rPr>
              <a:t> los resultados son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contradictorios.</a:t>
            </a:r>
          </a:p>
          <a:p>
            <a:pPr marL="176213" indent="-176213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Las </a:t>
            </a:r>
            <a:r>
              <a:rPr lang="es-MX" dirty="0">
                <a:latin typeface="Arial" pitchFamily="34" charset="0"/>
                <a:cs typeface="Arial" pitchFamily="34" charset="0"/>
              </a:rPr>
              <a:t>células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NKT pueden polarizar su propia respuesta y la </a:t>
            </a:r>
            <a:r>
              <a:rPr lang="es-MX" dirty="0">
                <a:latin typeface="Arial" pitchFamily="34" charset="0"/>
                <a:cs typeface="Arial" pitchFamily="34" charset="0"/>
              </a:rPr>
              <a:t>respuesta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sistémica</a:t>
            </a:r>
            <a:r>
              <a:rPr lang="es-MX" dirty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inmune.</a:t>
            </a:r>
          </a:p>
          <a:p>
            <a:pPr marL="176213" indent="-176213">
              <a:lnSpc>
                <a:spcPct val="90000"/>
              </a:lnSpc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es-MX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El gen CTSL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ejerce un rol crítico en la selección positiva de las células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NKT en diabetes tipo 1.  </a:t>
            </a:r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>
              <a:lnSpc>
                <a:spcPct val="90000"/>
              </a:lnSpc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endParaRPr lang="es-ES" b="1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176213" indent="-176213">
              <a:lnSpc>
                <a:spcPct val="90000"/>
              </a:lnSpc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es-E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Con el presente proyecto se  pretende </a:t>
            </a:r>
            <a:r>
              <a:rPr lang="es-ES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aportar conocimiento nuevo</a:t>
            </a:r>
            <a:r>
              <a:rPr lang="es-E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sobre la relación de las células NKT con la expresión del gen </a:t>
            </a:r>
            <a:r>
              <a:rPr lang="es-ES" i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CTSL </a:t>
            </a:r>
            <a:r>
              <a:rPr lang="es-E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y su rol en la </a:t>
            </a:r>
            <a:r>
              <a:rPr lang="es-ES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fisiopatología</a:t>
            </a:r>
            <a:r>
              <a:rPr lang="es-E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de la enfermedad en población pediátrica </a:t>
            </a:r>
            <a:r>
              <a:rPr lang="es-E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con diabetes tipo1.</a:t>
            </a:r>
            <a:endParaRPr lang="es-ES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176213" indent="-176213">
              <a:lnSpc>
                <a:spcPct val="90000"/>
              </a:lnSpc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endParaRPr lang="es-ES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722313" lvl="1" indent="-265113">
              <a:lnSpc>
                <a:spcPct val="90000"/>
              </a:lnSpc>
              <a:buClr>
                <a:schemeClr val="accent6">
                  <a:lumMod val="50000"/>
                </a:schemeClr>
              </a:buClr>
            </a:pPr>
            <a:r>
              <a:rPr lang="es-E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Además permitirá:</a:t>
            </a:r>
          </a:p>
          <a:p>
            <a:pPr marL="722313" lvl="1" indent="-265113">
              <a:lnSpc>
                <a:spcPct val="9000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a la población activada in vivo de </a:t>
            </a:r>
            <a:r>
              <a:rPr lang="es-ES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células NKT</a:t>
            </a:r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22313" lvl="1" indent="-265113">
              <a:lnSpc>
                <a:spcPct val="9000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r>
              <a:rPr lang="es-ES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Caracterizar </a:t>
            </a:r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 población pediátrica con diabetes tipo </a:t>
            </a:r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conocer </a:t>
            </a:r>
            <a:r>
              <a:rPr lang="es-E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estatus actual del </a:t>
            </a:r>
            <a:r>
              <a:rPr lang="es-ES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y # </a:t>
            </a:r>
            <a:r>
              <a:rPr lang="es-E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células NKT, los </a:t>
            </a:r>
            <a:r>
              <a:rPr lang="es-ES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haplotipos</a:t>
            </a:r>
            <a:r>
              <a:rPr lang="es-E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(HLA)  y la respuesta humoral </a:t>
            </a:r>
            <a:r>
              <a:rPr lang="es-E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(Anti-GAD, Anti-IA2 y Anti-Insulina) al inicio de la enfermedad en </a:t>
            </a:r>
            <a:r>
              <a:rPr lang="es-E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pacientes y sus </a:t>
            </a:r>
            <a:r>
              <a:rPr lang="es-ES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hermanos.</a:t>
            </a:r>
          </a:p>
          <a:p>
            <a:pPr marL="722313" lvl="1" indent="-265113">
              <a:lnSpc>
                <a:spcPct val="9000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endParaRPr lang="es-ES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2313" lvl="1" indent="-265113">
              <a:lnSpc>
                <a:spcPct val="90000"/>
              </a:lnSpc>
              <a:buClr>
                <a:schemeClr val="accent6">
                  <a:lumMod val="50000"/>
                </a:schemeClr>
              </a:buClr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Pregunta de investigación: </a:t>
            </a:r>
          </a:p>
          <a:p>
            <a:pPr marL="722313" lvl="1" indent="-265113">
              <a:lnSpc>
                <a:spcPct val="90000"/>
              </a:lnSpc>
              <a:buClr>
                <a:schemeClr val="accent6">
                  <a:lumMod val="50000"/>
                </a:schemeClr>
              </a:buClr>
            </a:pPr>
            <a:endParaRPr lang="es-MX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2313" lvl="1" indent="-265113">
              <a:lnSpc>
                <a:spcPct val="90000"/>
              </a:lnSpc>
              <a:buClr>
                <a:schemeClr val="accent6">
                  <a:lumMod val="50000"/>
                </a:schemeClr>
              </a:buClr>
            </a:pP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¿Existirá relación entre el nivel de expresión del gen </a:t>
            </a:r>
            <a:r>
              <a:rPr lang="es-MX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CTSL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con el porcentaje y # de células NKT en pacientes con diabetes tipo 1 de reciente inicio</a:t>
            </a:r>
            <a:r>
              <a:rPr lang="es-MX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vs 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sus hermanos y controles sanos?.</a:t>
            </a:r>
            <a:endParaRPr lang="es-E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Clr>
                <a:srgbClr val="C00000"/>
              </a:buClr>
            </a:pPr>
            <a:endParaRPr lang="es-ES" dirty="0">
              <a:solidFill>
                <a:srgbClr val="00206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rgbClr val="C00000"/>
              </a:buClr>
            </a:pPr>
            <a:endParaRPr lang="es-ES" dirty="0">
              <a:solidFill>
                <a:srgbClr val="00206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" name="CuadroTexto 6"/>
          <p:cNvSpPr txBox="1"/>
          <p:nvPr/>
        </p:nvSpPr>
        <p:spPr>
          <a:xfrm>
            <a:off x="251520" y="260648"/>
            <a:ext cx="705678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Planteamiento del problema</a:t>
            </a:r>
            <a:endParaRPr lang="es-MX" sz="23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 txBox="1">
            <a:spLocks/>
          </p:cNvSpPr>
          <p:nvPr/>
        </p:nvSpPr>
        <p:spPr>
          <a:xfrm>
            <a:off x="611560" y="3429000"/>
            <a:ext cx="8136904" cy="30963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buClrTx/>
              <a:buSzTx/>
              <a:buFont typeface="Arial" pitchFamily="34" charset="0"/>
              <a:buNone/>
              <a:tabLst/>
              <a:defRPr/>
            </a:pPr>
            <a:endParaRPr kumimoji="0" lang="es-MX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buClrTx/>
              <a:buSzTx/>
              <a:buFont typeface="Arial" pitchFamily="34" charset="0"/>
              <a:buNone/>
              <a:tabLst/>
              <a:defRPr/>
            </a:pPr>
            <a:endParaRPr kumimoji="0" lang="es-MX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Existe correlación directa entre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el nivel de expresión del gen </a:t>
            </a:r>
            <a:r>
              <a:rPr lang="es-MX" i="1" dirty="0" smtClean="0">
                <a:latin typeface="Arial" panose="020B0604020202020204" pitchFamily="34" charset="0"/>
                <a:cs typeface="Arial" panose="020B0604020202020204" pitchFamily="34" charset="0"/>
              </a:rPr>
              <a:t>CTSL</a:t>
            </a:r>
            <a:r>
              <a:rPr kumimoji="0" lang="es-MX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el porcentaje y números absolutos de células NKT </a:t>
            </a: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 pacientes con diabetes tipo 1 de reciente inicio cuando se compara con el de sus hermanos y controles sanos.</a:t>
            </a:r>
            <a:endParaRPr kumimoji="0" lang="es-MX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2780928"/>
            <a:ext cx="117636" cy="8013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251520" y="3212976"/>
            <a:ext cx="705678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Hipótesis</a:t>
            </a:r>
            <a:endParaRPr lang="es-MX" sz="23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5"/>
          <p:cNvSpPr/>
          <p:nvPr/>
        </p:nvSpPr>
        <p:spPr>
          <a:xfrm>
            <a:off x="0" y="764704"/>
            <a:ext cx="117636" cy="8013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6"/>
          <p:cNvSpPr txBox="1"/>
          <p:nvPr/>
        </p:nvSpPr>
        <p:spPr>
          <a:xfrm>
            <a:off x="251520" y="908720"/>
            <a:ext cx="705678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lang="es-MX" sz="23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611560" y="1566084"/>
            <a:ext cx="8136904" cy="104344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Comparar el nivel de expresión del gen </a:t>
            </a:r>
            <a:r>
              <a:rPr lang="es-MX" b="1" i="1" dirty="0">
                <a:latin typeface="Arial" panose="020B0604020202020204" pitchFamily="34" charset="0"/>
                <a:cs typeface="Arial" panose="020B0604020202020204" pitchFamily="34" charset="0"/>
              </a:rPr>
              <a:t>CTSL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y su asociación con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porcentaje y números absolutos de las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células NKT en pacientes con diabetes tipo 1 de reciente inicio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es-MX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sus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hermanos y controles sanos. </a:t>
            </a:r>
          </a:p>
          <a:p>
            <a:pPr marL="342900" marR="0" lvl="0" indent="-342900" algn="l" defTabSz="914400" rtl="0" eaLnBrk="1" fontAlgn="auto" latinLnBrk="0" hangingPunct="1">
              <a:buClrTx/>
              <a:buSzTx/>
              <a:buFont typeface="Arial" pitchFamily="34" charset="0"/>
              <a:buNone/>
              <a:tabLst/>
              <a:defRPr/>
            </a:pPr>
            <a:endParaRPr kumimoji="0" lang="es-MX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40 Grupo"/>
          <p:cNvGrpSpPr/>
          <p:nvPr/>
        </p:nvGrpSpPr>
        <p:grpSpPr>
          <a:xfrm>
            <a:off x="0" y="-27384"/>
            <a:ext cx="9144000" cy="6858000"/>
            <a:chOff x="0" y="-27384"/>
            <a:chExt cx="9144000" cy="6858000"/>
          </a:xfrm>
        </p:grpSpPr>
        <p:sp>
          <p:nvSpPr>
            <p:cNvPr id="30" name="Rectángulo 29"/>
            <p:cNvSpPr/>
            <p:nvPr/>
          </p:nvSpPr>
          <p:spPr>
            <a:xfrm>
              <a:off x="0" y="-27384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7" name="Rectángulo 36"/>
            <p:cNvSpPr/>
            <p:nvPr/>
          </p:nvSpPr>
          <p:spPr>
            <a:xfrm>
              <a:off x="2195736" y="1604851"/>
              <a:ext cx="1214950" cy="92333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2" name="Straight Connector 21"/>
            <p:cNvCxnSpPr/>
            <p:nvPr/>
          </p:nvCxnSpPr>
          <p:spPr>
            <a:xfrm flipH="1">
              <a:off x="1056758" y="1484784"/>
              <a:ext cx="3854" cy="36004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" name="Text Box 30"/>
            <p:cNvSpPr txBox="1">
              <a:spLocks noChangeArrowheads="1"/>
            </p:cNvSpPr>
            <p:nvPr/>
          </p:nvSpPr>
          <p:spPr bwMode="auto">
            <a:xfrm>
              <a:off x="179512" y="392177"/>
              <a:ext cx="2304256" cy="10926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" sz="1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" sz="11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" sz="11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" sz="11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" sz="11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100" b="1" dirty="0" smtClean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INSTITUCIONES PARTIPANTES</a:t>
              </a:r>
            </a:p>
          </p:txBody>
        </p:sp>
        <p:sp>
          <p:nvSpPr>
            <p:cNvPr id="4" name="Text Box 27"/>
            <p:cNvSpPr txBox="1">
              <a:spLocks noChangeArrowheads="1"/>
            </p:cNvSpPr>
            <p:nvPr/>
          </p:nvSpPr>
          <p:spPr bwMode="auto">
            <a:xfrm>
              <a:off x="5252231" y="752723"/>
              <a:ext cx="1335992" cy="4308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100" b="1" dirty="0" smtClean="0">
                  <a:solidFill>
                    <a:prstClr val="black"/>
                  </a:solidFill>
                  <a:latin typeface="Arial" pitchFamily="34" charset="0"/>
                  <a:cs typeface="Times New Roman" pitchFamily="18" charset="0"/>
                </a:rPr>
                <a:t>MEDICIONES</a:t>
              </a:r>
              <a:endParaRPr lang="es-ES" sz="1100" b="1" dirty="0" smtClean="0">
                <a:solidFill>
                  <a:prstClr val="black"/>
                </a:solidFill>
                <a:latin typeface="Arial" pitchFamily="34" charset="0"/>
                <a:cs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100" b="1" dirty="0" smtClean="0">
                  <a:solidFill>
                    <a:prstClr val="black"/>
                  </a:solidFill>
                  <a:latin typeface="Arial" pitchFamily="34" charset="0"/>
                  <a:cs typeface="Times New Roman" pitchFamily="18" charset="0"/>
                </a:rPr>
                <a:t>Y ANALISIS </a:t>
              </a:r>
              <a:endParaRPr lang="es-E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19"/>
            <p:cNvSpPr txBox="1">
              <a:spLocks noChangeArrowheads="1"/>
            </p:cNvSpPr>
            <p:nvPr/>
          </p:nvSpPr>
          <p:spPr bwMode="auto">
            <a:xfrm>
              <a:off x="2426366" y="3066489"/>
              <a:ext cx="1367174" cy="25160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400" b="1" dirty="0" smtClean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Medición de Células </a:t>
              </a:r>
              <a:r>
                <a:rPr lang="es-ES" sz="1400" b="1" dirty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NKT</a:t>
              </a:r>
              <a:endParaRPr lang="es-E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05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400" b="1" dirty="0" smtClean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Estudio genético</a:t>
              </a:r>
              <a:endParaRPr lang="es-E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05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050" b="1" dirty="0" smtClean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Anticuerpos </a:t>
              </a:r>
              <a:endParaRPr lang="es-ES" sz="1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050" b="1" dirty="0" smtClean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Insulina</a:t>
              </a:r>
              <a:endParaRPr lang="es-ES" sz="1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050" b="1" dirty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Péptido C </a:t>
              </a:r>
              <a:endParaRPr lang="es-ES" sz="1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050" b="1" dirty="0" smtClean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HbA1c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050" b="1" dirty="0" smtClean="0">
                <a:solidFill>
                  <a:prstClr val="black"/>
                </a:solidFill>
                <a:latin typeface="Arial" pitchFamily="34" charset="0"/>
                <a:cs typeface="Times New Roman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400" b="1" dirty="0" smtClean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Tipificación de HLA</a:t>
              </a:r>
              <a:endParaRPr lang="es-ES" sz="1400" b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5235033" y="1556792"/>
              <a:ext cx="1370786" cy="50783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200" b="1" dirty="0" smtClean="0">
                  <a:solidFill>
                    <a:srgbClr val="002060"/>
                  </a:solidFill>
                  <a:latin typeface="Arial" pitchFamily="34" charset="0"/>
                  <a:ea typeface="Calibri" pitchFamily="34" charset="0"/>
                  <a:cs typeface="Arial" panose="020B0604020202020204" pitchFamily="34" charset="0"/>
                </a:rPr>
                <a:t>Porcentaje %  y #s absolutos Células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200" b="1" dirty="0" smtClean="0">
                  <a:solidFill>
                    <a:srgbClr val="002060"/>
                  </a:solidFill>
                  <a:latin typeface="Arial" pitchFamily="34" charset="0"/>
                  <a:ea typeface="Calibri" pitchFamily="34" charset="0"/>
                  <a:cs typeface="Arial" panose="020B0604020202020204" pitchFamily="34" charset="0"/>
                </a:rPr>
                <a:t>NKT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2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anose="020B060402020202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2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anose="020B060402020202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Gen </a:t>
              </a:r>
              <a:r>
                <a:rPr lang="es-ES" sz="1200" b="1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CTSL</a:t>
              </a:r>
              <a:endParaRPr lang="es-ES" sz="12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200" b="1" dirty="0" smtClean="0">
                <a:latin typeface="Arial" pitchFamily="34" charset="0"/>
                <a:cs typeface="Arial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200" b="1" dirty="0">
                <a:latin typeface="Arial" pitchFamily="34" charset="0"/>
                <a:cs typeface="Arial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200" b="1" dirty="0">
                  <a:latin typeface="Arial" pitchFamily="34" charset="0"/>
                  <a:ea typeface="Calibri" pitchFamily="34" charset="0"/>
                  <a:cs typeface="Arial" panose="020B0604020202020204" pitchFamily="34" charset="0"/>
                </a:rPr>
                <a:t>HLA</a:t>
              </a:r>
              <a:endParaRPr lang="es-ES" sz="1200" b="1" dirty="0">
                <a:latin typeface="Arial" pitchFamily="34" charset="0"/>
                <a:cs typeface="Arial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200" b="1" dirty="0" smtClean="0">
                  <a:latin typeface="Arial" pitchFamily="34" charset="0"/>
                  <a:ea typeface="Calibri" pitchFamily="34" charset="0"/>
                  <a:cs typeface="Arial" panose="020B0604020202020204" pitchFamily="34" charset="0"/>
                </a:rPr>
                <a:t>(</a:t>
              </a:r>
              <a:r>
                <a:rPr lang="es-MX" sz="1200" dirty="0">
                  <a:latin typeface="Arial" panose="020B0604020202020204" pitchFamily="34" charset="0"/>
                  <a:cs typeface="Arial" panose="020B0604020202020204" pitchFamily="34" charset="0"/>
                </a:rPr>
                <a:t>DRB1*0405-DQA1-*</a:t>
              </a:r>
              <a:r>
                <a:rPr lang="es-MX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0301-DQB1*0302)</a:t>
              </a:r>
              <a:endParaRPr lang="es-ES" sz="1200" b="1" dirty="0" smtClean="0">
                <a:latin typeface="Arial" pitchFamily="34" charset="0"/>
                <a:cs typeface="Arial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200" b="1" dirty="0" smtClean="0">
                <a:latin typeface="Arial" pitchFamily="34" charset="0"/>
                <a:ea typeface="Calibri" pitchFamily="34" charset="0"/>
                <a:cs typeface="Arial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200" b="1" dirty="0" smtClean="0">
                <a:latin typeface="Arial" pitchFamily="34" charset="0"/>
                <a:ea typeface="Calibri" pitchFamily="34" charset="0"/>
                <a:cs typeface="Arial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200" b="1" dirty="0" smtClean="0">
                <a:latin typeface="Arial" pitchFamily="34" charset="0"/>
                <a:ea typeface="Calibri" pitchFamily="34" charset="0"/>
                <a:cs typeface="Arial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200" b="1" dirty="0" smtClean="0">
                  <a:latin typeface="Arial" pitchFamily="34" charset="0"/>
                  <a:ea typeface="Calibri" pitchFamily="34" charset="0"/>
                  <a:cs typeface="Arial" pitchFamily="34" charset="0"/>
                </a:rPr>
                <a:t>Anticuerpos </a:t>
              </a:r>
              <a:endParaRPr lang="es-ES" sz="1200" b="1" dirty="0" smtClean="0">
                <a:latin typeface="Arial" pitchFamily="34" charset="0"/>
                <a:cs typeface="Arial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200" b="1" dirty="0" smtClean="0">
                  <a:latin typeface="Arial" pitchFamily="34" charset="0"/>
                  <a:ea typeface="Calibri" pitchFamily="34" charset="0"/>
                  <a:cs typeface="Arial" panose="020B0604020202020204" pitchFamily="34" charset="0"/>
                </a:rPr>
                <a:t>(Anti-GAD, IA2, Insulina)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200" b="1" dirty="0" smtClean="0">
                <a:latin typeface="Arial" pitchFamily="34" charset="0"/>
                <a:ea typeface="Calibri" pitchFamily="34" charset="0"/>
                <a:cs typeface="Arial" panose="020B060402020202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200" b="1" dirty="0" smtClean="0">
                <a:latin typeface="Arial" pitchFamily="34" charset="0"/>
                <a:ea typeface="Calibri" pitchFamily="34" charset="0"/>
                <a:cs typeface="Arial" panose="020B060402020202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200" b="1" dirty="0" smtClean="0">
                <a:latin typeface="Arial" pitchFamily="34" charset="0"/>
                <a:ea typeface="Calibri" pitchFamily="34" charset="0"/>
                <a:cs typeface="Arial" panose="020B060402020202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200" b="1" dirty="0" smtClean="0">
                  <a:latin typeface="Arial" pitchFamily="34" charset="0"/>
                  <a:ea typeface="Calibri" pitchFamily="34" charset="0"/>
                  <a:cs typeface="Arial" panose="020B0604020202020204" pitchFamily="34" charset="0"/>
                </a:rPr>
                <a:t>Insulina</a:t>
              </a:r>
              <a:endParaRPr lang="es-ES" sz="1200" b="1" dirty="0">
                <a:latin typeface="Arial" pitchFamily="34" charset="0"/>
                <a:cs typeface="Arial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200" b="1" dirty="0">
                  <a:latin typeface="Arial" pitchFamily="34" charset="0"/>
                  <a:ea typeface="Calibri" pitchFamily="34" charset="0"/>
                  <a:cs typeface="Arial" panose="020B0604020202020204" pitchFamily="34" charset="0"/>
                </a:rPr>
                <a:t>Péptido C</a:t>
              </a:r>
              <a:endParaRPr lang="es-ES" sz="1200" b="1" dirty="0">
                <a:latin typeface="Arial" pitchFamily="34" charset="0"/>
                <a:cs typeface="Arial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200" b="1" dirty="0">
                  <a:latin typeface="Arial" pitchFamily="34" charset="0"/>
                  <a:ea typeface="Calibri" pitchFamily="34" charset="0"/>
                  <a:cs typeface="Arial" panose="020B0604020202020204" pitchFamily="34" charset="0"/>
                </a:rPr>
                <a:t> </a:t>
              </a:r>
              <a:r>
                <a:rPr lang="es-ES" sz="1200" b="1" dirty="0" smtClean="0">
                  <a:latin typeface="Arial" pitchFamily="34" charset="0"/>
                  <a:ea typeface="Calibri" pitchFamily="34" charset="0"/>
                  <a:cs typeface="Arial" panose="020B0604020202020204" pitchFamily="34" charset="0"/>
                </a:rPr>
                <a:t>HbA1c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200" b="1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200" b="1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92193" y="1878963"/>
              <a:ext cx="1532985" cy="7386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050" b="1" dirty="0" smtClean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Servicios </a:t>
              </a:r>
              <a:r>
                <a:rPr lang="es-ES" sz="1050" b="1" dirty="0" err="1" smtClean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Endocrinopediatría</a:t>
              </a:r>
              <a:r>
                <a:rPr lang="es-ES" sz="1050" b="1" dirty="0" smtClean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 HP </a:t>
              </a:r>
              <a:r>
                <a:rPr lang="es-ES" sz="1050" b="1" dirty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CMN “SXXI</a:t>
              </a:r>
              <a:r>
                <a:rPr lang="es-ES" sz="1050" b="1" dirty="0" smtClean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” y HG CMN “La Raza”</a:t>
              </a:r>
              <a:endParaRPr lang="es-E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4011444" y="1556791"/>
              <a:ext cx="1162729" cy="50783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b="1" dirty="0" smtClean="0">
                  <a:solidFill>
                    <a:srgbClr val="C00000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PACIENTES CON DIABETES TIPO 1</a:t>
              </a:r>
              <a:endParaRPr lang="es-ES" sz="1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200" b="1" dirty="0" smtClean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  Hermanos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1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1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1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1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1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100" b="1" u="sng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100" b="1" u="sng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100" b="1" u="sng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100" b="1" u="sng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100" b="1" u="sng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100" b="1" u="sng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100" b="1" u="sng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100" b="1" u="sng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100" b="1" u="sng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200" b="1" dirty="0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Times New Roman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200" b="1" dirty="0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Times New Roman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200" b="1" dirty="0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Times New Roman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200" b="1" dirty="0" smtClean="0">
                  <a:solidFill>
                    <a:schemeClr val="accent1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CONTROLES SANOS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1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2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2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1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7184781" y="752723"/>
              <a:ext cx="1399174" cy="4308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100" b="1" dirty="0" smtClean="0">
                  <a:solidFill>
                    <a:prstClr val="black"/>
                  </a:solidFill>
                  <a:latin typeface="Arial" pitchFamily="34" charset="0"/>
                  <a:cs typeface="Times New Roman" pitchFamily="18" charset="0"/>
                </a:rPr>
                <a:t>RESULTADOS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100" b="1" dirty="0" smtClean="0">
                  <a:solidFill>
                    <a:prstClr val="black"/>
                  </a:solidFill>
                  <a:latin typeface="Arial" pitchFamily="34" charset="0"/>
                  <a:cs typeface="Times New Roman" pitchFamily="18" charset="0"/>
                </a:rPr>
                <a:t>ESPERADOS</a:t>
              </a:r>
              <a:endParaRPr lang="es-E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7034384" y="1591142"/>
              <a:ext cx="1699968" cy="14465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100" b="1" dirty="0" smtClean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CARACTERIZACION </a:t>
              </a:r>
              <a:r>
                <a:rPr lang="es-ES" sz="1100" b="1" dirty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Y DETECCION TEMPRANA </a:t>
              </a:r>
              <a:r>
                <a:rPr lang="es-ES" sz="1100" b="1" dirty="0" smtClean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EN FAMILIARES DE PRIMER GRADO </a:t>
              </a:r>
              <a:r>
                <a:rPr lang="es-ES" sz="1100" b="1" dirty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EN RIESGO PARA INICIAR MANEJO OPORTUNO</a:t>
              </a:r>
              <a:endParaRPr lang="es-E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7020272" y="3522238"/>
              <a:ext cx="1728192" cy="938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MX" sz="1100" b="1" dirty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GENERAR </a:t>
              </a:r>
              <a:r>
                <a:rPr lang="es-MX" sz="1100" b="1" dirty="0" smtClean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EVIDENCIA </a:t>
              </a:r>
              <a:r>
                <a:rPr lang="es-ES" sz="1100" b="1" dirty="0" smtClean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 DE SU INVOLUCRO EN LA FISIOPATOLOGIA </a:t>
              </a:r>
              <a:r>
                <a:rPr lang="es-ES" sz="1100" b="1" dirty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DE LA DIABETES TIPO 1</a:t>
              </a:r>
              <a:endParaRPr lang="es-E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1"/>
            <p:cNvSpPr txBox="1">
              <a:spLocks noChangeArrowheads="1"/>
            </p:cNvSpPr>
            <p:nvPr/>
          </p:nvSpPr>
          <p:spPr bwMode="auto">
            <a:xfrm>
              <a:off x="6804248" y="5171947"/>
              <a:ext cx="2224325" cy="14773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ES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PUBLICACION DE RESULTADOS</a:t>
              </a:r>
            </a:p>
            <a:p>
              <a:r>
                <a:rPr lang="es-ES" sz="1000" b="1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Asociación </a:t>
              </a:r>
              <a:r>
                <a:rPr lang="es-ES" sz="1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células NKT con la expresión del gen </a:t>
              </a:r>
              <a:r>
                <a:rPr lang="es-ES" sz="1000" b="1" i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CTSL</a:t>
              </a:r>
              <a:r>
                <a:rPr lang="es-ES" sz="1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 población pediátrica mexicana con diabetes tipo 1 de reciente </a:t>
              </a:r>
              <a:r>
                <a:rPr lang="es-ES" sz="1000" b="1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diagnóstico. </a:t>
              </a:r>
            </a:p>
            <a:p>
              <a:r>
                <a:rPr lang="es-MX" sz="1000" b="1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Gómez-Díaz RA, Medina-</a:t>
              </a:r>
              <a:r>
                <a:rPr lang="es-MX" sz="1000" b="1" dirty="0" err="1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SantillánR</a:t>
              </a:r>
              <a:r>
                <a:rPr lang="es-MX" sz="1000" b="1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s-MX" sz="1000" b="1" dirty="0" err="1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Bekker</a:t>
              </a:r>
              <a:r>
                <a:rPr lang="es-MX" sz="1000" b="1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-Méndez C, et al. </a:t>
              </a:r>
              <a:r>
                <a:rPr lang="es-MX" sz="1000" b="1" dirty="0" err="1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Gac</a:t>
              </a:r>
              <a:r>
                <a:rPr lang="es-MX" sz="1000" b="1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1000" b="1" dirty="0" err="1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</a:t>
              </a:r>
              <a:r>
                <a:rPr lang="es-MX" sz="1000" b="1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1000" b="1" dirty="0" err="1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Mex</a:t>
              </a:r>
              <a:r>
                <a:rPr lang="es-MX" sz="1000" b="1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2016;152:14-21</a:t>
              </a:r>
              <a:endParaRPr lang="es-ES" sz="10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" name="Straight Arrow Connector 10"/>
            <p:cNvCxnSpPr/>
            <p:nvPr/>
          </p:nvCxnSpPr>
          <p:spPr>
            <a:xfrm>
              <a:off x="1865850" y="3232673"/>
              <a:ext cx="39858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23"/>
            <p:cNvCxnSpPr/>
            <p:nvPr/>
          </p:nvCxnSpPr>
          <p:spPr>
            <a:xfrm>
              <a:off x="3479381" y="2018296"/>
              <a:ext cx="41661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25"/>
            <p:cNvCxnSpPr>
              <a:stCxn id="4" idx="2"/>
              <a:endCxn id="8" idx="0"/>
            </p:cNvCxnSpPr>
            <p:nvPr/>
          </p:nvCxnSpPr>
          <p:spPr>
            <a:xfrm>
              <a:off x="5920227" y="1183610"/>
              <a:ext cx="199" cy="373182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27"/>
            <p:cNvCxnSpPr/>
            <p:nvPr/>
          </p:nvCxnSpPr>
          <p:spPr>
            <a:xfrm>
              <a:off x="2483768" y="980728"/>
              <a:ext cx="27512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9"/>
            <p:cNvCxnSpPr/>
            <p:nvPr/>
          </p:nvCxnSpPr>
          <p:spPr>
            <a:xfrm>
              <a:off x="6588223" y="980728"/>
              <a:ext cx="59655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70"/>
            <p:cNvCxnSpPr/>
            <p:nvPr/>
          </p:nvCxnSpPr>
          <p:spPr>
            <a:xfrm flipH="1">
              <a:off x="7881296" y="1206510"/>
              <a:ext cx="6144" cy="373182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71"/>
            <p:cNvCxnSpPr/>
            <p:nvPr/>
          </p:nvCxnSpPr>
          <p:spPr>
            <a:xfrm>
              <a:off x="7884368" y="3049142"/>
              <a:ext cx="1" cy="46164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74"/>
            <p:cNvCxnSpPr/>
            <p:nvPr/>
          </p:nvCxnSpPr>
          <p:spPr>
            <a:xfrm flipH="1">
              <a:off x="7873373" y="4566373"/>
              <a:ext cx="7923" cy="51881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10"/>
            <p:cNvCxnSpPr/>
            <p:nvPr/>
          </p:nvCxnSpPr>
          <p:spPr>
            <a:xfrm>
              <a:off x="1835696" y="5733256"/>
              <a:ext cx="21602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10"/>
            <p:cNvCxnSpPr/>
            <p:nvPr/>
          </p:nvCxnSpPr>
          <p:spPr>
            <a:xfrm>
              <a:off x="1941987" y="5373216"/>
              <a:ext cx="39858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10"/>
            <p:cNvCxnSpPr/>
            <p:nvPr/>
          </p:nvCxnSpPr>
          <p:spPr>
            <a:xfrm>
              <a:off x="1878245" y="2018296"/>
              <a:ext cx="3048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21"/>
            <p:cNvCxnSpPr/>
            <p:nvPr/>
          </p:nvCxnSpPr>
          <p:spPr>
            <a:xfrm flipH="1">
              <a:off x="1056758" y="2636912"/>
              <a:ext cx="3854" cy="36004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 Box 25"/>
            <p:cNvSpPr txBox="1">
              <a:spLocks noChangeArrowheads="1"/>
            </p:cNvSpPr>
            <p:nvPr/>
          </p:nvSpPr>
          <p:spPr bwMode="auto">
            <a:xfrm>
              <a:off x="393880" y="2965589"/>
              <a:ext cx="1329611" cy="37856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" sz="1000" b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000" b="1" dirty="0" smtClean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CINVESTAV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z="1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z="1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000" b="1" dirty="0" smtClean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UNIDAD DE INVESTIGACION MEDICA EN BIOQUIMICA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000" b="1" dirty="0" smtClean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Y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000" b="1" dirty="0" smtClean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 EPIDEMILOGIA CLINICA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z="1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000" b="1" dirty="0" smtClean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UI EN INMUNOLOGIA. INFECTOLOGIA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000" b="1" dirty="0" smtClean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LA RAZA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z="1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z="1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000" b="1" dirty="0" smtClean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ESCUELA BENITO JUAREZ  “SEP</a:t>
              </a:r>
              <a:r>
                <a:rPr lang="es-ES" sz="1000" b="1" dirty="0" smtClean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” </a:t>
              </a:r>
              <a:endParaRPr lang="es-ES" sz="1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000" b="1" dirty="0" smtClean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UNIDADES DE MEDICINA FAMILIAR DEL </a:t>
              </a:r>
              <a:r>
                <a:rPr lang="es-ES" sz="1000" b="1" dirty="0" smtClean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IMSS</a:t>
              </a:r>
              <a:endParaRPr lang="es-ES" sz="1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2236852" y="1604851"/>
              <a:ext cx="11627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Universo de </a:t>
              </a:r>
              <a:r>
                <a:rPr lang="es-ES" b="1" dirty="0" smtClean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trabajo</a:t>
              </a:r>
              <a:endParaRPr lang="es-MX" dirty="0"/>
            </a:p>
          </p:txBody>
        </p:sp>
        <p:sp>
          <p:nvSpPr>
            <p:cNvPr id="43" name="CuadroTexto 42"/>
            <p:cNvSpPr txBox="1"/>
            <p:nvPr/>
          </p:nvSpPr>
          <p:spPr>
            <a:xfrm>
              <a:off x="3109953" y="73705"/>
              <a:ext cx="286039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5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Modelo conceptual</a:t>
              </a:r>
              <a:endParaRPr lang="es-MX" sz="25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2" name="31 Grupo"/>
            <p:cNvGrpSpPr/>
            <p:nvPr/>
          </p:nvGrpSpPr>
          <p:grpSpPr>
            <a:xfrm>
              <a:off x="323528" y="476672"/>
              <a:ext cx="2016224" cy="720080"/>
              <a:chOff x="395536" y="404664"/>
              <a:chExt cx="2016224" cy="720080"/>
            </a:xfrm>
          </p:grpSpPr>
          <p:pic>
            <p:nvPicPr>
              <p:cNvPr id="35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8301" t="9844" r="86445" b="78344"/>
              <a:stretch>
                <a:fillRect/>
              </a:stretch>
            </p:blipFill>
            <p:spPr bwMode="auto">
              <a:xfrm>
                <a:off x="395536" y="404664"/>
                <a:ext cx="569640" cy="720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" name="37 Imagen" descr="Imagen 1.jpg"/>
              <p:cNvPicPr/>
              <p:nvPr/>
            </p:nvPicPr>
            <p:blipFill>
              <a:blip r:embed="rId3" cstate="print"/>
              <a:srcRect l="69316" t="3962" r="16305" b="78945"/>
              <a:stretch>
                <a:fillRect/>
              </a:stretch>
            </p:blipFill>
            <p:spPr>
              <a:xfrm>
                <a:off x="971600" y="404664"/>
                <a:ext cx="792088" cy="7200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39" name="38 Imagen" descr="Imagen 1.jpg"/>
              <p:cNvPicPr/>
              <p:nvPr/>
            </p:nvPicPr>
            <p:blipFill>
              <a:blip r:embed="rId3" cstate="print"/>
              <a:srcRect l="83695" t="3962" r="4540" b="78945"/>
              <a:stretch>
                <a:fillRect/>
              </a:stretch>
            </p:blipFill>
            <p:spPr>
              <a:xfrm>
                <a:off x="1763688" y="404664"/>
                <a:ext cx="648072" cy="720080"/>
              </a:xfrm>
              <a:prstGeom prst="rect">
                <a:avLst/>
              </a:prstGeom>
            </p:spPr>
          </p:pic>
          <p:sp>
            <p:nvSpPr>
              <p:cNvPr id="40" name="39 Rectángulo"/>
              <p:cNvSpPr/>
              <p:nvPr/>
            </p:nvSpPr>
            <p:spPr>
              <a:xfrm>
                <a:off x="395536" y="404664"/>
                <a:ext cx="2016224" cy="72008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68" y="3789040"/>
            <a:ext cx="596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876300"/>
            <a:ext cx="8748464" cy="5638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MX" sz="1600" b="0" i="0" u="none" strike="noStrike" kern="1200" cap="none" spc="0" normalizeH="0" baseline="0" noProof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46200" y="5373216"/>
            <a:ext cx="8579236" cy="107721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es-MX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CRITERIOS DE  </a:t>
            </a:r>
            <a:r>
              <a:rPr lang="es-MX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NO INCLUSION</a:t>
            </a:r>
            <a:endParaRPr lang="es-MX" sz="16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Pacientes con diagnóstico de diabetes tipo 2, MODY, neonatal y secundaria.</a:t>
            </a:r>
          </a:p>
          <a:p>
            <a:pPr marL="171450" indent="-171450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Controles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con 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antecedentes de diabetes o alguna enfermedad auto-inmunitaria.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(LES, AR, etc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.).</a:t>
            </a:r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3528" y="836712"/>
            <a:ext cx="7200800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es-MX" b="1" dirty="0" smtClean="0">
                <a:latin typeface="Arial" panose="020B0604020202020204" pitchFamily="34" charset="0"/>
                <a:cs typeface="Arial" pitchFamily="34" charset="0"/>
              </a:rPr>
              <a:t>DISEÑO: </a:t>
            </a:r>
            <a:r>
              <a:rPr lang="es-MX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Transversal analítico.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23528" y="1628800"/>
            <a:ext cx="8579236" cy="329320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SzPct val="200000"/>
              <a:buFont typeface="Wingdings" pitchFamily="2" charset="2"/>
              <a:buNone/>
              <a:defRPr/>
            </a:pPr>
            <a:r>
              <a:rPr lang="es-MX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CRITERIO DE INCLUSIÓN</a:t>
            </a:r>
            <a:endParaRPr lang="es-MX" sz="16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70C0"/>
              </a:buClr>
              <a:buSzPct val="200000"/>
              <a:buFont typeface="Wingdings" pitchFamily="2" charset="2"/>
              <a:buNone/>
              <a:defRPr/>
            </a:pPr>
            <a:endParaRPr lang="es-MX" sz="800" dirty="0">
              <a:latin typeface="Arial" pitchFamily="34" charset="0"/>
              <a:cs typeface="Arial" pitchFamily="34" charset="0"/>
            </a:endParaRPr>
          </a:p>
          <a:p>
            <a:r>
              <a:rPr lang="es-ES" sz="16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Previo consentimiento informado:</a:t>
            </a:r>
          </a:p>
          <a:p>
            <a:endParaRPr lang="es-MX" sz="800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</a:pPr>
            <a:r>
              <a:rPr lang="es-ES" sz="16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1) Pacientes (&gt;2 y &lt;17años) con diabetes tipo 1: </a:t>
            </a:r>
            <a:r>
              <a:rPr lang="es-ES" sz="16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criterios de la ADA*:</a:t>
            </a:r>
          </a:p>
          <a:p>
            <a:pPr marL="271463" lvl="1" indent="-93663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6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Cuadro clínico (poliuria, polidipsia y pérdida de peso inexplicable, </a:t>
            </a:r>
            <a:r>
              <a:rPr lang="es-ES" sz="1600" dirty="0" err="1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cetoacidosis</a:t>
            </a:r>
            <a:r>
              <a:rPr lang="es-ES" sz="16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)</a:t>
            </a:r>
          </a:p>
          <a:p>
            <a:pPr marL="271463" lvl="1" indent="-93663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6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Parámetros bioquímicos (glucemia de ayuno &gt; 126 mg/dl  confirmada en un día diferente) ó una glucemia en cualquier momento del día &gt; 200 mg/dl, (sin considerar el tiempo de la última comida)</a:t>
            </a:r>
          </a:p>
          <a:p>
            <a:pPr marL="271463" lvl="1" indent="-93663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6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Que amerite la aplicación  insulina para su manejo.</a:t>
            </a:r>
          </a:p>
          <a:p>
            <a:pPr marL="271463" lvl="1" indent="-93663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6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Menos de 3 meses de evolución</a:t>
            </a:r>
          </a:p>
          <a:p>
            <a:pPr>
              <a:buClr>
                <a:srgbClr val="C00000"/>
              </a:buClr>
            </a:pPr>
            <a:r>
              <a:rPr lang="es-ES" sz="16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2) Familiares 1er. Grado de pacientes: Hermanos </a:t>
            </a:r>
            <a:r>
              <a:rPr lang="es-ES" sz="16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C00000"/>
              </a:buClr>
            </a:pPr>
            <a:r>
              <a:rPr lang="es-ES" sz="16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3) Controles sanos de misma edad y género </a:t>
            </a:r>
          </a:p>
          <a:p>
            <a:pPr>
              <a:buClr>
                <a:srgbClr val="C00000"/>
              </a:buClr>
            </a:pPr>
            <a:endParaRPr lang="es-ES" sz="16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3528" y="1268760"/>
            <a:ext cx="8892480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b="1" dirty="0" smtClean="0">
                <a:latin typeface="Arial" pitchFamily="34" charset="0"/>
                <a:cs typeface="Arial" pitchFamily="34" charset="0"/>
              </a:rPr>
              <a:t>UNIVERSO DE TRABAJO: </a:t>
            </a:r>
            <a:r>
              <a:rPr lang="es-MX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Servicios </a:t>
            </a:r>
            <a:r>
              <a:rPr lang="es-MX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Endocrinopediatría</a:t>
            </a:r>
            <a:r>
              <a:rPr lang="es-MX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CMN Siglo XXI y “La Raza”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0" y="548680"/>
            <a:ext cx="117636" cy="8013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/>
          <p:cNvSpPr txBox="1"/>
          <p:nvPr/>
        </p:nvSpPr>
        <p:spPr>
          <a:xfrm>
            <a:off x="251520" y="260648"/>
            <a:ext cx="705678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y métodos</a:t>
            </a:r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 rot="10800000" flipV="1">
            <a:off x="6804248" y="6510535"/>
            <a:ext cx="216024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800" b="1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Diabetes </a:t>
            </a:r>
            <a:r>
              <a:rPr lang="es-MX" sz="8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es-MX" sz="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2011;34:S61-62</a:t>
            </a:r>
            <a:r>
              <a:rPr lang="es-MX" sz="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Flecha derecha"/>
          <p:cNvSpPr/>
          <p:nvPr/>
        </p:nvSpPr>
        <p:spPr>
          <a:xfrm rot="5400000">
            <a:off x="3887924" y="5337212"/>
            <a:ext cx="360040" cy="14401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Flecha derecha"/>
          <p:cNvSpPr/>
          <p:nvPr/>
        </p:nvSpPr>
        <p:spPr>
          <a:xfrm rot="5400000">
            <a:off x="3815916" y="4617132"/>
            <a:ext cx="504056" cy="14401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Flecha derecha"/>
          <p:cNvSpPr/>
          <p:nvPr/>
        </p:nvSpPr>
        <p:spPr>
          <a:xfrm rot="5400000">
            <a:off x="3851920" y="3789040"/>
            <a:ext cx="432048" cy="14401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23528" y="188640"/>
            <a:ext cx="6912768" cy="41805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2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Algoritmo de procedimiento: </a:t>
            </a:r>
            <a:r>
              <a:rPr kumimoji="0" lang="es-MX" sz="220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Células NKT </a:t>
            </a:r>
            <a:r>
              <a:rPr kumimoji="0" lang="es-MX" sz="220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es-MX" sz="220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es-MX" sz="22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79512" y="1199654"/>
            <a:ext cx="1800200" cy="138499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Pacientes  con diabetes tipo 1</a:t>
            </a:r>
          </a:p>
          <a:p>
            <a:pPr algn="ctr">
              <a:defRPr/>
            </a:pP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</a:p>
          <a:p>
            <a:pPr algn="ctr">
              <a:defRPr/>
            </a:pP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controles sanos</a:t>
            </a:r>
          </a:p>
          <a:p>
            <a:pPr algn="ctr">
              <a:defRPr/>
            </a:pP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la misma edad </a:t>
            </a:r>
          </a:p>
          <a:p>
            <a:pPr algn="ctr">
              <a:defRPr/>
            </a:pP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 género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73073" y="4005064"/>
            <a:ext cx="1806637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Hermanos  de pacientes 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897592" y="2492896"/>
            <a:ext cx="2340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Gradiente </a:t>
            </a:r>
            <a:r>
              <a:rPr lang="es-MX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Ficoll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Hypaque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errar llave"/>
          <p:cNvSpPr/>
          <p:nvPr/>
        </p:nvSpPr>
        <p:spPr>
          <a:xfrm>
            <a:off x="1921218" y="915486"/>
            <a:ext cx="539552" cy="4248472"/>
          </a:xfrm>
          <a:prstGeom prst="rightBrace">
            <a:avLst>
              <a:gd name="adj1" fmla="val 91501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2874028" y="3337828"/>
            <a:ext cx="2387833" cy="30777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Células mononucleares</a:t>
            </a:r>
            <a:endParaRPr lang="es-MX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447765" y="4129916"/>
            <a:ext cx="3240359" cy="30777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 CD3, anti V</a:t>
            </a:r>
            <a:r>
              <a:rPr lang="es-MX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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24, anti V</a:t>
            </a:r>
            <a:r>
              <a:rPr lang="es-MX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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s-MX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133701" y="4941168"/>
            <a:ext cx="1868487" cy="32142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22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MX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Citometría</a:t>
            </a:r>
            <a:r>
              <a:rPr lang="es-MX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flujo</a:t>
            </a:r>
            <a:endParaRPr lang="es-MX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159732" y="5589240"/>
            <a:ext cx="3816424" cy="360040"/>
          </a:xfrm>
          <a:prstGeom prst="rect">
            <a:avLst/>
          </a:prstGeom>
          <a:solidFill>
            <a:srgbClr val="FF3300"/>
          </a:solidFill>
          <a:ln w="222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MX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la población de células </a:t>
            </a:r>
            <a:r>
              <a:rPr lang="es-MX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NKT</a:t>
            </a:r>
          </a:p>
          <a:p>
            <a:pPr algn="ctr"/>
            <a:endParaRPr lang="es-MX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3 Flecha derecha"/>
          <p:cNvSpPr/>
          <p:nvPr/>
        </p:nvSpPr>
        <p:spPr>
          <a:xfrm rot="5400000">
            <a:off x="3851920" y="2924944"/>
            <a:ext cx="432048" cy="14401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Rectángulo"/>
          <p:cNvSpPr/>
          <p:nvPr/>
        </p:nvSpPr>
        <p:spPr>
          <a:xfrm>
            <a:off x="6266315" y="1134616"/>
            <a:ext cx="2016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_trad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Obtención de RNA </a:t>
            </a:r>
            <a:endParaRPr lang="es-MX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6 Flecha derecha"/>
          <p:cNvSpPr/>
          <p:nvPr/>
        </p:nvSpPr>
        <p:spPr>
          <a:xfrm rot="5400000">
            <a:off x="3217540" y="1606488"/>
            <a:ext cx="1700808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Flecha derecha"/>
          <p:cNvSpPr/>
          <p:nvPr/>
        </p:nvSpPr>
        <p:spPr>
          <a:xfrm rot="1236618">
            <a:off x="5209373" y="1023790"/>
            <a:ext cx="1067641" cy="13333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0" y="6169659"/>
            <a:ext cx="910850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Los números absolutos de la población NKT se calcularan </a:t>
            </a:r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utilizando la siguiente fórmula: </a:t>
            </a:r>
          </a:p>
          <a:p>
            <a:pPr algn="ctr" eaLnBrk="0" hangingPunct="0"/>
            <a:r>
              <a:rPr lang="es-E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Células </a:t>
            </a:r>
            <a:r>
              <a:rPr lang="es-E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NKT/</a:t>
            </a:r>
            <a:r>
              <a:rPr lang="es-E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es-E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1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Leucocitos X %Linfocitos (en la BH)</a:t>
            </a:r>
            <a:r>
              <a:rPr lang="es-E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X   </a:t>
            </a:r>
            <a:r>
              <a:rPr lang="es-ES" sz="1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células NKT (en la </a:t>
            </a:r>
            <a:r>
              <a:rPr lang="es-ES" sz="12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citometría</a:t>
            </a:r>
            <a:r>
              <a:rPr lang="es-ES" sz="1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flujo)</a:t>
            </a:r>
            <a:r>
              <a:rPr lang="es-E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s-E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s-MX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263" algn="just" eaLnBrk="0" hangingPunct="0"/>
            <a:r>
              <a:rPr lang="es-E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	                          </a:t>
            </a:r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	                             	          100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6266315" y="1349424"/>
            <a:ext cx="17647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Expresión del gen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5791367" y="2847914"/>
            <a:ext cx="29560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HLA Clase II (DRBI, DQA1, DQBI) 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6212688" y="2599219"/>
            <a:ext cx="18877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_trad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Obtención de DNA</a:t>
            </a:r>
            <a:endParaRPr lang="es-MX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22 Flecha derecha"/>
          <p:cNvSpPr/>
          <p:nvPr/>
        </p:nvSpPr>
        <p:spPr>
          <a:xfrm rot="4112019">
            <a:off x="4788196" y="1754401"/>
            <a:ext cx="2023773" cy="12420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4" name="Group 32"/>
          <p:cNvGrpSpPr>
            <a:grpSpLocks/>
          </p:cNvGrpSpPr>
          <p:nvPr/>
        </p:nvGrpSpPr>
        <p:grpSpPr bwMode="auto">
          <a:xfrm>
            <a:off x="6276518" y="3164358"/>
            <a:ext cx="2125431" cy="2793707"/>
            <a:chOff x="439" y="699"/>
            <a:chExt cx="1849" cy="2102"/>
          </a:xfrm>
        </p:grpSpPr>
        <p:grpSp>
          <p:nvGrpSpPr>
            <p:cNvPr id="25" name="Group 29"/>
            <p:cNvGrpSpPr>
              <a:grpSpLocks/>
            </p:cNvGrpSpPr>
            <p:nvPr/>
          </p:nvGrpSpPr>
          <p:grpSpPr bwMode="auto">
            <a:xfrm>
              <a:off x="439" y="1026"/>
              <a:ext cx="1849" cy="1775"/>
              <a:chOff x="439" y="1026"/>
              <a:chExt cx="1849" cy="1775"/>
            </a:xfrm>
          </p:grpSpPr>
          <p:pic>
            <p:nvPicPr>
              <p:cNvPr id="27" name="Picture 1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1386" t="11348" r="8995" b="10327"/>
              <a:stretch>
                <a:fillRect/>
              </a:stretch>
            </p:blipFill>
            <p:spPr bwMode="auto">
              <a:xfrm>
                <a:off x="678" y="1026"/>
                <a:ext cx="1610" cy="15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Text Box 12"/>
              <p:cNvSpPr txBox="1">
                <a:spLocks noChangeArrowheads="1"/>
              </p:cNvSpPr>
              <p:nvPr/>
            </p:nvSpPr>
            <p:spPr bwMode="auto">
              <a:xfrm>
                <a:off x="1222" y="2557"/>
                <a:ext cx="545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MX" sz="800" b="1" dirty="0"/>
                  <a:t>V</a:t>
                </a:r>
                <a:r>
                  <a:rPr lang="es-MX" sz="800" b="1" dirty="0">
                    <a:latin typeface="Symbol" pitchFamily="18" charset="2"/>
                  </a:rPr>
                  <a:t>a</a:t>
                </a:r>
                <a:r>
                  <a:rPr lang="es-MX" sz="800" b="1" dirty="0"/>
                  <a:t>24</a:t>
                </a:r>
              </a:p>
            </p:txBody>
          </p:sp>
          <p:sp>
            <p:nvSpPr>
              <p:cNvPr id="29" name="Text Box 14"/>
              <p:cNvSpPr txBox="1">
                <a:spLocks noChangeArrowheads="1"/>
              </p:cNvSpPr>
              <p:nvPr/>
            </p:nvSpPr>
            <p:spPr bwMode="auto">
              <a:xfrm rot="16200000">
                <a:off x="316" y="1688"/>
                <a:ext cx="521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MX" sz="800" b="1" dirty="0"/>
                  <a:t>V</a:t>
                </a:r>
                <a:r>
                  <a:rPr lang="es-MX" sz="800" b="1" dirty="0">
                    <a:latin typeface="Symbol" pitchFamily="18" charset="2"/>
                  </a:rPr>
                  <a:t>b</a:t>
                </a:r>
                <a:r>
                  <a:rPr lang="es-MX" sz="800" b="1" dirty="0"/>
                  <a:t>11</a:t>
                </a:r>
              </a:p>
            </p:txBody>
          </p:sp>
        </p:grpSp>
        <p:sp>
          <p:nvSpPr>
            <p:cNvPr id="26" name="Text Box 19"/>
            <p:cNvSpPr txBox="1">
              <a:spLocks noChangeArrowheads="1"/>
            </p:cNvSpPr>
            <p:nvPr/>
          </p:nvSpPr>
          <p:spPr bwMode="auto">
            <a:xfrm>
              <a:off x="838" y="699"/>
              <a:ext cx="1180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s-MX" sz="1400" dirty="0"/>
            </a:p>
          </p:txBody>
        </p:sp>
      </p:grpSp>
      <p:sp>
        <p:nvSpPr>
          <p:cNvPr id="30" name="29 Elipse"/>
          <p:cNvSpPr/>
          <p:nvPr/>
        </p:nvSpPr>
        <p:spPr>
          <a:xfrm>
            <a:off x="2771800" y="620688"/>
            <a:ext cx="3096344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Sangre periférica</a:t>
            </a:r>
            <a:endParaRPr lang="es-MX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2483768" y="1700808"/>
            <a:ext cx="378254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indent="449263"/>
            <a:r>
              <a:rPr lang="es-ES" sz="14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anose="020B0604020202020204" pitchFamily="34" charset="0"/>
              </a:rPr>
              <a:t>HbA1c, glucosa, Insulina, Péptido C</a:t>
            </a:r>
          </a:p>
          <a:p>
            <a:pPr lvl="0" indent="449263"/>
            <a:r>
              <a:rPr lang="es-ES" sz="1400" b="1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Anti-GAD, anti-IA2, anti-Insulina</a:t>
            </a:r>
            <a:endParaRPr lang="es-MX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3" grpId="0" animBg="1"/>
      <p:bldP spid="4" grpId="0"/>
      <p:bldP spid="5" grpId="0" animBg="1"/>
      <p:bldP spid="6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/>
      <p:bldP spid="17" grpId="0" animBg="1"/>
      <p:bldP spid="18" grpId="0" animBg="1"/>
      <p:bldP spid="19" grpId="0" build="allAtOnce"/>
      <p:bldP spid="20" grpId="0"/>
      <p:bldP spid="21" grpId="0"/>
      <p:bldP spid="22" grpId="0"/>
      <p:bldP spid="23" grpId="0" animBg="1"/>
      <p:bldP spid="30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331333" y="3184925"/>
            <a:ext cx="367240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Auto-anticuerpos </a:t>
            </a:r>
            <a:endParaRPr lang="es-MX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dirty="0" smtClean="0">
                <a:latin typeface="Arial" pitchFamily="34" charset="0"/>
                <a:cs typeface="Arial" panose="020B0604020202020204" pitchFamily="34" charset="0"/>
              </a:rPr>
              <a:t>(Anti-GAD</a:t>
            </a:r>
            <a:r>
              <a:rPr lang="es-MX" dirty="0">
                <a:latin typeface="Arial" pitchFamily="34" charset="0"/>
                <a:cs typeface="Arial" panose="020B0604020202020204" pitchFamily="34" charset="0"/>
              </a:rPr>
              <a:t>, anti-IA2, anti-insulina) </a:t>
            </a:r>
          </a:p>
        </p:txBody>
      </p:sp>
      <p:sp>
        <p:nvSpPr>
          <p:cNvPr id="5" name="21 Rectángulo"/>
          <p:cNvSpPr>
            <a:spLocks noChangeArrowheads="1"/>
          </p:cNvSpPr>
          <p:nvPr/>
        </p:nvSpPr>
        <p:spPr bwMode="auto">
          <a:xfrm>
            <a:off x="342256" y="6291234"/>
            <a:ext cx="8892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600" dirty="0"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BHC, glucosa, </a:t>
            </a:r>
            <a:r>
              <a:rPr lang="es-ES" sz="1600" dirty="0" smtClean="0"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HbA1c. analizador </a:t>
            </a:r>
            <a:r>
              <a:rPr lang="es-ES" sz="1600" dirty="0" err="1" smtClean="0"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Synchron</a:t>
            </a:r>
            <a:r>
              <a:rPr lang="es-ES" sz="1600" dirty="0" smtClean="0"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 CX </a:t>
            </a:r>
            <a:r>
              <a:rPr lang="es-ES" sz="1600" dirty="0" smtClean="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(</a:t>
            </a:r>
            <a:r>
              <a:rPr lang="es-ES" sz="16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Beckman</a:t>
            </a:r>
            <a:r>
              <a:rPr lang="es-ES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es-ES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Fullerton, CA</a:t>
            </a:r>
            <a:r>
              <a:rPr lang="es-ES" sz="1600" dirty="0" smtClean="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) </a:t>
            </a:r>
            <a:endParaRPr lang="es-MX" sz="1600" dirty="0">
              <a:solidFill>
                <a:schemeClr val="accent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7" name="20 Rectángulo"/>
          <p:cNvSpPr>
            <a:spLocks noChangeArrowheads="1"/>
          </p:cNvSpPr>
          <p:nvPr/>
        </p:nvSpPr>
        <p:spPr bwMode="auto">
          <a:xfrm>
            <a:off x="251842" y="4153143"/>
            <a:ext cx="4176142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 Clase II</a:t>
            </a:r>
            <a:endParaRPr lang="es-MX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Haplotipo</a:t>
            </a:r>
            <a:r>
              <a:rPr lang="es-MX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Riesgo:</a:t>
            </a:r>
          </a:p>
          <a:p>
            <a:pPr algn="ctr"/>
            <a:r>
              <a:rPr lang="es-ES" dirty="0">
                <a:latin typeface="Arial" pitchFamily="34" charset="0"/>
                <a:cs typeface="Arial" panose="020B0604020202020204" pitchFamily="34" charset="0"/>
              </a:rPr>
              <a:t>DRB1*0405, DQA1*0301, DQB1*0302</a:t>
            </a:r>
            <a:endParaRPr lang="es-MX" dirty="0">
              <a:latin typeface="Arial" pitchFamily="34" charset="0"/>
              <a:cs typeface="Arial" panose="020B0604020202020204" pitchFamily="34" charset="0"/>
            </a:endParaRPr>
          </a:p>
          <a:p>
            <a:pPr algn="ctr"/>
            <a:r>
              <a:rPr lang="es-MX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Protección</a:t>
            </a:r>
            <a:r>
              <a:rPr lang="es-MX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s-MX" dirty="0">
                <a:latin typeface="Arial" pitchFamily="34" charset="0"/>
                <a:cs typeface="Arial" panose="020B0604020202020204" pitchFamily="34" charset="0"/>
              </a:rPr>
              <a:t>DRB1*0501,DQA1*0102, </a:t>
            </a:r>
            <a:r>
              <a:rPr lang="es-MX" dirty="0" smtClean="0">
                <a:latin typeface="Arial" pitchFamily="34" charset="0"/>
                <a:cs typeface="Arial" panose="020B0604020202020204" pitchFamily="34" charset="0"/>
              </a:rPr>
              <a:t>DQB1*0602</a:t>
            </a:r>
            <a:endParaRPr lang="en-US" dirty="0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79681" y="4322420"/>
            <a:ext cx="44859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Tipificación: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REACCION EN CADENA DE LA POLIMERASA CON PRIMERS ESPECIFICOS DE SECUENCIA</a:t>
            </a:r>
          </a:p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(SSP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Unitray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®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Pel-freez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Dynal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Biotech, USA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_tradn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771008" y="3214717"/>
            <a:ext cx="4372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defRPr/>
            </a:pPr>
            <a:r>
              <a:rPr lang="es-ES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kits comerciales </a:t>
            </a:r>
          </a:p>
          <a:p>
            <a:pPr marL="342900" lvl="0" indent="-342900">
              <a:defRPr/>
            </a:pPr>
            <a:r>
              <a:rPr lang="es-ES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con técnica de </a:t>
            </a:r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ELISA 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19365" y="1502897"/>
            <a:ext cx="338437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Células NKT </a:t>
            </a:r>
            <a:endParaRPr lang="es-MX" sz="20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dirty="0" smtClean="0">
                <a:latin typeface="Arial" pitchFamily="34" charset="0"/>
                <a:cs typeface="Arial" panose="020B0604020202020204" pitchFamily="34" charset="0"/>
              </a:rPr>
              <a:t>(% </a:t>
            </a:r>
            <a:r>
              <a:rPr lang="es-MX" dirty="0">
                <a:latin typeface="Arial" pitchFamily="34" charset="0"/>
                <a:cs typeface="Arial" panose="020B0604020202020204" pitchFamily="34" charset="0"/>
              </a:rPr>
              <a:t>y números </a:t>
            </a:r>
            <a:r>
              <a:rPr lang="es-MX" dirty="0" smtClean="0">
                <a:latin typeface="Arial" pitchFamily="34" charset="0"/>
                <a:cs typeface="Arial" panose="020B0604020202020204" pitchFamily="34" charset="0"/>
              </a:rPr>
              <a:t>absolutos) </a:t>
            </a:r>
            <a:endParaRPr lang="es-MX" dirty="0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771008" y="1379786"/>
            <a:ext cx="3652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s-ES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(Anti-CD3, anti-V</a:t>
            </a:r>
            <a:r>
              <a:rPr lang="es-ES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  <a:sym typeface="Symbol" pitchFamily="18" charset="2"/>
              </a:rPr>
              <a:t></a:t>
            </a:r>
            <a:r>
              <a:rPr lang="es-ES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24, anti-V</a:t>
            </a:r>
            <a:r>
              <a:rPr lang="es-ES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  <a:sym typeface="Symbol" pitchFamily="18" charset="2"/>
              </a:rPr>
              <a:t></a:t>
            </a:r>
            <a:r>
              <a:rPr lang="es-ES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con anticuerpos comerciales) por </a:t>
            </a:r>
            <a:r>
              <a:rPr lang="es-ES" dirty="0" smtClean="0">
                <a:solidFill>
                  <a:srgbClr val="A54E07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       </a:t>
            </a:r>
            <a:r>
              <a:rPr lang="es-ES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citometría</a:t>
            </a:r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flujo. </a:t>
            </a:r>
          </a:p>
        </p:txBody>
      </p:sp>
      <p:sp>
        <p:nvSpPr>
          <p:cNvPr id="14" name="13 Abrir llave"/>
          <p:cNvSpPr/>
          <p:nvPr/>
        </p:nvSpPr>
        <p:spPr>
          <a:xfrm>
            <a:off x="4499484" y="1421718"/>
            <a:ext cx="252536" cy="872227"/>
          </a:xfrm>
          <a:prstGeom prst="leftBrace">
            <a:avLst>
              <a:gd name="adj1" fmla="val 57900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79512" y="5776186"/>
            <a:ext cx="45015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3663" indent="-93663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 Insulina y péptico C por técnica de </a:t>
            </a:r>
            <a:r>
              <a:rPr lang="es-ES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RIA</a:t>
            </a:r>
            <a:r>
              <a:rPr lang="es-ES" dirty="0" smtClean="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endParaRPr lang="es-MX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0" y="548680"/>
            <a:ext cx="117636" cy="8013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CuadroTexto 17"/>
          <p:cNvSpPr txBox="1"/>
          <p:nvPr/>
        </p:nvSpPr>
        <p:spPr>
          <a:xfrm>
            <a:off x="251520" y="719698"/>
            <a:ext cx="705678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y métodos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279293" y="2348880"/>
            <a:ext cx="714977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Arial" charset="0"/>
                <a:ea typeface="ＭＳ Ｐゴシック" pitchFamily="34" charset="-128"/>
                <a:cs typeface="Arial" charset="0"/>
              </a:rPr>
              <a:t>La expresión del </a:t>
            </a:r>
            <a:r>
              <a:rPr lang="es-ES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 CTSL</a:t>
            </a:r>
            <a:r>
              <a:rPr lang="es-ES" dirty="0" smtClean="0">
                <a:latin typeface="Arial" charset="0"/>
                <a:ea typeface="ＭＳ Ｐゴシック" pitchFamily="34" charset="-128"/>
                <a:cs typeface="Arial" charset="0"/>
              </a:rPr>
              <a:t>: </a:t>
            </a:r>
            <a:r>
              <a:rPr lang="es-MX" dirty="0" err="1" smtClean="0">
                <a:latin typeface="Arial" charset="0"/>
                <a:ea typeface="ＭＳ Ｐゴシック" pitchFamily="34" charset="-128"/>
                <a:cs typeface="Arial" charset="0"/>
              </a:rPr>
              <a:t>OpenArray</a:t>
            </a:r>
            <a:r>
              <a:rPr lang="es-MX" dirty="0" smtClean="0">
                <a:latin typeface="Arial" charset="0"/>
                <a:ea typeface="ＭＳ Ｐゴシック" pitchFamily="34" charset="-128"/>
                <a:cs typeface="Arial" charset="0"/>
              </a:rPr>
              <a:t> Real Time PCR </a:t>
            </a:r>
            <a:r>
              <a:rPr lang="es-MX" dirty="0" err="1" smtClean="0">
                <a:latin typeface="Arial" charset="0"/>
                <a:ea typeface="ＭＳ Ｐゴシック" pitchFamily="34" charset="-128"/>
                <a:cs typeface="Arial" charset="0"/>
              </a:rPr>
              <a:t>Instrument</a:t>
            </a:r>
            <a:endParaRPr lang="es-MX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r>
              <a:rPr lang="es-MX" dirty="0" smtClean="0">
                <a:latin typeface="Arial" charset="0"/>
                <a:ea typeface="ＭＳ Ｐゴシック" pitchFamily="34" charset="-128"/>
                <a:cs typeface="Arial" charset="0"/>
              </a:rPr>
              <a:t>                                         (</a:t>
            </a:r>
            <a:r>
              <a:rPr lang="es-MX" dirty="0" err="1" smtClean="0">
                <a:latin typeface="Arial" charset="0"/>
                <a:ea typeface="ＭＳ Ｐゴシック" pitchFamily="34" charset="-128"/>
                <a:cs typeface="Arial" charset="0"/>
              </a:rPr>
              <a:t>Applied</a:t>
            </a:r>
            <a:r>
              <a:rPr lang="es-MX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s-MX" dirty="0" err="1" smtClean="0">
                <a:latin typeface="Arial" charset="0"/>
                <a:ea typeface="ＭＳ Ｐゴシック" pitchFamily="34" charset="-128"/>
                <a:cs typeface="Arial" charset="0"/>
              </a:rPr>
              <a:t>Biosystem</a:t>
            </a:r>
            <a:r>
              <a:rPr lang="es-MX" dirty="0" smtClean="0">
                <a:latin typeface="Arial" charset="0"/>
                <a:ea typeface="ＭＳ Ｐゴシック" pitchFamily="34" charset="-128"/>
                <a:cs typeface="Arial" charset="0"/>
              </a:rPr>
              <a:t>, Foster City, CA)</a:t>
            </a:r>
            <a:r>
              <a:rPr lang="es-ES" dirty="0" smtClean="0">
                <a:latin typeface="Arial" charset="0"/>
                <a:ea typeface="ＭＳ Ｐゴシック" pitchFamily="34" charset="-128"/>
                <a:cs typeface="Arial" charset="0"/>
              </a:rPr>
              <a:t>.</a:t>
            </a:r>
            <a:endParaRPr lang="es-MX" dirty="0"/>
          </a:p>
        </p:txBody>
      </p:sp>
      <p:sp>
        <p:nvSpPr>
          <p:cNvPr id="20" name="13 Abrir llave"/>
          <p:cNvSpPr/>
          <p:nvPr/>
        </p:nvSpPr>
        <p:spPr>
          <a:xfrm>
            <a:off x="4499484" y="3140969"/>
            <a:ext cx="252536" cy="755128"/>
          </a:xfrm>
          <a:prstGeom prst="leftBrace">
            <a:avLst>
              <a:gd name="adj1" fmla="val 57900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3 Abrir llave"/>
          <p:cNvSpPr/>
          <p:nvPr/>
        </p:nvSpPr>
        <p:spPr>
          <a:xfrm>
            <a:off x="4518472" y="4180312"/>
            <a:ext cx="252536" cy="1453766"/>
          </a:xfrm>
          <a:prstGeom prst="leftBrace">
            <a:avLst>
              <a:gd name="adj1" fmla="val 57900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21 Conector recto"/>
          <p:cNvCxnSpPr/>
          <p:nvPr/>
        </p:nvCxnSpPr>
        <p:spPr>
          <a:xfrm>
            <a:off x="323528" y="2348880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323528" y="2996952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323528" y="4005064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323528" y="5733256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323528" y="6309320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061356" y="1710274"/>
            <a:ext cx="7327068" cy="348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Symbol" pitchFamily="18" charset="2"/>
              </a:rPr>
              <a:t> = 0.05</a:t>
            </a:r>
            <a:r>
              <a:rPr lang="es-ES" sz="16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Symbol" pitchFamily="18" charset="2"/>
              </a:rPr>
              <a:t>%</a:t>
            </a:r>
          </a:p>
          <a:p>
            <a:pPr marL="176213" indent="-176213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ES" sz="300" b="1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  <a:sym typeface="Symbol" pitchFamily="18" charset="2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Poder estadístico (1-</a:t>
            </a:r>
            <a:r>
              <a:rPr lang="es-ES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Symbol" pitchFamily="18" charset="2"/>
              </a:rPr>
              <a:t></a:t>
            </a:r>
            <a:r>
              <a:rPr lang="es-ES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) = 80</a:t>
            </a:r>
            <a:r>
              <a:rPr lang="es-ES" sz="16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%</a:t>
            </a:r>
          </a:p>
          <a:p>
            <a:pPr marL="176213" indent="-176213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ES" sz="300" b="1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  <a:sym typeface="Symbol" pitchFamily="18" charset="2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Utilizando los datos reportados por </a:t>
            </a:r>
            <a:r>
              <a:rPr lang="es-ES" sz="16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Kukreja</a:t>
            </a:r>
            <a:r>
              <a:rPr lang="es-ES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A y cols. </a:t>
            </a:r>
            <a:endParaRPr lang="es-ES" sz="1600" b="1" dirty="0" smtClean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176213" indent="-176213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ES" sz="300" b="1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Media de porcentaje: 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0.74% </a:t>
            </a:r>
            <a:r>
              <a:rPr lang="es-ES" sz="1600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Controles</a:t>
            </a:r>
            <a:endParaRPr lang="es-ES" sz="16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0.30% </a:t>
            </a:r>
            <a:r>
              <a:rPr lang="es-ES" sz="1600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DM 1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endParaRPr lang="es-ES" sz="3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Utilizando la formula para medias en grupos independientes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	n =  2 { [ ( Z</a:t>
            </a:r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α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– Z</a:t>
            </a:r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β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)  σ ] / (</a:t>
            </a:r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μ</a:t>
            </a:r>
            <a:r>
              <a:rPr lang="pt-BR" sz="1600" baseline="-30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1 - </a:t>
            </a:r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μ</a:t>
            </a:r>
            <a:r>
              <a:rPr lang="pt-BR" sz="1600" baseline="-30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)  } </a:t>
            </a:r>
            <a:r>
              <a:rPr lang="pt-BR" sz="1600" baseline="30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endParaRPr lang="es-MX" sz="1600" baseline="30000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endParaRPr lang="es-ES" sz="3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s-ES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Donde:</a:t>
            </a: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s-ES" sz="16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Zα</a:t>
            </a:r>
            <a:r>
              <a:rPr lang="es-ES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= 1.96</a:t>
            </a: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s-ES" sz="16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Zβ</a:t>
            </a:r>
            <a:r>
              <a:rPr lang="es-ES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= -0.84</a:t>
            </a:r>
          </a:p>
          <a:p>
            <a:pPr marL="1257300" lvl="2" indent="-342900">
              <a:buClr>
                <a:schemeClr val="accent1"/>
              </a:buClr>
            </a:pPr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μ</a:t>
            </a:r>
            <a:r>
              <a:rPr lang="pt-BR" sz="1600" baseline="-30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1 </a:t>
            </a:r>
            <a:r>
              <a:rPr lang="es-ES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= 0.74%</a:t>
            </a:r>
            <a:endParaRPr lang="pt-BR" sz="1600" baseline="-30000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1257300" lvl="2" indent="-342900">
              <a:buClr>
                <a:schemeClr val="accent1"/>
              </a:buClr>
            </a:pPr>
            <a:r>
              <a:rPr lang="es-ES" sz="16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μ</a:t>
            </a:r>
            <a:r>
              <a:rPr lang="pt-BR" sz="1600" baseline="-30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= 0.30</a:t>
            </a:r>
            <a:r>
              <a:rPr lang="es-ES" sz="1600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%</a:t>
            </a:r>
            <a:endParaRPr lang="es-MX" sz="16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1052" y="6525344"/>
            <a:ext cx="257314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>
              <a:tabLst>
                <a:tab pos="228600" algn="l"/>
              </a:tabLst>
            </a:pPr>
            <a:r>
              <a:rPr lang="en-US" sz="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Kukreja</a:t>
            </a:r>
            <a:r>
              <a:rPr lang="en-US" sz="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et al. J </a:t>
            </a:r>
            <a:r>
              <a:rPr lang="en-US" sz="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en-US" sz="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Invest 2002; 109: 131-140.</a:t>
            </a:r>
          </a:p>
        </p:txBody>
      </p:sp>
      <p:sp>
        <p:nvSpPr>
          <p:cNvPr id="5" name="Rectángulo 1"/>
          <p:cNvSpPr>
            <a:spLocks noChangeArrowheads="1"/>
          </p:cNvSpPr>
          <p:nvPr/>
        </p:nvSpPr>
        <p:spPr bwMode="auto">
          <a:xfrm>
            <a:off x="1115616" y="5190291"/>
            <a:ext cx="59401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requieren de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31 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sujetos por grupo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48680"/>
            <a:ext cx="117636" cy="8013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251520" y="692696"/>
            <a:ext cx="705678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Tamaño de la muestra</a:t>
            </a:r>
            <a:endParaRPr lang="es-MX" sz="23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548680"/>
            <a:ext cx="117636" cy="8013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251520" y="332656"/>
            <a:ext cx="705678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Aspectos estadísticos</a:t>
            </a:r>
            <a:endParaRPr lang="es-MX" sz="23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27584" y="836712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descriptivo: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259632" y="1340768"/>
            <a:ext cx="69127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Prueba de </a:t>
            </a:r>
            <a:r>
              <a:rPr lang="es-E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Kolmogorov-Smirnov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para conocer la distribución de los datos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ANOVA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Kruskal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-Wallis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 para comparar la media de las células NKT entre los  grupos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Prueba “t” para muestras independientes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para 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comparacion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entre grupos por pares.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prueba X</a:t>
            </a:r>
            <a:r>
              <a:rPr lang="es-E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para el porcentaje y números absolutos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las células NKT entre dos grupos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Rho de 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Spearman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para la correlación de las variables de interés entre los grupos.</a:t>
            </a: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“p” &lt; 0.05, SPSS 16.0</a:t>
            </a: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 análisis de amplificación de los resultados del gen </a:t>
            </a:r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CTSL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Programa </a:t>
            </a:r>
            <a:r>
              <a:rPr lang="es-E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OpenArray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Real Time </a:t>
            </a:r>
            <a:r>
              <a:rPr lang="es-E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qPCR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software.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Para el análisis de expresión del gen </a:t>
            </a:r>
            <a:r>
              <a:rPr lang="es-MX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CTSL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se creo un archivo .GCT  para las muestras (columnas) que pasaron el filtro de calidad: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el valor máximo de error del 20% (valor de expresión 10).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Las muestras que no pasaron el filtro de calidad se descartaron del análisis.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Se utilizó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módulo 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Comparative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Marker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calcular y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comparar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significancia entre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los grupos.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4427984" y="0"/>
            <a:ext cx="471601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2 Marcador de contenido"/>
          <p:cNvSpPr txBox="1">
            <a:spLocks/>
          </p:cNvSpPr>
          <p:nvPr/>
        </p:nvSpPr>
        <p:spPr>
          <a:xfrm>
            <a:off x="179512" y="1772816"/>
            <a:ext cx="4032448" cy="40324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Aprobado por la CNIC </a:t>
            </a:r>
            <a:r>
              <a:rPr kumimoji="0" lang="es-MX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(2010-785-045)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Riesgo mínimo</a:t>
            </a:r>
            <a:r>
              <a:rPr kumimoji="0" lang="es-E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(punción en vena </a:t>
            </a:r>
            <a:r>
              <a:rPr kumimoji="0" lang="es-E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antecubital</a:t>
            </a:r>
            <a:r>
              <a:rPr kumimoji="0" lang="es-E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del brazo)</a:t>
            </a:r>
            <a:endParaRPr kumimoji="0" lang="es-MX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Consentimiento informado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Asentimiento informado en &gt; 8 años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Reglamento de la Ley General de Salud en Materia de Investigación para la Salud y  Aspectos éticos de la investigación en seres humanos, Título II, Capítulo I, artículo 17</a:t>
            </a:r>
            <a:endParaRPr kumimoji="0" lang="es-MX" sz="1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1712" r="3741"/>
          <a:stretch/>
        </p:blipFill>
        <p:spPr bwMode="auto">
          <a:xfrm>
            <a:off x="4427984" y="332656"/>
            <a:ext cx="4536504" cy="612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ángulo 4"/>
          <p:cNvSpPr/>
          <p:nvPr/>
        </p:nvSpPr>
        <p:spPr>
          <a:xfrm>
            <a:off x="0" y="548680"/>
            <a:ext cx="117636" cy="8013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/>
          <p:cNvSpPr txBox="1"/>
          <p:nvPr/>
        </p:nvSpPr>
        <p:spPr>
          <a:xfrm>
            <a:off x="251520" y="692696"/>
            <a:ext cx="705678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Consideraciones éticas</a:t>
            </a:r>
            <a:endParaRPr lang="es-MX" sz="23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16065" y="6315417"/>
            <a:ext cx="8604407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17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Financiamiento</a:t>
            </a:r>
            <a:r>
              <a:rPr kumimoji="0" lang="es-MX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CONACYT </a:t>
            </a:r>
            <a:r>
              <a:rPr kumimoji="0" lang="es-MX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(FIS/IMSS/PROT/640 CONACYT.SALUD, proyecto 87852)</a:t>
            </a:r>
            <a:r>
              <a:rPr kumimoji="0" lang="es-MX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s-MX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35880216"/>
              </p:ext>
            </p:extLst>
          </p:nvPr>
        </p:nvGraphicFramePr>
        <p:xfrm>
          <a:off x="132833" y="1916832"/>
          <a:ext cx="8820473" cy="3960436"/>
        </p:xfrm>
        <a:graphic>
          <a:graphicData uri="http://schemas.openxmlformats.org/drawingml/2006/table">
            <a:tbl>
              <a:tblPr/>
              <a:tblGrid>
                <a:gridCol w="1127648"/>
                <a:gridCol w="2015375"/>
                <a:gridCol w="2088232"/>
                <a:gridCol w="2592288"/>
                <a:gridCol w="996930"/>
              </a:tblGrid>
              <a:tr h="5008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Variable 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705" marR="65705" marT="3467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Pacientes con DT1 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705" marR="65705" marT="34678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Controles Sanos 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705" marR="65705" marT="34678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Hermanos de pacientes con DT1 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705" marR="65705" marT="34678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 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705" marR="65705" marT="34678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3558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 </a:t>
                      </a:r>
                      <a:endParaRPr lang="es-MX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705" marR="65705" marT="3467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48 </a:t>
                      </a:r>
                      <a:endParaRPr lang="es-MX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705" marR="65705" marT="34678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32 </a:t>
                      </a:r>
                      <a:endParaRPr lang="es-MX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705" marR="65705" marT="34678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44 </a:t>
                      </a:r>
                      <a:endParaRPr lang="es-MX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705" marR="65705" marT="34678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 </a:t>
                      </a:r>
                    </a:p>
                  </a:txBody>
                  <a:tcPr marL="65705" marR="65705" marT="34678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1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Edad (años) </a:t>
                      </a:r>
                      <a:endParaRPr lang="es-MX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705" marR="65705" marT="3467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9.30 ± 3.85 (2-16) </a:t>
                      </a:r>
                    </a:p>
                  </a:txBody>
                  <a:tcPr marL="65705" marR="65705" marT="34678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9.56 ± 4.72 (2-16) </a:t>
                      </a:r>
                    </a:p>
                  </a:txBody>
                  <a:tcPr marL="65705" marR="65705" marT="34678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13.61 ± 6.78 (3-27) </a:t>
                      </a:r>
                    </a:p>
                  </a:txBody>
                  <a:tcPr marL="65705" marR="65705" marT="34678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&lt;0.001</a:t>
                      </a:r>
                      <a:r>
                        <a:rPr lang="en-US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‡ </a:t>
                      </a:r>
                      <a:endParaRPr lang="es-MX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705" marR="65705" marT="34678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58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Sexo (M) </a:t>
                      </a:r>
                      <a:endParaRPr lang="es-MX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705" marR="65705" marT="3467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23 (47.9%) </a:t>
                      </a:r>
                    </a:p>
                  </a:txBody>
                  <a:tcPr marL="65705" marR="65705" marT="34678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 (43.8%) </a:t>
                      </a:r>
                    </a:p>
                  </a:txBody>
                  <a:tcPr marL="65705" marR="65705" marT="34678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19 (43.2%) </a:t>
                      </a:r>
                    </a:p>
                  </a:txBody>
                  <a:tcPr marL="65705" marR="65705" marT="34678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0.365</a:t>
                      </a:r>
                      <a:r>
                        <a:rPr lang="en-US" sz="12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◊ </a:t>
                      </a:r>
                      <a:endParaRPr lang="es-MX" sz="12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705" marR="65705" marT="34678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58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Peso (</a:t>
                      </a:r>
                      <a:r>
                        <a:rPr lang="es-MX" sz="1200" b="1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sz</a:t>
                      </a:r>
                      <a:r>
                        <a:rPr lang="es-MX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 </a:t>
                      </a:r>
                      <a:endParaRPr lang="es-MX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705" marR="65705" marT="3467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0.106 ± 1.04 (-3 -2.25) </a:t>
                      </a:r>
                    </a:p>
                  </a:txBody>
                  <a:tcPr marL="65705" marR="65705" marT="34678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0.11 ± 1.05 (-1.88–2.21) </a:t>
                      </a:r>
                    </a:p>
                  </a:txBody>
                  <a:tcPr marL="65705" marR="65705" marT="34678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0.36 ± 0.84 (-1.61-1.88) </a:t>
                      </a:r>
                    </a:p>
                  </a:txBody>
                  <a:tcPr marL="65705" marR="65705" marT="34678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0.343¥ </a:t>
                      </a:r>
                    </a:p>
                  </a:txBody>
                  <a:tcPr marL="65705" marR="65705" marT="34678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31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Talla (</a:t>
                      </a:r>
                      <a:r>
                        <a:rPr lang="es-MX" sz="1200" b="1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sz</a:t>
                      </a:r>
                      <a:r>
                        <a:rPr lang="es-MX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 </a:t>
                      </a:r>
                      <a:endParaRPr lang="es-MX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705" marR="65705" marT="3467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-0.0030 ± 1.09 (-2.44-3.93) </a:t>
                      </a:r>
                    </a:p>
                  </a:txBody>
                  <a:tcPr marL="65705" marR="65705" marT="34678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0.38 ± 1.5 (-2.17 – 3.70) </a:t>
                      </a:r>
                    </a:p>
                  </a:txBody>
                  <a:tcPr marL="65705" marR="65705" marT="34678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0.032 ± 1.31 (-3.23-4.18) </a:t>
                      </a:r>
                    </a:p>
                  </a:txBody>
                  <a:tcPr marL="65705" marR="65705" marT="34678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0.332¥ </a:t>
                      </a:r>
                    </a:p>
                  </a:txBody>
                  <a:tcPr marL="65705" marR="65705" marT="34678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58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IMC (</a:t>
                      </a:r>
                      <a:r>
                        <a:rPr lang="es-MX" sz="1200" b="1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sz</a:t>
                      </a:r>
                      <a:r>
                        <a:rPr lang="es-MX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 </a:t>
                      </a:r>
                      <a:endParaRPr lang="es-MX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705" marR="65705" marT="3467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0.208 ± 1.10 (-3-1.64) </a:t>
                      </a:r>
                    </a:p>
                  </a:txBody>
                  <a:tcPr marL="65705" marR="65705" marT="34678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-0.93 ± 1.27 (-3 – 2) </a:t>
                      </a:r>
                    </a:p>
                  </a:txBody>
                  <a:tcPr marL="65705" marR="65705" marT="34678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0.31 ± 1 (-2.97-1.81) </a:t>
                      </a:r>
                    </a:p>
                  </a:txBody>
                  <a:tcPr marL="65705" marR="65705" marT="34678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0.311¥ </a:t>
                      </a:r>
                    </a:p>
                  </a:txBody>
                  <a:tcPr marL="65705" marR="65705" marT="34678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58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TAS (</a:t>
                      </a:r>
                      <a:r>
                        <a:rPr lang="es-MX" sz="1200" b="1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sz</a:t>
                      </a:r>
                      <a:r>
                        <a:rPr lang="es-MX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 </a:t>
                      </a:r>
                      <a:endParaRPr lang="es-MX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705" marR="65705" marT="3467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-1.36 ± 0.63 (-2.65-0.60) </a:t>
                      </a:r>
                    </a:p>
                  </a:txBody>
                  <a:tcPr marL="65705" marR="65705" marT="34678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-1.32 ± 1 (-4.18-1.64) </a:t>
                      </a:r>
                    </a:p>
                  </a:txBody>
                  <a:tcPr marL="65705" marR="65705" marT="34678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-1.23 ± 0.66 (-3.06-0.08) </a:t>
                      </a:r>
                    </a:p>
                  </a:txBody>
                  <a:tcPr marL="65705" marR="65705" marT="34678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0.741¥ </a:t>
                      </a:r>
                    </a:p>
                  </a:txBody>
                  <a:tcPr marL="65705" marR="65705" marT="34678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1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TAD (</a:t>
                      </a:r>
                      <a:r>
                        <a:rPr lang="es-MX" sz="1200" b="1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sz</a:t>
                      </a:r>
                      <a:r>
                        <a:rPr lang="es-MX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 </a:t>
                      </a:r>
                      <a:endParaRPr lang="es-MX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705" marR="65705" marT="3467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-0.16 ± 0.63(-1.19-1.19) </a:t>
                      </a:r>
                    </a:p>
                  </a:txBody>
                  <a:tcPr marL="65705" marR="65705" marT="34678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-0.011 ± 0.77 (-1.44–1.64) </a:t>
                      </a:r>
                    </a:p>
                  </a:txBody>
                  <a:tcPr marL="65705" marR="65705" marT="34678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0.10 ± 0.500 (-0.91-1.27) </a:t>
                      </a:r>
                    </a:p>
                  </a:txBody>
                  <a:tcPr marL="65705" marR="65705" marT="34678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0.204¥ </a:t>
                      </a:r>
                    </a:p>
                  </a:txBody>
                  <a:tcPr marL="65705" marR="65705" marT="34678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0817">
                <a:tc gridSpan="5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M: Masculino. </a:t>
                      </a:r>
                      <a:r>
                        <a:rPr lang="es-MX" sz="8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sz</a:t>
                      </a:r>
                      <a:r>
                        <a:rPr lang="es-MX" sz="8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: valor z de las tablas de la CDC. TAS: Tensión arterial sistólica. TAD: Tensión arterial diastólica. +: positivos. ¥:ANOVA. † :T de </a:t>
                      </a:r>
                      <a:r>
                        <a:rPr lang="es-MX" sz="8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Student</a:t>
                      </a:r>
                      <a:r>
                        <a:rPr lang="es-MX" sz="8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 ‡: </a:t>
                      </a:r>
                      <a:r>
                        <a:rPr lang="es-MX" sz="8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Kruskal</a:t>
                      </a:r>
                      <a:r>
                        <a:rPr lang="es-MX" sz="8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Wallis. ◊: Chi cuadrada </a:t>
                      </a:r>
                      <a:endParaRPr lang="es-MX" sz="8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705" marR="65705" marT="3467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0" y="548680"/>
            <a:ext cx="117636" cy="8013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251520" y="97143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Características antropométricas de los sujetos estudiados.</a:t>
            </a:r>
            <a:endParaRPr lang="es-MX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3 CuadroTexto"/>
          <p:cNvSpPr txBox="1">
            <a:spLocks noChangeArrowheads="1"/>
          </p:cNvSpPr>
          <p:nvPr/>
        </p:nvSpPr>
        <p:spPr bwMode="auto">
          <a:xfrm>
            <a:off x="251520" y="503674"/>
            <a:ext cx="1786066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5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es-MX" sz="25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="" xmlns:p14="http://schemas.microsoft.com/office/powerpoint/2010/main" val="3331814420"/>
              </p:ext>
            </p:extLst>
          </p:nvPr>
        </p:nvGraphicFramePr>
        <p:xfrm>
          <a:off x="58818" y="764704"/>
          <a:ext cx="8448600" cy="543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Rectángulo"/>
          <p:cNvSpPr/>
          <p:nvPr/>
        </p:nvSpPr>
        <p:spPr>
          <a:xfrm>
            <a:off x="35496" y="6525344"/>
            <a:ext cx="89644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Gómez-Díaz</a:t>
            </a:r>
            <a:r>
              <a:rPr lang="en-US" sz="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RA, </a:t>
            </a:r>
            <a:r>
              <a:rPr lang="en-US" sz="8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Pérez-Pérez</a:t>
            </a:r>
            <a:r>
              <a:rPr lang="en-US" sz="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G, </a:t>
            </a:r>
            <a:r>
              <a:rPr lang="en-US" sz="8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Hernández-Cuesta</a:t>
            </a:r>
            <a:r>
              <a:rPr lang="en-US" sz="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IT, et at. Incidence of type 1 diabetes in Mexico: data from institutional register 2000-2010. Diabetes Care 2012;35:e77 </a:t>
            </a:r>
            <a:endParaRPr lang="es-MX" sz="8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0" y="548680"/>
            <a:ext cx="117636" cy="8013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/>
          <p:cNvSpPr txBox="1"/>
          <p:nvPr/>
        </p:nvSpPr>
        <p:spPr>
          <a:xfrm>
            <a:off x="251520" y="692696"/>
            <a:ext cx="705678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Epidemiología de la diabetes tipo 1.</a:t>
            </a:r>
            <a:endParaRPr lang="es-MX" sz="23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710692" y="5939613"/>
            <a:ext cx="38555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0" hangingPunct="0">
              <a:defRPr/>
            </a:pPr>
            <a:r>
              <a:rPr lang="es-MX" sz="1000" kern="0" dirty="0">
                <a:latin typeface="Arial" panose="020B0604020202020204" pitchFamily="34" charset="0"/>
                <a:cs typeface="Arial" panose="020B0604020202020204" pitchFamily="34" charset="0"/>
              </a:rPr>
              <a:t>Per 100 000 </a:t>
            </a:r>
            <a:r>
              <a:rPr lang="es-MX" sz="1000" kern="0" dirty="0" err="1">
                <a:latin typeface="Arial" panose="020B0604020202020204" pitchFamily="34" charset="0"/>
                <a:cs typeface="Arial" panose="020B0604020202020204" pitchFamily="34" charset="0"/>
              </a:rPr>
              <a:t>insured</a:t>
            </a:r>
            <a:r>
              <a:rPr lang="es-MX" sz="1000" kern="0" dirty="0">
                <a:latin typeface="Arial" panose="020B0604020202020204" pitchFamily="34" charset="0"/>
                <a:cs typeface="Arial" panose="020B0604020202020204" pitchFamily="34" charset="0"/>
              </a:rPr>
              <a:t> as of June 30 of </a:t>
            </a:r>
            <a:r>
              <a:rPr lang="es-MX" sz="1000" kern="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s-MX" sz="10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kern="0" dirty="0" err="1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es-MX" sz="1000" kern="0" dirty="0">
                <a:latin typeface="Arial" panose="020B0604020202020204" pitchFamily="34" charset="0"/>
                <a:cs typeface="Arial" panose="020B0604020202020204" pitchFamily="34" charset="0"/>
              </a:rPr>
              <a:t> (2000 – 2010)</a:t>
            </a:r>
          </a:p>
          <a:p>
            <a:pPr algn="r" eaLnBrk="0" hangingPunct="0">
              <a:defRPr/>
            </a:pPr>
            <a:r>
              <a:rPr lang="es-MX" sz="1000" kern="0" dirty="0" err="1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es-MX" sz="1000" kern="0" dirty="0">
                <a:latin typeface="Arial" panose="020B0604020202020204" pitchFamily="34" charset="0"/>
                <a:cs typeface="Arial" panose="020B0604020202020204" pitchFamily="34" charset="0"/>
              </a:rPr>
              <a:t>: SUAVE-Coordinación de Servicios Integrados de Salud</a:t>
            </a:r>
          </a:p>
          <a:p>
            <a:pPr algn="r" eaLnBrk="0" hangingPunct="0">
              <a:defRPr/>
            </a:pPr>
            <a:r>
              <a:rPr lang="es-MX" sz="1000" kern="0" dirty="0">
                <a:latin typeface="Arial" panose="020B0604020202020204" pitchFamily="34" charset="0"/>
                <a:cs typeface="Arial" panose="020B0604020202020204" pitchFamily="34" charset="0"/>
              </a:rPr>
              <a:t>Sistema Especial de Vigilancia Epidemiológica </a:t>
            </a:r>
            <a:endParaRPr lang="es-MX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331640" y="414142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3.4</a:t>
            </a:r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580794" y="298183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685521" y="1567243"/>
            <a:ext cx="67197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INCIDENCE OF TYPE 1 DIABETES IN PEDIATRIC POPULATION </a:t>
            </a:r>
          </a:p>
          <a:p>
            <a:pPr algn="ctr"/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(2000-2010)</a:t>
            </a:r>
          </a:p>
          <a:p>
            <a:endParaRPr lang="es-MX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102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92125978"/>
              </p:ext>
            </p:extLst>
          </p:nvPr>
        </p:nvGraphicFramePr>
        <p:xfrm>
          <a:off x="117636" y="1556796"/>
          <a:ext cx="8774844" cy="4752520"/>
        </p:xfrm>
        <a:graphic>
          <a:graphicData uri="http://schemas.openxmlformats.org/drawingml/2006/table">
            <a:tbl>
              <a:tblPr/>
              <a:tblGrid>
                <a:gridCol w="1934083"/>
                <a:gridCol w="1656185"/>
                <a:gridCol w="1800199"/>
                <a:gridCol w="2573256"/>
                <a:gridCol w="811121"/>
              </a:tblGrid>
              <a:tr h="3026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Variable 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130" marR="60130" marT="317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Pacientes con DT1 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130" marR="60130" marT="3173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Controles Sanos 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130" marR="60130" marT="3173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Hermanos de pacientes con DT1 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130" marR="60130" marT="3173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 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130" marR="60130" marT="3173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3026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n= </a:t>
                      </a:r>
                      <a:endParaRPr lang="es-MX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130" marR="60130" marT="3173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48 </a:t>
                      </a:r>
                      <a:endParaRPr lang="es-MX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130" marR="60130" marT="3173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32 </a:t>
                      </a:r>
                      <a:endParaRPr lang="es-MX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130" marR="60130" marT="3173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44 </a:t>
                      </a:r>
                      <a:endParaRPr lang="es-MX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130" marR="60130" marT="3173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 </a:t>
                      </a:r>
                    </a:p>
                  </a:txBody>
                  <a:tcPr marL="60130" marR="60130" marT="3173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26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HbA1c (%) </a:t>
                      </a:r>
                      <a:endParaRPr lang="es-MX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130" marR="60130" marT="317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7.65 ± 1.95 (4.1-13.3) </a:t>
                      </a:r>
                    </a:p>
                  </a:txBody>
                  <a:tcPr marL="60130" marR="60130" marT="3173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5.35 ± 0.3898 </a:t>
                      </a:r>
                      <a:r>
                        <a:rPr lang="es-MX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(4.5-6.1) </a:t>
                      </a:r>
                    </a:p>
                  </a:txBody>
                  <a:tcPr marL="60130" marR="60130" marT="3173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5.20 ± 0.88 </a:t>
                      </a:r>
                      <a:r>
                        <a:rPr lang="es-MX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(3.8-9.2) </a:t>
                      </a:r>
                    </a:p>
                  </a:txBody>
                  <a:tcPr marL="60130" marR="60130" marT="3173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&lt;0.001</a:t>
                      </a:r>
                      <a:r>
                        <a:rPr lang="en-US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‡ </a:t>
                      </a:r>
                      <a:endParaRPr lang="es-MX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130" marR="60130" marT="3173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26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Insulina </a:t>
                      </a:r>
                      <a:r>
                        <a:rPr lang="es-MX" sz="1200" b="1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ng</a:t>
                      </a:r>
                      <a:r>
                        <a:rPr lang="es-MX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MX" sz="1200" b="1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mL</a:t>
                      </a:r>
                      <a:r>
                        <a:rPr lang="es-MX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endParaRPr lang="es-MX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130" marR="60130" marT="317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22.78 </a:t>
                      </a:r>
                      <a:r>
                        <a:rPr lang="es-MX" sz="12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± 21 </a:t>
                      </a:r>
                      <a:r>
                        <a:rPr lang="es-MX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(5-112.6) </a:t>
                      </a:r>
                    </a:p>
                  </a:txBody>
                  <a:tcPr marL="60130" marR="60130" marT="3173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16.24 ± 20.43 </a:t>
                      </a:r>
                      <a:r>
                        <a:rPr lang="es-MX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(2-107) </a:t>
                      </a:r>
                    </a:p>
                  </a:txBody>
                  <a:tcPr marL="60130" marR="60130" marT="3173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13.3 ± 5.97 </a:t>
                      </a:r>
                      <a:r>
                        <a:rPr lang="es-MX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(5-29) </a:t>
                      </a:r>
                    </a:p>
                  </a:txBody>
                  <a:tcPr marL="60130" marR="60130" marT="3173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0.045</a:t>
                      </a:r>
                      <a:r>
                        <a:rPr lang="en-US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‡ </a:t>
                      </a:r>
                      <a:endParaRPr lang="es-MX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130" marR="60130" marT="3173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26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Péptido C </a:t>
                      </a:r>
                      <a:r>
                        <a:rPr lang="es-MX" sz="1200" b="1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ng</a:t>
                      </a:r>
                      <a:r>
                        <a:rPr lang="es-MX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MX" sz="1200" b="1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mL</a:t>
                      </a:r>
                      <a:r>
                        <a:rPr lang="es-MX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endParaRPr lang="es-MX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130" marR="60130" marT="317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0.89 ± 0.781(0-3</a:t>
                      </a:r>
                      <a:r>
                        <a:rPr lang="es-MX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 </a:t>
                      </a:r>
                    </a:p>
                  </a:txBody>
                  <a:tcPr marL="60130" marR="60130" marT="3173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2.01 ± 9.23 </a:t>
                      </a:r>
                      <a:r>
                        <a:rPr lang="es-MX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(0-50) </a:t>
                      </a:r>
                    </a:p>
                  </a:txBody>
                  <a:tcPr marL="60130" marR="60130" marT="3173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1.64 ± 0.793 </a:t>
                      </a:r>
                      <a:r>
                        <a:rPr lang="es-MX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(0-4) </a:t>
                      </a:r>
                    </a:p>
                  </a:txBody>
                  <a:tcPr marL="60130" marR="60130" marT="3173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&lt;0.001</a:t>
                      </a:r>
                      <a:r>
                        <a:rPr lang="en-US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‡ </a:t>
                      </a:r>
                      <a:endParaRPr lang="es-MX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130" marR="60130" marT="3173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26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GAD65 (casos +) </a:t>
                      </a:r>
                      <a:endParaRPr lang="es-MX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130" marR="60130" marT="317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28/46 (60.8%) </a:t>
                      </a:r>
                    </a:p>
                  </a:txBody>
                  <a:tcPr marL="60130" marR="60130" marT="3173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2/31 (6.3%) </a:t>
                      </a:r>
                    </a:p>
                  </a:txBody>
                  <a:tcPr marL="60130" marR="60130" marT="3173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1/43 (2.3%) </a:t>
                      </a:r>
                    </a:p>
                  </a:txBody>
                  <a:tcPr marL="60130" marR="60130" marT="3173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&lt;0.001</a:t>
                      </a:r>
                      <a:r>
                        <a:rPr lang="en-US" sz="1200" b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◊ </a:t>
                      </a:r>
                      <a:endParaRPr lang="es-MX" sz="12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130" marR="60130" marT="3173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26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IA2 (casos +) </a:t>
                      </a:r>
                      <a:endParaRPr lang="es-MX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130" marR="60130" marT="317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27/44(61.3%) </a:t>
                      </a:r>
                    </a:p>
                  </a:txBody>
                  <a:tcPr marL="60130" marR="60130" marT="3173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1/31 (3.1%) </a:t>
                      </a:r>
                    </a:p>
                  </a:txBody>
                  <a:tcPr marL="60130" marR="60130" marT="3173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5/38 (11.4%) </a:t>
                      </a:r>
                    </a:p>
                  </a:txBody>
                  <a:tcPr marL="60130" marR="60130" marT="3173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0.005</a:t>
                      </a:r>
                      <a:r>
                        <a:rPr lang="en-US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◊ </a:t>
                      </a:r>
                      <a:endParaRPr lang="es-MX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130" marR="60130" marT="3173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26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Anti-insulina (casos +) </a:t>
                      </a:r>
                      <a:endParaRPr lang="es-MX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130" marR="60130" marT="317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21/44 (47.7%) </a:t>
                      </a:r>
                    </a:p>
                  </a:txBody>
                  <a:tcPr marL="60130" marR="60130" marT="3173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1/32(6.2%) </a:t>
                      </a:r>
                    </a:p>
                  </a:txBody>
                  <a:tcPr marL="60130" marR="60130" marT="3173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15/29 (34.1%) </a:t>
                      </a:r>
                    </a:p>
                  </a:txBody>
                  <a:tcPr marL="60130" marR="60130" marT="3173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0.631</a:t>
                      </a:r>
                      <a:r>
                        <a:rPr lang="en-US" sz="12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◊ </a:t>
                      </a:r>
                      <a:endParaRPr lang="es-MX" sz="12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130" marR="60130" marT="3173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26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Dos o más anticuerpos </a:t>
                      </a:r>
                    </a:p>
                  </a:txBody>
                  <a:tcPr marL="60130" marR="60130" marT="317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18/47 (38.2%) </a:t>
                      </a:r>
                    </a:p>
                  </a:txBody>
                  <a:tcPr marL="60130" marR="60130" marT="3173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0/32 (0%) </a:t>
                      </a:r>
                    </a:p>
                  </a:txBody>
                  <a:tcPr marL="60130" marR="60130" marT="3173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2/44  (4.5%) </a:t>
                      </a:r>
                    </a:p>
                  </a:txBody>
                  <a:tcPr marL="60130" marR="60130" marT="3173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&lt;0.001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◊ </a:t>
                      </a:r>
                      <a:endParaRPr lang="es-MX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130" marR="60130" marT="3173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26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HLA II protector </a:t>
                      </a:r>
                      <a:endParaRPr lang="es-MX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130" marR="60130" marT="317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9/46(19.6) </a:t>
                      </a:r>
                    </a:p>
                  </a:txBody>
                  <a:tcPr marL="60130" marR="60130" marT="3173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4/31(12.9) </a:t>
                      </a:r>
                    </a:p>
                  </a:txBody>
                  <a:tcPr marL="60130" marR="60130" marT="3173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14/44(31.8) </a:t>
                      </a:r>
                    </a:p>
                  </a:txBody>
                  <a:tcPr marL="60130" marR="60130" marT="3173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0.130</a:t>
                      </a:r>
                      <a:r>
                        <a:rPr lang="en-US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◊ </a:t>
                      </a:r>
                      <a:endParaRPr lang="es-MX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130" marR="60130" marT="3173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26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HLA </a:t>
                      </a:r>
                      <a:r>
                        <a:rPr lang="es-MX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II de riesgo </a:t>
                      </a:r>
                      <a:endParaRPr lang="es-MX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130" marR="60130" marT="317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38/46(82.6) </a:t>
                      </a:r>
                    </a:p>
                  </a:txBody>
                  <a:tcPr marL="60130" marR="60130" marT="3173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26/31(83.9) </a:t>
                      </a:r>
                    </a:p>
                  </a:txBody>
                  <a:tcPr marL="60130" marR="60130" marT="3173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37/44(84.1) </a:t>
                      </a:r>
                    </a:p>
                  </a:txBody>
                  <a:tcPr marL="60130" marR="60130" marT="3173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0.980</a:t>
                      </a:r>
                      <a:r>
                        <a:rPr lang="en-US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◊ </a:t>
                      </a:r>
                      <a:endParaRPr lang="es-MX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130" marR="60130" marT="3173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05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 células NKT </a:t>
                      </a:r>
                      <a:endParaRPr lang="es-MX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130" marR="60130" marT="317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0.176 ± 0.202</a:t>
                      </a:r>
                      <a:endParaRPr lang="es-MX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(0.029-0.917) </a:t>
                      </a:r>
                    </a:p>
                  </a:txBody>
                  <a:tcPr marL="60130" marR="60130" marT="3173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0.118 </a:t>
                      </a:r>
                      <a:r>
                        <a:rPr lang="es-MX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± 0.133 </a:t>
                      </a:r>
                      <a:endParaRPr lang="es-MX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(0.018-0.616) </a:t>
                      </a:r>
                    </a:p>
                  </a:txBody>
                  <a:tcPr marL="60130" marR="60130" marT="3173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0.246 </a:t>
                      </a:r>
                      <a:r>
                        <a:rPr lang="es-MX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± 0.188 </a:t>
                      </a:r>
                      <a:endParaRPr lang="es-MX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(0.010-0.830) </a:t>
                      </a:r>
                    </a:p>
                  </a:txBody>
                  <a:tcPr marL="60130" marR="60130" marT="3173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0.002‡</a:t>
                      </a:r>
                      <a:endParaRPr lang="es-MX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endParaRPr lang="es-MX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130" marR="60130" marT="3173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05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# absolutos células NKT</a:t>
                      </a:r>
                      <a:endParaRPr lang="es-MX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130" marR="60130" marT="317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401.790 ± 443.069</a:t>
                      </a:r>
                      <a:endParaRPr lang="es-MX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(21-1930)</a:t>
                      </a:r>
                    </a:p>
                  </a:txBody>
                  <a:tcPr marL="60130" marR="60130" marT="3173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337.120 ± 298.663</a:t>
                      </a:r>
                      <a:endParaRPr lang="es-MX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(43-1152)</a:t>
                      </a:r>
                    </a:p>
                  </a:txBody>
                  <a:tcPr marL="60130" marR="60130" marT="3173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633.79 ± 481.617</a:t>
                      </a:r>
                      <a:endParaRPr lang="es-MX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(10-2111)</a:t>
                      </a:r>
                    </a:p>
                  </a:txBody>
                  <a:tcPr marL="60130" marR="60130" marT="3173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0.005‡</a:t>
                      </a:r>
                      <a:endParaRPr lang="es-MX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130" marR="60130" marT="3173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2626">
                <a:tc gridSpan="5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s-MX" sz="8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+: positivos. ¥:ANOVA. † :T de </a:t>
                      </a:r>
                      <a:r>
                        <a:rPr lang="es-MX" sz="8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Student</a:t>
                      </a:r>
                      <a:r>
                        <a:rPr lang="es-MX" sz="8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 ‡: </a:t>
                      </a:r>
                      <a:r>
                        <a:rPr lang="es-MX" sz="8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Kruskal</a:t>
                      </a:r>
                      <a:r>
                        <a:rPr lang="es-MX" sz="8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Wallis. ◊: Chi cuadrada</a:t>
                      </a:r>
                      <a:endParaRPr lang="es-MX" sz="8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130" marR="60130" marT="317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uadroTexto 4"/>
          <p:cNvSpPr txBox="1"/>
          <p:nvPr/>
        </p:nvSpPr>
        <p:spPr>
          <a:xfrm>
            <a:off x="251520" y="703729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 bioquímicas y genéticas de los sujetos estudiados.</a:t>
            </a:r>
            <a:endParaRPr lang="es-MX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548680"/>
            <a:ext cx="117636" cy="8013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8590" t="8397" r="11697" b="43998"/>
          <a:stretch/>
        </p:blipFill>
        <p:spPr bwMode="auto">
          <a:xfrm>
            <a:off x="2077803" y="774306"/>
            <a:ext cx="4896544" cy="457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adroTexto 3"/>
          <p:cNvSpPr txBox="1"/>
          <p:nvPr/>
        </p:nvSpPr>
        <p:spPr>
          <a:xfrm>
            <a:off x="440796" y="6001543"/>
            <a:ext cx="8496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Comparación de la expresión del gen </a:t>
            </a:r>
            <a:r>
              <a:rPr lang="es-MX" sz="1400" b="1" i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CTSL</a:t>
            </a:r>
            <a:r>
              <a:rPr lang="es-MX" sz="1400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entre hermanos y pacientes. </a:t>
            </a:r>
            <a:endParaRPr lang="es-MX" sz="1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509851" y="5344414"/>
            <a:ext cx="77938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es-MX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022019" y="5344414"/>
            <a:ext cx="12426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Hermanos de</a:t>
            </a:r>
          </a:p>
          <a:p>
            <a:pPr algn="ctr"/>
            <a:r>
              <a:rPr lang="es-MX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pacientes</a:t>
            </a:r>
            <a:endParaRPr lang="es-MX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870358" y="5337763"/>
            <a:ext cx="96532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Pacientes</a:t>
            </a:r>
            <a:endParaRPr lang="es-MX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800163" y="1628800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s-MX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804960" y="2340957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MX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800163" y="3020153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MX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800163" y="3680011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MX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800163" y="4359207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816149" y="5052026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 rot="16200000">
            <a:off x="198350" y="3146107"/>
            <a:ext cx="270298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expresión relativa CTSL</a:t>
            </a:r>
            <a:endParaRPr lang="es-MX" sz="13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79512" y="188640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Se observan diferencias significativas entre los pacientes con diabetes tipo 1 y sus hermanos</a:t>
            </a:r>
            <a:r>
              <a:rPr lang="es-MX" b="1" i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vs </a:t>
            </a:r>
            <a:r>
              <a:rPr lang="es-MX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grupo control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72167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6077" t="21549" r="50750" b="26463"/>
          <a:stretch/>
        </p:blipFill>
        <p:spPr bwMode="auto">
          <a:xfrm>
            <a:off x="844196" y="961241"/>
            <a:ext cx="3835519" cy="255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adroTexto 3"/>
          <p:cNvSpPr txBox="1"/>
          <p:nvPr/>
        </p:nvSpPr>
        <p:spPr>
          <a:xfrm>
            <a:off x="323528" y="5877272"/>
            <a:ext cx="85497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i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A:</a:t>
            </a:r>
            <a:r>
              <a:rPr lang="es-MX" sz="1400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s-MX" sz="14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porcentaje  de células NKT (</a:t>
            </a:r>
            <a:r>
              <a:rPr lang="es-MX" sz="1400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r=0.4540, </a:t>
            </a:r>
            <a:r>
              <a:rPr lang="es-MX" sz="14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IC95% -</a:t>
            </a:r>
            <a:r>
              <a:rPr lang="es-MX" sz="1400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0.0927-0.7903 </a:t>
            </a:r>
            <a:r>
              <a:rPr lang="es-MX" sz="1400" b="1" i="1" dirty="0">
                <a:solidFill>
                  <a:schemeClr val="accent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</a:t>
            </a:r>
            <a:r>
              <a:rPr lang="es-MX" sz="14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=0.0452</a:t>
            </a:r>
            <a:r>
              <a:rPr lang="es-MX" sz="1400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); </a:t>
            </a:r>
          </a:p>
          <a:p>
            <a:r>
              <a:rPr lang="es-MX" sz="1400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B: Número de células NKT </a:t>
            </a:r>
            <a:r>
              <a:rPr lang="es-MX" sz="14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(r = </a:t>
            </a:r>
            <a:r>
              <a:rPr lang="es-MX" sz="1400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0.4607, </a:t>
            </a:r>
            <a:r>
              <a:rPr lang="es-MX" sz="14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IC95%: -0.08425- 0.7935, </a:t>
            </a:r>
            <a:r>
              <a:rPr lang="es-MX" sz="1400" b="1" i="1" dirty="0">
                <a:solidFill>
                  <a:schemeClr val="accent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</a:t>
            </a:r>
            <a:r>
              <a:rPr lang="es-MX" sz="14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=0.043) </a:t>
            </a:r>
            <a:endParaRPr lang="es-MX" sz="1400" b="1" dirty="0" smtClean="0">
              <a:solidFill>
                <a:schemeClr val="accent1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endParaRPr lang="es-MX" sz="1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8778" t="21549" r="7988" b="24998"/>
          <a:stretch/>
        </p:blipFill>
        <p:spPr bwMode="auto">
          <a:xfrm>
            <a:off x="5220071" y="2541232"/>
            <a:ext cx="3842713" cy="262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uadroTexto 6"/>
          <p:cNvSpPr txBox="1"/>
          <p:nvPr/>
        </p:nvSpPr>
        <p:spPr>
          <a:xfrm>
            <a:off x="958529" y="585809"/>
            <a:ext cx="31771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A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334404" y="2165800"/>
            <a:ext cx="31771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B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 rot="16200000">
            <a:off x="-1020355" y="2049181"/>
            <a:ext cx="270298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expresión relativa CTSL</a:t>
            </a:r>
            <a:endParaRPr lang="es-MX" sz="13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 rot="16200000">
            <a:off x="3415259" y="3724257"/>
            <a:ext cx="270298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expresión relativa CTSL</a:t>
            </a:r>
            <a:endParaRPr lang="es-MX" sz="13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996325" y="3860877"/>
            <a:ext cx="133562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células NKT</a:t>
            </a:r>
            <a:endParaRPr lang="es-MX" sz="13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012160" y="5440868"/>
            <a:ext cx="226857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absoluto de células NKT</a:t>
            </a:r>
            <a:endParaRPr lang="es-MX" sz="13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84157" y="927185"/>
            <a:ext cx="41710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  <a:endParaRPr lang="es-MX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94157" y="1534110"/>
            <a:ext cx="41710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0.3</a:t>
            </a:r>
            <a:endParaRPr lang="es-MX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84157" y="2106576"/>
            <a:ext cx="41710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es-MX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84157" y="2713501"/>
            <a:ext cx="41710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0.1</a:t>
            </a:r>
            <a:endParaRPr lang="es-MX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503339" y="3286370"/>
            <a:ext cx="41710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0.0</a:t>
            </a:r>
            <a:endParaRPr lang="es-MX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711890" y="3523604"/>
            <a:ext cx="41710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0.0</a:t>
            </a:r>
            <a:endParaRPr lang="es-MX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1579223" y="3523604"/>
            <a:ext cx="41710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es-MX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455585" y="3523604"/>
            <a:ext cx="41710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  <a:endParaRPr lang="es-MX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331947" y="3524362"/>
            <a:ext cx="41710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0.6</a:t>
            </a:r>
            <a:endParaRPr lang="es-MX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4208309" y="3501008"/>
            <a:ext cx="41710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0.8</a:t>
            </a:r>
            <a:endParaRPr lang="es-MX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4879038" y="2529676"/>
            <a:ext cx="41710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  <a:endParaRPr lang="es-MX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4889038" y="3136601"/>
            <a:ext cx="41710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0.3</a:t>
            </a:r>
            <a:endParaRPr lang="es-MX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4879038" y="3709067"/>
            <a:ext cx="41710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es-MX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4879038" y="4315992"/>
            <a:ext cx="41710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0.1</a:t>
            </a:r>
            <a:endParaRPr lang="es-MX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4898220" y="4888861"/>
            <a:ext cx="41710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0.0</a:t>
            </a:r>
            <a:endParaRPr lang="es-MX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5106771" y="5103067"/>
            <a:ext cx="41710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0.0</a:t>
            </a:r>
            <a:endParaRPr lang="es-MX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5974104" y="5103067"/>
            <a:ext cx="46358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endParaRPr lang="es-MX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6804248" y="5103067"/>
            <a:ext cx="55656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endParaRPr lang="es-MX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7668344" y="5103825"/>
            <a:ext cx="55656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1500</a:t>
            </a:r>
            <a:endParaRPr lang="es-MX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8532440" y="5122459"/>
            <a:ext cx="55656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endParaRPr lang="es-MX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adroTexto 3"/>
          <p:cNvSpPr txBox="1"/>
          <p:nvPr/>
        </p:nvSpPr>
        <p:spPr>
          <a:xfrm>
            <a:off x="35496" y="116632"/>
            <a:ext cx="8549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Existe correlación positiva entre </a:t>
            </a:r>
            <a:r>
              <a:rPr lang="es-MX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la expresión del gen </a:t>
            </a:r>
            <a:r>
              <a:rPr lang="es-MX" sz="16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CTSL y el % y  </a:t>
            </a:r>
          </a:p>
          <a:p>
            <a:r>
              <a:rPr lang="es-MX" sz="16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                   # absoluto de células NKT en pacientes con diabetes tipo 1. </a:t>
            </a:r>
            <a:endParaRPr lang="es-MX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495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g 2.jpg"/>
          <p:cNvPicPr/>
          <p:nvPr/>
        </p:nvPicPr>
        <p:blipFill rotWithShape="1">
          <a:blip r:embed="rId2" cstate="print"/>
          <a:srcRect l="4999" t="56566" r="52526" b="5265"/>
          <a:stretch/>
        </p:blipFill>
        <p:spPr>
          <a:xfrm>
            <a:off x="814440" y="2772795"/>
            <a:ext cx="3541536" cy="1871047"/>
          </a:xfrm>
          <a:prstGeom prst="rect">
            <a:avLst/>
          </a:prstGeom>
        </p:spPr>
      </p:pic>
      <p:pic>
        <p:nvPicPr>
          <p:cNvPr id="3" name="6 Imagen" descr="fig 2.jpg"/>
          <p:cNvPicPr/>
          <p:nvPr/>
        </p:nvPicPr>
        <p:blipFill rotWithShape="1">
          <a:blip r:embed="rId2" cstate="print"/>
          <a:srcRect l="54800" t="57882" r="2608" b="5264"/>
          <a:stretch/>
        </p:blipFill>
        <p:spPr>
          <a:xfrm>
            <a:off x="4932040" y="2772214"/>
            <a:ext cx="3600400" cy="1872208"/>
          </a:xfrm>
          <a:prstGeom prst="rect">
            <a:avLst/>
          </a:prstGeom>
        </p:spPr>
      </p:pic>
      <p:sp>
        <p:nvSpPr>
          <p:cNvPr id="7" name="CuadroTexto 13"/>
          <p:cNvSpPr txBox="1"/>
          <p:nvPr/>
        </p:nvSpPr>
        <p:spPr>
          <a:xfrm rot="16200000">
            <a:off x="-362805" y="3585208"/>
            <a:ext cx="2108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expresión relativa CTSL</a:t>
            </a:r>
            <a:endParaRPr lang="es-MX" sz="1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 rot="16200000">
            <a:off x="3754795" y="3585208"/>
            <a:ext cx="2108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expresión relativa CTSL</a:t>
            </a:r>
            <a:endParaRPr lang="es-MX" sz="1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20"/>
          <p:cNvSpPr txBox="1"/>
          <p:nvPr/>
        </p:nvSpPr>
        <p:spPr>
          <a:xfrm>
            <a:off x="1144283" y="2364849"/>
            <a:ext cx="31771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C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3" name="CuadroTexto 21"/>
          <p:cNvSpPr txBox="1"/>
          <p:nvPr/>
        </p:nvSpPr>
        <p:spPr>
          <a:xfrm>
            <a:off x="5346403" y="2364849"/>
            <a:ext cx="327334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D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5" name="CuadroTexto 23"/>
          <p:cNvSpPr txBox="1"/>
          <p:nvPr/>
        </p:nvSpPr>
        <p:spPr>
          <a:xfrm>
            <a:off x="2339484" y="4643842"/>
            <a:ext cx="10647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células NKT</a:t>
            </a:r>
            <a:endParaRPr lang="es-MX" sz="1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25"/>
          <p:cNvSpPr txBox="1"/>
          <p:nvPr/>
        </p:nvSpPr>
        <p:spPr>
          <a:xfrm>
            <a:off x="6381015" y="4643842"/>
            <a:ext cx="17748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absoluto de células NKT</a:t>
            </a:r>
            <a:endParaRPr lang="es-MX" sz="1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26"/>
          <p:cNvSpPr txBox="1"/>
          <p:nvPr/>
        </p:nvSpPr>
        <p:spPr>
          <a:xfrm>
            <a:off x="4283968" y="4581128"/>
            <a:ext cx="48600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MX" sz="1400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                  *r= 0.01647, IC95% -0.4833 – 0.5081, </a:t>
            </a:r>
            <a:r>
              <a:rPr lang="es-MX" sz="1400" b="1" i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 </a:t>
            </a:r>
            <a:r>
              <a:rPr lang="es-MX" sz="1400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= 0.4759</a:t>
            </a:r>
            <a:endParaRPr lang="es-MX" sz="1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uadroTexto 26"/>
          <p:cNvSpPr txBox="1"/>
          <p:nvPr/>
        </p:nvSpPr>
        <p:spPr>
          <a:xfrm>
            <a:off x="251520" y="1124744"/>
            <a:ext cx="8640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Correlación de </a:t>
            </a:r>
            <a:r>
              <a:rPr lang="es-MX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la expresión del gen </a:t>
            </a:r>
            <a:r>
              <a:rPr lang="es-MX" sz="16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CTSL</a:t>
            </a:r>
            <a:r>
              <a:rPr lang="es-MX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s-MX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con células NKT en </a:t>
            </a:r>
          </a:p>
          <a:p>
            <a:pPr algn="ctr"/>
            <a:r>
              <a:rPr lang="es-MX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hermanos de pacientes con diabetes tipo 1 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755576" y="5749225"/>
            <a:ext cx="100700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700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*Rho de </a:t>
            </a:r>
            <a:r>
              <a:rPr lang="es-MX" sz="7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Spearman</a:t>
            </a:r>
            <a:r>
              <a:rPr lang="es-MX" sz="700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endParaRPr lang="es-MX" sz="700" dirty="0"/>
          </a:p>
        </p:txBody>
      </p:sp>
      <p:sp>
        <p:nvSpPr>
          <p:cNvPr id="21" name="CuadroTexto 26"/>
          <p:cNvSpPr txBox="1"/>
          <p:nvPr/>
        </p:nvSpPr>
        <p:spPr>
          <a:xfrm>
            <a:off x="-1404664" y="4813121"/>
            <a:ext cx="6084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</a:p>
          <a:p>
            <a:r>
              <a:rPr lang="es-MX" sz="1400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                                 *r</a:t>
            </a:r>
            <a:r>
              <a:rPr lang="es-MX" sz="14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= -0.1524, IC95% -0.6027 – 0.3715, </a:t>
            </a:r>
            <a:r>
              <a:rPr lang="es-MX" sz="1400" b="1" i="1" dirty="0">
                <a:solidFill>
                  <a:schemeClr val="accent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</a:t>
            </a:r>
            <a:r>
              <a:rPr lang="es-MX" sz="14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= </a:t>
            </a:r>
            <a:r>
              <a:rPr lang="es-MX" sz="1400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0.2865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548680"/>
            <a:ext cx="117636" cy="8013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251520" y="692696"/>
            <a:ext cx="705678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MX" sz="23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259632" y="1700808"/>
            <a:ext cx="69127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Existe una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disminución en el porcentaje y números absolutos de células NKT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entre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pacientes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con diabetes tipo 1 de reciente diagnóstico cuando se compara con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sus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hermanos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1"/>
              </a:buClr>
            </a:pP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porcentaje y números absolutos correlacionaron con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niveles bajos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de expresión del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gen </a:t>
            </a:r>
            <a:r>
              <a:rPr lang="es-MX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CTSL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pacientes con diabetes tipo1. Estos hallazgos apoyan su involucro en la fisiopatología de la diabetes tipo 1.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548680"/>
            <a:ext cx="117636" cy="8013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251520" y="116632"/>
            <a:ext cx="705678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Agradecimientos</a:t>
            </a:r>
            <a:endParaRPr lang="es-MX" sz="23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9087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defRPr/>
            </a:pPr>
            <a:r>
              <a:rPr lang="es-ES_trad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Dra. </a:t>
            </a:r>
            <a:r>
              <a:rPr lang="es-ES_tradnl" sz="1400" b="1" dirty="0">
                <a:latin typeface="Arial" panose="020B0604020202020204" pitchFamily="34" charset="0"/>
                <a:cs typeface="Arial" panose="020B0604020202020204" pitchFamily="34" charset="0"/>
              </a:rPr>
              <a:t>Elisa </a:t>
            </a:r>
            <a:r>
              <a:rPr lang="es-ES_tradnl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Nishimura</a:t>
            </a:r>
            <a:r>
              <a:rPr lang="es-ES_tradnl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Meguro</a:t>
            </a:r>
            <a:r>
              <a:rPr lang="es-ES_trad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Dra. Eulalia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Garrido </a:t>
            </a: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Magaña</a:t>
            </a:r>
          </a:p>
          <a:p>
            <a:pPr algn="ctr">
              <a:buClr>
                <a:srgbClr val="8CADAE"/>
              </a:buClr>
              <a:defRPr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Servicio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Endocrinología, UMAE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HP CMN “Siglo XXI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0" y="155551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_trad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Dra. Blanca Elena Castro Moguel</a:t>
            </a:r>
            <a:endParaRPr lang="es-ES_tradn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0" indent="-342900" algn="ctr">
              <a:buClr>
                <a:srgbClr val="8CADAE"/>
              </a:buClr>
              <a:defRPr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UI Médica en Enfermedades Infecciosas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-10368" y="2202318"/>
            <a:ext cx="9154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defRPr/>
            </a:pPr>
            <a:r>
              <a:rPr lang="es-ES_trad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Dra. Lorena Lizárraga </a:t>
            </a:r>
            <a:r>
              <a:rPr lang="es-ES_tradnl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Paulin</a:t>
            </a:r>
            <a:r>
              <a:rPr lang="es-ES_trad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Dra. Blanca E. Aguilar Herrera</a:t>
            </a:r>
          </a:p>
          <a:p>
            <a:pPr marL="63500" indent="-342900" algn="ctr">
              <a:buClr>
                <a:srgbClr val="8CADAE"/>
              </a:buClr>
              <a:defRPr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Servicio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Endocrinopediatría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UMAE Hospital General. CMN “La Raza”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0" y="284911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defRPr/>
            </a:pPr>
            <a:r>
              <a:rPr lang="es-ES_trad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Dra. 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Carolina </a:t>
            </a:r>
            <a:r>
              <a:rPr lang="es-MX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Bekker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Méndez</a:t>
            </a:r>
            <a:endParaRPr lang="es-E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0" indent="-342900" algn="ctr">
              <a:buClr>
                <a:srgbClr val="8CADAE"/>
              </a:buClr>
              <a:defRPr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UI Médica en Inmunología e </a:t>
            </a: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Infectología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HI Daniel Méndez Hernández “La Raza”. IMSS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0" y="357301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defRPr/>
            </a:pPr>
            <a:r>
              <a:rPr lang="es-ES_trad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s-MX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Vianney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Ortiz Navarrete, Dra. </a:t>
            </a:r>
            <a:r>
              <a:rPr lang="es-MX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Nonantzin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Alicia </a:t>
            </a:r>
            <a:r>
              <a:rPr lang="es-MX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Beristain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Covarrubias, Dra. Elsy Canché Pool          </a:t>
            </a:r>
            <a:endParaRPr lang="es-E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0" indent="-342900" algn="ctr">
              <a:buClr>
                <a:srgbClr val="8CADAE"/>
              </a:buClr>
              <a:defRPr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Departamento de Biomedicina Molecular, CINVESTAV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-12270" y="4221088"/>
            <a:ext cx="9156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defRPr/>
            </a:pPr>
            <a:r>
              <a:rPr lang="es-ES_trad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Roberto Medina Santillán</a:t>
            </a:r>
            <a:endParaRPr lang="es-E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0" indent="-342900" algn="ctr">
              <a:buClr>
                <a:srgbClr val="8CADAE"/>
              </a:buClr>
              <a:defRPr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Escuela Superior de Medicina, IPN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0" y="486916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defRPr/>
            </a:pPr>
            <a:r>
              <a:rPr lang="es-ES_trad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Miguel Cruz López, Dr. Jaime Gómez Zamudio, Dr. Adán Valladares Salgado</a:t>
            </a:r>
            <a:endParaRPr lang="es-E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0" indent="-342900" algn="ctr">
              <a:buClr>
                <a:srgbClr val="8CADAE"/>
              </a:buClr>
              <a:defRPr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UI Médica en Bioquímica</a:t>
            </a:r>
          </a:p>
          <a:p>
            <a:pPr marL="63500" indent="-342900" algn="ctr">
              <a:buClr>
                <a:srgbClr val="8CADAE"/>
              </a:buClr>
              <a:defRPr/>
            </a:pP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UMAE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Hospital de Especialidades CMN “Siglo XXI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3"/>
          <p:cNvSpPr txBox="1"/>
          <p:nvPr/>
        </p:nvSpPr>
        <p:spPr>
          <a:xfrm>
            <a:off x="1" y="5733256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defRPr/>
            </a:pPr>
            <a:r>
              <a:rPr lang="es-MX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M.enC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Rafael Mondragón González</a:t>
            </a:r>
          </a:p>
          <a:p>
            <a:pPr marL="342900" lvl="0" indent="-342900" algn="ctr">
              <a:defRPr/>
            </a:pPr>
            <a:endParaRPr lang="es-ES_tradnl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ctr">
              <a:defRPr/>
            </a:pPr>
            <a:r>
              <a:rPr lang="es-ES_trad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Niels H. </a:t>
            </a:r>
            <a:r>
              <a:rPr lang="es-MX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Wacher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Rodarte </a:t>
            </a:r>
            <a:endParaRPr lang="es-E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0" indent="-342900" algn="ctr">
              <a:buClr>
                <a:srgbClr val="8CADAE"/>
              </a:buClr>
              <a:defRPr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UI Médica en Epidemiología Clínica, UMAE Hospital de Especialidades CMN “Siglo XXI”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964"/>
          <a:stretch/>
        </p:blipFill>
        <p:spPr bwMode="auto">
          <a:xfrm>
            <a:off x="395536" y="980728"/>
            <a:ext cx="8496944" cy="566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923928" y="6487481"/>
            <a:ext cx="5018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Bakay</a:t>
            </a:r>
            <a:r>
              <a:rPr lang="en-US" sz="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M,  </a:t>
            </a:r>
            <a:r>
              <a:rPr lang="en-US" sz="8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Pandey</a:t>
            </a:r>
            <a:r>
              <a:rPr lang="en-US" sz="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 ,  </a:t>
            </a:r>
            <a:r>
              <a:rPr lang="en-US" sz="8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Hakonarson</a:t>
            </a:r>
            <a:r>
              <a:rPr lang="en-US" sz="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	</a:t>
            </a:r>
          </a:p>
          <a:p>
            <a:pPr algn="r"/>
            <a:r>
              <a:rPr lang="en-US" sz="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DOI: 10.5772/52435</a:t>
            </a:r>
            <a:endParaRPr lang="es-MX" sz="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499992" y="6299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 </a:t>
            </a:r>
            <a:r>
              <a:rPr lang="es-MX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Immunes</a:t>
            </a:r>
            <a:endParaRPr lang="es-MX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77611" y="61781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 No-</a:t>
            </a:r>
            <a:r>
              <a:rPr lang="es-MX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immunes</a:t>
            </a:r>
            <a:r>
              <a:rPr lang="es-MX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125836" y="260648"/>
            <a:ext cx="5822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 de susceptibilidad para diabetes tipo 1 </a:t>
            </a:r>
            <a:endParaRPr lang="es-MX" sz="20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826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548680"/>
            <a:ext cx="117636" cy="8013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/>
          <p:cNvSpPr txBox="1"/>
          <p:nvPr/>
        </p:nvSpPr>
        <p:spPr>
          <a:xfrm>
            <a:off x="971600" y="1196752"/>
            <a:ext cx="705678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3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Inmunidad innata      y       adaptativa</a:t>
            </a:r>
            <a:endParaRPr lang="es-MX" sz="23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560576"/>
            <a:ext cx="7882128" cy="5297424"/>
          </a:xfrm>
          <a:prstGeom prst="rect">
            <a:avLst/>
          </a:prstGeom>
        </p:spPr>
      </p:pic>
      <p:sp>
        <p:nvSpPr>
          <p:cNvPr id="17" name="16 Rectángulo"/>
          <p:cNvSpPr/>
          <p:nvPr/>
        </p:nvSpPr>
        <p:spPr>
          <a:xfrm>
            <a:off x="0" y="6454497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err="1" smtClean="0"/>
              <a:t>Berzins</a:t>
            </a:r>
            <a:r>
              <a:rPr lang="en-US" sz="1100" dirty="0" smtClean="0"/>
              <a:t> SP, et al. Presumed guilty: natural killer T cell defects and human disease. Nat Rev </a:t>
            </a:r>
            <a:r>
              <a:rPr lang="en-US" sz="1100" dirty="0" err="1" smtClean="0"/>
              <a:t>Immunol</a:t>
            </a:r>
            <a:r>
              <a:rPr lang="en-US" sz="1100" dirty="0" smtClean="0"/>
              <a:t> 2011; 11:131-42. Natural Killer Cells: Innate or Adaptive Immunity? Or Both? Ehrlich E, </a:t>
            </a:r>
            <a:r>
              <a:rPr lang="en-US" sz="1100" dirty="0" err="1" smtClean="0"/>
              <a:t>Mattiuz</a:t>
            </a:r>
            <a:r>
              <a:rPr lang="en-US" sz="1100" dirty="0" smtClean="0"/>
              <a:t> K. 2011 </a:t>
            </a:r>
            <a:endParaRPr lang="es-MX" sz="1100" dirty="0"/>
          </a:p>
        </p:txBody>
      </p:sp>
      <p:sp>
        <p:nvSpPr>
          <p:cNvPr id="21" name="CuadroTexto 6"/>
          <p:cNvSpPr txBox="1"/>
          <p:nvPr/>
        </p:nvSpPr>
        <p:spPr>
          <a:xfrm>
            <a:off x="179512" y="2015842"/>
            <a:ext cx="167545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Respuesta rápida</a:t>
            </a:r>
          </a:p>
          <a:p>
            <a:endParaRPr lang="es-MX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7"/>
          <p:cNvSpPr txBox="1"/>
          <p:nvPr/>
        </p:nvSpPr>
        <p:spPr>
          <a:xfrm>
            <a:off x="6905198" y="2015842"/>
            <a:ext cx="155523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Respuesta lenta</a:t>
            </a:r>
          </a:p>
          <a:p>
            <a:endParaRPr lang="es-MX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39552" y="188640"/>
            <a:ext cx="8352928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respuesta autoinmune en diabetes tipo 1, se debe a una falla de los mecanismos reguladores de la inmunidad adquirida (que corresponden a expansión y/o función de linfocitos T reguladores) los candidatos son: los linfocitos T CD4+CD25+ y las células NKT.</a:t>
            </a:r>
          </a:p>
        </p:txBody>
      </p:sp>
    </p:spTree>
    <p:extLst>
      <p:ext uri="{BB962C8B-B14F-4D97-AF65-F5344CB8AC3E}">
        <p14:creationId xmlns="" xmlns:p14="http://schemas.microsoft.com/office/powerpoint/2010/main" val="94606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50" name="Picture 2" descr="Resultado de imagen para natural killer t cells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001"/>
          <a:stretch>
            <a:fillRect/>
          </a:stretch>
        </p:blipFill>
        <p:spPr bwMode="auto">
          <a:xfrm>
            <a:off x="0" y="1268760"/>
            <a:ext cx="9143999" cy="5616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4462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Las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células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NKT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tienen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las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características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células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NK y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células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T.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076056" y="980728"/>
            <a:ext cx="3913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Son </a:t>
            </a:r>
            <a:r>
              <a:rPr lang="en-US" dirty="0" err="1" smtClean="0"/>
              <a:t>similares</a:t>
            </a:r>
            <a:r>
              <a:rPr lang="en-US" dirty="0" smtClean="0"/>
              <a:t> a la </a:t>
            </a:r>
            <a:r>
              <a:rPr lang="en-US" dirty="0" err="1" smtClean="0"/>
              <a:t>célula</a:t>
            </a:r>
            <a:r>
              <a:rPr lang="en-US" dirty="0" smtClean="0"/>
              <a:t> T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expresar</a:t>
            </a:r>
            <a:r>
              <a:rPr lang="en-US" dirty="0" smtClean="0"/>
              <a:t>: </a:t>
            </a:r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251520" y="9807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Es similar a la </a:t>
            </a:r>
            <a:r>
              <a:rPr lang="en-US" dirty="0" err="1" smtClean="0"/>
              <a:t>célula</a:t>
            </a:r>
            <a:r>
              <a:rPr lang="en-US" dirty="0" smtClean="0"/>
              <a:t> NK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expresa</a:t>
            </a:r>
            <a:r>
              <a:rPr lang="en-US" dirty="0" smtClean="0"/>
              <a:t> :</a:t>
            </a:r>
            <a:endParaRPr lang="es-MX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79513" y="356463"/>
            <a:ext cx="8964488" cy="5847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MX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propuesto 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s-MX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brindan protección natural contra algunas  enfermedades autoinmunes 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 manera que defectos en la frecuencia y/o función estarían involucrados en 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</a:t>
            </a:r>
            <a:r>
              <a:rPr lang="es-MX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DT1.</a:t>
            </a:r>
            <a:endParaRPr lang="es-ES" sz="16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228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79512" y="188640"/>
            <a:ext cx="8892480" cy="86409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365125" lvl="1" indent="-255588">
              <a:lnSpc>
                <a:spcPct val="80000"/>
              </a:lnSpc>
              <a:buClr>
                <a:srgbClr val="A04DA3"/>
              </a:buClr>
            </a:pPr>
            <a:endParaRPr lang="es-ES" sz="12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365125" indent="-255588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Plausibilidad biológica: Modelo de ratón NOD: </a:t>
            </a:r>
            <a:r>
              <a:rPr lang="es-MX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Defectos en el número y función</a:t>
            </a:r>
            <a:r>
              <a:rPr lang="es-MX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65125" indent="-255588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En el humano: </a:t>
            </a:r>
            <a:r>
              <a:rPr lang="es-MX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Presencia o ausencia de defectos en número y función</a:t>
            </a:r>
          </a:p>
          <a:p>
            <a:pPr marL="365125" indent="-255588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</a:pPr>
            <a:endParaRPr lang="es-MX" sz="2000" dirty="0" smtClean="0">
              <a:solidFill>
                <a:srgbClr val="D60093"/>
              </a:solidFill>
            </a:endParaRPr>
          </a:p>
          <a:p>
            <a:pPr marL="365125" indent="-255588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</a:pPr>
            <a:endParaRPr lang="es-MX" sz="2000" dirty="0" smtClean="0">
              <a:solidFill>
                <a:srgbClr val="D60093"/>
              </a:solidFill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4932040" y="1340768"/>
            <a:ext cx="4032448" cy="532859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4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ES_tradnl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Subconjunto de linfocitos T que expresa TCR </a:t>
            </a:r>
            <a:r>
              <a:rPr kumimoji="0" lang="es-ES_tradnl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 </a:t>
            </a:r>
            <a:r>
              <a:rPr kumimoji="0" lang="es-ES_tradnl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 CD3, CD161 y CD1d.</a:t>
            </a:r>
            <a:r>
              <a:rPr kumimoji="0" lang="es-MX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endParaRPr kumimoji="0" lang="es-ES_tradnl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Papel regulador de la respuesta inmune adaptativa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MX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Función:</a:t>
            </a:r>
            <a:r>
              <a:rPr kumimoji="0" lang="es-ES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 supresora natural contra células T anti-islotes y sus defectos juegan un papel importante y causal en el modelo de enfermedad del </a:t>
            </a:r>
            <a:r>
              <a:rPr kumimoji="0" lang="es-ES" sz="4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raton</a:t>
            </a:r>
            <a:r>
              <a:rPr kumimoji="0" lang="es-ES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 NOD.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s-MX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9" descr="D:\Mis Docus\Documentos\Mis Docus\MAESTRIA\PRESENTACIONES FINALES\NK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432" y="1268760"/>
            <a:ext cx="424856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611779"/>
            <a:ext cx="78123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000" dirty="0" err="1" smtClean="0">
                <a:latin typeface="Tahoma" pitchFamily="34" charset="0"/>
              </a:rPr>
              <a:t>Curr</a:t>
            </a:r>
            <a:r>
              <a:rPr lang="es-ES" sz="1000" dirty="0" smtClean="0">
                <a:latin typeface="Tahoma" pitchFamily="34" charset="0"/>
              </a:rPr>
              <a:t> </a:t>
            </a:r>
            <a:r>
              <a:rPr lang="es-ES" sz="1000" dirty="0" err="1" smtClean="0">
                <a:latin typeface="Tahoma" pitchFamily="34" charset="0"/>
              </a:rPr>
              <a:t>Opin</a:t>
            </a:r>
            <a:r>
              <a:rPr lang="es-ES" sz="1000" dirty="0" smtClean="0">
                <a:latin typeface="Tahoma" pitchFamily="34" charset="0"/>
              </a:rPr>
              <a:t> </a:t>
            </a:r>
            <a:r>
              <a:rPr lang="es-ES" sz="1000" dirty="0" err="1" smtClean="0">
                <a:latin typeface="Tahoma" pitchFamily="34" charset="0"/>
              </a:rPr>
              <a:t>Immunol</a:t>
            </a:r>
            <a:r>
              <a:rPr lang="es-ES" sz="1000" dirty="0" smtClean="0">
                <a:latin typeface="Tahoma" pitchFamily="34" charset="0"/>
              </a:rPr>
              <a:t> </a:t>
            </a:r>
            <a:r>
              <a:rPr lang="es-ES" sz="1000" dirty="0">
                <a:latin typeface="Tahoma" pitchFamily="34" charset="0"/>
              </a:rPr>
              <a:t>2001, </a:t>
            </a:r>
            <a:r>
              <a:rPr lang="es-ES" sz="1000" dirty="0" smtClean="0">
                <a:latin typeface="Tahoma" pitchFamily="34" charset="0"/>
              </a:rPr>
              <a:t>13:458-64  </a:t>
            </a:r>
            <a:r>
              <a:rPr lang="en-US" sz="1000" dirty="0">
                <a:latin typeface="Tahoma" pitchFamily="34" charset="0"/>
              </a:rPr>
              <a:t>J </a:t>
            </a:r>
            <a:r>
              <a:rPr lang="en-US" sz="1000" dirty="0" err="1">
                <a:latin typeface="Tahoma" pitchFamily="34" charset="0"/>
              </a:rPr>
              <a:t>Leukoc</a:t>
            </a:r>
            <a:r>
              <a:rPr lang="en-US" sz="1000" dirty="0">
                <a:latin typeface="Tahoma" pitchFamily="34" charset="0"/>
              </a:rPr>
              <a:t> </a:t>
            </a:r>
            <a:r>
              <a:rPr lang="en-US" sz="1000" dirty="0" err="1">
                <a:latin typeface="Tahoma" pitchFamily="34" charset="0"/>
              </a:rPr>
              <a:t>Biol</a:t>
            </a:r>
            <a:r>
              <a:rPr lang="en-US" sz="1000" dirty="0">
                <a:latin typeface="Tahoma" pitchFamily="34" charset="0"/>
              </a:rPr>
              <a:t> </a:t>
            </a:r>
            <a:r>
              <a:rPr lang="en-GB" sz="1000" dirty="0">
                <a:latin typeface="Tahoma" pitchFamily="34" charset="0"/>
              </a:rPr>
              <a:t>2000; </a:t>
            </a:r>
            <a:r>
              <a:rPr lang="en-US" sz="1000" dirty="0">
                <a:latin typeface="Tahoma" pitchFamily="34" charset="0"/>
              </a:rPr>
              <a:t>67: </a:t>
            </a:r>
            <a:r>
              <a:rPr lang="en-US" sz="1000" dirty="0" smtClean="0">
                <a:latin typeface="Tahoma" pitchFamily="34" charset="0"/>
              </a:rPr>
              <a:t>725-74</a:t>
            </a:r>
            <a:endParaRPr lang="es-ES" sz="1000" dirty="0">
              <a:latin typeface="Tahoma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835696" y="1124744"/>
            <a:ext cx="2664296" cy="8367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Células NKT</a:t>
            </a:r>
            <a:endParaRPr kumimoji="0" lang="es-MX" sz="24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79512" y="522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Al activarse producen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citocinas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s-ES_tradn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IL-4, IL-10, IL-12, IL-6, IFN</a:t>
            </a:r>
            <a:r>
              <a:rPr lang="es-ES_tradn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</a:t>
            </a:r>
            <a:r>
              <a:rPr lang="es-ES_tradn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TNF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α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) moduladoras del sistema inmunológico.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148064" y="5805264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Arial" charset="0"/>
              <a:buChar char="•"/>
            </a:pPr>
            <a:r>
              <a:rPr lang="es-MX" b="1" dirty="0" smtClean="0"/>
              <a:t>Presentan menor cantidad de NKT, y la administración de NKT impide desarrollo de DT1</a:t>
            </a:r>
          </a:p>
          <a:p>
            <a:pPr marL="176213" indent="-176213"/>
            <a:endParaRPr lang="es-MX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Grupo"/>
          <p:cNvGrpSpPr/>
          <p:nvPr/>
        </p:nvGrpSpPr>
        <p:grpSpPr>
          <a:xfrm>
            <a:off x="0" y="81300"/>
            <a:ext cx="9144000" cy="6804084"/>
            <a:chOff x="0" y="81300"/>
            <a:chExt cx="9144000" cy="6804084"/>
          </a:xfrm>
        </p:grpSpPr>
        <p:sp>
          <p:nvSpPr>
            <p:cNvPr id="9" name="2 Marcador de contenido"/>
            <p:cNvSpPr txBox="1">
              <a:spLocks/>
            </p:cNvSpPr>
            <p:nvPr/>
          </p:nvSpPr>
          <p:spPr>
            <a:xfrm>
              <a:off x="0" y="81300"/>
              <a:ext cx="9001000" cy="1043444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noAutofit/>
            </a:bodyPr>
            <a:lstStyle/>
            <a:p>
              <a:pPr>
                <a:buFont typeface="Wingdings" pitchFamily="2" charset="2"/>
                <a:buChar char="Ø"/>
                <a:defRPr/>
              </a:pPr>
              <a:r>
                <a:rPr lang="es-MX" sz="2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Catepsinas</a:t>
              </a:r>
              <a:r>
                <a:rPr lang="es-MX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regulan citotoxicidad de células T y células NK/CD8+</a:t>
              </a:r>
              <a:endPara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171" t="596" r="784"/>
            <a:stretch/>
          </p:blipFill>
          <p:spPr bwMode="auto">
            <a:xfrm>
              <a:off x="0" y="692696"/>
              <a:ext cx="5796136" cy="3816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4 Rectángulo"/>
            <p:cNvSpPr/>
            <p:nvPr/>
          </p:nvSpPr>
          <p:spPr>
            <a:xfrm>
              <a:off x="251520" y="5869721"/>
              <a:ext cx="856793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MX" sz="1200" dirty="0" smtClean="0">
                  <a:latin typeface="Arial" pitchFamily="34" charset="0"/>
                  <a:cs typeface="Arial" pitchFamily="34" charset="0"/>
                </a:rPr>
                <a:t>Front </a:t>
              </a:r>
              <a:r>
                <a:rPr lang="es-MX" sz="1200" dirty="0" err="1" smtClean="0">
                  <a:latin typeface="Arial" pitchFamily="34" charset="0"/>
                  <a:cs typeface="Arial" pitchFamily="34" charset="0"/>
                </a:rPr>
                <a:t>Immunol</a:t>
              </a:r>
              <a:r>
                <a:rPr lang="es-MX" sz="1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MX" sz="1200" dirty="0" err="1" smtClean="0">
                  <a:latin typeface="Arial" pitchFamily="34" charset="0"/>
                  <a:cs typeface="Arial" pitchFamily="34" charset="0"/>
                </a:rPr>
                <a:t>Dec</a:t>
              </a:r>
              <a:r>
                <a:rPr lang="es-MX" sz="1200" dirty="0" smtClean="0">
                  <a:latin typeface="Arial" pitchFamily="34" charset="0"/>
                  <a:cs typeface="Arial" pitchFamily="34" charset="0"/>
                </a:rPr>
                <a:t> 2,2014</a:t>
              </a:r>
            </a:p>
            <a:p>
              <a:pPr lvl="0" algn="r"/>
              <a:r>
                <a:rPr lang="es-MX" sz="1200" b="1" baseline="30000" dirty="0" smtClean="0"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1200" dirty="0" err="1" smtClean="0">
                  <a:latin typeface="Arial" pitchFamily="34" charset="0"/>
                  <a:cs typeface="Arial" pitchFamily="34" charset="0"/>
                </a:rPr>
                <a:t>Badano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 MN, et al. B-cell </a:t>
              </a:r>
              <a:r>
                <a:rPr lang="en-US" sz="1200" dirty="0" err="1" smtClean="0">
                  <a:latin typeface="Arial" pitchFamily="34" charset="0"/>
                  <a:cs typeface="Arial" pitchFamily="34" charset="0"/>
                </a:rPr>
                <a:t>lymphopoiesis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 is regulated by </a:t>
              </a:r>
              <a:r>
                <a:rPr lang="en-US" sz="1200" dirty="0" err="1" smtClean="0">
                  <a:latin typeface="Arial" pitchFamily="34" charset="0"/>
                  <a:cs typeface="Arial" pitchFamily="34" charset="0"/>
                </a:rPr>
                <a:t>cathepsin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 L. </a:t>
              </a:r>
              <a:r>
                <a:rPr lang="en-US" sz="1200" dirty="0" err="1" smtClean="0">
                  <a:latin typeface="Arial" pitchFamily="34" charset="0"/>
                  <a:cs typeface="Arial" pitchFamily="34" charset="0"/>
                </a:rPr>
                <a:t>PLoS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 ONE 8:e61347.</a:t>
              </a:r>
            </a:p>
            <a:p>
              <a:pPr lvl="0" algn="r"/>
              <a:r>
                <a:rPr lang="es-MX" sz="1200" b="1" baseline="30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1200" dirty="0" err="1" smtClean="0">
                  <a:latin typeface="Arial" pitchFamily="34" charset="0"/>
                  <a:cs typeface="Arial" pitchFamily="34" charset="0"/>
                </a:rPr>
                <a:t>Zou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 F, et al. Regulation of </a:t>
              </a:r>
              <a:r>
                <a:rPr lang="en-US" sz="1200" dirty="0" err="1" smtClean="0">
                  <a:latin typeface="Arial" pitchFamily="34" charset="0"/>
                  <a:cs typeface="Arial" pitchFamily="34" charset="0"/>
                </a:rPr>
                <a:t>cathepsin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 G reduces </a:t>
              </a:r>
              <a:r>
                <a:rPr lang="en-US" sz="1200" dirty="0" err="1" smtClean="0">
                  <a:latin typeface="Arial" pitchFamily="34" charset="0"/>
                  <a:cs typeface="Arial" pitchFamily="34" charset="0"/>
                </a:rPr>
                <a:t>tha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 activation of </a:t>
              </a:r>
              <a:r>
                <a:rPr lang="en-US" sz="1200" dirty="0" err="1" smtClean="0">
                  <a:latin typeface="Arial" pitchFamily="34" charset="0"/>
                  <a:cs typeface="Arial" pitchFamily="34" charset="0"/>
                </a:rPr>
                <a:t>proinsulin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-reactive T cells from type 1 diabetes patients. </a:t>
              </a:r>
              <a:r>
                <a:rPr lang="en-US" sz="1200" dirty="0" err="1" smtClean="0">
                  <a:latin typeface="Arial" pitchFamily="34" charset="0"/>
                  <a:cs typeface="Arial" pitchFamily="34" charset="0"/>
                </a:rPr>
                <a:t>PLoS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 ONE 2011;6:e22815. </a:t>
              </a:r>
              <a:endParaRPr lang="es-MX" sz="1200" dirty="0" smtClean="0">
                <a:latin typeface="Arial" pitchFamily="34" charset="0"/>
                <a:cs typeface="Arial" pitchFamily="34" charset="0"/>
              </a:endParaRPr>
            </a:p>
            <a:p>
              <a:pPr algn="r"/>
              <a:r>
                <a:rPr lang="es-MX" sz="1200" dirty="0" smtClean="0"/>
                <a:t>  </a:t>
              </a:r>
              <a:endParaRPr lang="es-MX" sz="1200" dirty="0"/>
            </a:p>
          </p:txBody>
        </p:sp>
        <p:sp>
          <p:nvSpPr>
            <p:cNvPr id="8" name="2 Marcador de contenido"/>
            <p:cNvSpPr txBox="1">
              <a:spLocks/>
            </p:cNvSpPr>
            <p:nvPr/>
          </p:nvSpPr>
          <p:spPr>
            <a:xfrm>
              <a:off x="395536" y="4437112"/>
              <a:ext cx="8748464" cy="1043444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>
                <a:defRPr/>
              </a:pPr>
              <a:endParaRPr lang="es-MX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Font typeface="Wingdings" pitchFamily="2" charset="2"/>
                <a:buChar char="ü"/>
                <a:defRPr/>
              </a:pPr>
              <a:r>
                <a:rPr lang="es-MX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El gen </a:t>
              </a:r>
              <a:r>
                <a:rPr lang="es-MX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CTSL </a:t>
              </a:r>
              <a:r>
                <a:rPr lang="es-MX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regula negativamente la producción de células B</a:t>
              </a:r>
              <a:r>
                <a:rPr lang="es-MX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  <a:p>
              <a:pPr>
                <a:defRPr/>
              </a:pPr>
              <a:endParaRPr lang="es-MX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Font typeface="Wingdings" pitchFamily="2" charset="2"/>
                <a:buChar char="v"/>
                <a:defRPr/>
              </a:pPr>
              <a:r>
                <a:rPr lang="es-MX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Cathepsin</a:t>
              </a:r>
              <a:r>
                <a:rPr lang="es-MX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-G ejerce un rol crítico en el procesamiento de la proinsulina y activa células T en diabetes</a:t>
              </a:r>
              <a:r>
                <a:rPr lang="es-MX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s-MX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 </a:t>
              </a:r>
              <a:endParaRPr lang="es-MX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marR="0" lvl="0" indent="-342900" algn="l" defTabSz="914400" rtl="0" eaLnBrk="1" fontAlgn="auto" latinLnBrk="0" hangingPunct="1"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s-MX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6228184" y="548680"/>
              <a:ext cx="2664296" cy="3693319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MX" b="1" dirty="0" err="1" smtClean="0">
                  <a:latin typeface="Arial" pitchFamily="34" charset="0"/>
                  <a:cs typeface="Arial" pitchFamily="34" charset="0"/>
                </a:rPr>
                <a:t>Cathepsin</a:t>
              </a:r>
              <a:r>
                <a:rPr lang="es-MX" b="1" dirty="0" smtClean="0">
                  <a:latin typeface="Arial" pitchFamily="34" charset="0"/>
                  <a:cs typeface="Arial" pitchFamily="34" charset="0"/>
                </a:rPr>
                <a:t> L (</a:t>
              </a:r>
              <a:r>
                <a:rPr lang="es-MX" b="1" i="1" dirty="0" smtClean="0">
                  <a:latin typeface="Arial" pitchFamily="34" charset="0"/>
                  <a:cs typeface="Arial" pitchFamily="34" charset="0"/>
                </a:rPr>
                <a:t>CTSL</a:t>
              </a:r>
              <a:r>
                <a:rPr lang="es-MX" b="1" dirty="0" smtClean="0"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algn="ctr"/>
              <a:r>
                <a:rPr lang="es-MX" b="1" dirty="0" smtClean="0">
                  <a:latin typeface="Arial" pitchFamily="34" charset="0"/>
                  <a:cs typeface="Arial" pitchFamily="34" charset="0"/>
                </a:rPr>
                <a:t>Es una </a:t>
              </a:r>
              <a:r>
                <a:rPr lang="es-MX" b="1" dirty="0" err="1" smtClean="0">
                  <a:latin typeface="Arial" pitchFamily="34" charset="0"/>
                  <a:cs typeface="Arial" pitchFamily="34" charset="0"/>
                </a:rPr>
                <a:t>proteincisteina</a:t>
              </a:r>
              <a:r>
                <a:rPr lang="es-MX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MX" b="1" dirty="0" err="1" smtClean="0">
                  <a:latin typeface="Arial" pitchFamily="34" charset="0"/>
                  <a:cs typeface="Arial" pitchFamily="34" charset="0"/>
                </a:rPr>
                <a:t>lisosomal</a:t>
              </a:r>
              <a:r>
                <a:rPr lang="es-MX" b="1" dirty="0" smtClean="0">
                  <a:latin typeface="Arial" pitchFamily="34" charset="0"/>
                  <a:cs typeface="Arial" pitchFamily="34" charset="0"/>
                </a:rPr>
                <a:t>. </a:t>
              </a:r>
            </a:p>
            <a:p>
              <a:pPr algn="ctr"/>
              <a:r>
                <a:rPr lang="es-MX" b="1" dirty="0" smtClean="0">
                  <a:latin typeface="Arial" pitchFamily="34" charset="0"/>
                  <a:cs typeface="Arial" pitchFamily="34" charset="0"/>
                </a:rPr>
                <a:t>Es responsable de la degradación intracelular de proteínas. </a:t>
              </a:r>
            </a:p>
            <a:p>
              <a:pPr algn="ctr"/>
              <a:r>
                <a:rPr lang="es-MX" b="1" dirty="0" smtClean="0">
                  <a:latin typeface="Arial" pitchFamily="34" charset="0"/>
                  <a:cs typeface="Arial" pitchFamily="34" charset="0"/>
                </a:rPr>
                <a:t>Tiene un rol clave en la selección de las células T. </a:t>
              </a:r>
            </a:p>
            <a:p>
              <a:pPr algn="ctr"/>
              <a:r>
                <a:rPr lang="es-MX" b="1" dirty="0" smtClean="0">
                  <a:latin typeface="Arial" pitchFamily="34" charset="0"/>
                  <a:cs typeface="Arial" pitchFamily="34" charset="0"/>
                </a:rPr>
                <a:t>Es un potencial regulador de las células NKT </a:t>
              </a:r>
              <a:endParaRPr lang="es-MX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89651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cathepsin l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694065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6021288"/>
            <a:ext cx="88204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MX" sz="14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Hsing LC, et al.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lysosomal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cysteine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proteases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in MHC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class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II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antigen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presentation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Immunol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Rev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2005</a:t>
            </a:r>
          </a:p>
          <a:p>
            <a:pPr lvl="0" algn="r"/>
            <a:endParaRPr lang="es-MX" sz="1400" dirty="0" smtClean="0">
              <a:latin typeface="Arial" pitchFamily="34" charset="0"/>
              <a:cs typeface="Arial" pitchFamily="34" charset="0"/>
            </a:endParaRPr>
          </a:p>
          <a:p>
            <a:pPr lvl="0" algn="r"/>
            <a:r>
              <a:rPr lang="es-MX" sz="14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Maehr R, et al.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Cathepsin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L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essential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onset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autoimmune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diabetes in NOD mice.JCI 2005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67544" y="5013176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deficiencia de </a:t>
            </a:r>
            <a:r>
              <a:rPr lang="es-MX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Cathepsin</a:t>
            </a:r>
            <a:r>
              <a:rPr lang="es-MX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-L  </a:t>
            </a:r>
            <a:r>
              <a:rPr lang="es-MX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protege de </a:t>
            </a:r>
            <a:r>
              <a:rPr lang="es-MX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insulitis</a:t>
            </a:r>
            <a:r>
              <a:rPr lang="es-MX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y progresión a diabetes en el modelo de </a:t>
            </a:r>
            <a:r>
              <a:rPr lang="es-MX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raton</a:t>
            </a:r>
            <a:r>
              <a:rPr lang="es-MX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NOD</a:t>
            </a:r>
            <a:r>
              <a:rPr lang="es-MX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876256" y="1124744"/>
            <a:ext cx="22677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Proteínas</a:t>
            </a:r>
            <a:r>
              <a:rPr lang="en-US" sz="2000" dirty="0" smtClean="0"/>
              <a:t> </a:t>
            </a:r>
            <a:r>
              <a:rPr lang="en-US" sz="2000" dirty="0" err="1" smtClean="0"/>
              <a:t>exógenas</a:t>
            </a:r>
            <a:r>
              <a:rPr lang="en-US" sz="2000" dirty="0" smtClean="0"/>
              <a:t> son </a:t>
            </a:r>
            <a:r>
              <a:rPr lang="en-US" sz="2000" dirty="0" err="1" smtClean="0"/>
              <a:t>endocitadas</a:t>
            </a:r>
            <a:r>
              <a:rPr lang="en-US" sz="2000" dirty="0" smtClean="0"/>
              <a:t> y </a:t>
            </a:r>
            <a:r>
              <a:rPr lang="en-US" sz="2000" dirty="0" err="1" smtClean="0"/>
              <a:t>degradadas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 </a:t>
            </a:r>
            <a:r>
              <a:rPr lang="en-US" sz="2000" dirty="0" err="1" smtClean="0"/>
              <a:t>proteasas</a:t>
            </a:r>
            <a:r>
              <a:rPr lang="en-US" sz="2000" dirty="0" smtClean="0"/>
              <a:t> (</a:t>
            </a:r>
            <a:r>
              <a:rPr lang="en-US" sz="2000" dirty="0" err="1" smtClean="0"/>
              <a:t>Legumain</a:t>
            </a:r>
            <a:r>
              <a:rPr lang="en-US" sz="2000" dirty="0" smtClean="0"/>
              <a:t>, </a:t>
            </a:r>
            <a:r>
              <a:rPr lang="en-US" sz="2000" dirty="0" err="1" smtClean="0"/>
              <a:t>Cathepsin</a:t>
            </a:r>
            <a:r>
              <a:rPr lang="en-US" sz="2000" dirty="0" smtClean="0"/>
              <a:t> L y </a:t>
            </a:r>
            <a:r>
              <a:rPr lang="en-US" sz="2000" dirty="0" err="1" smtClean="0"/>
              <a:t>Cathepsin</a:t>
            </a:r>
            <a:r>
              <a:rPr lang="en-US" sz="2000" dirty="0" smtClean="0"/>
              <a:t> S ) </a:t>
            </a:r>
            <a:r>
              <a:rPr lang="en-US" sz="2000" dirty="0" err="1" smtClean="0"/>
              <a:t>que</a:t>
            </a:r>
            <a:r>
              <a:rPr lang="en-US" sz="2000" dirty="0" smtClean="0"/>
              <a:t> se </a:t>
            </a:r>
            <a:r>
              <a:rPr lang="en-US" sz="2000" dirty="0" err="1" smtClean="0"/>
              <a:t>encuentran</a:t>
            </a:r>
            <a:r>
              <a:rPr lang="en-US" sz="2000" dirty="0" smtClean="0"/>
              <a:t> </a:t>
            </a:r>
            <a:r>
              <a:rPr lang="en-US" sz="2000" dirty="0" err="1" smtClean="0"/>
              <a:t>dentro</a:t>
            </a:r>
            <a:r>
              <a:rPr lang="en-US" sz="2000" dirty="0" smtClean="0"/>
              <a:t> de los </a:t>
            </a:r>
            <a:r>
              <a:rPr lang="en-US" sz="2000" dirty="0" err="1" smtClean="0"/>
              <a:t>endosomas</a:t>
            </a:r>
            <a:r>
              <a:rPr lang="en-US" sz="2000" dirty="0" smtClean="0"/>
              <a:t> y lisosomas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. </a:t>
            </a:r>
            <a:endParaRPr lang="es-MX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5" name="214 Rectángulo redondeado"/>
          <p:cNvSpPr/>
          <p:nvPr/>
        </p:nvSpPr>
        <p:spPr>
          <a:xfrm>
            <a:off x="3635375" y="2708275"/>
            <a:ext cx="5400675" cy="3816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214" name="213 Rectángulo redondeado"/>
          <p:cNvSpPr/>
          <p:nvPr/>
        </p:nvSpPr>
        <p:spPr>
          <a:xfrm>
            <a:off x="179388" y="2565400"/>
            <a:ext cx="3455987" cy="3959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212" name="Oval 8"/>
          <p:cNvSpPr>
            <a:spLocks noChangeArrowheads="1"/>
          </p:cNvSpPr>
          <p:nvPr/>
        </p:nvSpPr>
        <p:spPr bwMode="auto">
          <a:xfrm>
            <a:off x="5900738" y="5005388"/>
            <a:ext cx="831850" cy="727075"/>
          </a:xfrm>
          <a:prstGeom prst="ellipse">
            <a:avLst/>
          </a:prstGeom>
          <a:solidFill>
            <a:srgbClr val="FFFF6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MX" sz="1100">
              <a:solidFill>
                <a:schemeClr val="tx1"/>
              </a:solidFill>
            </a:endParaRPr>
          </a:p>
        </p:txBody>
      </p:sp>
      <p:grpSp>
        <p:nvGrpSpPr>
          <p:cNvPr id="2" name="1 Grupo"/>
          <p:cNvGrpSpPr>
            <a:grpSpLocks/>
          </p:cNvGrpSpPr>
          <p:nvPr/>
        </p:nvGrpSpPr>
        <p:grpSpPr bwMode="auto">
          <a:xfrm>
            <a:off x="5940425" y="2863850"/>
            <a:ext cx="3170238" cy="2725738"/>
            <a:chOff x="2225905" y="1556792"/>
            <a:chExt cx="4095826" cy="3247216"/>
          </a:xfrm>
        </p:grpSpPr>
        <p:sp>
          <p:nvSpPr>
            <p:cNvPr id="14486" name="Freeform 61"/>
            <p:cNvSpPr>
              <a:spLocks/>
            </p:cNvSpPr>
            <p:nvPr/>
          </p:nvSpPr>
          <p:spPr bwMode="auto">
            <a:xfrm>
              <a:off x="4069736" y="1676022"/>
              <a:ext cx="195336" cy="384826"/>
            </a:xfrm>
            <a:custGeom>
              <a:avLst/>
              <a:gdLst>
                <a:gd name="T0" fmla="*/ 0 w 152"/>
                <a:gd name="T1" fmla="*/ 2147483647 h 257"/>
                <a:gd name="T2" fmla="*/ 2147483647 w 152"/>
                <a:gd name="T3" fmla="*/ 2147483647 h 257"/>
                <a:gd name="T4" fmla="*/ 0 w 152"/>
                <a:gd name="T5" fmla="*/ 2147483647 h 257"/>
                <a:gd name="T6" fmla="*/ 2147483647 w 152"/>
                <a:gd name="T7" fmla="*/ 2147483647 h 257"/>
                <a:gd name="T8" fmla="*/ 2147483647 w 152"/>
                <a:gd name="T9" fmla="*/ 2147483647 h 257"/>
                <a:gd name="T10" fmla="*/ 2147483647 w 152"/>
                <a:gd name="T11" fmla="*/ 0 h 257"/>
                <a:gd name="T12" fmla="*/ 2147483647 w 152"/>
                <a:gd name="T13" fmla="*/ 2147483647 h 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2"/>
                <a:gd name="T22" fmla="*/ 0 h 257"/>
                <a:gd name="T23" fmla="*/ 152 w 152"/>
                <a:gd name="T24" fmla="*/ 257 h 2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2" h="257">
                  <a:moveTo>
                    <a:pt x="0" y="257"/>
                  </a:moveTo>
                  <a:lnTo>
                    <a:pt x="81" y="192"/>
                  </a:lnTo>
                  <a:lnTo>
                    <a:pt x="0" y="169"/>
                  </a:lnTo>
                  <a:lnTo>
                    <a:pt x="113" y="96"/>
                  </a:lnTo>
                  <a:lnTo>
                    <a:pt x="25" y="73"/>
                  </a:lnTo>
                  <a:lnTo>
                    <a:pt x="152" y="0"/>
                  </a:lnTo>
                  <a:lnTo>
                    <a:pt x="152" y="1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Oval 8"/>
            <p:cNvSpPr>
              <a:spLocks noChangeArrowheads="1"/>
            </p:cNvSpPr>
            <p:nvPr/>
          </p:nvSpPr>
          <p:spPr bwMode="auto">
            <a:xfrm>
              <a:off x="2986823" y="4143974"/>
              <a:ext cx="1183420" cy="660034"/>
            </a:xfrm>
            <a:prstGeom prst="ellipse">
              <a:avLst/>
            </a:prstGeom>
            <a:solidFill>
              <a:srgbClr val="FFFF66"/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sz="1100">
                <a:solidFill>
                  <a:schemeClr val="tx1"/>
                </a:solidFill>
              </a:endParaRPr>
            </a:p>
          </p:txBody>
        </p:sp>
        <p:sp>
          <p:nvSpPr>
            <p:cNvPr id="6" name="Oval 8"/>
            <p:cNvSpPr>
              <a:spLocks noChangeArrowheads="1"/>
            </p:cNvSpPr>
            <p:nvPr/>
          </p:nvSpPr>
          <p:spPr bwMode="auto">
            <a:xfrm>
              <a:off x="4092305" y="4051305"/>
              <a:ext cx="1343399" cy="745139"/>
            </a:xfrm>
            <a:prstGeom prst="ellipse">
              <a:avLst/>
            </a:prstGeom>
            <a:solidFill>
              <a:srgbClr val="FFFF66"/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sz="1100">
                <a:solidFill>
                  <a:schemeClr val="tx1"/>
                </a:solidFill>
              </a:endParaRPr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4740418" y="3682517"/>
              <a:ext cx="1415183" cy="728118"/>
            </a:xfrm>
            <a:prstGeom prst="ellipse">
              <a:avLst/>
            </a:prstGeom>
            <a:solidFill>
              <a:srgbClr val="FFFF66"/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sz="1100">
                <a:solidFill>
                  <a:schemeClr val="tx1"/>
                </a:solidFill>
              </a:endParaRP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2699684" y="3555806"/>
              <a:ext cx="1017291" cy="660033"/>
            </a:xfrm>
            <a:prstGeom prst="ellipse">
              <a:avLst/>
            </a:prstGeom>
            <a:solidFill>
              <a:srgbClr val="FFFF66"/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sz="110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3708771" y="3572827"/>
              <a:ext cx="1322887" cy="660034"/>
            </a:xfrm>
            <a:prstGeom prst="ellipse">
              <a:avLst/>
            </a:prstGeom>
            <a:solidFill>
              <a:srgbClr val="FFFF66"/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sz="1000">
                <a:solidFill>
                  <a:schemeClr val="tx1"/>
                </a:solidFill>
              </a:endParaRPr>
            </a:p>
          </p:txBody>
        </p:sp>
        <p:sp>
          <p:nvSpPr>
            <p:cNvPr id="14492" name="9 Rectángulo"/>
            <p:cNvSpPr>
              <a:spLocks noChangeArrowheads="1"/>
            </p:cNvSpPr>
            <p:nvPr/>
          </p:nvSpPr>
          <p:spPr bwMode="auto">
            <a:xfrm>
              <a:off x="5104413" y="4125746"/>
              <a:ext cx="337989" cy="311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latin typeface="Symbol" pitchFamily="18" charset="2"/>
                </a:rPr>
                <a:t>b</a:t>
              </a:r>
              <a:endParaRPr lang="es-MX" sz="1100"/>
            </a:p>
          </p:txBody>
        </p:sp>
        <p:sp>
          <p:nvSpPr>
            <p:cNvPr id="14493" name="10 Rectángulo"/>
            <p:cNvSpPr>
              <a:spLocks noChangeArrowheads="1"/>
            </p:cNvSpPr>
            <p:nvPr/>
          </p:nvSpPr>
          <p:spPr bwMode="auto">
            <a:xfrm>
              <a:off x="4401239" y="3912393"/>
              <a:ext cx="337989" cy="311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latin typeface="Symbol" pitchFamily="18" charset="2"/>
                </a:rPr>
                <a:t>b</a:t>
              </a:r>
              <a:endParaRPr lang="es-MX" sz="1100"/>
            </a:p>
          </p:txBody>
        </p:sp>
        <p:sp>
          <p:nvSpPr>
            <p:cNvPr id="14494" name="11 Rectángulo"/>
            <p:cNvSpPr>
              <a:spLocks noChangeArrowheads="1"/>
            </p:cNvSpPr>
            <p:nvPr/>
          </p:nvSpPr>
          <p:spPr bwMode="auto">
            <a:xfrm>
              <a:off x="4526241" y="4465148"/>
              <a:ext cx="337989" cy="311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latin typeface="Symbol" pitchFamily="18" charset="2"/>
                </a:rPr>
                <a:t>b</a:t>
              </a:r>
              <a:endParaRPr lang="es-MX" sz="1100"/>
            </a:p>
          </p:txBody>
        </p:sp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3312929" y="1556792"/>
              <a:ext cx="2411963" cy="1079884"/>
            </a:xfrm>
            <a:prstGeom prst="roundRect">
              <a:avLst>
                <a:gd name="adj" fmla="val 37065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sz="1400">
                <a:solidFill>
                  <a:schemeClr val="tx1"/>
                </a:solidFill>
              </a:endParaRPr>
            </a:p>
          </p:txBody>
        </p:sp>
        <p:sp>
          <p:nvSpPr>
            <p:cNvPr id="14496" name="Rectangle 58"/>
            <p:cNvSpPr>
              <a:spLocks noChangeArrowheads="1"/>
            </p:cNvSpPr>
            <p:nvPr/>
          </p:nvSpPr>
          <p:spPr bwMode="auto">
            <a:xfrm>
              <a:off x="3491881" y="1700809"/>
              <a:ext cx="1371160" cy="256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latin typeface="Helvetica" pitchFamily="34" charset="0"/>
                </a:rPr>
                <a:t>NKT Cells</a:t>
              </a:r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15" name="AutoShape 15"/>
            <p:cNvSpPr>
              <a:spLocks noChangeArrowheads="1"/>
            </p:cNvSpPr>
            <p:nvPr/>
          </p:nvSpPr>
          <p:spPr bwMode="auto">
            <a:xfrm>
              <a:off x="4572237" y="3429094"/>
              <a:ext cx="143569" cy="359331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sz="1200">
                <a:solidFill>
                  <a:schemeClr val="tx1"/>
                </a:solidFill>
              </a:endParaRPr>
            </a:p>
          </p:txBody>
        </p:sp>
        <p:sp>
          <p:nvSpPr>
            <p:cNvPr id="17" name="Oval 30"/>
            <p:cNvSpPr>
              <a:spLocks noChangeArrowheads="1"/>
            </p:cNvSpPr>
            <p:nvPr/>
          </p:nvSpPr>
          <p:spPr bwMode="auto">
            <a:xfrm>
              <a:off x="4211263" y="3204040"/>
              <a:ext cx="164079" cy="225054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sz="1200">
                <a:solidFill>
                  <a:schemeClr val="tx1"/>
                </a:solidFill>
              </a:endParaRPr>
            </a:p>
          </p:txBody>
        </p:sp>
        <p:grpSp>
          <p:nvGrpSpPr>
            <p:cNvPr id="3" name="27 Grupo"/>
            <p:cNvGrpSpPr>
              <a:grpSpLocks/>
            </p:cNvGrpSpPr>
            <p:nvPr/>
          </p:nvGrpSpPr>
          <p:grpSpPr bwMode="auto">
            <a:xfrm>
              <a:off x="3871352" y="2348880"/>
              <a:ext cx="1429872" cy="866309"/>
              <a:chOff x="1963712" y="3429075"/>
              <a:chExt cx="1429872" cy="866309"/>
            </a:xfrm>
          </p:grpSpPr>
          <p:sp>
            <p:nvSpPr>
              <p:cNvPr id="43" name="Oval 14"/>
              <p:cNvSpPr>
                <a:spLocks noChangeArrowheads="1"/>
              </p:cNvSpPr>
              <p:nvPr/>
            </p:nvSpPr>
            <p:spPr bwMode="auto">
              <a:xfrm>
                <a:off x="2545639" y="3873841"/>
                <a:ext cx="215354" cy="421742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s-MX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Oval 14"/>
              <p:cNvSpPr>
                <a:spLocks noChangeArrowheads="1"/>
              </p:cNvSpPr>
              <p:nvPr/>
            </p:nvSpPr>
            <p:spPr bwMode="auto">
              <a:xfrm>
                <a:off x="2311826" y="3871951"/>
                <a:ext cx="215354" cy="42174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s-MX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Oval 14"/>
              <p:cNvSpPr>
                <a:spLocks noChangeArrowheads="1"/>
              </p:cNvSpPr>
              <p:nvPr/>
            </p:nvSpPr>
            <p:spPr bwMode="auto">
              <a:xfrm>
                <a:off x="2303622" y="3455883"/>
                <a:ext cx="215354" cy="42174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s-MX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AutoShape 17"/>
              <p:cNvSpPr>
                <a:spLocks noChangeArrowheads="1"/>
              </p:cNvSpPr>
              <p:nvPr/>
            </p:nvSpPr>
            <p:spPr bwMode="auto">
              <a:xfrm>
                <a:off x="1963158" y="3484251"/>
                <a:ext cx="147671" cy="304486"/>
              </a:xfrm>
              <a:prstGeom prst="roundRect">
                <a:avLst>
                  <a:gd name="adj" fmla="val 50000"/>
                </a:avLst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s-MX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AutoShape 18"/>
              <p:cNvSpPr>
                <a:spLocks noChangeArrowheads="1"/>
              </p:cNvSpPr>
              <p:nvPr/>
            </p:nvSpPr>
            <p:spPr bwMode="auto">
              <a:xfrm>
                <a:off x="2131339" y="3484251"/>
                <a:ext cx="166131" cy="304486"/>
              </a:xfrm>
              <a:prstGeom prst="roundRect">
                <a:avLst>
                  <a:gd name="adj" fmla="val 50000"/>
                </a:avLst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s-MX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529" name="Rectangle 26"/>
              <p:cNvSpPr>
                <a:spLocks noChangeArrowheads="1"/>
              </p:cNvSpPr>
              <p:nvPr/>
            </p:nvSpPr>
            <p:spPr bwMode="auto">
              <a:xfrm>
                <a:off x="2177448" y="3554728"/>
                <a:ext cx="91124" cy="2016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>
                    <a:latin typeface="Symbol" pitchFamily="18" charset="2"/>
                  </a:rPr>
                  <a:t>z</a:t>
                </a:r>
                <a:endParaRPr lang="en-US" sz="1200">
                  <a:latin typeface="Arial Narrow" pitchFamily="34" charset="0"/>
                </a:endParaRPr>
              </a:p>
            </p:txBody>
          </p:sp>
          <p:sp>
            <p:nvSpPr>
              <p:cNvPr id="49" name="AutoShape 34"/>
              <p:cNvSpPr>
                <a:spLocks noChangeArrowheads="1"/>
              </p:cNvSpPr>
              <p:nvPr/>
            </p:nvSpPr>
            <p:spPr bwMode="auto">
              <a:xfrm>
                <a:off x="2771247" y="3429406"/>
                <a:ext cx="145621" cy="323397"/>
              </a:xfrm>
              <a:prstGeom prst="roundRect">
                <a:avLst>
                  <a:gd name="adj" fmla="val 50000"/>
                </a:avLst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s-MX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531" name="Rectangle 44"/>
              <p:cNvSpPr>
                <a:spLocks noChangeArrowheads="1"/>
              </p:cNvSpPr>
              <p:nvPr/>
            </p:nvSpPr>
            <p:spPr bwMode="auto">
              <a:xfrm>
                <a:off x="2348232" y="4037163"/>
                <a:ext cx="99408" cy="1650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1">
                    <a:latin typeface="Helvetica" pitchFamily="34" charset="0"/>
                  </a:rPr>
                  <a:t>V</a:t>
                </a:r>
                <a:endParaRPr lang="en-US" sz="1200">
                  <a:latin typeface="Arial Narrow" pitchFamily="34" charset="0"/>
                </a:endParaRPr>
              </a:p>
            </p:txBody>
          </p:sp>
          <p:sp>
            <p:nvSpPr>
              <p:cNvPr id="14532" name="Rectangle 45"/>
              <p:cNvSpPr>
                <a:spLocks noChangeArrowheads="1"/>
              </p:cNvSpPr>
              <p:nvPr/>
            </p:nvSpPr>
            <p:spPr bwMode="auto">
              <a:xfrm>
                <a:off x="2412739" y="4037163"/>
                <a:ext cx="93197" cy="1650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1">
                    <a:latin typeface="Symbol" pitchFamily="18" charset="2"/>
                  </a:rPr>
                  <a:t>a</a:t>
                </a:r>
                <a:endParaRPr lang="en-US" sz="1200">
                  <a:latin typeface="Arial Narrow" pitchFamily="34" charset="0"/>
                </a:endParaRPr>
              </a:p>
            </p:txBody>
          </p:sp>
          <p:sp>
            <p:nvSpPr>
              <p:cNvPr id="14533" name="Rectangle 46"/>
              <p:cNvSpPr>
                <a:spLocks noChangeArrowheads="1"/>
              </p:cNvSpPr>
              <p:nvPr/>
            </p:nvSpPr>
            <p:spPr bwMode="auto">
              <a:xfrm>
                <a:off x="2593757" y="4037163"/>
                <a:ext cx="99408" cy="1650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1">
                    <a:latin typeface="Helvetica" pitchFamily="34" charset="0"/>
                  </a:rPr>
                  <a:t>V</a:t>
                </a:r>
                <a:endParaRPr lang="en-US" sz="1200">
                  <a:latin typeface="Arial Narrow" pitchFamily="34" charset="0"/>
                </a:endParaRPr>
              </a:p>
            </p:txBody>
          </p:sp>
          <p:sp>
            <p:nvSpPr>
              <p:cNvPr id="14534" name="Rectangle 47"/>
              <p:cNvSpPr>
                <a:spLocks noChangeArrowheads="1"/>
              </p:cNvSpPr>
              <p:nvPr/>
            </p:nvSpPr>
            <p:spPr bwMode="auto">
              <a:xfrm>
                <a:off x="2655039" y="4037163"/>
                <a:ext cx="82840" cy="1650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1">
                    <a:latin typeface="Symbol" pitchFamily="18" charset="2"/>
                  </a:rPr>
                  <a:t>b</a:t>
                </a:r>
                <a:endParaRPr lang="en-US" sz="1200">
                  <a:latin typeface="Arial Narrow" pitchFamily="34" charset="0"/>
                </a:endParaRPr>
              </a:p>
            </p:txBody>
          </p:sp>
          <p:sp>
            <p:nvSpPr>
              <p:cNvPr id="14535" name="Rectangle 49"/>
              <p:cNvSpPr>
                <a:spLocks noChangeArrowheads="1"/>
              </p:cNvSpPr>
              <p:nvPr/>
            </p:nvSpPr>
            <p:spPr bwMode="auto">
              <a:xfrm>
                <a:off x="2411760" y="3573016"/>
                <a:ext cx="93197" cy="1650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1">
                    <a:latin typeface="Symbol" pitchFamily="18" charset="2"/>
                  </a:rPr>
                  <a:t>a</a:t>
                </a:r>
                <a:endParaRPr lang="en-US" sz="1200">
                  <a:latin typeface="Arial Narrow" pitchFamily="34" charset="0"/>
                </a:endParaRPr>
              </a:p>
            </p:txBody>
          </p:sp>
          <p:sp>
            <p:nvSpPr>
              <p:cNvPr id="14536" name="Rectangle 50"/>
              <p:cNvSpPr>
                <a:spLocks noChangeArrowheads="1"/>
              </p:cNvSpPr>
              <p:nvPr/>
            </p:nvSpPr>
            <p:spPr bwMode="auto">
              <a:xfrm>
                <a:off x="2339752" y="3573016"/>
                <a:ext cx="107692" cy="1650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1">
                    <a:latin typeface="Helvetica" pitchFamily="34" charset="0"/>
                  </a:rPr>
                  <a:t>C</a:t>
                </a:r>
                <a:endParaRPr lang="en-US" sz="1200">
                  <a:latin typeface="Arial Narrow" pitchFamily="34" charset="0"/>
                </a:endParaRPr>
              </a:p>
            </p:txBody>
          </p:sp>
          <p:sp>
            <p:nvSpPr>
              <p:cNvPr id="56" name="Oval 14"/>
              <p:cNvSpPr>
                <a:spLocks noChangeArrowheads="1"/>
              </p:cNvSpPr>
              <p:nvPr/>
            </p:nvSpPr>
            <p:spPr bwMode="auto">
              <a:xfrm>
                <a:off x="2537435" y="3438862"/>
                <a:ext cx="215354" cy="41985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s-MX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538" name="Rectangle 48"/>
              <p:cNvSpPr>
                <a:spLocks noChangeArrowheads="1"/>
              </p:cNvSpPr>
              <p:nvPr/>
            </p:nvSpPr>
            <p:spPr bwMode="auto">
              <a:xfrm>
                <a:off x="2582065" y="3582160"/>
                <a:ext cx="107692" cy="1650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1">
                    <a:latin typeface="Helvetica" pitchFamily="34" charset="0"/>
                  </a:rPr>
                  <a:t>C</a:t>
                </a:r>
                <a:endParaRPr lang="en-US" sz="1200">
                  <a:latin typeface="Arial Narrow" pitchFamily="34" charset="0"/>
                </a:endParaRPr>
              </a:p>
            </p:txBody>
          </p:sp>
          <p:sp>
            <p:nvSpPr>
              <p:cNvPr id="14539" name="Rectangle 51"/>
              <p:cNvSpPr>
                <a:spLocks noChangeArrowheads="1"/>
              </p:cNvSpPr>
              <p:nvPr/>
            </p:nvSpPr>
            <p:spPr bwMode="auto">
              <a:xfrm>
                <a:off x="2655216" y="3591305"/>
                <a:ext cx="82840" cy="1650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1">
                    <a:latin typeface="Symbol" pitchFamily="18" charset="2"/>
                  </a:rPr>
                  <a:t>b</a:t>
                </a:r>
                <a:endParaRPr lang="en-US" sz="1200">
                  <a:latin typeface="Arial Narrow" pitchFamily="34" charset="0"/>
                </a:endParaRPr>
              </a:p>
            </p:txBody>
          </p:sp>
          <p:sp>
            <p:nvSpPr>
              <p:cNvPr id="59" name="AutoShape 34"/>
              <p:cNvSpPr>
                <a:spLocks noChangeArrowheads="1"/>
              </p:cNvSpPr>
              <p:nvPr/>
            </p:nvSpPr>
            <p:spPr bwMode="auto">
              <a:xfrm>
                <a:off x="2923021" y="3429406"/>
                <a:ext cx="145621" cy="323397"/>
              </a:xfrm>
              <a:prstGeom prst="roundRect">
                <a:avLst>
                  <a:gd name="adj" fmla="val 50000"/>
                </a:avLst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s-MX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AutoShape 34"/>
              <p:cNvSpPr>
                <a:spLocks noChangeArrowheads="1"/>
              </p:cNvSpPr>
              <p:nvPr/>
            </p:nvSpPr>
            <p:spPr bwMode="auto">
              <a:xfrm>
                <a:off x="3093253" y="3429406"/>
                <a:ext cx="145620" cy="323397"/>
              </a:xfrm>
              <a:prstGeom prst="roundRect">
                <a:avLst>
                  <a:gd name="adj" fmla="val 50000"/>
                </a:avLst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s-MX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AutoShape 34"/>
              <p:cNvSpPr>
                <a:spLocks noChangeArrowheads="1"/>
              </p:cNvSpPr>
              <p:nvPr/>
            </p:nvSpPr>
            <p:spPr bwMode="auto">
              <a:xfrm>
                <a:off x="3247077" y="3429406"/>
                <a:ext cx="145621" cy="323397"/>
              </a:xfrm>
              <a:prstGeom prst="roundRect">
                <a:avLst>
                  <a:gd name="adj" fmla="val 50000"/>
                </a:avLst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s-MX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543" name="Rectangle 22"/>
              <p:cNvSpPr>
                <a:spLocks noChangeArrowheads="1"/>
              </p:cNvSpPr>
              <p:nvPr/>
            </p:nvSpPr>
            <p:spPr bwMode="auto">
              <a:xfrm>
                <a:off x="3285000" y="3503488"/>
                <a:ext cx="74556" cy="2016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>
                    <a:latin typeface="Symbol" pitchFamily="18" charset="2"/>
                  </a:rPr>
                  <a:t>g</a:t>
                </a:r>
                <a:endParaRPr lang="en-US" sz="1200">
                  <a:latin typeface="Arial Narrow" pitchFamily="34" charset="0"/>
                </a:endParaRPr>
              </a:p>
            </p:txBody>
          </p:sp>
          <p:sp>
            <p:nvSpPr>
              <p:cNvPr id="14544" name="Rectangle 23"/>
              <p:cNvSpPr>
                <a:spLocks noChangeArrowheads="1"/>
              </p:cNvSpPr>
              <p:nvPr/>
            </p:nvSpPr>
            <p:spPr bwMode="auto">
              <a:xfrm>
                <a:off x="2970680" y="3503488"/>
                <a:ext cx="80771" cy="2016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>
                    <a:latin typeface="Symbol" pitchFamily="18" charset="2"/>
                  </a:rPr>
                  <a:t>e</a:t>
                </a:r>
                <a:endParaRPr lang="en-US" sz="1200">
                  <a:latin typeface="Arial Narrow" pitchFamily="34" charset="0"/>
                </a:endParaRPr>
              </a:p>
            </p:txBody>
          </p:sp>
          <p:sp>
            <p:nvSpPr>
              <p:cNvPr id="14545" name="Rectangle 24"/>
              <p:cNvSpPr>
                <a:spLocks noChangeArrowheads="1"/>
              </p:cNvSpPr>
              <p:nvPr/>
            </p:nvSpPr>
            <p:spPr bwMode="auto">
              <a:xfrm>
                <a:off x="2816376" y="3503488"/>
                <a:ext cx="91124" cy="2016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>
                    <a:latin typeface="Symbol" pitchFamily="18" charset="2"/>
                  </a:rPr>
                  <a:t>d</a:t>
                </a:r>
                <a:endParaRPr lang="en-US" sz="1200">
                  <a:latin typeface="Arial Narrow" pitchFamily="34" charset="0"/>
                </a:endParaRPr>
              </a:p>
            </p:txBody>
          </p:sp>
          <p:sp>
            <p:nvSpPr>
              <p:cNvPr id="14546" name="Rectangle 23"/>
              <p:cNvSpPr>
                <a:spLocks noChangeArrowheads="1"/>
              </p:cNvSpPr>
              <p:nvPr/>
            </p:nvSpPr>
            <p:spPr bwMode="auto">
              <a:xfrm>
                <a:off x="3123081" y="3503488"/>
                <a:ext cx="80771" cy="2016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>
                    <a:latin typeface="Symbol" pitchFamily="18" charset="2"/>
                  </a:rPr>
                  <a:t>e</a:t>
                </a:r>
                <a:endParaRPr lang="en-US" sz="1200">
                  <a:latin typeface="Arial Narrow" pitchFamily="34" charset="0"/>
                </a:endParaRPr>
              </a:p>
            </p:txBody>
          </p:sp>
          <p:sp>
            <p:nvSpPr>
              <p:cNvPr id="14547" name="Rectangle 25"/>
              <p:cNvSpPr>
                <a:spLocks noChangeArrowheads="1"/>
              </p:cNvSpPr>
              <p:nvPr/>
            </p:nvSpPr>
            <p:spPr bwMode="auto">
              <a:xfrm>
                <a:off x="2024288" y="3563872"/>
                <a:ext cx="91124" cy="2016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>
                    <a:latin typeface="Symbol" pitchFamily="18" charset="2"/>
                  </a:rPr>
                  <a:t>z</a:t>
                </a:r>
                <a:endParaRPr lang="en-US" sz="1200">
                  <a:latin typeface="Arial Narrow" pitchFamily="34" charset="0"/>
                </a:endParaRPr>
              </a:p>
            </p:txBody>
          </p:sp>
        </p:grpSp>
        <p:sp>
          <p:nvSpPr>
            <p:cNvPr id="19" name="Oval 30"/>
            <p:cNvSpPr>
              <a:spLocks noChangeArrowheads="1"/>
            </p:cNvSpPr>
            <p:nvPr/>
          </p:nvSpPr>
          <p:spPr bwMode="auto">
            <a:xfrm>
              <a:off x="4529166" y="3192693"/>
              <a:ext cx="186639" cy="236401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sz="1200">
                <a:solidFill>
                  <a:schemeClr val="tx1"/>
                </a:solidFill>
              </a:endParaRPr>
            </a:p>
          </p:txBody>
        </p:sp>
        <p:sp>
          <p:nvSpPr>
            <p:cNvPr id="20" name="AutoShape 10"/>
            <p:cNvSpPr>
              <a:spLocks noChangeArrowheads="1"/>
            </p:cNvSpPr>
            <p:nvPr/>
          </p:nvSpPr>
          <p:spPr bwMode="auto">
            <a:xfrm>
              <a:off x="4311762" y="3476375"/>
              <a:ext cx="459422" cy="134276"/>
            </a:xfrm>
            <a:prstGeom prst="roundRect">
              <a:avLst>
                <a:gd name="adj" fmla="val 37065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sz="1200">
                <a:solidFill>
                  <a:schemeClr val="tx1"/>
                </a:solidFill>
              </a:endParaRPr>
            </a:p>
          </p:txBody>
        </p:sp>
        <p:sp>
          <p:nvSpPr>
            <p:cNvPr id="14502" name="Rectangle 28"/>
            <p:cNvSpPr>
              <a:spLocks noChangeArrowheads="1"/>
            </p:cNvSpPr>
            <p:nvPr/>
          </p:nvSpPr>
          <p:spPr bwMode="auto">
            <a:xfrm>
              <a:off x="4905146" y="3249124"/>
              <a:ext cx="478404" cy="201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latin typeface="Helvetica" pitchFamily="34" charset="0"/>
                </a:rPr>
                <a:t>CD1d</a:t>
              </a:r>
              <a:endParaRPr lang="en-US" sz="1100">
                <a:latin typeface="Arial Narrow" pitchFamily="34" charset="0"/>
              </a:endParaRPr>
            </a:p>
          </p:txBody>
        </p:sp>
        <p:grpSp>
          <p:nvGrpSpPr>
            <p:cNvPr id="4" name="59 Grupo"/>
            <p:cNvGrpSpPr>
              <a:grpSpLocks/>
            </p:cNvGrpSpPr>
            <p:nvPr/>
          </p:nvGrpSpPr>
          <p:grpSpPr bwMode="auto">
            <a:xfrm>
              <a:off x="4355976" y="3129439"/>
              <a:ext cx="216024" cy="468766"/>
              <a:chOff x="6660232" y="2553375"/>
              <a:chExt cx="216024" cy="468766"/>
            </a:xfrm>
          </p:grpSpPr>
          <p:sp>
            <p:nvSpPr>
              <p:cNvPr id="41" name="Freeform 9"/>
              <p:cNvSpPr>
                <a:spLocks/>
              </p:cNvSpPr>
              <p:nvPr/>
            </p:nvSpPr>
            <p:spPr bwMode="auto">
              <a:xfrm>
                <a:off x="6661139" y="2554218"/>
                <a:ext cx="215353" cy="215598"/>
              </a:xfrm>
              <a:custGeom>
                <a:avLst/>
                <a:gdLst/>
                <a:ahLst/>
                <a:cxnLst>
                  <a:cxn ang="0">
                    <a:pos x="177" y="288"/>
                  </a:cxn>
                  <a:cxn ang="0">
                    <a:pos x="409" y="177"/>
                  </a:cxn>
                  <a:cxn ang="0">
                    <a:pos x="177" y="0"/>
                  </a:cxn>
                  <a:cxn ang="0">
                    <a:pos x="0" y="177"/>
                  </a:cxn>
                  <a:cxn ang="0">
                    <a:pos x="177" y="288"/>
                  </a:cxn>
                </a:cxnLst>
                <a:rect l="0" t="0" r="r" b="b"/>
                <a:pathLst>
                  <a:path w="409" h="288">
                    <a:moveTo>
                      <a:pt x="177" y="288"/>
                    </a:moveTo>
                    <a:lnTo>
                      <a:pt x="409" y="177"/>
                    </a:lnTo>
                    <a:lnTo>
                      <a:pt x="177" y="0"/>
                    </a:lnTo>
                    <a:lnTo>
                      <a:pt x="0" y="177"/>
                    </a:lnTo>
                    <a:lnTo>
                      <a:pt x="177" y="28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s-MX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Freeform 63"/>
              <p:cNvSpPr>
                <a:spLocks/>
              </p:cNvSpPr>
              <p:nvPr/>
            </p:nvSpPr>
            <p:spPr bwMode="auto">
              <a:xfrm rot="19528497" flipH="1">
                <a:off x="6737025" y="2716863"/>
                <a:ext cx="121009" cy="304486"/>
              </a:xfrm>
              <a:custGeom>
                <a:avLst/>
                <a:gdLst/>
                <a:ahLst/>
                <a:cxnLst>
                  <a:cxn ang="0">
                    <a:pos x="103" y="248"/>
                  </a:cxn>
                  <a:cxn ang="0">
                    <a:pos x="48" y="183"/>
                  </a:cxn>
                  <a:cxn ang="0">
                    <a:pos x="103" y="160"/>
                  </a:cxn>
                  <a:cxn ang="0">
                    <a:pos x="25" y="87"/>
                  </a:cxn>
                  <a:cxn ang="0">
                    <a:pos x="96" y="64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rect l="0" t="0" r="r" b="b"/>
                <a:pathLst>
                  <a:path w="103" h="248">
                    <a:moveTo>
                      <a:pt x="103" y="248"/>
                    </a:moveTo>
                    <a:lnTo>
                      <a:pt x="48" y="183"/>
                    </a:lnTo>
                    <a:lnTo>
                      <a:pt x="103" y="160"/>
                    </a:lnTo>
                    <a:lnTo>
                      <a:pt x="25" y="87"/>
                    </a:lnTo>
                    <a:lnTo>
                      <a:pt x="96" y="64"/>
                    </a:lnTo>
                    <a:lnTo>
                      <a:pt x="0" y="0"/>
                    </a:lnTo>
                    <a:lnTo>
                      <a:pt x="0" y="8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es-MX" sz="14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</p:grpSp>
        <p:cxnSp>
          <p:nvCxnSpPr>
            <p:cNvPr id="23" name="57 Conector recto de flecha"/>
            <p:cNvCxnSpPr/>
            <p:nvPr/>
          </p:nvCxnSpPr>
          <p:spPr>
            <a:xfrm rot="10800000">
              <a:off x="4436871" y="3187019"/>
              <a:ext cx="36097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05" name="Rectangle 28"/>
            <p:cNvSpPr>
              <a:spLocks noChangeArrowheads="1"/>
            </p:cNvSpPr>
            <p:nvPr/>
          </p:nvSpPr>
          <p:spPr bwMode="auto">
            <a:xfrm>
              <a:off x="4824172" y="3086890"/>
              <a:ext cx="797340" cy="183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latin typeface="Helvetica" pitchFamily="34" charset="0"/>
                </a:rPr>
                <a:t>Glycolipid</a:t>
              </a:r>
              <a:endParaRPr lang="en-US" sz="1000">
                <a:latin typeface="Arial Narrow" pitchFamily="34" charset="0"/>
              </a:endParaRPr>
            </a:p>
          </p:txBody>
        </p:sp>
        <p:cxnSp>
          <p:nvCxnSpPr>
            <p:cNvPr id="25" name="57 Conector recto de flecha"/>
            <p:cNvCxnSpPr/>
            <p:nvPr/>
          </p:nvCxnSpPr>
          <p:spPr>
            <a:xfrm rot="10800000">
              <a:off x="4590696" y="3330751"/>
              <a:ext cx="28713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80 Grupo"/>
            <p:cNvGrpSpPr>
              <a:grpSpLocks/>
            </p:cNvGrpSpPr>
            <p:nvPr/>
          </p:nvGrpSpPr>
          <p:grpSpPr bwMode="auto">
            <a:xfrm>
              <a:off x="3662792" y="2492899"/>
              <a:ext cx="144015" cy="648073"/>
              <a:chOff x="2627785" y="2060848"/>
              <a:chExt cx="137237" cy="584739"/>
            </a:xfrm>
          </p:grpSpPr>
          <p:sp>
            <p:nvSpPr>
              <p:cNvPr id="39" name="AutoShape 35"/>
              <p:cNvSpPr>
                <a:spLocks noChangeArrowheads="1"/>
              </p:cNvSpPr>
              <p:nvPr/>
            </p:nvSpPr>
            <p:spPr bwMode="auto">
              <a:xfrm>
                <a:off x="2628601" y="2060889"/>
                <a:ext cx="136812" cy="288380"/>
              </a:xfrm>
              <a:prstGeom prst="roundRect">
                <a:avLst>
                  <a:gd name="adj" fmla="val 50000"/>
                </a:avLst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s-MX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AutoShape 35"/>
              <p:cNvSpPr>
                <a:spLocks noChangeArrowheads="1"/>
              </p:cNvSpPr>
              <p:nvPr/>
            </p:nvSpPr>
            <p:spPr bwMode="auto">
              <a:xfrm>
                <a:off x="2632510" y="2357801"/>
                <a:ext cx="128994" cy="288380"/>
              </a:xfrm>
              <a:prstGeom prst="roundRect">
                <a:avLst>
                  <a:gd name="adj" fmla="val 50000"/>
                </a:avLst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s-MX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74 Grupo"/>
            <p:cNvGrpSpPr>
              <a:grpSpLocks/>
            </p:cNvGrpSpPr>
            <p:nvPr/>
          </p:nvGrpSpPr>
          <p:grpSpPr bwMode="auto">
            <a:xfrm>
              <a:off x="3726122" y="3122750"/>
              <a:ext cx="135051" cy="648072"/>
              <a:chOff x="1691680" y="2204864"/>
              <a:chExt cx="144016" cy="648072"/>
            </a:xfrm>
          </p:grpSpPr>
          <p:sp>
            <p:nvSpPr>
              <p:cNvPr id="36" name="AutoShape 35"/>
              <p:cNvSpPr>
                <a:spLocks noChangeArrowheads="1"/>
              </p:cNvSpPr>
              <p:nvPr/>
            </p:nvSpPr>
            <p:spPr bwMode="auto">
              <a:xfrm>
                <a:off x="1690674" y="2204832"/>
                <a:ext cx="144351" cy="215598"/>
              </a:xfrm>
              <a:prstGeom prst="roundRect">
                <a:avLst>
                  <a:gd name="adj" fmla="val 50000"/>
                </a:avLst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s-MX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AutoShape 35"/>
              <p:cNvSpPr>
                <a:spLocks noChangeArrowheads="1"/>
              </p:cNvSpPr>
              <p:nvPr/>
            </p:nvSpPr>
            <p:spPr bwMode="auto">
              <a:xfrm>
                <a:off x="1690674" y="2420430"/>
                <a:ext cx="144351" cy="217490"/>
              </a:xfrm>
              <a:prstGeom prst="roundRect">
                <a:avLst>
                  <a:gd name="adj" fmla="val 50000"/>
                </a:avLst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s-MX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AutoShape 35"/>
              <p:cNvSpPr>
                <a:spLocks noChangeArrowheads="1"/>
              </p:cNvSpPr>
              <p:nvPr/>
            </p:nvSpPr>
            <p:spPr bwMode="auto">
              <a:xfrm>
                <a:off x="1690674" y="2637920"/>
                <a:ext cx="144351" cy="215598"/>
              </a:xfrm>
              <a:prstGeom prst="roundRect">
                <a:avLst>
                  <a:gd name="adj" fmla="val 50000"/>
                </a:avLst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s-MX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509" name="27 Rectángulo"/>
            <p:cNvSpPr>
              <a:spLocks noChangeArrowheads="1"/>
            </p:cNvSpPr>
            <p:nvPr/>
          </p:nvSpPr>
          <p:spPr bwMode="auto">
            <a:xfrm>
              <a:off x="3025432" y="3820849"/>
              <a:ext cx="337989" cy="311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latin typeface="Symbol" pitchFamily="18" charset="2"/>
                </a:rPr>
                <a:t>b</a:t>
              </a:r>
              <a:endParaRPr lang="es-MX" sz="1100"/>
            </a:p>
          </p:txBody>
        </p:sp>
        <p:sp>
          <p:nvSpPr>
            <p:cNvPr id="14510" name="28 Rectángulo"/>
            <p:cNvSpPr>
              <a:spLocks noChangeArrowheads="1"/>
            </p:cNvSpPr>
            <p:nvPr/>
          </p:nvSpPr>
          <p:spPr bwMode="auto">
            <a:xfrm>
              <a:off x="3457482" y="4413779"/>
              <a:ext cx="337989" cy="311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latin typeface="Symbol" pitchFamily="18" charset="2"/>
                </a:rPr>
                <a:t>b</a:t>
              </a:r>
              <a:endParaRPr lang="es-MX" sz="1100"/>
            </a:p>
          </p:txBody>
        </p:sp>
        <p:sp>
          <p:nvSpPr>
            <p:cNvPr id="14511" name="Rectangle 29"/>
            <p:cNvSpPr>
              <a:spLocks noChangeArrowheads="1"/>
            </p:cNvSpPr>
            <p:nvPr/>
          </p:nvSpPr>
          <p:spPr bwMode="auto">
            <a:xfrm>
              <a:off x="2598029" y="2610017"/>
              <a:ext cx="792088" cy="220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 b="1">
                  <a:latin typeface="Helvetica" pitchFamily="34" charset="0"/>
                </a:rPr>
                <a:t>CRTAM</a:t>
              </a:r>
            </a:p>
          </p:txBody>
        </p:sp>
        <p:cxnSp>
          <p:nvCxnSpPr>
            <p:cNvPr id="31" name="30 Conector recto de flecha"/>
            <p:cNvCxnSpPr/>
            <p:nvPr/>
          </p:nvCxnSpPr>
          <p:spPr>
            <a:xfrm>
              <a:off x="3347797" y="2708542"/>
              <a:ext cx="297393" cy="567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 de flecha"/>
            <p:cNvCxnSpPr/>
            <p:nvPr/>
          </p:nvCxnSpPr>
          <p:spPr>
            <a:xfrm>
              <a:off x="3384715" y="3357228"/>
              <a:ext cx="295342" cy="567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14" name="Rectangle 29"/>
            <p:cNvSpPr>
              <a:spLocks noChangeArrowheads="1"/>
            </p:cNvSpPr>
            <p:nvPr/>
          </p:nvSpPr>
          <p:spPr bwMode="auto">
            <a:xfrm>
              <a:off x="2225905" y="3248836"/>
              <a:ext cx="1187988" cy="220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 b="1">
                  <a:latin typeface="Helvetica" pitchFamily="34" charset="0"/>
                </a:rPr>
                <a:t>Nectin-like 2</a:t>
              </a:r>
            </a:p>
          </p:txBody>
        </p:sp>
        <p:cxnSp>
          <p:nvCxnSpPr>
            <p:cNvPr id="34" name="33 Conector recto de flecha"/>
            <p:cNvCxnSpPr/>
            <p:nvPr/>
          </p:nvCxnSpPr>
          <p:spPr>
            <a:xfrm rot="5400000">
              <a:off x="5292710" y="3103726"/>
              <a:ext cx="936151" cy="205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16" name="34 Rectángulo"/>
            <p:cNvSpPr>
              <a:spLocks noChangeArrowheads="1"/>
            </p:cNvSpPr>
            <p:nvPr/>
          </p:nvSpPr>
          <p:spPr bwMode="auto">
            <a:xfrm>
              <a:off x="5679303" y="2852936"/>
              <a:ext cx="642428" cy="33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Helvetica" pitchFamily="34" charset="0"/>
                  <a:cs typeface="Helvetica" pitchFamily="34" charset="0"/>
                </a:rPr>
                <a:t>IFN</a:t>
              </a:r>
              <a:r>
                <a:rPr lang="en-US" sz="1200" b="1">
                  <a:latin typeface="Symbol" pitchFamily="18" charset="2"/>
                  <a:cs typeface="Helvetica" pitchFamily="34" charset="0"/>
                </a:rPr>
                <a:t>g</a:t>
              </a:r>
              <a:endParaRPr lang="en-US" sz="1200">
                <a:latin typeface="Symbol" pitchFamily="18" charset="2"/>
                <a:cs typeface="Helvetica" pitchFamily="34" charset="0"/>
              </a:endParaRPr>
            </a:p>
          </p:txBody>
        </p:sp>
      </p:grpSp>
      <p:sp>
        <p:nvSpPr>
          <p:cNvPr id="14342" name="Freeform 61"/>
          <p:cNvSpPr>
            <a:spLocks/>
          </p:cNvSpPr>
          <p:nvPr/>
        </p:nvSpPr>
        <p:spPr bwMode="auto">
          <a:xfrm>
            <a:off x="4789488" y="2855913"/>
            <a:ext cx="195262" cy="384175"/>
          </a:xfrm>
          <a:custGeom>
            <a:avLst/>
            <a:gdLst>
              <a:gd name="T0" fmla="*/ 0 w 152"/>
              <a:gd name="T1" fmla="*/ 2147483647 h 257"/>
              <a:gd name="T2" fmla="*/ 2147483647 w 152"/>
              <a:gd name="T3" fmla="*/ 2147483647 h 257"/>
              <a:gd name="T4" fmla="*/ 0 w 152"/>
              <a:gd name="T5" fmla="*/ 2147483647 h 257"/>
              <a:gd name="T6" fmla="*/ 2147483647 w 152"/>
              <a:gd name="T7" fmla="*/ 2147483647 h 257"/>
              <a:gd name="T8" fmla="*/ 2147483647 w 152"/>
              <a:gd name="T9" fmla="*/ 2147483647 h 257"/>
              <a:gd name="T10" fmla="*/ 2147483647 w 152"/>
              <a:gd name="T11" fmla="*/ 0 h 257"/>
              <a:gd name="T12" fmla="*/ 2147483647 w 152"/>
              <a:gd name="T13" fmla="*/ 2147483647 h 2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257"/>
              <a:gd name="T23" fmla="*/ 152 w 152"/>
              <a:gd name="T24" fmla="*/ 257 h 2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257">
                <a:moveTo>
                  <a:pt x="0" y="257"/>
                </a:moveTo>
                <a:lnTo>
                  <a:pt x="81" y="192"/>
                </a:lnTo>
                <a:lnTo>
                  <a:pt x="0" y="169"/>
                </a:lnTo>
                <a:lnTo>
                  <a:pt x="113" y="96"/>
                </a:lnTo>
                <a:lnTo>
                  <a:pt x="25" y="73"/>
                </a:lnTo>
                <a:lnTo>
                  <a:pt x="152" y="0"/>
                </a:lnTo>
                <a:lnTo>
                  <a:pt x="152" y="17"/>
                </a:lnTo>
              </a:path>
            </a:pathLst>
          </a:cu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43" name="67 Rectángulo"/>
          <p:cNvSpPr>
            <a:spLocks noChangeArrowheads="1"/>
          </p:cNvSpPr>
          <p:nvPr/>
        </p:nvSpPr>
        <p:spPr bwMode="auto">
          <a:xfrm>
            <a:off x="6619875" y="5976124"/>
            <a:ext cx="18811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Helvetica" pitchFamily="34" charset="0"/>
              </a:rPr>
              <a:t> Type 1 diabetes  </a:t>
            </a:r>
          </a:p>
        </p:txBody>
      </p:sp>
      <p:grpSp>
        <p:nvGrpSpPr>
          <p:cNvPr id="12" name="70 Grupo"/>
          <p:cNvGrpSpPr>
            <a:grpSpLocks/>
          </p:cNvGrpSpPr>
          <p:nvPr/>
        </p:nvGrpSpPr>
        <p:grpSpPr bwMode="auto">
          <a:xfrm>
            <a:off x="4059238" y="4752975"/>
            <a:ext cx="2232025" cy="1230313"/>
            <a:chOff x="3779912" y="376880"/>
            <a:chExt cx="1491672" cy="1312990"/>
          </a:xfrm>
        </p:grpSpPr>
        <p:sp>
          <p:nvSpPr>
            <p:cNvPr id="78" name="Oval 8"/>
            <p:cNvSpPr>
              <a:spLocks noChangeArrowheads="1"/>
            </p:cNvSpPr>
            <p:nvPr/>
          </p:nvSpPr>
          <p:spPr bwMode="auto">
            <a:xfrm>
              <a:off x="3779912" y="985091"/>
              <a:ext cx="555929" cy="704779"/>
            </a:xfrm>
            <a:prstGeom prst="ellipse">
              <a:avLst/>
            </a:prstGeom>
            <a:solidFill>
              <a:srgbClr val="FFFF66"/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sz="1100">
                <a:solidFill>
                  <a:schemeClr val="tx1"/>
                </a:solidFill>
              </a:endParaRPr>
            </a:p>
          </p:txBody>
        </p:sp>
        <p:sp>
          <p:nvSpPr>
            <p:cNvPr id="79" name="Oval 8"/>
            <p:cNvSpPr>
              <a:spLocks noChangeArrowheads="1"/>
            </p:cNvSpPr>
            <p:nvPr/>
          </p:nvSpPr>
          <p:spPr bwMode="auto">
            <a:xfrm>
              <a:off x="4283855" y="886829"/>
              <a:ext cx="555929" cy="777628"/>
            </a:xfrm>
            <a:prstGeom prst="ellipse">
              <a:avLst/>
            </a:prstGeom>
            <a:solidFill>
              <a:srgbClr val="FFFF66"/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sz="1100">
                <a:solidFill>
                  <a:schemeClr val="tx1"/>
                </a:solidFill>
              </a:endParaRPr>
            </a:p>
          </p:txBody>
        </p:sp>
        <p:sp>
          <p:nvSpPr>
            <p:cNvPr id="80" name="Oval 8"/>
            <p:cNvSpPr>
              <a:spLocks noChangeArrowheads="1"/>
            </p:cNvSpPr>
            <p:nvPr/>
          </p:nvSpPr>
          <p:spPr bwMode="auto">
            <a:xfrm>
              <a:off x="4715655" y="493779"/>
              <a:ext cx="555929" cy="777628"/>
            </a:xfrm>
            <a:prstGeom prst="ellipse">
              <a:avLst/>
            </a:prstGeom>
            <a:solidFill>
              <a:srgbClr val="FFFF66"/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sz="1100">
                <a:solidFill>
                  <a:schemeClr val="tx1"/>
                </a:solidFill>
              </a:endParaRPr>
            </a:p>
          </p:txBody>
        </p:sp>
        <p:sp>
          <p:nvSpPr>
            <p:cNvPr id="81" name="Oval 8"/>
            <p:cNvSpPr>
              <a:spLocks noChangeArrowheads="1"/>
            </p:cNvSpPr>
            <p:nvPr/>
          </p:nvSpPr>
          <p:spPr bwMode="auto">
            <a:xfrm>
              <a:off x="4005890" y="376880"/>
              <a:ext cx="555929" cy="704779"/>
            </a:xfrm>
            <a:prstGeom prst="ellipse">
              <a:avLst/>
            </a:prstGeom>
            <a:solidFill>
              <a:srgbClr val="FFFF66"/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sz="1100">
                <a:solidFill>
                  <a:schemeClr val="tx1"/>
                </a:solidFill>
              </a:endParaRPr>
            </a:p>
          </p:txBody>
        </p:sp>
        <p:sp>
          <p:nvSpPr>
            <p:cNvPr id="82" name="Oval 8"/>
            <p:cNvSpPr>
              <a:spLocks noChangeArrowheads="1"/>
            </p:cNvSpPr>
            <p:nvPr/>
          </p:nvSpPr>
          <p:spPr bwMode="auto">
            <a:xfrm>
              <a:off x="4355998" y="376880"/>
              <a:ext cx="555929" cy="704779"/>
            </a:xfrm>
            <a:prstGeom prst="ellipse">
              <a:avLst/>
            </a:prstGeom>
            <a:solidFill>
              <a:srgbClr val="FFFF66"/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sz="100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78 Grupo"/>
          <p:cNvGrpSpPr>
            <a:grpSpLocks/>
          </p:cNvGrpSpPr>
          <p:nvPr/>
        </p:nvGrpSpPr>
        <p:grpSpPr bwMode="auto">
          <a:xfrm>
            <a:off x="4371975" y="5000625"/>
            <a:ext cx="1573213" cy="904875"/>
            <a:chOff x="2411760" y="1629708"/>
            <a:chExt cx="1813571" cy="1416166"/>
          </a:xfrm>
        </p:grpSpPr>
        <p:sp>
          <p:nvSpPr>
            <p:cNvPr id="14476" name="72 Rectángulo"/>
            <p:cNvSpPr>
              <a:spLocks noChangeArrowheads="1"/>
            </p:cNvSpPr>
            <p:nvPr/>
          </p:nvSpPr>
          <p:spPr bwMode="auto">
            <a:xfrm>
              <a:off x="3923928" y="2132857"/>
              <a:ext cx="301403" cy="408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latin typeface="Symbol" pitchFamily="18" charset="2"/>
                </a:rPr>
                <a:t>b</a:t>
              </a:r>
              <a:endParaRPr lang="es-MX" sz="1100"/>
            </a:p>
          </p:txBody>
        </p:sp>
        <p:sp>
          <p:nvSpPr>
            <p:cNvPr id="14477" name="73 Rectángulo"/>
            <p:cNvSpPr>
              <a:spLocks noChangeArrowheads="1"/>
            </p:cNvSpPr>
            <p:nvPr/>
          </p:nvSpPr>
          <p:spPr bwMode="auto">
            <a:xfrm>
              <a:off x="3275856" y="1772815"/>
              <a:ext cx="301403" cy="408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latin typeface="Symbol" pitchFamily="18" charset="2"/>
                </a:rPr>
                <a:t>b</a:t>
              </a:r>
              <a:endParaRPr lang="es-MX" sz="1100"/>
            </a:p>
          </p:txBody>
        </p:sp>
        <p:sp>
          <p:nvSpPr>
            <p:cNvPr id="14478" name="74 Rectángulo"/>
            <p:cNvSpPr>
              <a:spLocks noChangeArrowheads="1"/>
            </p:cNvSpPr>
            <p:nvPr/>
          </p:nvSpPr>
          <p:spPr bwMode="auto">
            <a:xfrm>
              <a:off x="2555777" y="1629708"/>
              <a:ext cx="301403" cy="408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latin typeface="Symbol" pitchFamily="18" charset="2"/>
                </a:rPr>
                <a:t>b</a:t>
              </a:r>
              <a:endParaRPr lang="es-MX" sz="1100"/>
            </a:p>
          </p:txBody>
        </p:sp>
        <p:sp>
          <p:nvSpPr>
            <p:cNvPr id="14479" name="75 Rectángulo"/>
            <p:cNvSpPr>
              <a:spLocks noChangeArrowheads="1"/>
            </p:cNvSpPr>
            <p:nvPr/>
          </p:nvSpPr>
          <p:spPr bwMode="auto">
            <a:xfrm>
              <a:off x="3419872" y="2636912"/>
              <a:ext cx="301403" cy="408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latin typeface="Symbol" pitchFamily="18" charset="2"/>
                </a:rPr>
                <a:t>b</a:t>
              </a:r>
              <a:endParaRPr lang="es-MX" sz="1100"/>
            </a:p>
          </p:txBody>
        </p:sp>
        <p:sp>
          <p:nvSpPr>
            <p:cNvPr id="14480" name="76 Rectángulo"/>
            <p:cNvSpPr>
              <a:spLocks noChangeArrowheads="1"/>
            </p:cNvSpPr>
            <p:nvPr/>
          </p:nvSpPr>
          <p:spPr bwMode="auto">
            <a:xfrm>
              <a:off x="2411760" y="2412506"/>
              <a:ext cx="301403" cy="408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latin typeface="Symbol" pitchFamily="18" charset="2"/>
                </a:rPr>
                <a:t>b</a:t>
              </a:r>
              <a:endParaRPr lang="es-MX" sz="1100" b="1">
                <a:solidFill>
                  <a:srgbClr val="002060"/>
                </a:solidFill>
                <a:latin typeface="Symbol" pitchFamily="18" charset="2"/>
              </a:endParaRPr>
            </a:p>
          </p:txBody>
        </p:sp>
      </p:grpSp>
      <p:sp>
        <p:nvSpPr>
          <p:cNvPr id="83" name="AutoShape 10"/>
          <p:cNvSpPr>
            <a:spLocks noChangeArrowheads="1"/>
          </p:cNvSpPr>
          <p:nvPr/>
        </p:nvSpPr>
        <p:spPr bwMode="auto">
          <a:xfrm>
            <a:off x="4033838" y="2736850"/>
            <a:ext cx="2409825" cy="1079500"/>
          </a:xfrm>
          <a:prstGeom prst="roundRect">
            <a:avLst>
              <a:gd name="adj" fmla="val 37065"/>
            </a:avLst>
          </a:prstGeom>
          <a:solidFill>
            <a:srgbClr val="FF505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MX" sz="1400">
              <a:solidFill>
                <a:schemeClr val="tx1"/>
              </a:solidFill>
            </a:endParaRPr>
          </a:p>
        </p:txBody>
      </p:sp>
      <p:sp>
        <p:nvSpPr>
          <p:cNvPr id="14347" name="Rectangle 58"/>
          <p:cNvSpPr>
            <a:spLocks noChangeArrowheads="1"/>
          </p:cNvSpPr>
          <p:nvPr/>
        </p:nvSpPr>
        <p:spPr bwMode="auto">
          <a:xfrm>
            <a:off x="4389438" y="2879725"/>
            <a:ext cx="1371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400" b="1">
                <a:latin typeface="Helvetica" pitchFamily="34" charset="0"/>
              </a:rPr>
              <a:t>CD8</a:t>
            </a:r>
            <a:r>
              <a:rPr lang="en-US" sz="1400" b="1" baseline="30000">
                <a:latin typeface="Helvetica" pitchFamily="34" charset="0"/>
              </a:rPr>
              <a:t> +</a:t>
            </a:r>
            <a:r>
              <a:rPr lang="en-US" sz="1400" b="1">
                <a:latin typeface="Helvetica" pitchFamily="34" charset="0"/>
              </a:rPr>
              <a:t> T Cells</a:t>
            </a:r>
            <a:endParaRPr lang="en-US" sz="1400">
              <a:latin typeface="Arial Narrow" pitchFamily="34" charset="0"/>
            </a:endParaRPr>
          </a:p>
        </p:txBody>
      </p:sp>
      <p:sp>
        <p:nvSpPr>
          <p:cNvPr id="85" name="Freeform 24"/>
          <p:cNvSpPr>
            <a:spLocks/>
          </p:cNvSpPr>
          <p:nvPr/>
        </p:nvSpPr>
        <p:spPr bwMode="auto">
          <a:xfrm rot="377241">
            <a:off x="1446213" y="4892675"/>
            <a:ext cx="2035175" cy="1525588"/>
          </a:xfrm>
          <a:custGeom>
            <a:avLst/>
            <a:gdLst>
              <a:gd name="T0" fmla="*/ 447 w 1303"/>
              <a:gd name="T1" fmla="*/ 488 h 1119"/>
              <a:gd name="T2" fmla="*/ 351 w 1303"/>
              <a:gd name="T3" fmla="*/ 415 h 1119"/>
              <a:gd name="T4" fmla="*/ 303 w 1303"/>
              <a:gd name="T5" fmla="*/ 319 h 1119"/>
              <a:gd name="T6" fmla="*/ 255 w 1303"/>
              <a:gd name="T7" fmla="*/ 271 h 1119"/>
              <a:gd name="T8" fmla="*/ 263 w 1303"/>
              <a:gd name="T9" fmla="*/ 223 h 1119"/>
              <a:gd name="T10" fmla="*/ 343 w 1303"/>
              <a:gd name="T11" fmla="*/ 207 h 1119"/>
              <a:gd name="T12" fmla="*/ 407 w 1303"/>
              <a:gd name="T13" fmla="*/ 223 h 1119"/>
              <a:gd name="T14" fmla="*/ 447 w 1303"/>
              <a:gd name="T15" fmla="*/ 311 h 1119"/>
              <a:gd name="T16" fmla="*/ 503 w 1303"/>
              <a:gd name="T17" fmla="*/ 376 h 1119"/>
              <a:gd name="T18" fmla="*/ 568 w 1303"/>
              <a:gd name="T19" fmla="*/ 415 h 1119"/>
              <a:gd name="T20" fmla="*/ 624 w 1303"/>
              <a:gd name="T21" fmla="*/ 376 h 1119"/>
              <a:gd name="T22" fmla="*/ 672 w 1303"/>
              <a:gd name="T23" fmla="*/ 288 h 1119"/>
              <a:gd name="T24" fmla="*/ 672 w 1303"/>
              <a:gd name="T25" fmla="*/ 184 h 1119"/>
              <a:gd name="T26" fmla="*/ 624 w 1303"/>
              <a:gd name="T27" fmla="*/ 104 h 1119"/>
              <a:gd name="T28" fmla="*/ 591 w 1303"/>
              <a:gd name="T29" fmla="*/ 15 h 1119"/>
              <a:gd name="T30" fmla="*/ 672 w 1303"/>
              <a:gd name="T31" fmla="*/ 15 h 1119"/>
              <a:gd name="T32" fmla="*/ 735 w 1303"/>
              <a:gd name="T33" fmla="*/ 104 h 1119"/>
              <a:gd name="T34" fmla="*/ 800 w 1303"/>
              <a:gd name="T35" fmla="*/ 207 h 1119"/>
              <a:gd name="T36" fmla="*/ 823 w 1303"/>
              <a:gd name="T37" fmla="*/ 271 h 1119"/>
              <a:gd name="T38" fmla="*/ 856 w 1303"/>
              <a:gd name="T39" fmla="*/ 376 h 1119"/>
              <a:gd name="T40" fmla="*/ 823 w 1303"/>
              <a:gd name="T41" fmla="*/ 440 h 1119"/>
              <a:gd name="T42" fmla="*/ 768 w 1303"/>
              <a:gd name="T43" fmla="*/ 480 h 1119"/>
              <a:gd name="T44" fmla="*/ 848 w 1303"/>
              <a:gd name="T45" fmla="*/ 503 h 1119"/>
              <a:gd name="T46" fmla="*/ 935 w 1303"/>
              <a:gd name="T47" fmla="*/ 480 h 1119"/>
              <a:gd name="T48" fmla="*/ 1048 w 1303"/>
              <a:gd name="T49" fmla="*/ 480 h 1119"/>
              <a:gd name="T50" fmla="*/ 1152 w 1303"/>
              <a:gd name="T51" fmla="*/ 503 h 1119"/>
              <a:gd name="T52" fmla="*/ 1215 w 1303"/>
              <a:gd name="T53" fmla="*/ 584 h 1119"/>
              <a:gd name="T54" fmla="*/ 1280 w 1303"/>
              <a:gd name="T55" fmla="*/ 655 h 1119"/>
              <a:gd name="T56" fmla="*/ 1215 w 1303"/>
              <a:gd name="T57" fmla="*/ 655 h 1119"/>
              <a:gd name="T58" fmla="*/ 1136 w 1303"/>
              <a:gd name="T59" fmla="*/ 632 h 1119"/>
              <a:gd name="T60" fmla="*/ 1040 w 1303"/>
              <a:gd name="T61" fmla="*/ 607 h 1119"/>
              <a:gd name="T62" fmla="*/ 935 w 1303"/>
              <a:gd name="T63" fmla="*/ 607 h 1119"/>
              <a:gd name="T64" fmla="*/ 823 w 1303"/>
              <a:gd name="T65" fmla="*/ 607 h 1119"/>
              <a:gd name="T66" fmla="*/ 735 w 1303"/>
              <a:gd name="T67" fmla="*/ 655 h 1119"/>
              <a:gd name="T68" fmla="*/ 712 w 1303"/>
              <a:gd name="T69" fmla="*/ 799 h 1119"/>
              <a:gd name="T70" fmla="*/ 727 w 1303"/>
              <a:gd name="T71" fmla="*/ 912 h 1119"/>
              <a:gd name="T72" fmla="*/ 800 w 1303"/>
              <a:gd name="T73" fmla="*/ 968 h 1119"/>
              <a:gd name="T74" fmla="*/ 856 w 1303"/>
              <a:gd name="T75" fmla="*/ 1056 h 1119"/>
              <a:gd name="T76" fmla="*/ 912 w 1303"/>
              <a:gd name="T77" fmla="*/ 1104 h 1119"/>
              <a:gd name="T78" fmla="*/ 848 w 1303"/>
              <a:gd name="T79" fmla="*/ 1104 h 1119"/>
              <a:gd name="T80" fmla="*/ 768 w 1303"/>
              <a:gd name="T81" fmla="*/ 1071 h 1119"/>
              <a:gd name="T82" fmla="*/ 687 w 1303"/>
              <a:gd name="T83" fmla="*/ 1016 h 1119"/>
              <a:gd name="T84" fmla="*/ 631 w 1303"/>
              <a:gd name="T85" fmla="*/ 952 h 1119"/>
              <a:gd name="T86" fmla="*/ 599 w 1303"/>
              <a:gd name="T87" fmla="*/ 887 h 1119"/>
              <a:gd name="T88" fmla="*/ 599 w 1303"/>
              <a:gd name="T89" fmla="*/ 783 h 1119"/>
              <a:gd name="T90" fmla="*/ 631 w 1303"/>
              <a:gd name="T91" fmla="*/ 680 h 1119"/>
              <a:gd name="T92" fmla="*/ 591 w 1303"/>
              <a:gd name="T93" fmla="*/ 591 h 1119"/>
              <a:gd name="T94" fmla="*/ 503 w 1303"/>
              <a:gd name="T95" fmla="*/ 647 h 1119"/>
              <a:gd name="T96" fmla="*/ 432 w 1303"/>
              <a:gd name="T97" fmla="*/ 712 h 1119"/>
              <a:gd name="T98" fmla="*/ 320 w 1303"/>
              <a:gd name="T99" fmla="*/ 839 h 1119"/>
              <a:gd name="T100" fmla="*/ 255 w 1303"/>
              <a:gd name="T101" fmla="*/ 864 h 1119"/>
              <a:gd name="T102" fmla="*/ 174 w 1303"/>
              <a:gd name="T103" fmla="*/ 839 h 1119"/>
              <a:gd name="T104" fmla="*/ 88 w 1303"/>
              <a:gd name="T105" fmla="*/ 808 h 1119"/>
              <a:gd name="T106" fmla="*/ 23 w 1303"/>
              <a:gd name="T107" fmla="*/ 743 h 1119"/>
              <a:gd name="T108" fmla="*/ 23 w 1303"/>
              <a:gd name="T109" fmla="*/ 680 h 1119"/>
              <a:gd name="T110" fmla="*/ 111 w 1303"/>
              <a:gd name="T111" fmla="*/ 680 h 1119"/>
              <a:gd name="T112" fmla="*/ 207 w 1303"/>
              <a:gd name="T113" fmla="*/ 695 h 1119"/>
              <a:gd name="T114" fmla="*/ 320 w 1303"/>
              <a:gd name="T115" fmla="*/ 680 h 1119"/>
              <a:gd name="T116" fmla="*/ 391 w 1303"/>
              <a:gd name="T117" fmla="*/ 647 h 1119"/>
              <a:gd name="T118" fmla="*/ 447 w 1303"/>
              <a:gd name="T119" fmla="*/ 584 h 1119"/>
              <a:gd name="T120" fmla="*/ 432 w 1303"/>
              <a:gd name="T121" fmla="*/ 488 h 1119"/>
              <a:gd name="T122" fmla="*/ 391 w 1303"/>
              <a:gd name="T123" fmla="*/ 415 h 111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03"/>
              <a:gd name="T187" fmla="*/ 0 h 1119"/>
              <a:gd name="T188" fmla="*/ 1303 w 1303"/>
              <a:gd name="T189" fmla="*/ 1119 h 111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03" h="1119">
                <a:moveTo>
                  <a:pt x="455" y="543"/>
                </a:moveTo>
                <a:lnTo>
                  <a:pt x="487" y="528"/>
                </a:lnTo>
                <a:lnTo>
                  <a:pt x="480" y="528"/>
                </a:lnTo>
                <a:lnTo>
                  <a:pt x="455" y="528"/>
                </a:lnTo>
                <a:lnTo>
                  <a:pt x="447" y="503"/>
                </a:lnTo>
                <a:lnTo>
                  <a:pt x="447" y="488"/>
                </a:lnTo>
                <a:lnTo>
                  <a:pt x="407" y="480"/>
                </a:lnTo>
                <a:lnTo>
                  <a:pt x="399" y="463"/>
                </a:lnTo>
                <a:lnTo>
                  <a:pt x="391" y="440"/>
                </a:lnTo>
                <a:lnTo>
                  <a:pt x="391" y="424"/>
                </a:lnTo>
                <a:lnTo>
                  <a:pt x="368" y="424"/>
                </a:lnTo>
                <a:lnTo>
                  <a:pt x="351" y="415"/>
                </a:lnTo>
                <a:lnTo>
                  <a:pt x="351" y="384"/>
                </a:lnTo>
                <a:lnTo>
                  <a:pt x="343" y="384"/>
                </a:lnTo>
                <a:lnTo>
                  <a:pt x="320" y="376"/>
                </a:lnTo>
                <a:lnTo>
                  <a:pt x="311" y="359"/>
                </a:lnTo>
                <a:lnTo>
                  <a:pt x="303" y="336"/>
                </a:lnTo>
                <a:lnTo>
                  <a:pt x="303" y="319"/>
                </a:lnTo>
                <a:lnTo>
                  <a:pt x="280" y="319"/>
                </a:lnTo>
                <a:lnTo>
                  <a:pt x="280" y="311"/>
                </a:lnTo>
                <a:lnTo>
                  <a:pt x="263" y="311"/>
                </a:lnTo>
                <a:lnTo>
                  <a:pt x="263" y="288"/>
                </a:lnTo>
                <a:lnTo>
                  <a:pt x="255" y="288"/>
                </a:lnTo>
                <a:lnTo>
                  <a:pt x="255" y="271"/>
                </a:lnTo>
                <a:lnTo>
                  <a:pt x="232" y="271"/>
                </a:lnTo>
                <a:lnTo>
                  <a:pt x="232" y="255"/>
                </a:lnTo>
                <a:lnTo>
                  <a:pt x="255" y="255"/>
                </a:lnTo>
                <a:lnTo>
                  <a:pt x="255" y="232"/>
                </a:lnTo>
                <a:lnTo>
                  <a:pt x="263" y="232"/>
                </a:lnTo>
                <a:lnTo>
                  <a:pt x="263" y="223"/>
                </a:lnTo>
                <a:lnTo>
                  <a:pt x="280" y="223"/>
                </a:lnTo>
                <a:lnTo>
                  <a:pt x="280" y="207"/>
                </a:lnTo>
                <a:lnTo>
                  <a:pt x="303" y="207"/>
                </a:lnTo>
                <a:lnTo>
                  <a:pt x="311" y="207"/>
                </a:lnTo>
                <a:lnTo>
                  <a:pt x="320" y="207"/>
                </a:lnTo>
                <a:lnTo>
                  <a:pt x="343" y="207"/>
                </a:lnTo>
                <a:lnTo>
                  <a:pt x="351" y="207"/>
                </a:lnTo>
                <a:lnTo>
                  <a:pt x="368" y="207"/>
                </a:lnTo>
                <a:lnTo>
                  <a:pt x="391" y="207"/>
                </a:lnTo>
                <a:lnTo>
                  <a:pt x="391" y="223"/>
                </a:lnTo>
                <a:lnTo>
                  <a:pt x="399" y="223"/>
                </a:lnTo>
                <a:lnTo>
                  <a:pt x="407" y="223"/>
                </a:lnTo>
                <a:lnTo>
                  <a:pt x="407" y="232"/>
                </a:lnTo>
                <a:lnTo>
                  <a:pt x="432" y="255"/>
                </a:lnTo>
                <a:lnTo>
                  <a:pt x="432" y="271"/>
                </a:lnTo>
                <a:lnTo>
                  <a:pt x="447" y="271"/>
                </a:lnTo>
                <a:lnTo>
                  <a:pt x="447" y="288"/>
                </a:lnTo>
                <a:lnTo>
                  <a:pt x="447" y="311"/>
                </a:lnTo>
                <a:lnTo>
                  <a:pt x="455" y="319"/>
                </a:lnTo>
                <a:lnTo>
                  <a:pt x="480" y="319"/>
                </a:lnTo>
                <a:lnTo>
                  <a:pt x="480" y="336"/>
                </a:lnTo>
                <a:lnTo>
                  <a:pt x="480" y="359"/>
                </a:lnTo>
                <a:lnTo>
                  <a:pt x="487" y="359"/>
                </a:lnTo>
                <a:lnTo>
                  <a:pt x="503" y="376"/>
                </a:lnTo>
                <a:lnTo>
                  <a:pt x="503" y="384"/>
                </a:lnTo>
                <a:lnTo>
                  <a:pt x="520" y="384"/>
                </a:lnTo>
                <a:lnTo>
                  <a:pt x="535" y="384"/>
                </a:lnTo>
                <a:lnTo>
                  <a:pt x="535" y="415"/>
                </a:lnTo>
                <a:lnTo>
                  <a:pt x="543" y="415"/>
                </a:lnTo>
                <a:lnTo>
                  <a:pt x="568" y="415"/>
                </a:lnTo>
                <a:lnTo>
                  <a:pt x="576" y="415"/>
                </a:lnTo>
                <a:lnTo>
                  <a:pt x="576" y="384"/>
                </a:lnTo>
                <a:lnTo>
                  <a:pt x="591" y="384"/>
                </a:lnTo>
                <a:lnTo>
                  <a:pt x="599" y="384"/>
                </a:lnTo>
                <a:lnTo>
                  <a:pt x="599" y="376"/>
                </a:lnTo>
                <a:lnTo>
                  <a:pt x="624" y="376"/>
                </a:lnTo>
                <a:lnTo>
                  <a:pt x="624" y="359"/>
                </a:lnTo>
                <a:lnTo>
                  <a:pt x="631" y="359"/>
                </a:lnTo>
                <a:lnTo>
                  <a:pt x="631" y="336"/>
                </a:lnTo>
                <a:lnTo>
                  <a:pt x="647" y="319"/>
                </a:lnTo>
                <a:lnTo>
                  <a:pt x="647" y="311"/>
                </a:lnTo>
                <a:lnTo>
                  <a:pt x="672" y="288"/>
                </a:lnTo>
                <a:lnTo>
                  <a:pt x="672" y="271"/>
                </a:lnTo>
                <a:lnTo>
                  <a:pt x="672" y="255"/>
                </a:lnTo>
                <a:lnTo>
                  <a:pt x="672" y="232"/>
                </a:lnTo>
                <a:lnTo>
                  <a:pt x="672" y="223"/>
                </a:lnTo>
                <a:lnTo>
                  <a:pt x="672" y="207"/>
                </a:lnTo>
                <a:lnTo>
                  <a:pt x="672" y="184"/>
                </a:lnTo>
                <a:lnTo>
                  <a:pt x="672" y="167"/>
                </a:lnTo>
                <a:lnTo>
                  <a:pt x="672" y="152"/>
                </a:lnTo>
                <a:lnTo>
                  <a:pt x="647" y="152"/>
                </a:lnTo>
                <a:lnTo>
                  <a:pt x="647" y="127"/>
                </a:lnTo>
                <a:lnTo>
                  <a:pt x="631" y="119"/>
                </a:lnTo>
                <a:lnTo>
                  <a:pt x="624" y="104"/>
                </a:lnTo>
                <a:lnTo>
                  <a:pt x="599" y="79"/>
                </a:lnTo>
                <a:lnTo>
                  <a:pt x="599" y="63"/>
                </a:lnTo>
                <a:lnTo>
                  <a:pt x="599" y="56"/>
                </a:lnTo>
                <a:lnTo>
                  <a:pt x="591" y="56"/>
                </a:lnTo>
                <a:lnTo>
                  <a:pt x="591" y="23"/>
                </a:lnTo>
                <a:lnTo>
                  <a:pt x="591" y="15"/>
                </a:lnTo>
                <a:lnTo>
                  <a:pt x="591" y="0"/>
                </a:lnTo>
                <a:lnTo>
                  <a:pt x="599" y="0"/>
                </a:lnTo>
                <a:lnTo>
                  <a:pt x="624" y="0"/>
                </a:lnTo>
                <a:lnTo>
                  <a:pt x="631" y="0"/>
                </a:lnTo>
                <a:lnTo>
                  <a:pt x="647" y="0"/>
                </a:lnTo>
                <a:lnTo>
                  <a:pt x="672" y="15"/>
                </a:lnTo>
                <a:lnTo>
                  <a:pt x="679" y="15"/>
                </a:lnTo>
                <a:lnTo>
                  <a:pt x="687" y="23"/>
                </a:lnTo>
                <a:lnTo>
                  <a:pt x="687" y="56"/>
                </a:lnTo>
                <a:lnTo>
                  <a:pt x="712" y="56"/>
                </a:lnTo>
                <a:lnTo>
                  <a:pt x="727" y="79"/>
                </a:lnTo>
                <a:lnTo>
                  <a:pt x="735" y="104"/>
                </a:lnTo>
                <a:lnTo>
                  <a:pt x="760" y="119"/>
                </a:lnTo>
                <a:lnTo>
                  <a:pt x="768" y="127"/>
                </a:lnTo>
                <a:lnTo>
                  <a:pt x="768" y="152"/>
                </a:lnTo>
                <a:lnTo>
                  <a:pt x="783" y="167"/>
                </a:lnTo>
                <a:lnTo>
                  <a:pt x="783" y="184"/>
                </a:lnTo>
                <a:lnTo>
                  <a:pt x="800" y="207"/>
                </a:lnTo>
                <a:lnTo>
                  <a:pt x="800" y="223"/>
                </a:lnTo>
                <a:lnTo>
                  <a:pt x="800" y="232"/>
                </a:lnTo>
                <a:lnTo>
                  <a:pt x="816" y="232"/>
                </a:lnTo>
                <a:lnTo>
                  <a:pt x="816" y="255"/>
                </a:lnTo>
                <a:lnTo>
                  <a:pt x="816" y="271"/>
                </a:lnTo>
                <a:lnTo>
                  <a:pt x="823" y="271"/>
                </a:lnTo>
                <a:lnTo>
                  <a:pt x="823" y="288"/>
                </a:lnTo>
                <a:lnTo>
                  <a:pt x="823" y="311"/>
                </a:lnTo>
                <a:lnTo>
                  <a:pt x="848" y="319"/>
                </a:lnTo>
                <a:lnTo>
                  <a:pt x="848" y="336"/>
                </a:lnTo>
                <a:lnTo>
                  <a:pt x="848" y="359"/>
                </a:lnTo>
                <a:lnTo>
                  <a:pt x="856" y="376"/>
                </a:lnTo>
                <a:lnTo>
                  <a:pt x="856" y="384"/>
                </a:lnTo>
                <a:lnTo>
                  <a:pt x="856" y="415"/>
                </a:lnTo>
                <a:lnTo>
                  <a:pt x="856" y="424"/>
                </a:lnTo>
                <a:lnTo>
                  <a:pt x="848" y="424"/>
                </a:lnTo>
                <a:lnTo>
                  <a:pt x="848" y="440"/>
                </a:lnTo>
                <a:lnTo>
                  <a:pt x="823" y="440"/>
                </a:lnTo>
                <a:lnTo>
                  <a:pt x="816" y="440"/>
                </a:lnTo>
                <a:lnTo>
                  <a:pt x="800" y="440"/>
                </a:lnTo>
                <a:lnTo>
                  <a:pt x="783" y="440"/>
                </a:lnTo>
                <a:lnTo>
                  <a:pt x="768" y="440"/>
                </a:lnTo>
                <a:lnTo>
                  <a:pt x="768" y="463"/>
                </a:lnTo>
                <a:lnTo>
                  <a:pt x="768" y="480"/>
                </a:lnTo>
                <a:lnTo>
                  <a:pt x="768" y="488"/>
                </a:lnTo>
                <a:lnTo>
                  <a:pt x="783" y="488"/>
                </a:lnTo>
                <a:lnTo>
                  <a:pt x="800" y="503"/>
                </a:lnTo>
                <a:lnTo>
                  <a:pt x="816" y="503"/>
                </a:lnTo>
                <a:lnTo>
                  <a:pt x="823" y="503"/>
                </a:lnTo>
                <a:lnTo>
                  <a:pt x="848" y="503"/>
                </a:lnTo>
                <a:lnTo>
                  <a:pt x="856" y="503"/>
                </a:lnTo>
                <a:lnTo>
                  <a:pt x="871" y="488"/>
                </a:lnTo>
                <a:lnTo>
                  <a:pt x="896" y="488"/>
                </a:lnTo>
                <a:lnTo>
                  <a:pt x="904" y="488"/>
                </a:lnTo>
                <a:lnTo>
                  <a:pt x="912" y="488"/>
                </a:lnTo>
                <a:lnTo>
                  <a:pt x="935" y="480"/>
                </a:lnTo>
                <a:lnTo>
                  <a:pt x="952" y="480"/>
                </a:lnTo>
                <a:lnTo>
                  <a:pt x="967" y="480"/>
                </a:lnTo>
                <a:lnTo>
                  <a:pt x="992" y="480"/>
                </a:lnTo>
                <a:lnTo>
                  <a:pt x="1000" y="480"/>
                </a:lnTo>
                <a:lnTo>
                  <a:pt x="1015" y="480"/>
                </a:lnTo>
                <a:lnTo>
                  <a:pt x="1048" y="480"/>
                </a:lnTo>
                <a:lnTo>
                  <a:pt x="1056" y="480"/>
                </a:lnTo>
                <a:lnTo>
                  <a:pt x="1079" y="480"/>
                </a:lnTo>
                <a:lnTo>
                  <a:pt x="1104" y="488"/>
                </a:lnTo>
                <a:lnTo>
                  <a:pt x="1127" y="488"/>
                </a:lnTo>
                <a:lnTo>
                  <a:pt x="1136" y="488"/>
                </a:lnTo>
                <a:lnTo>
                  <a:pt x="1152" y="503"/>
                </a:lnTo>
                <a:lnTo>
                  <a:pt x="1167" y="503"/>
                </a:lnTo>
                <a:lnTo>
                  <a:pt x="1184" y="528"/>
                </a:lnTo>
                <a:lnTo>
                  <a:pt x="1184" y="543"/>
                </a:lnTo>
                <a:lnTo>
                  <a:pt x="1192" y="551"/>
                </a:lnTo>
                <a:lnTo>
                  <a:pt x="1215" y="551"/>
                </a:lnTo>
                <a:lnTo>
                  <a:pt x="1215" y="584"/>
                </a:lnTo>
                <a:lnTo>
                  <a:pt x="1225" y="591"/>
                </a:lnTo>
                <a:lnTo>
                  <a:pt x="1240" y="591"/>
                </a:lnTo>
                <a:lnTo>
                  <a:pt x="1263" y="607"/>
                </a:lnTo>
                <a:lnTo>
                  <a:pt x="1273" y="632"/>
                </a:lnTo>
                <a:lnTo>
                  <a:pt x="1280" y="647"/>
                </a:lnTo>
                <a:lnTo>
                  <a:pt x="1280" y="655"/>
                </a:lnTo>
                <a:lnTo>
                  <a:pt x="1303" y="655"/>
                </a:lnTo>
                <a:lnTo>
                  <a:pt x="1280" y="655"/>
                </a:lnTo>
                <a:lnTo>
                  <a:pt x="1273" y="655"/>
                </a:lnTo>
                <a:lnTo>
                  <a:pt x="1263" y="655"/>
                </a:lnTo>
                <a:lnTo>
                  <a:pt x="1240" y="655"/>
                </a:lnTo>
                <a:lnTo>
                  <a:pt x="1215" y="655"/>
                </a:lnTo>
                <a:lnTo>
                  <a:pt x="1192" y="655"/>
                </a:lnTo>
                <a:lnTo>
                  <a:pt x="1192" y="647"/>
                </a:lnTo>
                <a:lnTo>
                  <a:pt x="1184" y="647"/>
                </a:lnTo>
                <a:lnTo>
                  <a:pt x="1167" y="647"/>
                </a:lnTo>
                <a:lnTo>
                  <a:pt x="1152" y="647"/>
                </a:lnTo>
                <a:lnTo>
                  <a:pt x="1136" y="632"/>
                </a:lnTo>
                <a:lnTo>
                  <a:pt x="1127" y="632"/>
                </a:lnTo>
                <a:lnTo>
                  <a:pt x="1104" y="632"/>
                </a:lnTo>
                <a:lnTo>
                  <a:pt x="1079" y="607"/>
                </a:lnTo>
                <a:lnTo>
                  <a:pt x="1056" y="607"/>
                </a:lnTo>
                <a:lnTo>
                  <a:pt x="1048" y="607"/>
                </a:lnTo>
                <a:lnTo>
                  <a:pt x="1040" y="607"/>
                </a:lnTo>
                <a:lnTo>
                  <a:pt x="1015" y="607"/>
                </a:lnTo>
                <a:lnTo>
                  <a:pt x="1000" y="607"/>
                </a:lnTo>
                <a:lnTo>
                  <a:pt x="967" y="607"/>
                </a:lnTo>
                <a:lnTo>
                  <a:pt x="960" y="607"/>
                </a:lnTo>
                <a:lnTo>
                  <a:pt x="952" y="607"/>
                </a:lnTo>
                <a:lnTo>
                  <a:pt x="935" y="607"/>
                </a:lnTo>
                <a:lnTo>
                  <a:pt x="912" y="607"/>
                </a:lnTo>
                <a:lnTo>
                  <a:pt x="896" y="607"/>
                </a:lnTo>
                <a:lnTo>
                  <a:pt x="871" y="607"/>
                </a:lnTo>
                <a:lnTo>
                  <a:pt x="856" y="607"/>
                </a:lnTo>
                <a:lnTo>
                  <a:pt x="848" y="607"/>
                </a:lnTo>
                <a:lnTo>
                  <a:pt x="823" y="607"/>
                </a:lnTo>
                <a:lnTo>
                  <a:pt x="816" y="607"/>
                </a:lnTo>
                <a:lnTo>
                  <a:pt x="800" y="607"/>
                </a:lnTo>
                <a:lnTo>
                  <a:pt x="783" y="607"/>
                </a:lnTo>
                <a:lnTo>
                  <a:pt x="768" y="632"/>
                </a:lnTo>
                <a:lnTo>
                  <a:pt x="760" y="647"/>
                </a:lnTo>
                <a:lnTo>
                  <a:pt x="735" y="655"/>
                </a:lnTo>
                <a:lnTo>
                  <a:pt x="735" y="680"/>
                </a:lnTo>
                <a:lnTo>
                  <a:pt x="727" y="712"/>
                </a:lnTo>
                <a:lnTo>
                  <a:pt x="712" y="735"/>
                </a:lnTo>
                <a:lnTo>
                  <a:pt x="712" y="760"/>
                </a:lnTo>
                <a:lnTo>
                  <a:pt x="712" y="783"/>
                </a:lnTo>
                <a:lnTo>
                  <a:pt x="712" y="799"/>
                </a:lnTo>
                <a:lnTo>
                  <a:pt x="712" y="839"/>
                </a:lnTo>
                <a:lnTo>
                  <a:pt x="712" y="847"/>
                </a:lnTo>
                <a:lnTo>
                  <a:pt x="712" y="864"/>
                </a:lnTo>
                <a:lnTo>
                  <a:pt x="712" y="887"/>
                </a:lnTo>
                <a:lnTo>
                  <a:pt x="712" y="904"/>
                </a:lnTo>
                <a:lnTo>
                  <a:pt x="727" y="912"/>
                </a:lnTo>
                <a:lnTo>
                  <a:pt x="735" y="927"/>
                </a:lnTo>
                <a:lnTo>
                  <a:pt x="760" y="952"/>
                </a:lnTo>
                <a:lnTo>
                  <a:pt x="768" y="952"/>
                </a:lnTo>
                <a:lnTo>
                  <a:pt x="768" y="968"/>
                </a:lnTo>
                <a:lnTo>
                  <a:pt x="783" y="968"/>
                </a:lnTo>
                <a:lnTo>
                  <a:pt x="800" y="968"/>
                </a:lnTo>
                <a:lnTo>
                  <a:pt x="800" y="975"/>
                </a:lnTo>
                <a:lnTo>
                  <a:pt x="816" y="975"/>
                </a:lnTo>
                <a:lnTo>
                  <a:pt x="823" y="1008"/>
                </a:lnTo>
                <a:lnTo>
                  <a:pt x="848" y="1016"/>
                </a:lnTo>
                <a:lnTo>
                  <a:pt x="856" y="1031"/>
                </a:lnTo>
                <a:lnTo>
                  <a:pt x="856" y="1056"/>
                </a:lnTo>
                <a:lnTo>
                  <a:pt x="871" y="1056"/>
                </a:lnTo>
                <a:lnTo>
                  <a:pt x="896" y="1071"/>
                </a:lnTo>
                <a:lnTo>
                  <a:pt x="896" y="1079"/>
                </a:lnTo>
                <a:lnTo>
                  <a:pt x="904" y="1079"/>
                </a:lnTo>
                <a:lnTo>
                  <a:pt x="904" y="1104"/>
                </a:lnTo>
                <a:lnTo>
                  <a:pt x="912" y="1104"/>
                </a:lnTo>
                <a:lnTo>
                  <a:pt x="912" y="1119"/>
                </a:lnTo>
                <a:lnTo>
                  <a:pt x="904" y="1119"/>
                </a:lnTo>
                <a:lnTo>
                  <a:pt x="896" y="1119"/>
                </a:lnTo>
                <a:lnTo>
                  <a:pt x="871" y="1119"/>
                </a:lnTo>
                <a:lnTo>
                  <a:pt x="856" y="1119"/>
                </a:lnTo>
                <a:lnTo>
                  <a:pt x="848" y="1104"/>
                </a:lnTo>
                <a:lnTo>
                  <a:pt x="823" y="1104"/>
                </a:lnTo>
                <a:lnTo>
                  <a:pt x="816" y="1104"/>
                </a:lnTo>
                <a:lnTo>
                  <a:pt x="800" y="1079"/>
                </a:lnTo>
                <a:lnTo>
                  <a:pt x="783" y="1079"/>
                </a:lnTo>
                <a:lnTo>
                  <a:pt x="783" y="1071"/>
                </a:lnTo>
                <a:lnTo>
                  <a:pt x="768" y="1071"/>
                </a:lnTo>
                <a:lnTo>
                  <a:pt x="760" y="1071"/>
                </a:lnTo>
                <a:lnTo>
                  <a:pt x="735" y="1056"/>
                </a:lnTo>
                <a:lnTo>
                  <a:pt x="727" y="1031"/>
                </a:lnTo>
                <a:lnTo>
                  <a:pt x="712" y="1031"/>
                </a:lnTo>
                <a:lnTo>
                  <a:pt x="712" y="1016"/>
                </a:lnTo>
                <a:lnTo>
                  <a:pt x="687" y="1016"/>
                </a:lnTo>
                <a:lnTo>
                  <a:pt x="679" y="1008"/>
                </a:lnTo>
                <a:lnTo>
                  <a:pt x="672" y="1008"/>
                </a:lnTo>
                <a:lnTo>
                  <a:pt x="672" y="975"/>
                </a:lnTo>
                <a:lnTo>
                  <a:pt x="647" y="968"/>
                </a:lnTo>
                <a:lnTo>
                  <a:pt x="631" y="968"/>
                </a:lnTo>
                <a:lnTo>
                  <a:pt x="631" y="952"/>
                </a:lnTo>
                <a:lnTo>
                  <a:pt x="624" y="952"/>
                </a:lnTo>
                <a:lnTo>
                  <a:pt x="624" y="927"/>
                </a:lnTo>
                <a:lnTo>
                  <a:pt x="599" y="927"/>
                </a:lnTo>
                <a:lnTo>
                  <a:pt x="599" y="912"/>
                </a:lnTo>
                <a:lnTo>
                  <a:pt x="599" y="904"/>
                </a:lnTo>
                <a:lnTo>
                  <a:pt x="599" y="887"/>
                </a:lnTo>
                <a:lnTo>
                  <a:pt x="599" y="864"/>
                </a:lnTo>
                <a:lnTo>
                  <a:pt x="599" y="847"/>
                </a:lnTo>
                <a:lnTo>
                  <a:pt x="599" y="839"/>
                </a:lnTo>
                <a:lnTo>
                  <a:pt x="599" y="808"/>
                </a:lnTo>
                <a:lnTo>
                  <a:pt x="599" y="799"/>
                </a:lnTo>
                <a:lnTo>
                  <a:pt x="599" y="783"/>
                </a:lnTo>
                <a:lnTo>
                  <a:pt x="599" y="760"/>
                </a:lnTo>
                <a:lnTo>
                  <a:pt x="624" y="743"/>
                </a:lnTo>
                <a:lnTo>
                  <a:pt x="624" y="735"/>
                </a:lnTo>
                <a:lnTo>
                  <a:pt x="624" y="712"/>
                </a:lnTo>
                <a:lnTo>
                  <a:pt x="624" y="695"/>
                </a:lnTo>
                <a:lnTo>
                  <a:pt x="631" y="680"/>
                </a:lnTo>
                <a:lnTo>
                  <a:pt x="631" y="655"/>
                </a:lnTo>
                <a:lnTo>
                  <a:pt x="631" y="647"/>
                </a:lnTo>
                <a:lnTo>
                  <a:pt x="624" y="632"/>
                </a:lnTo>
                <a:lnTo>
                  <a:pt x="599" y="632"/>
                </a:lnTo>
                <a:lnTo>
                  <a:pt x="591" y="607"/>
                </a:lnTo>
                <a:lnTo>
                  <a:pt x="591" y="591"/>
                </a:lnTo>
                <a:lnTo>
                  <a:pt x="576" y="591"/>
                </a:lnTo>
                <a:lnTo>
                  <a:pt x="568" y="591"/>
                </a:lnTo>
                <a:lnTo>
                  <a:pt x="543" y="607"/>
                </a:lnTo>
                <a:lnTo>
                  <a:pt x="535" y="632"/>
                </a:lnTo>
                <a:lnTo>
                  <a:pt x="520" y="632"/>
                </a:lnTo>
                <a:lnTo>
                  <a:pt x="503" y="647"/>
                </a:lnTo>
                <a:lnTo>
                  <a:pt x="487" y="655"/>
                </a:lnTo>
                <a:lnTo>
                  <a:pt x="480" y="655"/>
                </a:lnTo>
                <a:lnTo>
                  <a:pt x="480" y="680"/>
                </a:lnTo>
                <a:lnTo>
                  <a:pt x="455" y="680"/>
                </a:lnTo>
                <a:lnTo>
                  <a:pt x="447" y="695"/>
                </a:lnTo>
                <a:lnTo>
                  <a:pt x="432" y="712"/>
                </a:lnTo>
                <a:lnTo>
                  <a:pt x="407" y="735"/>
                </a:lnTo>
                <a:lnTo>
                  <a:pt x="399" y="743"/>
                </a:lnTo>
                <a:lnTo>
                  <a:pt x="391" y="760"/>
                </a:lnTo>
                <a:lnTo>
                  <a:pt x="368" y="783"/>
                </a:lnTo>
                <a:lnTo>
                  <a:pt x="351" y="799"/>
                </a:lnTo>
                <a:lnTo>
                  <a:pt x="320" y="839"/>
                </a:lnTo>
                <a:lnTo>
                  <a:pt x="311" y="847"/>
                </a:lnTo>
                <a:lnTo>
                  <a:pt x="303" y="847"/>
                </a:lnTo>
                <a:lnTo>
                  <a:pt x="303" y="864"/>
                </a:lnTo>
                <a:lnTo>
                  <a:pt x="280" y="864"/>
                </a:lnTo>
                <a:lnTo>
                  <a:pt x="263" y="864"/>
                </a:lnTo>
                <a:lnTo>
                  <a:pt x="255" y="864"/>
                </a:lnTo>
                <a:lnTo>
                  <a:pt x="232" y="864"/>
                </a:lnTo>
                <a:lnTo>
                  <a:pt x="222" y="864"/>
                </a:lnTo>
                <a:lnTo>
                  <a:pt x="222" y="847"/>
                </a:lnTo>
                <a:lnTo>
                  <a:pt x="207" y="847"/>
                </a:lnTo>
                <a:lnTo>
                  <a:pt x="199" y="847"/>
                </a:lnTo>
                <a:lnTo>
                  <a:pt x="174" y="839"/>
                </a:lnTo>
                <a:lnTo>
                  <a:pt x="167" y="839"/>
                </a:lnTo>
                <a:lnTo>
                  <a:pt x="151" y="839"/>
                </a:lnTo>
                <a:lnTo>
                  <a:pt x="136" y="839"/>
                </a:lnTo>
                <a:lnTo>
                  <a:pt x="119" y="808"/>
                </a:lnTo>
                <a:lnTo>
                  <a:pt x="111" y="808"/>
                </a:lnTo>
                <a:lnTo>
                  <a:pt x="88" y="808"/>
                </a:lnTo>
                <a:lnTo>
                  <a:pt x="88" y="799"/>
                </a:lnTo>
                <a:lnTo>
                  <a:pt x="79" y="799"/>
                </a:lnTo>
                <a:lnTo>
                  <a:pt x="63" y="799"/>
                </a:lnTo>
                <a:lnTo>
                  <a:pt x="40" y="783"/>
                </a:lnTo>
                <a:lnTo>
                  <a:pt x="31" y="760"/>
                </a:lnTo>
                <a:lnTo>
                  <a:pt x="23" y="743"/>
                </a:lnTo>
                <a:lnTo>
                  <a:pt x="23" y="735"/>
                </a:lnTo>
                <a:lnTo>
                  <a:pt x="0" y="735"/>
                </a:lnTo>
                <a:lnTo>
                  <a:pt x="0" y="712"/>
                </a:lnTo>
                <a:lnTo>
                  <a:pt x="0" y="695"/>
                </a:lnTo>
                <a:lnTo>
                  <a:pt x="0" y="680"/>
                </a:lnTo>
                <a:lnTo>
                  <a:pt x="23" y="680"/>
                </a:lnTo>
                <a:lnTo>
                  <a:pt x="31" y="680"/>
                </a:lnTo>
                <a:lnTo>
                  <a:pt x="40" y="680"/>
                </a:lnTo>
                <a:lnTo>
                  <a:pt x="63" y="680"/>
                </a:lnTo>
                <a:lnTo>
                  <a:pt x="79" y="680"/>
                </a:lnTo>
                <a:lnTo>
                  <a:pt x="88" y="680"/>
                </a:lnTo>
                <a:lnTo>
                  <a:pt x="111" y="680"/>
                </a:lnTo>
                <a:lnTo>
                  <a:pt x="119" y="680"/>
                </a:lnTo>
                <a:lnTo>
                  <a:pt x="151" y="680"/>
                </a:lnTo>
                <a:lnTo>
                  <a:pt x="167" y="695"/>
                </a:lnTo>
                <a:lnTo>
                  <a:pt x="174" y="695"/>
                </a:lnTo>
                <a:lnTo>
                  <a:pt x="199" y="695"/>
                </a:lnTo>
                <a:lnTo>
                  <a:pt x="207" y="695"/>
                </a:lnTo>
                <a:lnTo>
                  <a:pt x="232" y="695"/>
                </a:lnTo>
                <a:lnTo>
                  <a:pt x="263" y="695"/>
                </a:lnTo>
                <a:lnTo>
                  <a:pt x="280" y="695"/>
                </a:lnTo>
                <a:lnTo>
                  <a:pt x="303" y="695"/>
                </a:lnTo>
                <a:lnTo>
                  <a:pt x="311" y="695"/>
                </a:lnTo>
                <a:lnTo>
                  <a:pt x="320" y="680"/>
                </a:lnTo>
                <a:lnTo>
                  <a:pt x="343" y="680"/>
                </a:lnTo>
                <a:lnTo>
                  <a:pt x="351" y="680"/>
                </a:lnTo>
                <a:lnTo>
                  <a:pt x="351" y="655"/>
                </a:lnTo>
                <a:lnTo>
                  <a:pt x="368" y="655"/>
                </a:lnTo>
                <a:lnTo>
                  <a:pt x="391" y="655"/>
                </a:lnTo>
                <a:lnTo>
                  <a:pt x="391" y="647"/>
                </a:lnTo>
                <a:lnTo>
                  <a:pt x="399" y="647"/>
                </a:lnTo>
                <a:lnTo>
                  <a:pt x="407" y="632"/>
                </a:lnTo>
                <a:lnTo>
                  <a:pt x="432" y="607"/>
                </a:lnTo>
                <a:lnTo>
                  <a:pt x="432" y="591"/>
                </a:lnTo>
                <a:lnTo>
                  <a:pt x="447" y="591"/>
                </a:lnTo>
                <a:lnTo>
                  <a:pt x="447" y="584"/>
                </a:lnTo>
                <a:lnTo>
                  <a:pt x="447" y="551"/>
                </a:lnTo>
                <a:lnTo>
                  <a:pt x="447" y="543"/>
                </a:lnTo>
                <a:lnTo>
                  <a:pt x="447" y="528"/>
                </a:lnTo>
                <a:lnTo>
                  <a:pt x="447" y="503"/>
                </a:lnTo>
                <a:lnTo>
                  <a:pt x="447" y="488"/>
                </a:lnTo>
                <a:lnTo>
                  <a:pt x="432" y="488"/>
                </a:lnTo>
                <a:lnTo>
                  <a:pt x="432" y="480"/>
                </a:lnTo>
                <a:lnTo>
                  <a:pt x="407" y="463"/>
                </a:lnTo>
                <a:lnTo>
                  <a:pt x="407" y="440"/>
                </a:lnTo>
                <a:lnTo>
                  <a:pt x="399" y="424"/>
                </a:lnTo>
                <a:lnTo>
                  <a:pt x="391" y="424"/>
                </a:lnTo>
                <a:lnTo>
                  <a:pt x="391" y="415"/>
                </a:lnTo>
              </a:path>
            </a:pathLst>
          </a:custGeom>
          <a:solidFill>
            <a:srgbClr val="7030A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MX">
              <a:solidFill>
                <a:schemeClr val="tx1"/>
              </a:solidFill>
            </a:endParaRPr>
          </a:p>
        </p:txBody>
      </p:sp>
      <p:sp>
        <p:nvSpPr>
          <p:cNvPr id="86" name="AutoShape 10"/>
          <p:cNvSpPr>
            <a:spLocks noChangeArrowheads="1"/>
          </p:cNvSpPr>
          <p:nvPr/>
        </p:nvSpPr>
        <p:spPr bwMode="auto">
          <a:xfrm>
            <a:off x="655638" y="2636838"/>
            <a:ext cx="2768600" cy="1212850"/>
          </a:xfrm>
          <a:prstGeom prst="roundRect">
            <a:avLst>
              <a:gd name="adj" fmla="val 37065"/>
            </a:avLst>
          </a:prstGeom>
          <a:solidFill>
            <a:srgbClr val="FF99FF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MX">
              <a:solidFill>
                <a:schemeClr val="tx1"/>
              </a:solidFill>
            </a:endParaRPr>
          </a:p>
        </p:txBody>
      </p:sp>
      <p:sp>
        <p:nvSpPr>
          <p:cNvPr id="87" name="AutoShape 5"/>
          <p:cNvSpPr>
            <a:spLocks noChangeArrowheads="1"/>
          </p:cNvSpPr>
          <p:nvPr/>
        </p:nvSpPr>
        <p:spPr bwMode="auto">
          <a:xfrm>
            <a:off x="877888" y="4937125"/>
            <a:ext cx="2657475" cy="29051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MX" sz="1200">
              <a:solidFill>
                <a:srgbClr val="002060"/>
              </a:solidFill>
            </a:endParaRPr>
          </a:p>
        </p:txBody>
      </p:sp>
      <p:sp>
        <p:nvSpPr>
          <p:cNvPr id="88" name="AutoShape 6"/>
          <p:cNvSpPr>
            <a:spLocks noChangeArrowheads="1"/>
          </p:cNvSpPr>
          <p:nvPr/>
        </p:nvSpPr>
        <p:spPr bwMode="auto">
          <a:xfrm>
            <a:off x="827088" y="3748088"/>
            <a:ext cx="2563812" cy="25876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MX" sz="1200">
              <a:solidFill>
                <a:srgbClr val="002060"/>
              </a:solidFill>
            </a:endParaRPr>
          </a:p>
        </p:txBody>
      </p:sp>
      <p:sp>
        <p:nvSpPr>
          <p:cNvPr id="89" name="Oval 7"/>
          <p:cNvSpPr>
            <a:spLocks noChangeArrowheads="1"/>
          </p:cNvSpPr>
          <p:nvPr/>
        </p:nvSpPr>
        <p:spPr bwMode="auto">
          <a:xfrm>
            <a:off x="1970088" y="4657725"/>
            <a:ext cx="382587" cy="86995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90" name="Oval 8"/>
          <p:cNvSpPr>
            <a:spLocks noChangeArrowheads="1"/>
          </p:cNvSpPr>
          <p:nvPr/>
        </p:nvSpPr>
        <p:spPr bwMode="auto">
          <a:xfrm>
            <a:off x="2325688" y="4851400"/>
            <a:ext cx="354012" cy="6302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91" name="Freeform 9"/>
          <p:cNvSpPr>
            <a:spLocks/>
          </p:cNvSpPr>
          <p:nvPr/>
        </p:nvSpPr>
        <p:spPr bwMode="auto">
          <a:xfrm>
            <a:off x="2268538" y="4365625"/>
            <a:ext cx="215900" cy="215900"/>
          </a:xfrm>
          <a:custGeom>
            <a:avLst/>
            <a:gdLst/>
            <a:ahLst/>
            <a:cxnLst>
              <a:cxn ang="0">
                <a:pos x="177" y="288"/>
              </a:cxn>
              <a:cxn ang="0">
                <a:pos x="409" y="177"/>
              </a:cxn>
              <a:cxn ang="0">
                <a:pos x="177" y="0"/>
              </a:cxn>
              <a:cxn ang="0">
                <a:pos x="0" y="177"/>
              </a:cxn>
              <a:cxn ang="0">
                <a:pos x="177" y="288"/>
              </a:cxn>
            </a:cxnLst>
            <a:rect l="0" t="0" r="r" b="b"/>
            <a:pathLst>
              <a:path w="409" h="288">
                <a:moveTo>
                  <a:pt x="177" y="288"/>
                </a:moveTo>
                <a:lnTo>
                  <a:pt x="409" y="177"/>
                </a:lnTo>
                <a:lnTo>
                  <a:pt x="177" y="0"/>
                </a:lnTo>
                <a:lnTo>
                  <a:pt x="0" y="177"/>
                </a:lnTo>
                <a:lnTo>
                  <a:pt x="177" y="2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92" name="AutoShape 10"/>
          <p:cNvSpPr>
            <a:spLocks noChangeArrowheads="1"/>
          </p:cNvSpPr>
          <p:nvPr/>
        </p:nvSpPr>
        <p:spPr bwMode="auto">
          <a:xfrm>
            <a:off x="1912938" y="4670425"/>
            <a:ext cx="803275" cy="288925"/>
          </a:xfrm>
          <a:prstGeom prst="roundRect">
            <a:avLst>
              <a:gd name="adj" fmla="val 37065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93" name="AutoShape 15"/>
          <p:cNvSpPr>
            <a:spLocks noChangeArrowheads="1"/>
          </p:cNvSpPr>
          <p:nvPr/>
        </p:nvSpPr>
        <p:spPr bwMode="auto">
          <a:xfrm>
            <a:off x="5292725" y="4608513"/>
            <a:ext cx="142875" cy="36036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14357" name="Rectangle 28"/>
          <p:cNvSpPr>
            <a:spLocks noChangeArrowheads="1"/>
          </p:cNvSpPr>
          <p:nvPr/>
        </p:nvSpPr>
        <p:spPr bwMode="auto">
          <a:xfrm>
            <a:off x="2771775" y="4641850"/>
            <a:ext cx="8286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latin typeface="Helvetica" pitchFamily="34" charset="0"/>
              </a:rPr>
              <a:t>MHC class II</a:t>
            </a:r>
            <a:endParaRPr lang="en-US" sz="1100">
              <a:latin typeface="Arial Narrow" pitchFamily="34" charset="0"/>
            </a:endParaRPr>
          </a:p>
        </p:txBody>
      </p:sp>
      <p:sp>
        <p:nvSpPr>
          <p:cNvPr id="95" name="Oval 30"/>
          <p:cNvSpPr>
            <a:spLocks noChangeArrowheads="1"/>
          </p:cNvSpPr>
          <p:nvPr/>
        </p:nvSpPr>
        <p:spPr bwMode="auto">
          <a:xfrm>
            <a:off x="2033588" y="4437063"/>
            <a:ext cx="241300" cy="2286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14359" name="Rectangle 42"/>
          <p:cNvSpPr>
            <a:spLocks noChangeArrowheads="1"/>
          </p:cNvSpPr>
          <p:nvPr/>
        </p:nvSpPr>
        <p:spPr bwMode="auto">
          <a:xfrm>
            <a:off x="1219200" y="5716588"/>
            <a:ext cx="428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latin typeface="Helvetica" pitchFamily="34" charset="0"/>
              </a:rPr>
              <a:t> </a:t>
            </a:r>
            <a:endParaRPr lang="en-US" sz="1200">
              <a:latin typeface="Arial Narrow" pitchFamily="34" charset="0"/>
            </a:endParaRPr>
          </a:p>
        </p:txBody>
      </p:sp>
      <p:sp>
        <p:nvSpPr>
          <p:cNvPr id="14360" name="Rectangle 43"/>
          <p:cNvSpPr>
            <a:spLocks noChangeArrowheads="1"/>
          </p:cNvSpPr>
          <p:nvPr/>
        </p:nvSpPr>
        <p:spPr bwMode="auto">
          <a:xfrm>
            <a:off x="179388" y="5373688"/>
            <a:ext cx="16891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b="1">
                <a:latin typeface="Helvetica" pitchFamily="34" charset="0"/>
              </a:rPr>
              <a:t>Antigen Presenting </a:t>
            </a:r>
          </a:p>
          <a:p>
            <a:pPr algn="ctr"/>
            <a:r>
              <a:rPr lang="en-US" sz="1400" b="1">
                <a:latin typeface="Helvetica" pitchFamily="34" charset="0"/>
              </a:rPr>
              <a:t>Cell (APC)</a:t>
            </a:r>
            <a:endParaRPr lang="en-US" sz="1200">
              <a:latin typeface="Arial Narrow" pitchFamily="34" charset="0"/>
            </a:endParaRPr>
          </a:p>
        </p:txBody>
      </p:sp>
      <p:sp>
        <p:nvSpPr>
          <p:cNvPr id="14361" name="Rectangle 58"/>
          <p:cNvSpPr>
            <a:spLocks noChangeArrowheads="1"/>
          </p:cNvSpPr>
          <p:nvPr/>
        </p:nvSpPr>
        <p:spPr bwMode="auto">
          <a:xfrm>
            <a:off x="942975" y="2919413"/>
            <a:ext cx="11588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en-US" sz="1400" b="1">
                <a:latin typeface="Helvetica" pitchFamily="34" charset="0"/>
              </a:rPr>
              <a:t>CD4</a:t>
            </a:r>
            <a:r>
              <a:rPr lang="en-US" sz="1400" b="1" baseline="30000">
                <a:latin typeface="Helvetica" pitchFamily="34" charset="0"/>
              </a:rPr>
              <a:t> +</a:t>
            </a:r>
            <a:r>
              <a:rPr lang="en-US" sz="1400" b="1">
                <a:latin typeface="Helvetica" pitchFamily="34" charset="0"/>
              </a:rPr>
              <a:t> T Cells</a:t>
            </a:r>
            <a:endParaRPr lang="en-US" sz="1400">
              <a:latin typeface="Arial Narrow" pitchFamily="34" charset="0"/>
            </a:endParaRPr>
          </a:p>
        </p:txBody>
      </p:sp>
      <p:sp>
        <p:nvSpPr>
          <p:cNvPr id="14362" name="Text Box 86"/>
          <p:cNvSpPr txBox="1">
            <a:spLocks noChangeArrowheads="1"/>
          </p:cNvSpPr>
          <p:nvPr/>
        </p:nvSpPr>
        <p:spPr bwMode="auto">
          <a:xfrm>
            <a:off x="155575" y="4344988"/>
            <a:ext cx="13843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latin typeface="Helvetica" pitchFamily="34" charset="0"/>
              </a:rPr>
              <a:t> INSULIN  </a:t>
            </a:r>
          </a:p>
          <a:p>
            <a:r>
              <a:rPr lang="en-US" sz="1100" b="1">
                <a:latin typeface="Helvetica" pitchFamily="34" charset="0"/>
              </a:rPr>
              <a:t>(B: peptide 9-23)</a:t>
            </a:r>
            <a:endParaRPr lang="en-US" sz="1100">
              <a:latin typeface="Arial Narrow" pitchFamily="34" charset="0"/>
            </a:endParaRPr>
          </a:p>
        </p:txBody>
      </p:sp>
      <p:sp>
        <p:nvSpPr>
          <p:cNvPr id="14363" name="Rectangle 38"/>
          <p:cNvSpPr>
            <a:spLocks noChangeArrowheads="1"/>
          </p:cNvSpPr>
          <p:nvPr/>
        </p:nvSpPr>
        <p:spPr bwMode="auto">
          <a:xfrm>
            <a:off x="2916238" y="4464050"/>
            <a:ext cx="2508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 u="sng">
                <a:latin typeface="Helvetica" pitchFamily="34" charset="0"/>
              </a:rPr>
              <a:t>IA</a:t>
            </a:r>
            <a:r>
              <a:rPr lang="en-US" sz="1100" b="1" u="sng" baseline="30000">
                <a:latin typeface="Helvetica" pitchFamily="34" charset="0"/>
              </a:rPr>
              <a:t>g7</a:t>
            </a:r>
            <a:endParaRPr lang="en-US" sz="1100" u="sng">
              <a:latin typeface="Arial Narrow" pitchFamily="34" charset="0"/>
            </a:endParaRPr>
          </a:p>
        </p:txBody>
      </p:sp>
      <p:sp>
        <p:nvSpPr>
          <p:cNvPr id="14364" name="Freeform 61"/>
          <p:cNvSpPr>
            <a:spLocks/>
          </p:cNvSpPr>
          <p:nvPr/>
        </p:nvSpPr>
        <p:spPr bwMode="auto">
          <a:xfrm>
            <a:off x="6392863" y="1916113"/>
            <a:ext cx="195262" cy="385762"/>
          </a:xfrm>
          <a:custGeom>
            <a:avLst/>
            <a:gdLst>
              <a:gd name="T0" fmla="*/ 0 w 152"/>
              <a:gd name="T1" fmla="*/ 2147483647 h 257"/>
              <a:gd name="T2" fmla="*/ 2147483647 w 152"/>
              <a:gd name="T3" fmla="*/ 2147483647 h 257"/>
              <a:gd name="T4" fmla="*/ 0 w 152"/>
              <a:gd name="T5" fmla="*/ 2147483647 h 257"/>
              <a:gd name="T6" fmla="*/ 2147483647 w 152"/>
              <a:gd name="T7" fmla="*/ 2147483647 h 257"/>
              <a:gd name="T8" fmla="*/ 2147483647 w 152"/>
              <a:gd name="T9" fmla="*/ 2147483647 h 257"/>
              <a:gd name="T10" fmla="*/ 2147483647 w 152"/>
              <a:gd name="T11" fmla="*/ 0 h 257"/>
              <a:gd name="T12" fmla="*/ 2147483647 w 152"/>
              <a:gd name="T13" fmla="*/ 2147483647 h 2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257"/>
              <a:gd name="T23" fmla="*/ 152 w 152"/>
              <a:gd name="T24" fmla="*/ 257 h 2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257">
                <a:moveTo>
                  <a:pt x="0" y="257"/>
                </a:moveTo>
                <a:lnTo>
                  <a:pt x="81" y="192"/>
                </a:lnTo>
                <a:lnTo>
                  <a:pt x="0" y="169"/>
                </a:lnTo>
                <a:lnTo>
                  <a:pt x="113" y="96"/>
                </a:lnTo>
                <a:lnTo>
                  <a:pt x="25" y="73"/>
                </a:lnTo>
                <a:lnTo>
                  <a:pt x="152" y="0"/>
                </a:lnTo>
                <a:lnTo>
                  <a:pt x="152" y="17"/>
                </a:lnTo>
              </a:path>
            </a:pathLst>
          </a:cu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cxnSp>
        <p:nvCxnSpPr>
          <p:cNvPr id="103" name="102 Conector recto de flecha"/>
          <p:cNvCxnSpPr/>
          <p:nvPr/>
        </p:nvCxnSpPr>
        <p:spPr>
          <a:xfrm>
            <a:off x="2843213" y="4076700"/>
            <a:ext cx="1512887" cy="9366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143 Grupo"/>
          <p:cNvGrpSpPr>
            <a:grpSpLocks/>
          </p:cNvGrpSpPr>
          <p:nvPr/>
        </p:nvGrpSpPr>
        <p:grpSpPr bwMode="auto">
          <a:xfrm>
            <a:off x="1762125" y="3582988"/>
            <a:ext cx="1430338" cy="865187"/>
            <a:chOff x="1963712" y="3429075"/>
            <a:chExt cx="1429872" cy="866309"/>
          </a:xfrm>
        </p:grpSpPr>
        <p:sp>
          <p:nvSpPr>
            <p:cNvPr id="105" name="Oval 14"/>
            <p:cNvSpPr>
              <a:spLocks noChangeArrowheads="1"/>
            </p:cNvSpPr>
            <p:nvPr/>
          </p:nvSpPr>
          <p:spPr bwMode="auto">
            <a:xfrm>
              <a:off x="2546135" y="3874151"/>
              <a:ext cx="215830" cy="421233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sz="1200">
                <a:solidFill>
                  <a:schemeClr val="tx1"/>
                </a:solidFill>
              </a:endParaRPr>
            </a:p>
          </p:txBody>
        </p:sp>
        <p:sp>
          <p:nvSpPr>
            <p:cNvPr id="106" name="Oval 14"/>
            <p:cNvSpPr>
              <a:spLocks noChangeArrowheads="1"/>
            </p:cNvSpPr>
            <p:nvPr/>
          </p:nvSpPr>
          <p:spPr bwMode="auto">
            <a:xfrm>
              <a:off x="2312848" y="3872561"/>
              <a:ext cx="215830" cy="421234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sz="1200">
                <a:solidFill>
                  <a:schemeClr val="tx1"/>
                </a:solidFill>
              </a:endParaRPr>
            </a:p>
          </p:txBody>
        </p:sp>
        <p:sp>
          <p:nvSpPr>
            <p:cNvPr id="107" name="Oval 14"/>
            <p:cNvSpPr>
              <a:spLocks noChangeArrowheads="1"/>
            </p:cNvSpPr>
            <p:nvPr/>
          </p:nvSpPr>
          <p:spPr bwMode="auto">
            <a:xfrm>
              <a:off x="2304914" y="3456097"/>
              <a:ext cx="215830" cy="421234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sz="1200">
                <a:solidFill>
                  <a:schemeClr val="tx1"/>
                </a:solidFill>
              </a:endParaRPr>
            </a:p>
          </p:txBody>
        </p:sp>
        <p:sp>
          <p:nvSpPr>
            <p:cNvPr id="108" name="AutoShape 17"/>
            <p:cNvSpPr>
              <a:spLocks noChangeArrowheads="1"/>
            </p:cNvSpPr>
            <p:nvPr/>
          </p:nvSpPr>
          <p:spPr bwMode="auto">
            <a:xfrm>
              <a:off x="1963712" y="3483120"/>
              <a:ext cx="147590" cy="305195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sz="1200">
                <a:solidFill>
                  <a:schemeClr val="tx1"/>
                </a:solidFill>
              </a:endParaRPr>
            </a:p>
          </p:txBody>
        </p:sp>
        <p:sp>
          <p:nvSpPr>
            <p:cNvPr id="109" name="AutoShape 18"/>
            <p:cNvSpPr>
              <a:spLocks noChangeArrowheads="1"/>
            </p:cNvSpPr>
            <p:nvPr/>
          </p:nvSpPr>
          <p:spPr bwMode="auto">
            <a:xfrm>
              <a:off x="2133520" y="3483120"/>
              <a:ext cx="163459" cy="305195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sz="1200">
                <a:solidFill>
                  <a:schemeClr val="tx1"/>
                </a:solidFill>
              </a:endParaRPr>
            </a:p>
          </p:txBody>
        </p:sp>
        <p:sp>
          <p:nvSpPr>
            <p:cNvPr id="14457" name="Rectangle 26"/>
            <p:cNvSpPr>
              <a:spLocks noChangeArrowheads="1"/>
            </p:cNvSpPr>
            <p:nvPr/>
          </p:nvSpPr>
          <p:spPr bwMode="auto">
            <a:xfrm>
              <a:off x="2177448" y="3554728"/>
              <a:ext cx="7053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latin typeface="Symbol" pitchFamily="18" charset="2"/>
                </a:rPr>
                <a:t>z</a:t>
              </a:r>
              <a:endParaRPr lang="en-US" sz="1200">
                <a:latin typeface="Arial Narrow" pitchFamily="34" charset="0"/>
              </a:endParaRPr>
            </a:p>
          </p:txBody>
        </p:sp>
        <p:sp>
          <p:nvSpPr>
            <p:cNvPr id="111" name="AutoShape 34"/>
            <p:cNvSpPr>
              <a:spLocks noChangeArrowheads="1"/>
            </p:cNvSpPr>
            <p:nvPr/>
          </p:nvSpPr>
          <p:spPr bwMode="auto">
            <a:xfrm>
              <a:off x="2771487" y="3429075"/>
              <a:ext cx="146002" cy="322680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sz="1200">
                <a:solidFill>
                  <a:schemeClr val="tx1"/>
                </a:solidFill>
              </a:endParaRPr>
            </a:p>
          </p:txBody>
        </p:sp>
        <p:sp>
          <p:nvSpPr>
            <p:cNvPr id="14459" name="Rectangle 44"/>
            <p:cNvSpPr>
              <a:spLocks noChangeArrowheads="1"/>
            </p:cNvSpPr>
            <p:nvPr/>
          </p:nvSpPr>
          <p:spPr bwMode="auto">
            <a:xfrm>
              <a:off x="2348232" y="4037163"/>
              <a:ext cx="76944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latin typeface="Helvetica" pitchFamily="34" charset="0"/>
                </a:rPr>
                <a:t>V</a:t>
              </a:r>
              <a:endParaRPr lang="en-US" sz="1200">
                <a:latin typeface="Arial Narrow" pitchFamily="34" charset="0"/>
              </a:endParaRPr>
            </a:p>
          </p:txBody>
        </p:sp>
        <p:sp>
          <p:nvSpPr>
            <p:cNvPr id="14460" name="Rectangle 45"/>
            <p:cNvSpPr>
              <a:spLocks noChangeArrowheads="1"/>
            </p:cNvSpPr>
            <p:nvPr/>
          </p:nvSpPr>
          <p:spPr bwMode="auto">
            <a:xfrm>
              <a:off x="2412740" y="4037163"/>
              <a:ext cx="72136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latin typeface="Symbol" pitchFamily="18" charset="2"/>
                </a:rPr>
                <a:t>a</a:t>
              </a:r>
              <a:endParaRPr lang="en-US" sz="1200">
                <a:latin typeface="Arial Narrow" pitchFamily="34" charset="0"/>
              </a:endParaRPr>
            </a:p>
          </p:txBody>
        </p:sp>
        <p:sp>
          <p:nvSpPr>
            <p:cNvPr id="14461" name="Rectangle 46"/>
            <p:cNvSpPr>
              <a:spLocks noChangeArrowheads="1"/>
            </p:cNvSpPr>
            <p:nvPr/>
          </p:nvSpPr>
          <p:spPr bwMode="auto">
            <a:xfrm>
              <a:off x="2593757" y="4037163"/>
              <a:ext cx="76944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latin typeface="Helvetica" pitchFamily="34" charset="0"/>
                </a:rPr>
                <a:t>V</a:t>
              </a:r>
              <a:endParaRPr lang="en-US" sz="1200">
                <a:latin typeface="Arial Narrow" pitchFamily="34" charset="0"/>
              </a:endParaRPr>
            </a:p>
          </p:txBody>
        </p:sp>
        <p:sp>
          <p:nvSpPr>
            <p:cNvPr id="14462" name="Rectangle 47"/>
            <p:cNvSpPr>
              <a:spLocks noChangeArrowheads="1"/>
            </p:cNvSpPr>
            <p:nvPr/>
          </p:nvSpPr>
          <p:spPr bwMode="auto">
            <a:xfrm>
              <a:off x="2655040" y="4037163"/>
              <a:ext cx="64120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latin typeface="Symbol" pitchFamily="18" charset="2"/>
                </a:rPr>
                <a:t>b</a:t>
              </a:r>
              <a:endParaRPr lang="en-US" sz="1200">
                <a:latin typeface="Arial Narrow" pitchFamily="34" charset="0"/>
              </a:endParaRPr>
            </a:p>
          </p:txBody>
        </p:sp>
        <p:sp>
          <p:nvSpPr>
            <p:cNvPr id="14463" name="Rectangle 49"/>
            <p:cNvSpPr>
              <a:spLocks noChangeArrowheads="1"/>
            </p:cNvSpPr>
            <p:nvPr/>
          </p:nvSpPr>
          <p:spPr bwMode="auto">
            <a:xfrm>
              <a:off x="2411760" y="3573016"/>
              <a:ext cx="72136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latin typeface="Symbol" pitchFamily="18" charset="2"/>
                </a:rPr>
                <a:t>a</a:t>
              </a:r>
              <a:endParaRPr lang="en-US" sz="1200">
                <a:latin typeface="Arial Narrow" pitchFamily="34" charset="0"/>
              </a:endParaRPr>
            </a:p>
          </p:txBody>
        </p:sp>
        <p:sp>
          <p:nvSpPr>
            <p:cNvPr id="14464" name="Rectangle 50"/>
            <p:cNvSpPr>
              <a:spLocks noChangeArrowheads="1"/>
            </p:cNvSpPr>
            <p:nvPr/>
          </p:nvSpPr>
          <p:spPr bwMode="auto">
            <a:xfrm>
              <a:off x="2339752" y="3573016"/>
              <a:ext cx="83356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002060"/>
                  </a:solidFill>
                  <a:latin typeface="Helvetica" pitchFamily="34" charset="0"/>
                </a:rPr>
                <a:t>C</a:t>
              </a:r>
            </a:p>
          </p:txBody>
        </p:sp>
        <p:sp>
          <p:nvSpPr>
            <p:cNvPr id="118" name="Oval 14"/>
            <p:cNvSpPr>
              <a:spLocks noChangeArrowheads="1"/>
            </p:cNvSpPr>
            <p:nvPr/>
          </p:nvSpPr>
          <p:spPr bwMode="auto">
            <a:xfrm>
              <a:off x="2538200" y="3438612"/>
              <a:ext cx="215830" cy="421233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sz="1200">
                <a:solidFill>
                  <a:schemeClr val="tx1"/>
                </a:solidFill>
              </a:endParaRPr>
            </a:p>
          </p:txBody>
        </p:sp>
        <p:sp>
          <p:nvSpPr>
            <p:cNvPr id="14466" name="Rectangle 48"/>
            <p:cNvSpPr>
              <a:spLocks noChangeArrowheads="1"/>
            </p:cNvSpPr>
            <p:nvPr/>
          </p:nvSpPr>
          <p:spPr bwMode="auto">
            <a:xfrm>
              <a:off x="2582064" y="3582160"/>
              <a:ext cx="83356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latin typeface="Helvetica" pitchFamily="34" charset="0"/>
                </a:rPr>
                <a:t>C</a:t>
              </a:r>
              <a:endParaRPr lang="en-US" sz="1200">
                <a:latin typeface="Arial Narrow" pitchFamily="34" charset="0"/>
              </a:endParaRPr>
            </a:p>
          </p:txBody>
        </p:sp>
        <p:sp>
          <p:nvSpPr>
            <p:cNvPr id="14467" name="Rectangle 51"/>
            <p:cNvSpPr>
              <a:spLocks noChangeArrowheads="1"/>
            </p:cNvSpPr>
            <p:nvPr/>
          </p:nvSpPr>
          <p:spPr bwMode="auto">
            <a:xfrm>
              <a:off x="2655216" y="3591304"/>
              <a:ext cx="64120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latin typeface="Symbol" pitchFamily="18" charset="2"/>
                </a:rPr>
                <a:t>b</a:t>
              </a:r>
              <a:endParaRPr lang="en-US" sz="1200">
                <a:latin typeface="Arial Narrow" pitchFamily="34" charset="0"/>
              </a:endParaRPr>
            </a:p>
          </p:txBody>
        </p:sp>
        <p:sp>
          <p:nvSpPr>
            <p:cNvPr id="121" name="AutoShape 34"/>
            <p:cNvSpPr>
              <a:spLocks noChangeArrowheads="1"/>
            </p:cNvSpPr>
            <p:nvPr/>
          </p:nvSpPr>
          <p:spPr bwMode="auto">
            <a:xfrm>
              <a:off x="2923837" y="3429075"/>
              <a:ext cx="146002" cy="322680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sz="1200">
                <a:solidFill>
                  <a:schemeClr val="tx1"/>
                </a:solidFill>
              </a:endParaRPr>
            </a:p>
          </p:txBody>
        </p:sp>
        <p:sp>
          <p:nvSpPr>
            <p:cNvPr id="122" name="AutoShape 34"/>
            <p:cNvSpPr>
              <a:spLocks noChangeArrowheads="1"/>
            </p:cNvSpPr>
            <p:nvPr/>
          </p:nvSpPr>
          <p:spPr bwMode="auto">
            <a:xfrm>
              <a:off x="3093644" y="3429075"/>
              <a:ext cx="146002" cy="322680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sz="1200">
                <a:solidFill>
                  <a:schemeClr val="tx1"/>
                </a:solidFill>
              </a:endParaRPr>
            </a:p>
          </p:txBody>
        </p:sp>
        <p:sp>
          <p:nvSpPr>
            <p:cNvPr id="123" name="AutoShape 34"/>
            <p:cNvSpPr>
              <a:spLocks noChangeArrowheads="1"/>
            </p:cNvSpPr>
            <p:nvPr/>
          </p:nvSpPr>
          <p:spPr bwMode="auto">
            <a:xfrm>
              <a:off x="3249168" y="3429075"/>
              <a:ext cx="144416" cy="322680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sz="1200">
                <a:solidFill>
                  <a:schemeClr val="tx1"/>
                </a:solidFill>
              </a:endParaRPr>
            </a:p>
          </p:txBody>
        </p:sp>
        <p:sp>
          <p:nvSpPr>
            <p:cNvPr id="14471" name="Rectangle 22"/>
            <p:cNvSpPr>
              <a:spLocks noChangeArrowheads="1"/>
            </p:cNvSpPr>
            <p:nvPr/>
          </p:nvSpPr>
          <p:spPr bwMode="auto">
            <a:xfrm>
              <a:off x="3285000" y="3503488"/>
              <a:ext cx="5770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latin typeface="Symbol" pitchFamily="18" charset="2"/>
                </a:rPr>
                <a:t>g</a:t>
              </a:r>
              <a:endParaRPr lang="en-US" sz="1200">
                <a:latin typeface="Arial Narrow" pitchFamily="34" charset="0"/>
              </a:endParaRPr>
            </a:p>
          </p:txBody>
        </p:sp>
        <p:sp>
          <p:nvSpPr>
            <p:cNvPr id="14472" name="Rectangle 23"/>
            <p:cNvSpPr>
              <a:spLocks noChangeArrowheads="1"/>
            </p:cNvSpPr>
            <p:nvPr/>
          </p:nvSpPr>
          <p:spPr bwMode="auto">
            <a:xfrm>
              <a:off x="2970680" y="3503488"/>
              <a:ext cx="6251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latin typeface="Symbol" pitchFamily="18" charset="2"/>
                </a:rPr>
                <a:t>e</a:t>
              </a:r>
              <a:endParaRPr lang="en-US" sz="1200">
                <a:latin typeface="Arial Narrow" pitchFamily="34" charset="0"/>
              </a:endParaRPr>
            </a:p>
          </p:txBody>
        </p:sp>
        <p:sp>
          <p:nvSpPr>
            <p:cNvPr id="14473" name="Rectangle 24"/>
            <p:cNvSpPr>
              <a:spLocks noChangeArrowheads="1"/>
            </p:cNvSpPr>
            <p:nvPr/>
          </p:nvSpPr>
          <p:spPr bwMode="auto">
            <a:xfrm>
              <a:off x="2816376" y="3503488"/>
              <a:ext cx="7053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latin typeface="Symbol" pitchFamily="18" charset="2"/>
                </a:rPr>
                <a:t>d</a:t>
              </a:r>
              <a:endParaRPr lang="en-US" sz="1200">
                <a:latin typeface="Arial Narrow" pitchFamily="34" charset="0"/>
              </a:endParaRPr>
            </a:p>
          </p:txBody>
        </p:sp>
        <p:sp>
          <p:nvSpPr>
            <p:cNvPr id="14474" name="Rectangle 23"/>
            <p:cNvSpPr>
              <a:spLocks noChangeArrowheads="1"/>
            </p:cNvSpPr>
            <p:nvPr/>
          </p:nvSpPr>
          <p:spPr bwMode="auto">
            <a:xfrm>
              <a:off x="3123080" y="3503488"/>
              <a:ext cx="6251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latin typeface="Symbol" pitchFamily="18" charset="2"/>
                </a:rPr>
                <a:t>e</a:t>
              </a:r>
              <a:endParaRPr lang="en-US" sz="1200">
                <a:latin typeface="Arial Narrow" pitchFamily="34" charset="0"/>
              </a:endParaRPr>
            </a:p>
          </p:txBody>
        </p:sp>
        <p:sp>
          <p:nvSpPr>
            <p:cNvPr id="14475" name="Rectangle 25"/>
            <p:cNvSpPr>
              <a:spLocks noChangeArrowheads="1"/>
            </p:cNvSpPr>
            <p:nvPr/>
          </p:nvSpPr>
          <p:spPr bwMode="auto">
            <a:xfrm>
              <a:off x="2024288" y="3563872"/>
              <a:ext cx="7053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latin typeface="Symbol" pitchFamily="18" charset="2"/>
                </a:rPr>
                <a:t>z</a:t>
              </a:r>
              <a:endParaRPr lang="en-US" sz="900" b="1">
                <a:solidFill>
                  <a:srgbClr val="002060"/>
                </a:solidFill>
                <a:latin typeface="Helvetica" pitchFamily="34" charset="0"/>
              </a:endParaRPr>
            </a:p>
          </p:txBody>
        </p:sp>
      </p:grpSp>
      <p:sp>
        <p:nvSpPr>
          <p:cNvPr id="129" name="Oval 30"/>
          <p:cNvSpPr>
            <a:spLocks noChangeArrowheads="1"/>
          </p:cNvSpPr>
          <p:nvPr/>
        </p:nvSpPr>
        <p:spPr bwMode="auto">
          <a:xfrm>
            <a:off x="2428875" y="4425950"/>
            <a:ext cx="241300" cy="2286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130" name="Freeform 9"/>
          <p:cNvSpPr>
            <a:spLocks/>
          </p:cNvSpPr>
          <p:nvPr/>
        </p:nvSpPr>
        <p:spPr bwMode="auto">
          <a:xfrm>
            <a:off x="5059363" y="4346575"/>
            <a:ext cx="215900" cy="215900"/>
          </a:xfrm>
          <a:custGeom>
            <a:avLst/>
            <a:gdLst/>
            <a:ahLst/>
            <a:cxnLst>
              <a:cxn ang="0">
                <a:pos x="177" y="288"/>
              </a:cxn>
              <a:cxn ang="0">
                <a:pos x="409" y="177"/>
              </a:cxn>
              <a:cxn ang="0">
                <a:pos x="177" y="0"/>
              </a:cxn>
              <a:cxn ang="0">
                <a:pos x="0" y="177"/>
              </a:cxn>
              <a:cxn ang="0">
                <a:pos x="177" y="288"/>
              </a:cxn>
            </a:cxnLst>
            <a:rect l="0" t="0" r="r" b="b"/>
            <a:pathLst>
              <a:path w="409" h="288">
                <a:moveTo>
                  <a:pt x="177" y="288"/>
                </a:moveTo>
                <a:lnTo>
                  <a:pt x="409" y="177"/>
                </a:lnTo>
                <a:lnTo>
                  <a:pt x="177" y="0"/>
                </a:lnTo>
                <a:lnTo>
                  <a:pt x="0" y="177"/>
                </a:lnTo>
                <a:lnTo>
                  <a:pt x="177" y="2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131" name="Oval 30"/>
          <p:cNvSpPr>
            <a:spLocks noChangeArrowheads="1"/>
          </p:cNvSpPr>
          <p:nvPr/>
        </p:nvSpPr>
        <p:spPr bwMode="auto">
          <a:xfrm>
            <a:off x="4932363" y="4383088"/>
            <a:ext cx="161925" cy="22542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MX" sz="1200">
              <a:solidFill>
                <a:schemeClr val="tx1"/>
              </a:solidFill>
            </a:endParaRPr>
          </a:p>
        </p:txBody>
      </p:sp>
      <p:grpSp>
        <p:nvGrpSpPr>
          <p:cNvPr id="18" name="147 Grupo"/>
          <p:cNvGrpSpPr>
            <a:grpSpLocks/>
          </p:cNvGrpSpPr>
          <p:nvPr/>
        </p:nvGrpSpPr>
        <p:grpSpPr bwMode="auto">
          <a:xfrm>
            <a:off x="4591050" y="3529013"/>
            <a:ext cx="1430338" cy="865187"/>
            <a:chOff x="1963712" y="3429075"/>
            <a:chExt cx="1429872" cy="866309"/>
          </a:xfrm>
        </p:grpSpPr>
        <p:sp>
          <p:nvSpPr>
            <p:cNvPr id="133" name="Oval 14"/>
            <p:cNvSpPr>
              <a:spLocks noChangeArrowheads="1"/>
            </p:cNvSpPr>
            <p:nvPr/>
          </p:nvSpPr>
          <p:spPr bwMode="auto">
            <a:xfrm>
              <a:off x="2546135" y="3874151"/>
              <a:ext cx="215830" cy="421233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sz="1200">
                <a:solidFill>
                  <a:schemeClr val="tx1"/>
                </a:solidFill>
              </a:endParaRPr>
            </a:p>
          </p:txBody>
        </p:sp>
        <p:sp>
          <p:nvSpPr>
            <p:cNvPr id="134" name="Oval 14"/>
            <p:cNvSpPr>
              <a:spLocks noChangeArrowheads="1"/>
            </p:cNvSpPr>
            <p:nvPr/>
          </p:nvSpPr>
          <p:spPr bwMode="auto">
            <a:xfrm>
              <a:off x="2312848" y="3872561"/>
              <a:ext cx="215830" cy="421234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sz="1200">
                <a:solidFill>
                  <a:schemeClr val="tx1"/>
                </a:solidFill>
              </a:endParaRPr>
            </a:p>
          </p:txBody>
        </p:sp>
        <p:sp>
          <p:nvSpPr>
            <p:cNvPr id="135" name="Oval 14"/>
            <p:cNvSpPr>
              <a:spLocks noChangeArrowheads="1"/>
            </p:cNvSpPr>
            <p:nvPr/>
          </p:nvSpPr>
          <p:spPr bwMode="auto">
            <a:xfrm>
              <a:off x="2304914" y="3456097"/>
              <a:ext cx="215830" cy="421234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sz="1200">
                <a:solidFill>
                  <a:schemeClr val="tx1"/>
                </a:solidFill>
              </a:endParaRPr>
            </a:p>
          </p:txBody>
        </p:sp>
        <p:sp>
          <p:nvSpPr>
            <p:cNvPr id="136" name="AutoShape 17"/>
            <p:cNvSpPr>
              <a:spLocks noChangeArrowheads="1"/>
            </p:cNvSpPr>
            <p:nvPr/>
          </p:nvSpPr>
          <p:spPr bwMode="auto">
            <a:xfrm>
              <a:off x="1963712" y="3483120"/>
              <a:ext cx="147590" cy="305195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sz="1200">
                <a:solidFill>
                  <a:schemeClr val="tx1"/>
                </a:solidFill>
              </a:endParaRPr>
            </a:p>
          </p:txBody>
        </p:sp>
        <p:sp>
          <p:nvSpPr>
            <p:cNvPr id="137" name="AutoShape 18"/>
            <p:cNvSpPr>
              <a:spLocks noChangeArrowheads="1"/>
            </p:cNvSpPr>
            <p:nvPr/>
          </p:nvSpPr>
          <p:spPr bwMode="auto">
            <a:xfrm>
              <a:off x="2133520" y="3483120"/>
              <a:ext cx="163459" cy="305195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sz="1200">
                <a:solidFill>
                  <a:schemeClr val="tx1"/>
                </a:solidFill>
              </a:endParaRPr>
            </a:p>
          </p:txBody>
        </p:sp>
        <p:sp>
          <p:nvSpPr>
            <p:cNvPr id="14433" name="Rectangle 26"/>
            <p:cNvSpPr>
              <a:spLocks noChangeArrowheads="1"/>
            </p:cNvSpPr>
            <p:nvPr/>
          </p:nvSpPr>
          <p:spPr bwMode="auto">
            <a:xfrm>
              <a:off x="2177448" y="3554728"/>
              <a:ext cx="7053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latin typeface="Symbol" pitchFamily="18" charset="2"/>
                </a:rPr>
                <a:t>z</a:t>
              </a:r>
              <a:endParaRPr lang="en-US" sz="1200">
                <a:latin typeface="Arial Narrow" pitchFamily="34" charset="0"/>
              </a:endParaRPr>
            </a:p>
          </p:txBody>
        </p:sp>
        <p:sp>
          <p:nvSpPr>
            <p:cNvPr id="139" name="AutoShape 34"/>
            <p:cNvSpPr>
              <a:spLocks noChangeArrowheads="1"/>
            </p:cNvSpPr>
            <p:nvPr/>
          </p:nvSpPr>
          <p:spPr bwMode="auto">
            <a:xfrm>
              <a:off x="2771487" y="3429075"/>
              <a:ext cx="146002" cy="322680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sz="1200">
                <a:solidFill>
                  <a:schemeClr val="tx1"/>
                </a:solidFill>
              </a:endParaRPr>
            </a:p>
          </p:txBody>
        </p:sp>
        <p:sp>
          <p:nvSpPr>
            <p:cNvPr id="14435" name="Rectangle 44"/>
            <p:cNvSpPr>
              <a:spLocks noChangeArrowheads="1"/>
            </p:cNvSpPr>
            <p:nvPr/>
          </p:nvSpPr>
          <p:spPr bwMode="auto">
            <a:xfrm>
              <a:off x="2348232" y="4037163"/>
              <a:ext cx="76944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latin typeface="Helvetica" pitchFamily="34" charset="0"/>
                </a:rPr>
                <a:t>V</a:t>
              </a:r>
              <a:endParaRPr lang="en-US" sz="1200">
                <a:latin typeface="Arial Narrow" pitchFamily="34" charset="0"/>
              </a:endParaRPr>
            </a:p>
          </p:txBody>
        </p:sp>
        <p:sp>
          <p:nvSpPr>
            <p:cNvPr id="14436" name="Rectangle 45"/>
            <p:cNvSpPr>
              <a:spLocks noChangeArrowheads="1"/>
            </p:cNvSpPr>
            <p:nvPr/>
          </p:nvSpPr>
          <p:spPr bwMode="auto">
            <a:xfrm>
              <a:off x="2412740" y="4037163"/>
              <a:ext cx="72136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latin typeface="Symbol" pitchFamily="18" charset="2"/>
                </a:rPr>
                <a:t>a</a:t>
              </a:r>
              <a:endParaRPr lang="en-US" sz="1200">
                <a:latin typeface="Arial Narrow" pitchFamily="34" charset="0"/>
              </a:endParaRPr>
            </a:p>
          </p:txBody>
        </p:sp>
        <p:sp>
          <p:nvSpPr>
            <p:cNvPr id="14437" name="Rectangle 46"/>
            <p:cNvSpPr>
              <a:spLocks noChangeArrowheads="1"/>
            </p:cNvSpPr>
            <p:nvPr/>
          </p:nvSpPr>
          <p:spPr bwMode="auto">
            <a:xfrm>
              <a:off x="2593757" y="4037163"/>
              <a:ext cx="76944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latin typeface="Helvetica" pitchFamily="34" charset="0"/>
                </a:rPr>
                <a:t>V</a:t>
              </a:r>
              <a:endParaRPr lang="en-US" sz="1200">
                <a:latin typeface="Arial Narrow" pitchFamily="34" charset="0"/>
              </a:endParaRPr>
            </a:p>
          </p:txBody>
        </p:sp>
        <p:sp>
          <p:nvSpPr>
            <p:cNvPr id="14438" name="Rectangle 47"/>
            <p:cNvSpPr>
              <a:spLocks noChangeArrowheads="1"/>
            </p:cNvSpPr>
            <p:nvPr/>
          </p:nvSpPr>
          <p:spPr bwMode="auto">
            <a:xfrm>
              <a:off x="2655040" y="4037163"/>
              <a:ext cx="64120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latin typeface="Symbol" pitchFamily="18" charset="2"/>
                </a:rPr>
                <a:t>b</a:t>
              </a:r>
              <a:endParaRPr lang="en-US" sz="1200">
                <a:latin typeface="Arial Narrow" pitchFamily="34" charset="0"/>
              </a:endParaRPr>
            </a:p>
          </p:txBody>
        </p:sp>
        <p:sp>
          <p:nvSpPr>
            <p:cNvPr id="14439" name="Rectangle 49"/>
            <p:cNvSpPr>
              <a:spLocks noChangeArrowheads="1"/>
            </p:cNvSpPr>
            <p:nvPr/>
          </p:nvSpPr>
          <p:spPr bwMode="auto">
            <a:xfrm>
              <a:off x="2411760" y="3573016"/>
              <a:ext cx="72136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latin typeface="Symbol" pitchFamily="18" charset="2"/>
                </a:rPr>
                <a:t>a</a:t>
              </a:r>
              <a:endParaRPr lang="en-US" sz="1200">
                <a:latin typeface="Arial Narrow" pitchFamily="34" charset="0"/>
              </a:endParaRPr>
            </a:p>
          </p:txBody>
        </p:sp>
        <p:sp>
          <p:nvSpPr>
            <p:cNvPr id="14440" name="Rectangle 50"/>
            <p:cNvSpPr>
              <a:spLocks noChangeArrowheads="1"/>
            </p:cNvSpPr>
            <p:nvPr/>
          </p:nvSpPr>
          <p:spPr bwMode="auto">
            <a:xfrm>
              <a:off x="2339752" y="3573016"/>
              <a:ext cx="83356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latin typeface="Helvetica" pitchFamily="34" charset="0"/>
                </a:rPr>
                <a:t>C</a:t>
              </a:r>
              <a:endParaRPr lang="en-US" sz="1200">
                <a:latin typeface="Arial Narrow" pitchFamily="34" charset="0"/>
              </a:endParaRPr>
            </a:p>
          </p:txBody>
        </p:sp>
        <p:sp>
          <p:nvSpPr>
            <p:cNvPr id="146" name="Oval 14"/>
            <p:cNvSpPr>
              <a:spLocks noChangeArrowheads="1"/>
            </p:cNvSpPr>
            <p:nvPr/>
          </p:nvSpPr>
          <p:spPr bwMode="auto">
            <a:xfrm>
              <a:off x="2538200" y="3438612"/>
              <a:ext cx="215830" cy="421233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sz="1200">
                <a:solidFill>
                  <a:schemeClr val="tx1"/>
                </a:solidFill>
              </a:endParaRPr>
            </a:p>
          </p:txBody>
        </p:sp>
        <p:sp>
          <p:nvSpPr>
            <p:cNvPr id="14442" name="Rectangle 48"/>
            <p:cNvSpPr>
              <a:spLocks noChangeArrowheads="1"/>
            </p:cNvSpPr>
            <p:nvPr/>
          </p:nvSpPr>
          <p:spPr bwMode="auto">
            <a:xfrm>
              <a:off x="2582064" y="3582160"/>
              <a:ext cx="83356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latin typeface="Helvetica" pitchFamily="34" charset="0"/>
                </a:rPr>
                <a:t>C</a:t>
              </a:r>
              <a:endParaRPr lang="en-US" sz="1200">
                <a:latin typeface="Arial Narrow" pitchFamily="34" charset="0"/>
              </a:endParaRPr>
            </a:p>
          </p:txBody>
        </p:sp>
        <p:sp>
          <p:nvSpPr>
            <p:cNvPr id="14443" name="Rectangle 51"/>
            <p:cNvSpPr>
              <a:spLocks noChangeArrowheads="1"/>
            </p:cNvSpPr>
            <p:nvPr/>
          </p:nvSpPr>
          <p:spPr bwMode="auto">
            <a:xfrm>
              <a:off x="2655216" y="3591304"/>
              <a:ext cx="64120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latin typeface="Symbol" pitchFamily="18" charset="2"/>
                </a:rPr>
                <a:t>b</a:t>
              </a:r>
              <a:endParaRPr lang="en-US" sz="1200">
                <a:latin typeface="Arial Narrow" pitchFamily="34" charset="0"/>
              </a:endParaRPr>
            </a:p>
          </p:txBody>
        </p:sp>
        <p:sp>
          <p:nvSpPr>
            <p:cNvPr id="149" name="AutoShape 34"/>
            <p:cNvSpPr>
              <a:spLocks noChangeArrowheads="1"/>
            </p:cNvSpPr>
            <p:nvPr/>
          </p:nvSpPr>
          <p:spPr bwMode="auto">
            <a:xfrm>
              <a:off x="2923837" y="3429075"/>
              <a:ext cx="146002" cy="322680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sz="1200">
                <a:solidFill>
                  <a:schemeClr val="tx1"/>
                </a:solidFill>
              </a:endParaRPr>
            </a:p>
          </p:txBody>
        </p:sp>
        <p:sp>
          <p:nvSpPr>
            <p:cNvPr id="150" name="AutoShape 34"/>
            <p:cNvSpPr>
              <a:spLocks noChangeArrowheads="1"/>
            </p:cNvSpPr>
            <p:nvPr/>
          </p:nvSpPr>
          <p:spPr bwMode="auto">
            <a:xfrm>
              <a:off x="3093644" y="3429075"/>
              <a:ext cx="146002" cy="322680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sz="1200">
                <a:solidFill>
                  <a:schemeClr val="tx1"/>
                </a:solidFill>
              </a:endParaRPr>
            </a:p>
          </p:txBody>
        </p:sp>
        <p:sp>
          <p:nvSpPr>
            <p:cNvPr id="151" name="AutoShape 34"/>
            <p:cNvSpPr>
              <a:spLocks noChangeArrowheads="1"/>
            </p:cNvSpPr>
            <p:nvPr/>
          </p:nvSpPr>
          <p:spPr bwMode="auto">
            <a:xfrm>
              <a:off x="3249168" y="3429075"/>
              <a:ext cx="144416" cy="322680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sz="1200">
                <a:solidFill>
                  <a:schemeClr val="tx1"/>
                </a:solidFill>
              </a:endParaRPr>
            </a:p>
          </p:txBody>
        </p:sp>
        <p:sp>
          <p:nvSpPr>
            <p:cNvPr id="14447" name="Rectangle 22"/>
            <p:cNvSpPr>
              <a:spLocks noChangeArrowheads="1"/>
            </p:cNvSpPr>
            <p:nvPr/>
          </p:nvSpPr>
          <p:spPr bwMode="auto">
            <a:xfrm>
              <a:off x="3285000" y="3503488"/>
              <a:ext cx="5770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latin typeface="Symbol" pitchFamily="18" charset="2"/>
                </a:rPr>
                <a:t>g</a:t>
              </a:r>
              <a:endParaRPr lang="en-US" sz="1200">
                <a:latin typeface="Arial Narrow" pitchFamily="34" charset="0"/>
              </a:endParaRPr>
            </a:p>
          </p:txBody>
        </p:sp>
        <p:sp>
          <p:nvSpPr>
            <p:cNvPr id="14448" name="Rectangle 23"/>
            <p:cNvSpPr>
              <a:spLocks noChangeArrowheads="1"/>
            </p:cNvSpPr>
            <p:nvPr/>
          </p:nvSpPr>
          <p:spPr bwMode="auto">
            <a:xfrm>
              <a:off x="2970680" y="3503488"/>
              <a:ext cx="6251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latin typeface="Symbol" pitchFamily="18" charset="2"/>
                </a:rPr>
                <a:t>e</a:t>
              </a:r>
              <a:endParaRPr lang="en-US" sz="1200">
                <a:latin typeface="Arial Narrow" pitchFamily="34" charset="0"/>
              </a:endParaRPr>
            </a:p>
          </p:txBody>
        </p:sp>
        <p:sp>
          <p:nvSpPr>
            <p:cNvPr id="14449" name="Rectangle 24"/>
            <p:cNvSpPr>
              <a:spLocks noChangeArrowheads="1"/>
            </p:cNvSpPr>
            <p:nvPr/>
          </p:nvSpPr>
          <p:spPr bwMode="auto">
            <a:xfrm>
              <a:off x="2816376" y="3503488"/>
              <a:ext cx="7053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latin typeface="Symbol" pitchFamily="18" charset="2"/>
                </a:rPr>
                <a:t>d</a:t>
              </a:r>
              <a:endParaRPr lang="en-US" sz="1200">
                <a:latin typeface="Arial Narrow" pitchFamily="34" charset="0"/>
              </a:endParaRPr>
            </a:p>
          </p:txBody>
        </p:sp>
        <p:sp>
          <p:nvSpPr>
            <p:cNvPr id="14450" name="Rectangle 23"/>
            <p:cNvSpPr>
              <a:spLocks noChangeArrowheads="1"/>
            </p:cNvSpPr>
            <p:nvPr/>
          </p:nvSpPr>
          <p:spPr bwMode="auto">
            <a:xfrm>
              <a:off x="3123080" y="3503488"/>
              <a:ext cx="6251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latin typeface="Symbol" pitchFamily="18" charset="2"/>
                </a:rPr>
                <a:t>e</a:t>
              </a:r>
              <a:endParaRPr lang="en-US" sz="1200">
                <a:latin typeface="Arial Narrow" pitchFamily="34" charset="0"/>
              </a:endParaRPr>
            </a:p>
          </p:txBody>
        </p:sp>
        <p:sp>
          <p:nvSpPr>
            <p:cNvPr id="14451" name="Rectangle 25"/>
            <p:cNvSpPr>
              <a:spLocks noChangeArrowheads="1"/>
            </p:cNvSpPr>
            <p:nvPr/>
          </p:nvSpPr>
          <p:spPr bwMode="auto">
            <a:xfrm>
              <a:off x="2024288" y="3563872"/>
              <a:ext cx="7053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latin typeface="Symbol" pitchFamily="18" charset="2"/>
                </a:rPr>
                <a:t>z</a:t>
              </a:r>
              <a:endParaRPr lang="en-US" sz="1200">
                <a:latin typeface="Arial Narrow" pitchFamily="34" charset="0"/>
              </a:endParaRPr>
            </a:p>
          </p:txBody>
        </p:sp>
      </p:grpSp>
      <p:sp>
        <p:nvSpPr>
          <p:cNvPr id="157" name="Oval 30"/>
          <p:cNvSpPr>
            <a:spLocks noChangeArrowheads="1"/>
          </p:cNvSpPr>
          <p:nvPr/>
        </p:nvSpPr>
        <p:spPr bwMode="auto">
          <a:xfrm>
            <a:off x="5248275" y="4371975"/>
            <a:ext cx="187325" cy="2365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158" name="AutoShape 10"/>
          <p:cNvSpPr>
            <a:spLocks noChangeArrowheads="1"/>
          </p:cNvSpPr>
          <p:nvPr/>
        </p:nvSpPr>
        <p:spPr bwMode="auto">
          <a:xfrm>
            <a:off x="5030788" y="4656138"/>
            <a:ext cx="460375" cy="133350"/>
          </a:xfrm>
          <a:prstGeom prst="roundRect">
            <a:avLst>
              <a:gd name="adj" fmla="val 37065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14373" name="Rectangle 28"/>
          <p:cNvSpPr>
            <a:spLocks noChangeArrowheads="1"/>
          </p:cNvSpPr>
          <p:nvPr/>
        </p:nvSpPr>
        <p:spPr bwMode="auto">
          <a:xfrm>
            <a:off x="4130675" y="4392613"/>
            <a:ext cx="79057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latin typeface="Helvetica" pitchFamily="34" charset="0"/>
              </a:rPr>
              <a:t>MHC class I</a:t>
            </a:r>
            <a:endParaRPr lang="en-US" sz="1100">
              <a:latin typeface="Arial Narrow" pitchFamily="34" charset="0"/>
            </a:endParaRPr>
          </a:p>
        </p:txBody>
      </p:sp>
      <p:cxnSp>
        <p:nvCxnSpPr>
          <p:cNvPr id="160" name="159 Conector recto de flecha"/>
          <p:cNvCxnSpPr/>
          <p:nvPr/>
        </p:nvCxnSpPr>
        <p:spPr>
          <a:xfrm flipV="1">
            <a:off x="1590675" y="4518025"/>
            <a:ext cx="750888" cy="635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57 Conector recto de flecha"/>
          <p:cNvCxnSpPr/>
          <p:nvPr/>
        </p:nvCxnSpPr>
        <p:spPr>
          <a:xfrm rot="10800000">
            <a:off x="2484438" y="4545013"/>
            <a:ext cx="358775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ectangle 58"/>
          <p:cNvSpPr>
            <a:spLocks noChangeArrowheads="1"/>
          </p:cNvSpPr>
          <p:nvPr/>
        </p:nvSpPr>
        <p:spPr bwMode="auto">
          <a:xfrm>
            <a:off x="3132138" y="4076700"/>
            <a:ext cx="647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050" b="1" dirty="0" err="1">
                <a:latin typeface="Helvetica" pitchFamily="34" charset="0"/>
                <a:cs typeface="+mn-cs"/>
              </a:rPr>
              <a:t>TNF</a:t>
            </a:r>
            <a:r>
              <a:rPr lang="en-US" sz="1050" b="1" dirty="0" err="1">
                <a:latin typeface="Symbol" pitchFamily="18" charset="2"/>
                <a:cs typeface="+mn-cs"/>
              </a:rPr>
              <a:t>a</a:t>
            </a:r>
            <a:endParaRPr lang="en-US" sz="1050" b="1" dirty="0">
              <a:latin typeface="Symbol" pitchFamily="18" charset="2"/>
              <a:cs typeface="+mn-cs"/>
            </a:endParaRPr>
          </a:p>
        </p:txBody>
      </p:sp>
      <p:sp>
        <p:nvSpPr>
          <p:cNvPr id="163" name="162 Rectángulo"/>
          <p:cNvSpPr/>
          <p:nvPr/>
        </p:nvSpPr>
        <p:spPr>
          <a:xfrm>
            <a:off x="3563938" y="4365625"/>
            <a:ext cx="469900" cy="260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b="1" dirty="0" err="1">
                <a:latin typeface="Helvetica" pitchFamily="34" charset="0"/>
                <a:cs typeface="Helvetica" pitchFamily="34" charset="0"/>
              </a:rPr>
              <a:t>IFN</a:t>
            </a:r>
            <a:r>
              <a:rPr lang="en-US" sz="1050" b="1" dirty="0" err="1">
                <a:latin typeface="Symbol" pitchFamily="18" charset="2"/>
                <a:cs typeface="Helvetica" pitchFamily="34" charset="0"/>
              </a:rPr>
              <a:t>g</a:t>
            </a:r>
            <a:endParaRPr lang="en-US" sz="1050" dirty="0">
              <a:latin typeface="Symbol" pitchFamily="18" charset="2"/>
              <a:cs typeface="Helvetica" pitchFamily="34" charset="0"/>
            </a:endParaRPr>
          </a:p>
        </p:txBody>
      </p:sp>
      <p:sp>
        <p:nvSpPr>
          <p:cNvPr id="14378" name="163 CuadroTexto"/>
          <p:cNvSpPr txBox="1">
            <a:spLocks noChangeArrowheads="1"/>
          </p:cNvSpPr>
          <p:nvPr/>
        </p:nvSpPr>
        <p:spPr bwMode="auto">
          <a:xfrm>
            <a:off x="150813" y="2420938"/>
            <a:ext cx="360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b="1">
                <a:latin typeface="Helvetica" pitchFamily="34" charset="0"/>
              </a:rPr>
              <a:t>A</a:t>
            </a:r>
          </a:p>
        </p:txBody>
      </p:sp>
      <p:sp>
        <p:nvSpPr>
          <p:cNvPr id="14379" name="164 Rectángulo"/>
          <p:cNvSpPr>
            <a:spLocks noChangeArrowheads="1"/>
          </p:cNvSpPr>
          <p:nvPr/>
        </p:nvSpPr>
        <p:spPr bwMode="auto">
          <a:xfrm>
            <a:off x="3695700" y="2411413"/>
            <a:ext cx="350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b="1">
                <a:latin typeface="Helvetica" pitchFamily="34" charset="0"/>
              </a:rPr>
              <a:t>B</a:t>
            </a:r>
          </a:p>
        </p:txBody>
      </p:sp>
      <p:sp>
        <p:nvSpPr>
          <p:cNvPr id="166" name="165 Rectángulo"/>
          <p:cNvSpPr/>
          <p:nvPr/>
        </p:nvSpPr>
        <p:spPr>
          <a:xfrm>
            <a:off x="2682875" y="4149725"/>
            <a:ext cx="520700" cy="260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b="1" dirty="0">
                <a:latin typeface="Helvetica" pitchFamily="34" charset="0"/>
                <a:cs typeface="Helvetica" pitchFamily="34" charset="0"/>
              </a:rPr>
              <a:t>IL-1</a:t>
            </a:r>
            <a:r>
              <a:rPr lang="el-GR" sz="1050" b="1" dirty="0">
                <a:latin typeface="Helvetica" pitchFamily="34" charset="0"/>
                <a:cs typeface="Helvetica" pitchFamily="34" charset="0"/>
              </a:rPr>
              <a:t>β</a:t>
            </a:r>
            <a:endParaRPr lang="en-US" sz="1050" dirty="0">
              <a:latin typeface="Symbol" pitchFamily="18" charset="2"/>
              <a:cs typeface="Helvetica" pitchFamily="34" charset="0"/>
            </a:endParaRPr>
          </a:p>
        </p:txBody>
      </p:sp>
      <p:sp>
        <p:nvSpPr>
          <p:cNvPr id="167" name="166 Rectángulo"/>
          <p:cNvSpPr/>
          <p:nvPr/>
        </p:nvSpPr>
        <p:spPr>
          <a:xfrm>
            <a:off x="3641725" y="4759325"/>
            <a:ext cx="498475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b="1" dirty="0">
                <a:latin typeface="Helvetica" pitchFamily="34" charset="0"/>
                <a:cs typeface="Helvetica" pitchFamily="34" charset="0"/>
              </a:rPr>
              <a:t>IL-12</a:t>
            </a:r>
            <a:endParaRPr lang="en-US" sz="1050" dirty="0">
              <a:latin typeface="Symbol" pitchFamily="18" charset="2"/>
              <a:cs typeface="Helvetica" pitchFamily="34" charset="0"/>
            </a:endParaRPr>
          </a:p>
        </p:txBody>
      </p:sp>
      <p:sp>
        <p:nvSpPr>
          <p:cNvPr id="14382" name="167 CuadroTexto"/>
          <p:cNvSpPr txBox="1">
            <a:spLocks noChangeArrowheads="1"/>
          </p:cNvSpPr>
          <p:nvPr/>
        </p:nvSpPr>
        <p:spPr bwMode="auto">
          <a:xfrm>
            <a:off x="6948488" y="2420938"/>
            <a:ext cx="360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b="1">
                <a:latin typeface="Helvetica" pitchFamily="34" charset="0"/>
              </a:rPr>
              <a:t>C</a:t>
            </a:r>
          </a:p>
        </p:txBody>
      </p:sp>
      <p:sp>
        <p:nvSpPr>
          <p:cNvPr id="170" name="Rectángulo 2"/>
          <p:cNvSpPr/>
          <p:nvPr/>
        </p:nvSpPr>
        <p:spPr>
          <a:xfrm>
            <a:off x="1881188" y="71438"/>
            <a:ext cx="7165975" cy="2305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000"/>
          </a:p>
        </p:txBody>
      </p:sp>
      <p:grpSp>
        <p:nvGrpSpPr>
          <p:cNvPr id="21" name="Agrupar 21"/>
          <p:cNvGrpSpPr>
            <a:grpSpLocks/>
          </p:cNvGrpSpPr>
          <p:nvPr/>
        </p:nvGrpSpPr>
        <p:grpSpPr bwMode="auto">
          <a:xfrm>
            <a:off x="0" y="85725"/>
            <a:ext cx="8990013" cy="2259013"/>
            <a:chOff x="-2412057" y="37827"/>
            <a:chExt cx="11525111" cy="5923089"/>
          </a:xfrm>
        </p:grpSpPr>
        <p:grpSp>
          <p:nvGrpSpPr>
            <p:cNvPr id="22" name="Agrupar 65"/>
            <p:cNvGrpSpPr>
              <a:grpSpLocks/>
            </p:cNvGrpSpPr>
            <p:nvPr/>
          </p:nvGrpSpPr>
          <p:grpSpPr bwMode="auto">
            <a:xfrm>
              <a:off x="-2412057" y="37827"/>
              <a:ext cx="11525111" cy="5923089"/>
              <a:chOff x="-2309425" y="37827"/>
              <a:chExt cx="11525111" cy="5923089"/>
            </a:xfrm>
          </p:grpSpPr>
          <p:sp>
            <p:nvSpPr>
              <p:cNvPr id="176" name="Rectángulo 62"/>
              <p:cNvSpPr/>
              <p:nvPr/>
            </p:nvSpPr>
            <p:spPr>
              <a:xfrm>
                <a:off x="-2309425" y="116914"/>
                <a:ext cx="11453880" cy="50739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sz="1000"/>
              </a:p>
            </p:txBody>
          </p:sp>
          <p:sp>
            <p:nvSpPr>
              <p:cNvPr id="177" name="Rectángulo 3"/>
              <p:cNvSpPr/>
              <p:nvPr/>
            </p:nvSpPr>
            <p:spPr>
              <a:xfrm>
                <a:off x="781983" y="2260546"/>
                <a:ext cx="1864206" cy="293032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sz="1000"/>
              </a:p>
            </p:txBody>
          </p:sp>
          <p:sp>
            <p:nvSpPr>
              <p:cNvPr id="178" name="Forma libre 4"/>
              <p:cNvSpPr/>
              <p:nvPr/>
            </p:nvSpPr>
            <p:spPr>
              <a:xfrm>
                <a:off x="2717420" y="2260546"/>
                <a:ext cx="2462543" cy="2930326"/>
              </a:xfrm>
              <a:custGeom>
                <a:avLst/>
                <a:gdLst>
                  <a:gd name="connsiteX0" fmla="*/ 31355 w 2696559"/>
                  <a:gd name="connsiteY0" fmla="*/ 0 h 3057583"/>
                  <a:gd name="connsiteX1" fmla="*/ 1442345 w 2696559"/>
                  <a:gd name="connsiteY1" fmla="*/ 0 h 3057583"/>
                  <a:gd name="connsiteX2" fmla="*/ 2696559 w 2696559"/>
                  <a:gd name="connsiteY2" fmla="*/ 925115 h 3057583"/>
                  <a:gd name="connsiteX3" fmla="*/ 2696559 w 2696559"/>
                  <a:gd name="connsiteY3" fmla="*/ 3041903 h 3057583"/>
                  <a:gd name="connsiteX4" fmla="*/ 0 w 2696559"/>
                  <a:gd name="connsiteY4" fmla="*/ 3057583 h 3057583"/>
                  <a:gd name="connsiteX5" fmla="*/ 31355 w 2696559"/>
                  <a:gd name="connsiteY5" fmla="*/ 0 h 3057583"/>
                  <a:gd name="connsiteX0" fmla="*/ 0 w 2665204"/>
                  <a:gd name="connsiteY0" fmla="*/ 0 h 3041903"/>
                  <a:gd name="connsiteX1" fmla="*/ 1410990 w 2665204"/>
                  <a:gd name="connsiteY1" fmla="*/ 0 h 3041903"/>
                  <a:gd name="connsiteX2" fmla="*/ 2665204 w 2665204"/>
                  <a:gd name="connsiteY2" fmla="*/ 925115 h 3041903"/>
                  <a:gd name="connsiteX3" fmla="*/ 2665204 w 2665204"/>
                  <a:gd name="connsiteY3" fmla="*/ 3041903 h 3041903"/>
                  <a:gd name="connsiteX4" fmla="*/ 15678 w 2665204"/>
                  <a:gd name="connsiteY4" fmla="*/ 3041822 h 3041903"/>
                  <a:gd name="connsiteX5" fmla="*/ 0 w 2665204"/>
                  <a:gd name="connsiteY5" fmla="*/ 0 h 3041903"/>
                  <a:gd name="connsiteX0" fmla="*/ 31355 w 2696559"/>
                  <a:gd name="connsiteY0" fmla="*/ 0 h 3041903"/>
                  <a:gd name="connsiteX1" fmla="*/ 1442345 w 2696559"/>
                  <a:gd name="connsiteY1" fmla="*/ 0 h 3041903"/>
                  <a:gd name="connsiteX2" fmla="*/ 2696559 w 2696559"/>
                  <a:gd name="connsiteY2" fmla="*/ 925115 h 3041903"/>
                  <a:gd name="connsiteX3" fmla="*/ 2696559 w 2696559"/>
                  <a:gd name="connsiteY3" fmla="*/ 3041903 h 3041903"/>
                  <a:gd name="connsiteX4" fmla="*/ 0 w 2696559"/>
                  <a:gd name="connsiteY4" fmla="*/ 3041822 h 3041903"/>
                  <a:gd name="connsiteX5" fmla="*/ 31355 w 2696559"/>
                  <a:gd name="connsiteY5" fmla="*/ 0 h 3041903"/>
                  <a:gd name="connsiteX0" fmla="*/ 0 w 2665204"/>
                  <a:gd name="connsiteY0" fmla="*/ 0 h 3041903"/>
                  <a:gd name="connsiteX1" fmla="*/ 1410990 w 2665204"/>
                  <a:gd name="connsiteY1" fmla="*/ 0 h 3041903"/>
                  <a:gd name="connsiteX2" fmla="*/ 2665204 w 2665204"/>
                  <a:gd name="connsiteY2" fmla="*/ 925115 h 3041903"/>
                  <a:gd name="connsiteX3" fmla="*/ 2665204 w 2665204"/>
                  <a:gd name="connsiteY3" fmla="*/ 3041903 h 3041903"/>
                  <a:gd name="connsiteX4" fmla="*/ 15678 w 2665204"/>
                  <a:gd name="connsiteY4" fmla="*/ 3041822 h 3041903"/>
                  <a:gd name="connsiteX5" fmla="*/ 0 w 2665204"/>
                  <a:gd name="connsiteY5" fmla="*/ 0 h 3041903"/>
                  <a:gd name="connsiteX0" fmla="*/ 0 w 2665204"/>
                  <a:gd name="connsiteY0" fmla="*/ 0 h 3057663"/>
                  <a:gd name="connsiteX1" fmla="*/ 1410990 w 2665204"/>
                  <a:gd name="connsiteY1" fmla="*/ 15760 h 3057663"/>
                  <a:gd name="connsiteX2" fmla="*/ 2665204 w 2665204"/>
                  <a:gd name="connsiteY2" fmla="*/ 940875 h 3057663"/>
                  <a:gd name="connsiteX3" fmla="*/ 2665204 w 2665204"/>
                  <a:gd name="connsiteY3" fmla="*/ 3057663 h 3057663"/>
                  <a:gd name="connsiteX4" fmla="*/ 15678 w 2665204"/>
                  <a:gd name="connsiteY4" fmla="*/ 3057582 h 3057663"/>
                  <a:gd name="connsiteX5" fmla="*/ 0 w 2665204"/>
                  <a:gd name="connsiteY5" fmla="*/ 0 h 3057663"/>
                  <a:gd name="connsiteX0" fmla="*/ 0 w 2665204"/>
                  <a:gd name="connsiteY0" fmla="*/ 0 h 3057663"/>
                  <a:gd name="connsiteX1" fmla="*/ 1410990 w 2665204"/>
                  <a:gd name="connsiteY1" fmla="*/ 15760 h 3057663"/>
                  <a:gd name="connsiteX2" fmla="*/ 2665204 w 2665204"/>
                  <a:gd name="connsiteY2" fmla="*/ 940875 h 3057663"/>
                  <a:gd name="connsiteX3" fmla="*/ 2665204 w 2665204"/>
                  <a:gd name="connsiteY3" fmla="*/ 3057663 h 3057663"/>
                  <a:gd name="connsiteX4" fmla="*/ 15678 w 2665204"/>
                  <a:gd name="connsiteY4" fmla="*/ 3057582 h 3057663"/>
                  <a:gd name="connsiteX5" fmla="*/ 0 w 2665204"/>
                  <a:gd name="connsiteY5" fmla="*/ 0 h 3057663"/>
                  <a:gd name="connsiteX0" fmla="*/ 0 w 2649526"/>
                  <a:gd name="connsiteY0" fmla="*/ 0 h 3041903"/>
                  <a:gd name="connsiteX1" fmla="*/ 1395312 w 2649526"/>
                  <a:gd name="connsiteY1" fmla="*/ 0 h 3041903"/>
                  <a:gd name="connsiteX2" fmla="*/ 2649526 w 2649526"/>
                  <a:gd name="connsiteY2" fmla="*/ 925115 h 3041903"/>
                  <a:gd name="connsiteX3" fmla="*/ 2649526 w 2649526"/>
                  <a:gd name="connsiteY3" fmla="*/ 3041903 h 3041903"/>
                  <a:gd name="connsiteX4" fmla="*/ 0 w 2649526"/>
                  <a:gd name="connsiteY4" fmla="*/ 3041822 h 3041903"/>
                  <a:gd name="connsiteX5" fmla="*/ 0 w 2649526"/>
                  <a:gd name="connsiteY5" fmla="*/ 0 h 3041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49526" h="3041903">
                    <a:moveTo>
                      <a:pt x="0" y="0"/>
                    </a:moveTo>
                    <a:lnTo>
                      <a:pt x="1395312" y="0"/>
                    </a:lnTo>
                    <a:lnTo>
                      <a:pt x="2649526" y="925115"/>
                    </a:lnTo>
                    <a:lnTo>
                      <a:pt x="2649526" y="3041903"/>
                    </a:lnTo>
                    <a:lnTo>
                      <a:pt x="0" y="30418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sz="1000"/>
              </a:p>
            </p:txBody>
          </p:sp>
          <p:sp>
            <p:nvSpPr>
              <p:cNvPr id="179" name="Forma libre 5"/>
              <p:cNvSpPr/>
              <p:nvPr/>
            </p:nvSpPr>
            <p:spPr>
              <a:xfrm>
                <a:off x="5204385" y="3130488"/>
                <a:ext cx="1552828" cy="2060384"/>
              </a:xfrm>
              <a:custGeom>
                <a:avLst/>
                <a:gdLst>
                  <a:gd name="connsiteX0" fmla="*/ 0 w 1599122"/>
                  <a:gd name="connsiteY0" fmla="*/ 0 h 2101108"/>
                  <a:gd name="connsiteX1" fmla="*/ 1567767 w 1599122"/>
                  <a:gd name="connsiteY1" fmla="*/ 1128953 h 2101108"/>
                  <a:gd name="connsiteX2" fmla="*/ 1599122 w 1599122"/>
                  <a:gd name="connsiteY2" fmla="*/ 2101108 h 2101108"/>
                  <a:gd name="connsiteX3" fmla="*/ 0 w 1599122"/>
                  <a:gd name="connsiteY3" fmla="*/ 2085428 h 2101108"/>
                  <a:gd name="connsiteX4" fmla="*/ 0 w 1599122"/>
                  <a:gd name="connsiteY4" fmla="*/ 0 h 2101108"/>
                  <a:gd name="connsiteX0" fmla="*/ 0 w 1583445"/>
                  <a:gd name="connsiteY0" fmla="*/ 0 h 2101108"/>
                  <a:gd name="connsiteX1" fmla="*/ 1567767 w 1583445"/>
                  <a:gd name="connsiteY1" fmla="*/ 1128953 h 2101108"/>
                  <a:gd name="connsiteX2" fmla="*/ 1583445 w 1583445"/>
                  <a:gd name="connsiteY2" fmla="*/ 2101108 h 2101108"/>
                  <a:gd name="connsiteX3" fmla="*/ 0 w 1583445"/>
                  <a:gd name="connsiteY3" fmla="*/ 2085428 h 2101108"/>
                  <a:gd name="connsiteX4" fmla="*/ 0 w 1583445"/>
                  <a:gd name="connsiteY4" fmla="*/ 0 h 2101108"/>
                  <a:gd name="connsiteX0" fmla="*/ 0 w 1567767"/>
                  <a:gd name="connsiteY0" fmla="*/ 0 h 2101108"/>
                  <a:gd name="connsiteX1" fmla="*/ 1567767 w 1567767"/>
                  <a:gd name="connsiteY1" fmla="*/ 1128953 h 2101108"/>
                  <a:gd name="connsiteX2" fmla="*/ 1552090 w 1567767"/>
                  <a:gd name="connsiteY2" fmla="*/ 2101108 h 2101108"/>
                  <a:gd name="connsiteX3" fmla="*/ 0 w 1567767"/>
                  <a:gd name="connsiteY3" fmla="*/ 2085428 h 2101108"/>
                  <a:gd name="connsiteX4" fmla="*/ 0 w 1567767"/>
                  <a:gd name="connsiteY4" fmla="*/ 0 h 2101108"/>
                  <a:gd name="connsiteX0" fmla="*/ 0 w 1583445"/>
                  <a:gd name="connsiteY0" fmla="*/ 0 h 2085428"/>
                  <a:gd name="connsiteX1" fmla="*/ 1567767 w 1583445"/>
                  <a:gd name="connsiteY1" fmla="*/ 1128953 h 2085428"/>
                  <a:gd name="connsiteX2" fmla="*/ 1583445 w 1583445"/>
                  <a:gd name="connsiteY2" fmla="*/ 2085428 h 2085428"/>
                  <a:gd name="connsiteX3" fmla="*/ 0 w 1583445"/>
                  <a:gd name="connsiteY3" fmla="*/ 2085428 h 2085428"/>
                  <a:gd name="connsiteX4" fmla="*/ 0 w 1583445"/>
                  <a:gd name="connsiteY4" fmla="*/ 0 h 2085428"/>
                  <a:gd name="connsiteX0" fmla="*/ 0 w 1567767"/>
                  <a:gd name="connsiteY0" fmla="*/ 0 h 2085428"/>
                  <a:gd name="connsiteX1" fmla="*/ 1567767 w 1567767"/>
                  <a:gd name="connsiteY1" fmla="*/ 1128953 h 2085428"/>
                  <a:gd name="connsiteX2" fmla="*/ 1552090 w 1567767"/>
                  <a:gd name="connsiteY2" fmla="*/ 2085428 h 2085428"/>
                  <a:gd name="connsiteX3" fmla="*/ 0 w 1567767"/>
                  <a:gd name="connsiteY3" fmla="*/ 2085428 h 2085428"/>
                  <a:gd name="connsiteX4" fmla="*/ 0 w 1567767"/>
                  <a:gd name="connsiteY4" fmla="*/ 0 h 2085428"/>
                  <a:gd name="connsiteX0" fmla="*/ 0 w 1552090"/>
                  <a:gd name="connsiteY0" fmla="*/ 0 h 2085428"/>
                  <a:gd name="connsiteX1" fmla="*/ 1552089 w 1552090"/>
                  <a:gd name="connsiteY1" fmla="*/ 1128953 h 2085428"/>
                  <a:gd name="connsiteX2" fmla="*/ 1552090 w 1552090"/>
                  <a:gd name="connsiteY2" fmla="*/ 2085428 h 2085428"/>
                  <a:gd name="connsiteX3" fmla="*/ 0 w 1552090"/>
                  <a:gd name="connsiteY3" fmla="*/ 2085428 h 2085428"/>
                  <a:gd name="connsiteX4" fmla="*/ 0 w 1552090"/>
                  <a:gd name="connsiteY4" fmla="*/ 0 h 208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2090" h="2085428">
                    <a:moveTo>
                      <a:pt x="0" y="0"/>
                    </a:moveTo>
                    <a:lnTo>
                      <a:pt x="1552089" y="1128953"/>
                    </a:lnTo>
                    <a:cubicBezTo>
                      <a:pt x="1552089" y="1447778"/>
                      <a:pt x="1552090" y="1766603"/>
                      <a:pt x="1552090" y="2085428"/>
                    </a:cubicBezTo>
                    <a:lnTo>
                      <a:pt x="0" y="20854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sz="1000"/>
              </a:p>
            </p:txBody>
          </p:sp>
          <p:sp>
            <p:nvSpPr>
              <p:cNvPr id="180" name="Triángulo rectángulo 6"/>
              <p:cNvSpPr/>
              <p:nvPr/>
            </p:nvSpPr>
            <p:spPr>
              <a:xfrm>
                <a:off x="6787740" y="4250170"/>
                <a:ext cx="1896769" cy="940701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14409" name="CuadroTexto 7"/>
              <p:cNvSpPr txBox="1">
                <a:spLocks noChangeArrowheads="1"/>
              </p:cNvSpPr>
              <p:nvPr/>
            </p:nvSpPr>
            <p:spPr bwMode="auto">
              <a:xfrm>
                <a:off x="832636" y="2643302"/>
                <a:ext cx="1611641" cy="1694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ES" sz="900" b="1">
                    <a:latin typeface="Century Gothic" pitchFamily="34" charset="0"/>
                    <a:ea typeface="Century Gothic" pitchFamily="34" charset="0"/>
                    <a:cs typeface="Century Gothic" pitchFamily="34" charset="0"/>
                  </a:rPr>
                  <a:t>Interaction between susceptibility and gene protection </a:t>
                </a:r>
              </a:p>
            </p:txBody>
          </p:sp>
          <p:sp>
            <p:nvSpPr>
              <p:cNvPr id="14410" name="CuadroTexto 8"/>
              <p:cNvSpPr txBox="1">
                <a:spLocks noChangeArrowheads="1"/>
              </p:cNvSpPr>
              <p:nvPr/>
            </p:nvSpPr>
            <p:spPr bwMode="auto">
              <a:xfrm>
                <a:off x="2905280" y="3393264"/>
                <a:ext cx="1540350" cy="755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 sz="900" b="1">
                    <a:latin typeface="Century Gothic" pitchFamily="34" charset="0"/>
                    <a:ea typeface="Century Gothic" pitchFamily="34" charset="0"/>
                    <a:cs typeface="Century Gothic" pitchFamily="34" charset="0"/>
                  </a:rPr>
                  <a:t>Insulitis:</a:t>
                </a:r>
              </a:p>
              <a:p>
                <a:r>
                  <a:rPr lang="es-ES" sz="900" b="1">
                    <a:latin typeface="Century Gothic" pitchFamily="34" charset="0"/>
                    <a:ea typeface="Lucida Grande"/>
                    <a:cs typeface="Century Gothic" pitchFamily="34" charset="0"/>
                  </a:rPr>
                  <a:t>β cells destruction</a:t>
                </a:r>
                <a:endParaRPr lang="es-ES" sz="900" b="1">
                  <a:latin typeface="Century Gothic" pitchFamily="34" charset="0"/>
                  <a:ea typeface="Century Gothic" pitchFamily="34" charset="0"/>
                  <a:cs typeface="Century Gothic" pitchFamily="34" charset="0"/>
                </a:endParaRPr>
              </a:p>
            </p:txBody>
          </p:sp>
          <p:sp>
            <p:nvSpPr>
              <p:cNvPr id="14411" name="CuadroTexto 9"/>
              <p:cNvSpPr txBox="1">
                <a:spLocks noChangeArrowheads="1"/>
              </p:cNvSpPr>
              <p:nvPr/>
            </p:nvSpPr>
            <p:spPr bwMode="auto">
              <a:xfrm>
                <a:off x="4424823" y="1132844"/>
                <a:ext cx="3355021" cy="645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" sz="1000" b="1">
                    <a:latin typeface="Century Gothic" pitchFamily="34" charset="0"/>
                    <a:ea typeface="Century Gothic" pitchFamily="34" charset="0"/>
                    <a:cs typeface="Century Gothic" pitchFamily="34" charset="0"/>
                  </a:rPr>
                  <a:t>Antibodies: IAA, GADA, ICAs, ZnT8A</a:t>
                </a:r>
              </a:p>
            </p:txBody>
          </p:sp>
          <p:sp>
            <p:nvSpPr>
              <p:cNvPr id="14412" name="CuadroTexto 10"/>
              <p:cNvSpPr txBox="1">
                <a:spLocks noChangeArrowheads="1"/>
              </p:cNvSpPr>
              <p:nvPr/>
            </p:nvSpPr>
            <p:spPr bwMode="auto">
              <a:xfrm>
                <a:off x="5180108" y="1699267"/>
                <a:ext cx="3355021" cy="1049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" sz="1000" b="1">
                    <a:latin typeface="Century Gothic" pitchFamily="34" charset="0"/>
                    <a:ea typeface="Century Gothic" pitchFamily="34" charset="0"/>
                    <a:cs typeface="Century Gothic" pitchFamily="34" charset="0"/>
                  </a:rPr>
                  <a:t>Loss of 1</a:t>
                </a:r>
                <a:r>
                  <a:rPr lang="es-ES" sz="1000" b="1" baseline="30000">
                    <a:latin typeface="Century Gothic" pitchFamily="34" charset="0"/>
                    <a:ea typeface="Century Gothic" pitchFamily="34" charset="0"/>
                    <a:cs typeface="Century Gothic" pitchFamily="34" charset="0"/>
                  </a:rPr>
                  <a:t>st</a:t>
                </a:r>
                <a:r>
                  <a:rPr lang="es-ES" sz="1000" b="1">
                    <a:latin typeface="Century Gothic" pitchFamily="34" charset="0"/>
                    <a:ea typeface="Century Gothic" pitchFamily="34" charset="0"/>
                    <a:cs typeface="Century Gothic" pitchFamily="34" charset="0"/>
                  </a:rPr>
                  <a:t> phase of insulin response  (IVGTT)</a:t>
                </a:r>
              </a:p>
            </p:txBody>
          </p:sp>
          <p:sp>
            <p:nvSpPr>
              <p:cNvPr id="14413" name="CuadroTexto 11"/>
              <p:cNvSpPr txBox="1">
                <a:spLocks noChangeArrowheads="1"/>
              </p:cNvSpPr>
              <p:nvPr/>
            </p:nvSpPr>
            <p:spPr bwMode="auto">
              <a:xfrm>
                <a:off x="5860665" y="2947238"/>
                <a:ext cx="3355021" cy="503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" sz="1000" b="1">
                    <a:latin typeface="Century Gothic" pitchFamily="34" charset="0"/>
                    <a:ea typeface="Century Gothic" pitchFamily="34" charset="0"/>
                    <a:cs typeface="Century Gothic" pitchFamily="34" charset="0"/>
                  </a:rPr>
                  <a:t>Glucose intolerance</a:t>
                </a:r>
              </a:p>
            </p:txBody>
          </p:sp>
          <p:sp>
            <p:nvSpPr>
              <p:cNvPr id="14414" name="CuadroTexto 12"/>
              <p:cNvSpPr txBox="1">
                <a:spLocks noChangeArrowheads="1"/>
              </p:cNvSpPr>
              <p:nvPr/>
            </p:nvSpPr>
            <p:spPr bwMode="auto">
              <a:xfrm>
                <a:off x="6835750" y="3484983"/>
                <a:ext cx="1979877" cy="503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" sz="1000" b="1">
                    <a:latin typeface="Century Gothic" pitchFamily="34" charset="0"/>
                    <a:ea typeface="Century Gothic" pitchFamily="34" charset="0"/>
                    <a:cs typeface="Century Gothic" pitchFamily="34" charset="0"/>
                  </a:rPr>
                  <a:t>Absence of C peptide</a:t>
                </a:r>
              </a:p>
            </p:txBody>
          </p:sp>
          <p:sp>
            <p:nvSpPr>
              <p:cNvPr id="14415" name="CuadroTexto 13"/>
              <p:cNvSpPr txBox="1">
                <a:spLocks noChangeArrowheads="1"/>
              </p:cNvSpPr>
              <p:nvPr/>
            </p:nvSpPr>
            <p:spPr bwMode="auto">
              <a:xfrm>
                <a:off x="7033546" y="4342569"/>
                <a:ext cx="1948407" cy="8188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" sz="1000" b="1">
                    <a:latin typeface="Century Gothic" pitchFamily="34" charset="0"/>
                    <a:ea typeface="Century Gothic" pitchFamily="34" charset="0"/>
                    <a:cs typeface="Century Gothic" pitchFamily="34" charset="0"/>
                  </a:rPr>
                  <a:t>Overt </a:t>
                </a:r>
              </a:p>
              <a:p>
                <a:r>
                  <a:rPr lang="es-ES" sz="1000" b="1">
                    <a:latin typeface="Century Gothic" pitchFamily="34" charset="0"/>
                    <a:ea typeface="Century Gothic" pitchFamily="34" charset="0"/>
                    <a:cs typeface="Century Gothic" pitchFamily="34" charset="0"/>
                  </a:rPr>
                  <a:t>diabetes</a:t>
                </a:r>
              </a:p>
            </p:txBody>
          </p:sp>
          <p:sp>
            <p:nvSpPr>
              <p:cNvPr id="14416" name="CuadroTexto 14"/>
              <p:cNvSpPr txBox="1">
                <a:spLocks noChangeArrowheads="1"/>
              </p:cNvSpPr>
              <p:nvPr/>
            </p:nvSpPr>
            <p:spPr bwMode="auto">
              <a:xfrm>
                <a:off x="2084768" y="5457032"/>
                <a:ext cx="1948407" cy="5038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ES" sz="1000" b="1">
                    <a:latin typeface="Century Gothic" pitchFamily="34" charset="0"/>
                    <a:ea typeface="Century Gothic" pitchFamily="34" charset="0"/>
                    <a:cs typeface="Century Gothic" pitchFamily="34" charset="0"/>
                  </a:rPr>
                  <a:t>Time</a:t>
                </a:r>
              </a:p>
            </p:txBody>
          </p:sp>
          <p:sp>
            <p:nvSpPr>
              <p:cNvPr id="14417" name="CuadroTexto 15"/>
              <p:cNvSpPr txBox="1">
                <a:spLocks noChangeArrowheads="1"/>
              </p:cNvSpPr>
              <p:nvPr/>
            </p:nvSpPr>
            <p:spPr bwMode="auto">
              <a:xfrm>
                <a:off x="5189305" y="3964955"/>
                <a:ext cx="1948407" cy="5038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" sz="1000" b="1">
                    <a:latin typeface="Century Gothic" pitchFamily="34" charset="0"/>
                    <a:ea typeface="Century Gothic" pitchFamily="34" charset="0"/>
                    <a:cs typeface="Century Gothic" pitchFamily="34" charset="0"/>
                  </a:rPr>
                  <a:t>Pre-diabetes</a:t>
                </a:r>
              </a:p>
            </p:txBody>
          </p:sp>
          <p:sp>
            <p:nvSpPr>
              <p:cNvPr id="14418" name="CuadroTexto 16"/>
              <p:cNvSpPr txBox="1">
                <a:spLocks noChangeArrowheads="1"/>
              </p:cNvSpPr>
              <p:nvPr/>
            </p:nvSpPr>
            <p:spPr bwMode="auto">
              <a:xfrm rot="-5400000">
                <a:off x="-2544585" y="3176396"/>
                <a:ext cx="1630479" cy="5152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" sz="1000" b="1">
                    <a:latin typeface="Century Gothic" pitchFamily="34" charset="0"/>
                    <a:ea typeface="Lucida Grande"/>
                    <a:cs typeface="Century Gothic" pitchFamily="34" charset="0"/>
                  </a:rPr>
                  <a:t>β cells mass</a:t>
                </a:r>
                <a:endParaRPr lang="es-ES" sz="1000" b="1">
                  <a:ea typeface="Lucida Grande"/>
                  <a:cs typeface="Century Gothic" pitchFamily="34" charset="0"/>
                </a:endParaRPr>
              </a:p>
            </p:txBody>
          </p:sp>
          <p:sp>
            <p:nvSpPr>
              <p:cNvPr id="14419" name="Rectángulo 18"/>
              <p:cNvSpPr>
                <a:spLocks noChangeArrowheads="1"/>
              </p:cNvSpPr>
              <p:nvPr/>
            </p:nvSpPr>
            <p:spPr bwMode="auto">
              <a:xfrm>
                <a:off x="-1156107" y="37827"/>
                <a:ext cx="3138795" cy="8877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" sz="1600" b="1">
                    <a:latin typeface="Helvetica" pitchFamily="34" charset="0"/>
                  </a:rPr>
                  <a:t>Immune dysregulation</a:t>
                </a:r>
              </a:p>
            </p:txBody>
          </p:sp>
          <p:cxnSp>
            <p:nvCxnSpPr>
              <p:cNvPr id="193" name="Conector recto de flecha 20"/>
              <p:cNvCxnSpPr/>
              <p:nvPr/>
            </p:nvCxnSpPr>
            <p:spPr>
              <a:xfrm>
                <a:off x="1176805" y="4966102"/>
                <a:ext cx="5047196" cy="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Conector recto de flecha 22"/>
              <p:cNvCxnSpPr/>
              <p:nvPr/>
            </p:nvCxnSpPr>
            <p:spPr>
              <a:xfrm>
                <a:off x="3643418" y="4649760"/>
                <a:ext cx="2564301" cy="416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" name="Agrupar 35"/>
              <p:cNvGrpSpPr>
                <a:grpSpLocks/>
              </p:cNvGrpSpPr>
              <p:nvPr/>
            </p:nvGrpSpPr>
            <p:grpSpPr bwMode="auto">
              <a:xfrm>
                <a:off x="2112469" y="1158869"/>
                <a:ext cx="5056600" cy="3448617"/>
                <a:chOff x="2112469" y="1158869"/>
                <a:chExt cx="5056600" cy="3448617"/>
              </a:xfrm>
            </p:grpSpPr>
            <p:cxnSp>
              <p:nvCxnSpPr>
                <p:cNvPr id="198" name="Conector recto de flecha 28"/>
                <p:cNvCxnSpPr/>
                <p:nvPr/>
              </p:nvCxnSpPr>
              <p:spPr>
                <a:xfrm flipH="1">
                  <a:off x="2112978" y="1157513"/>
                  <a:ext cx="1617951" cy="924051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Conector recto de flecha 32"/>
                <p:cNvCxnSpPr/>
                <p:nvPr/>
              </p:nvCxnSpPr>
              <p:spPr>
                <a:xfrm>
                  <a:off x="3730929" y="1157513"/>
                  <a:ext cx="3437386" cy="3450623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6" name="Conector recto de flecha 36"/>
              <p:cNvCxnSpPr/>
              <p:nvPr/>
            </p:nvCxnSpPr>
            <p:spPr>
              <a:xfrm flipH="1">
                <a:off x="-1155489" y="870306"/>
                <a:ext cx="999263" cy="99481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Conector recto de flecha 37"/>
              <p:cNvCxnSpPr/>
              <p:nvPr/>
            </p:nvCxnSpPr>
            <p:spPr>
              <a:xfrm rot="16200000" flipH="1">
                <a:off x="2292699" y="-1568443"/>
                <a:ext cx="4083311" cy="896080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25" name="Rectángulo 17"/>
              <p:cNvSpPr>
                <a:spLocks noChangeArrowheads="1"/>
              </p:cNvSpPr>
              <p:nvPr/>
            </p:nvSpPr>
            <p:spPr bwMode="auto">
              <a:xfrm>
                <a:off x="3275133" y="37827"/>
                <a:ext cx="5262098" cy="8877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" sz="1600" b="1">
                    <a:latin typeface="Helvetica" pitchFamily="34" charset="0"/>
                  </a:rPr>
                  <a:t>Environmental  triggers and regulators</a:t>
                </a:r>
              </a:p>
            </p:txBody>
          </p:sp>
        </p:grpSp>
        <p:sp>
          <p:nvSpPr>
            <p:cNvPr id="14401" name="CuadroTexto 1"/>
            <p:cNvSpPr txBox="1">
              <a:spLocks noChangeArrowheads="1"/>
            </p:cNvSpPr>
            <p:nvPr/>
          </p:nvSpPr>
          <p:spPr bwMode="auto">
            <a:xfrm>
              <a:off x="-1681490" y="4749163"/>
              <a:ext cx="654288" cy="409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700" b="1">
                  <a:latin typeface="Century Gothic" pitchFamily="34" charset="0"/>
                  <a:ea typeface="Century Gothic" pitchFamily="34" charset="0"/>
                  <a:cs typeface="Century Gothic" pitchFamily="34" charset="0"/>
                </a:rPr>
                <a:t>10%</a:t>
              </a:r>
            </a:p>
          </p:txBody>
        </p:sp>
        <p:sp>
          <p:nvSpPr>
            <p:cNvPr id="14402" name="CuadroTexto 27"/>
            <p:cNvSpPr txBox="1">
              <a:spLocks noChangeArrowheads="1"/>
            </p:cNvSpPr>
            <p:nvPr/>
          </p:nvSpPr>
          <p:spPr bwMode="auto">
            <a:xfrm>
              <a:off x="-1863875" y="3357387"/>
              <a:ext cx="654288" cy="409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s-ES" sz="700" b="1">
                  <a:latin typeface="Century Gothic" pitchFamily="34" charset="0"/>
                  <a:ea typeface="Century Gothic" pitchFamily="34" charset="0"/>
                  <a:cs typeface="Century Gothic" pitchFamily="34" charset="0"/>
                </a:rPr>
                <a:t>50%</a:t>
              </a:r>
            </a:p>
          </p:txBody>
        </p:sp>
        <p:sp>
          <p:nvSpPr>
            <p:cNvPr id="14403" name="CuadroTexto 29"/>
            <p:cNvSpPr txBox="1">
              <a:spLocks noChangeArrowheads="1"/>
            </p:cNvSpPr>
            <p:nvPr/>
          </p:nvSpPr>
          <p:spPr bwMode="auto">
            <a:xfrm>
              <a:off x="-1772683" y="2084006"/>
              <a:ext cx="654288" cy="409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700" b="1">
                  <a:latin typeface="Century Gothic" pitchFamily="34" charset="0"/>
                  <a:ea typeface="Century Gothic" pitchFamily="34" charset="0"/>
                  <a:cs typeface="Century Gothic" pitchFamily="34" charset="0"/>
                </a:rPr>
                <a:t>100%</a:t>
              </a:r>
            </a:p>
          </p:txBody>
        </p:sp>
      </p:grpSp>
      <p:sp>
        <p:nvSpPr>
          <p:cNvPr id="200" name="Rectángulo 3"/>
          <p:cNvSpPr/>
          <p:nvPr/>
        </p:nvSpPr>
        <p:spPr>
          <a:xfrm>
            <a:off x="900113" y="936625"/>
            <a:ext cx="1470025" cy="1117600"/>
          </a:xfrm>
          <a:prstGeom prst="rect">
            <a:avLst/>
          </a:prstGeom>
          <a:solidFill>
            <a:schemeClr val="bg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000"/>
          </a:p>
        </p:txBody>
      </p:sp>
      <p:sp>
        <p:nvSpPr>
          <p:cNvPr id="14386" name="Rectángulo 18"/>
          <p:cNvSpPr>
            <a:spLocks noChangeArrowheads="1"/>
          </p:cNvSpPr>
          <p:nvPr/>
        </p:nvSpPr>
        <p:spPr bwMode="auto">
          <a:xfrm>
            <a:off x="323850" y="2319338"/>
            <a:ext cx="28797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100" b="1">
                <a:latin typeface="Century Gothic" pitchFamily="34" charset="0"/>
                <a:ea typeface="Lucida Grande"/>
                <a:cs typeface="Century Gothic" pitchFamily="34" charset="0"/>
              </a:rPr>
              <a:t>Immune  dysregulation?</a:t>
            </a:r>
            <a:endParaRPr lang="es-ES" sz="1100" b="1">
              <a:ea typeface="Lucida Grande"/>
              <a:cs typeface="Century Gothic" pitchFamily="34" charset="0"/>
            </a:endParaRPr>
          </a:p>
        </p:txBody>
      </p:sp>
      <p:sp>
        <p:nvSpPr>
          <p:cNvPr id="14387" name="202 Rectángulo"/>
          <p:cNvSpPr>
            <a:spLocks noChangeArrowheads="1"/>
          </p:cNvSpPr>
          <p:nvPr/>
        </p:nvSpPr>
        <p:spPr bwMode="auto">
          <a:xfrm>
            <a:off x="1116013" y="981075"/>
            <a:ext cx="9985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latin typeface="Century Gothic" pitchFamily="34" charset="0"/>
                <a:ea typeface="Lucida Grande"/>
                <a:cs typeface="Century Gothic" pitchFamily="34" charset="0"/>
              </a:rPr>
              <a:t>??</a:t>
            </a:r>
          </a:p>
          <a:p>
            <a:r>
              <a:rPr lang="es-ES" b="1">
                <a:latin typeface="Century Gothic" pitchFamily="34" charset="0"/>
                <a:ea typeface="Lucida Grande"/>
                <a:cs typeface="Century Gothic" pitchFamily="34" charset="0"/>
              </a:rPr>
              <a:t>Target</a:t>
            </a:r>
          </a:p>
          <a:p>
            <a:r>
              <a:rPr lang="es-ES" b="1">
                <a:latin typeface="Century Gothic" pitchFamily="34" charset="0"/>
                <a:ea typeface="Lucida Grande"/>
                <a:cs typeface="Century Gothic" pitchFamily="34" charset="0"/>
              </a:rPr>
              <a:t> genes </a:t>
            </a:r>
            <a:endParaRPr lang="es-MX">
              <a:ea typeface="Lucida Grande"/>
              <a:cs typeface="Century Gothic" pitchFamily="34" charset="0"/>
            </a:endParaRPr>
          </a:p>
        </p:txBody>
      </p:sp>
      <p:sp>
        <p:nvSpPr>
          <p:cNvPr id="14388" name="203 Rectángulo"/>
          <p:cNvSpPr>
            <a:spLocks noChangeArrowheads="1"/>
          </p:cNvSpPr>
          <p:nvPr/>
        </p:nvSpPr>
        <p:spPr bwMode="auto">
          <a:xfrm>
            <a:off x="4852988" y="2068513"/>
            <a:ext cx="30495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Helvetica" pitchFamily="34" charset="0"/>
              </a:rPr>
              <a:t>Other environmental factors  </a:t>
            </a:r>
          </a:p>
        </p:txBody>
      </p:sp>
      <p:sp>
        <p:nvSpPr>
          <p:cNvPr id="14389" name="Freeform 63"/>
          <p:cNvSpPr>
            <a:spLocks/>
          </p:cNvSpPr>
          <p:nvPr/>
        </p:nvSpPr>
        <p:spPr bwMode="auto">
          <a:xfrm rot="19528497">
            <a:off x="2725738" y="2363788"/>
            <a:ext cx="68262" cy="366712"/>
          </a:xfrm>
          <a:custGeom>
            <a:avLst/>
            <a:gdLst>
              <a:gd name="T0" fmla="*/ 2147483647 w 103"/>
              <a:gd name="T1" fmla="*/ 2147483647 h 248"/>
              <a:gd name="T2" fmla="*/ 2147483647 w 103"/>
              <a:gd name="T3" fmla="*/ 2147483647 h 248"/>
              <a:gd name="T4" fmla="*/ 2147483647 w 103"/>
              <a:gd name="T5" fmla="*/ 2147483647 h 248"/>
              <a:gd name="T6" fmla="*/ 2147483647 w 103"/>
              <a:gd name="T7" fmla="*/ 2147483647 h 248"/>
              <a:gd name="T8" fmla="*/ 2147483647 w 103"/>
              <a:gd name="T9" fmla="*/ 2147483647 h 248"/>
              <a:gd name="T10" fmla="*/ 0 w 103"/>
              <a:gd name="T11" fmla="*/ 0 h 248"/>
              <a:gd name="T12" fmla="*/ 0 w 103"/>
              <a:gd name="T13" fmla="*/ 2147483647 h 2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3"/>
              <a:gd name="T22" fmla="*/ 0 h 248"/>
              <a:gd name="T23" fmla="*/ 103 w 103"/>
              <a:gd name="T24" fmla="*/ 248 h 2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3" h="248">
                <a:moveTo>
                  <a:pt x="103" y="248"/>
                </a:moveTo>
                <a:lnTo>
                  <a:pt x="48" y="183"/>
                </a:lnTo>
                <a:lnTo>
                  <a:pt x="103" y="160"/>
                </a:lnTo>
                <a:lnTo>
                  <a:pt x="25" y="87"/>
                </a:lnTo>
                <a:lnTo>
                  <a:pt x="96" y="64"/>
                </a:lnTo>
                <a:lnTo>
                  <a:pt x="0" y="0"/>
                </a:lnTo>
                <a:lnTo>
                  <a:pt x="0" y="8"/>
                </a:lnTo>
              </a:path>
            </a:pathLst>
          </a:cu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90" name="Freeform 63"/>
          <p:cNvSpPr>
            <a:spLocks/>
          </p:cNvSpPr>
          <p:nvPr/>
        </p:nvSpPr>
        <p:spPr bwMode="auto">
          <a:xfrm>
            <a:off x="6227763" y="2376488"/>
            <a:ext cx="350837" cy="215900"/>
          </a:xfrm>
          <a:custGeom>
            <a:avLst/>
            <a:gdLst>
              <a:gd name="T0" fmla="*/ 2147483647 w 103"/>
              <a:gd name="T1" fmla="*/ 2147483647 h 248"/>
              <a:gd name="T2" fmla="*/ 2147483647 w 103"/>
              <a:gd name="T3" fmla="*/ 2147483647 h 248"/>
              <a:gd name="T4" fmla="*/ 2147483647 w 103"/>
              <a:gd name="T5" fmla="*/ 2147483647 h 248"/>
              <a:gd name="T6" fmla="*/ 2147483647 w 103"/>
              <a:gd name="T7" fmla="*/ 2147483647 h 248"/>
              <a:gd name="T8" fmla="*/ 2147483647 w 103"/>
              <a:gd name="T9" fmla="*/ 2147483647 h 248"/>
              <a:gd name="T10" fmla="*/ 0 w 103"/>
              <a:gd name="T11" fmla="*/ 0 h 248"/>
              <a:gd name="T12" fmla="*/ 0 w 103"/>
              <a:gd name="T13" fmla="*/ 2147483647 h 2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3"/>
              <a:gd name="T22" fmla="*/ 0 h 248"/>
              <a:gd name="T23" fmla="*/ 103 w 103"/>
              <a:gd name="T24" fmla="*/ 248 h 2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3" h="248">
                <a:moveTo>
                  <a:pt x="103" y="248"/>
                </a:moveTo>
                <a:lnTo>
                  <a:pt x="48" y="183"/>
                </a:lnTo>
                <a:lnTo>
                  <a:pt x="103" y="160"/>
                </a:lnTo>
                <a:lnTo>
                  <a:pt x="25" y="87"/>
                </a:lnTo>
                <a:lnTo>
                  <a:pt x="96" y="64"/>
                </a:lnTo>
                <a:lnTo>
                  <a:pt x="0" y="0"/>
                </a:lnTo>
                <a:lnTo>
                  <a:pt x="0" y="8"/>
                </a:lnTo>
              </a:path>
            </a:pathLst>
          </a:cu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91" name="Freeform 61"/>
          <p:cNvSpPr>
            <a:spLocks/>
          </p:cNvSpPr>
          <p:nvPr/>
        </p:nvSpPr>
        <p:spPr bwMode="auto">
          <a:xfrm>
            <a:off x="7956550" y="2592388"/>
            <a:ext cx="195263" cy="384175"/>
          </a:xfrm>
          <a:custGeom>
            <a:avLst/>
            <a:gdLst>
              <a:gd name="T0" fmla="*/ 0 w 152"/>
              <a:gd name="T1" fmla="*/ 2147483647 h 257"/>
              <a:gd name="T2" fmla="*/ 2147483647 w 152"/>
              <a:gd name="T3" fmla="*/ 2147483647 h 257"/>
              <a:gd name="T4" fmla="*/ 0 w 152"/>
              <a:gd name="T5" fmla="*/ 2147483647 h 257"/>
              <a:gd name="T6" fmla="*/ 2147483647 w 152"/>
              <a:gd name="T7" fmla="*/ 2147483647 h 257"/>
              <a:gd name="T8" fmla="*/ 2147483647 w 152"/>
              <a:gd name="T9" fmla="*/ 2147483647 h 257"/>
              <a:gd name="T10" fmla="*/ 2147483647 w 152"/>
              <a:gd name="T11" fmla="*/ 0 h 257"/>
              <a:gd name="T12" fmla="*/ 2147483647 w 152"/>
              <a:gd name="T13" fmla="*/ 2147483647 h 2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257"/>
              <a:gd name="T23" fmla="*/ 152 w 152"/>
              <a:gd name="T24" fmla="*/ 257 h 2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257">
                <a:moveTo>
                  <a:pt x="0" y="257"/>
                </a:moveTo>
                <a:lnTo>
                  <a:pt x="81" y="192"/>
                </a:lnTo>
                <a:lnTo>
                  <a:pt x="0" y="169"/>
                </a:lnTo>
                <a:lnTo>
                  <a:pt x="113" y="96"/>
                </a:lnTo>
                <a:lnTo>
                  <a:pt x="25" y="73"/>
                </a:lnTo>
                <a:lnTo>
                  <a:pt x="152" y="0"/>
                </a:lnTo>
                <a:lnTo>
                  <a:pt x="152" y="17"/>
                </a:lnTo>
              </a:path>
            </a:pathLst>
          </a:cu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92" name="207 Rectángulo"/>
          <p:cNvSpPr>
            <a:spLocks noChangeArrowheads="1"/>
          </p:cNvSpPr>
          <p:nvPr/>
        </p:nvSpPr>
        <p:spPr bwMode="auto">
          <a:xfrm>
            <a:off x="1979613" y="2205038"/>
            <a:ext cx="1225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C00000"/>
                </a:solidFill>
                <a:latin typeface="Helvetica" pitchFamily="34" charset="0"/>
              </a:rPr>
              <a:t> </a:t>
            </a:r>
            <a:r>
              <a:rPr lang="en-US" sz="1600" b="1">
                <a:latin typeface="Helvetica" pitchFamily="34" charset="0"/>
              </a:rPr>
              <a:t>Genetics</a:t>
            </a:r>
            <a:r>
              <a:rPr lang="en-US" sz="1600" b="1">
                <a:solidFill>
                  <a:srgbClr val="C00000"/>
                </a:solidFill>
                <a:latin typeface="Helvetica" pitchFamily="34" charset="0"/>
              </a:rPr>
              <a:t>  </a:t>
            </a:r>
          </a:p>
        </p:txBody>
      </p:sp>
      <p:sp>
        <p:nvSpPr>
          <p:cNvPr id="14393" name="208 Rectángulo"/>
          <p:cNvSpPr>
            <a:spLocks noChangeArrowheads="1"/>
          </p:cNvSpPr>
          <p:nvPr/>
        </p:nvSpPr>
        <p:spPr bwMode="auto">
          <a:xfrm>
            <a:off x="7235825" y="2303463"/>
            <a:ext cx="17145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C00000"/>
                </a:solidFill>
                <a:latin typeface="Helvetica" pitchFamily="34" charset="0"/>
              </a:rPr>
              <a:t> </a:t>
            </a:r>
            <a:r>
              <a:rPr lang="en-US" sz="1600" b="1">
                <a:latin typeface="Helvetica" pitchFamily="34" charset="0"/>
              </a:rPr>
              <a:t>Viral infection  </a:t>
            </a:r>
          </a:p>
        </p:txBody>
      </p:sp>
      <p:sp>
        <p:nvSpPr>
          <p:cNvPr id="14394" name="209 Rectángulo"/>
          <p:cNvSpPr>
            <a:spLocks noChangeArrowheads="1"/>
          </p:cNvSpPr>
          <p:nvPr/>
        </p:nvSpPr>
        <p:spPr bwMode="auto">
          <a:xfrm>
            <a:off x="4140200" y="6021388"/>
            <a:ext cx="1944688" cy="3079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 b="1">
                <a:latin typeface="Helvetica" pitchFamily="34" charset="0"/>
              </a:rPr>
              <a:t>β</a:t>
            </a:r>
            <a:r>
              <a:rPr lang="en-US" sz="1400" b="1">
                <a:latin typeface="Helvetica" pitchFamily="34" charset="0"/>
              </a:rPr>
              <a:t>-cell destruction</a:t>
            </a:r>
            <a:endParaRPr lang="es-MX" sz="1400" b="1">
              <a:latin typeface="Helvetica" pitchFamily="34" charset="0"/>
            </a:endParaRPr>
          </a:p>
        </p:txBody>
      </p:sp>
      <p:sp>
        <p:nvSpPr>
          <p:cNvPr id="14396" name="212 Rectángulo"/>
          <p:cNvSpPr>
            <a:spLocks noChangeArrowheads="1"/>
          </p:cNvSpPr>
          <p:nvPr/>
        </p:nvSpPr>
        <p:spPr bwMode="auto">
          <a:xfrm>
            <a:off x="6227763" y="5229225"/>
            <a:ext cx="2619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>
                <a:latin typeface="Symbol" pitchFamily="18" charset="2"/>
              </a:rPr>
              <a:t>b</a:t>
            </a:r>
            <a:endParaRPr lang="es-MX" sz="1100"/>
          </a:p>
        </p:txBody>
      </p:sp>
      <p:sp>
        <p:nvSpPr>
          <p:cNvPr id="216" name="215 Cerrar llave"/>
          <p:cNvSpPr/>
          <p:nvPr/>
        </p:nvSpPr>
        <p:spPr>
          <a:xfrm rot="5400000">
            <a:off x="4368800" y="-2128837"/>
            <a:ext cx="406400" cy="8496300"/>
          </a:xfrm>
          <a:prstGeom prst="rightBrace">
            <a:avLst>
              <a:gd name="adj1" fmla="val 100000"/>
              <a:gd name="adj2" fmla="val 8289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219" name="218 Rectángulo"/>
          <p:cNvSpPr/>
          <p:nvPr/>
        </p:nvSpPr>
        <p:spPr>
          <a:xfrm>
            <a:off x="4427538" y="4005263"/>
            <a:ext cx="469900" cy="261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b="1" dirty="0" err="1">
                <a:latin typeface="Helvetica" pitchFamily="34" charset="0"/>
                <a:cs typeface="Helvetica" pitchFamily="34" charset="0"/>
              </a:rPr>
              <a:t>IFN</a:t>
            </a:r>
            <a:r>
              <a:rPr lang="en-US" sz="1050" b="1" dirty="0" err="1">
                <a:latin typeface="Symbol" pitchFamily="18" charset="2"/>
                <a:cs typeface="Helvetica" pitchFamily="34" charset="0"/>
              </a:rPr>
              <a:t>g</a:t>
            </a:r>
            <a:endParaRPr lang="en-US" sz="1050" dirty="0">
              <a:latin typeface="Symbol" pitchFamily="18" charset="2"/>
              <a:cs typeface="Helvetica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5796136" y="6597352"/>
            <a:ext cx="31406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Gómez-</a:t>
            </a:r>
            <a:r>
              <a:rPr lang="es-MX" sz="8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Díaaz</a:t>
            </a:r>
            <a:r>
              <a:rPr lang="es-MX" sz="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R., et al. </a:t>
            </a:r>
            <a:r>
              <a:rPr lang="es-MX" sz="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</a:t>
            </a:r>
            <a:r>
              <a:rPr lang="es-MX" sz="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Diabetes </a:t>
            </a:r>
            <a:r>
              <a:rPr lang="es-MX" sz="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es-MX" sz="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2011;7(4): 278-283</a:t>
            </a:r>
            <a:r>
              <a:rPr lang="es-MX" sz="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lecha derecha 28"/>
          <p:cNvSpPr/>
          <p:nvPr/>
        </p:nvSpPr>
        <p:spPr>
          <a:xfrm>
            <a:off x="6197072" y="6049148"/>
            <a:ext cx="493182" cy="21748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2924566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5147</TotalTime>
  <Words>2971</Words>
  <Application>Microsoft Office PowerPoint</Application>
  <PresentationFormat>Presentación en pantalla (4:3)</PresentationFormat>
  <Paragraphs>586</Paragraphs>
  <Slides>25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Rita</dc:creator>
  <cp:lastModifiedBy>Rita</cp:lastModifiedBy>
  <cp:revision>287</cp:revision>
  <dcterms:created xsi:type="dcterms:W3CDTF">2017-03-22T13:22:12Z</dcterms:created>
  <dcterms:modified xsi:type="dcterms:W3CDTF">2017-03-29T23:10:00Z</dcterms:modified>
</cp:coreProperties>
</file>