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60"/>
  </p:notesMasterIdLst>
  <p:sldIdLst>
    <p:sldId id="1405" r:id="rId2"/>
    <p:sldId id="1508" r:id="rId3"/>
    <p:sldId id="1509" r:id="rId4"/>
    <p:sldId id="1510" r:id="rId5"/>
    <p:sldId id="1791" r:id="rId6"/>
    <p:sldId id="1513" r:id="rId7"/>
    <p:sldId id="1514" r:id="rId8"/>
    <p:sldId id="1356" r:id="rId9"/>
    <p:sldId id="1359" r:id="rId10"/>
    <p:sldId id="1360" r:id="rId11"/>
    <p:sldId id="1397" r:id="rId12"/>
    <p:sldId id="1780" r:id="rId13"/>
    <p:sldId id="1785" r:id="rId14"/>
    <p:sldId id="1481" r:id="rId15"/>
    <p:sldId id="1755" r:id="rId16"/>
    <p:sldId id="1099" r:id="rId17"/>
    <p:sldId id="1770" r:id="rId18"/>
    <p:sldId id="1129" r:id="rId19"/>
    <p:sldId id="1139" r:id="rId20"/>
    <p:sldId id="1267" r:id="rId21"/>
    <p:sldId id="1793" r:id="rId22"/>
    <p:sldId id="1672" r:id="rId23"/>
    <p:sldId id="1667" r:id="rId24"/>
    <p:sldId id="1673" r:id="rId25"/>
    <p:sldId id="1674" r:id="rId26"/>
    <p:sldId id="1677" r:id="rId27"/>
    <p:sldId id="1678" r:id="rId28"/>
    <p:sldId id="1681" r:id="rId29"/>
    <p:sldId id="1682" r:id="rId30"/>
    <p:sldId id="1684" r:id="rId31"/>
    <p:sldId id="1702" r:id="rId32"/>
    <p:sldId id="1789" r:id="rId33"/>
    <p:sldId id="1690" r:id="rId34"/>
    <p:sldId id="1771" r:id="rId35"/>
    <p:sldId id="1768" r:id="rId36"/>
    <p:sldId id="1777" r:id="rId37"/>
    <p:sldId id="1735" r:id="rId38"/>
    <p:sldId id="1783" r:id="rId39"/>
    <p:sldId id="1784" r:id="rId40"/>
    <p:sldId id="1792" r:id="rId41"/>
    <p:sldId id="1700" r:id="rId42"/>
    <p:sldId id="1786" r:id="rId43"/>
    <p:sldId id="1695" r:id="rId44"/>
    <p:sldId id="1696" r:id="rId45"/>
    <p:sldId id="1698" r:id="rId46"/>
    <p:sldId id="1699" r:id="rId47"/>
    <p:sldId id="1794" r:id="rId48"/>
    <p:sldId id="1762" r:id="rId49"/>
    <p:sldId id="1781" r:id="rId50"/>
    <p:sldId id="1772" r:id="rId51"/>
    <p:sldId id="1774" r:id="rId52"/>
    <p:sldId id="1657" r:id="rId53"/>
    <p:sldId id="1782" r:id="rId54"/>
    <p:sldId id="1165" r:id="rId55"/>
    <p:sldId id="1776" r:id="rId56"/>
    <p:sldId id="1787" r:id="rId57"/>
    <p:sldId id="1788" r:id="rId58"/>
    <p:sldId id="1790" r:id="rId5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00CC66"/>
    <a:srgbClr val="FFFFCC"/>
    <a:srgbClr val="CCECFF"/>
    <a:srgbClr val="FF0000"/>
    <a:srgbClr val="00CC99"/>
    <a:srgbClr val="66CCFF"/>
    <a:srgbClr val="FFFFA7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1" autoAdjust="0"/>
    <p:restoredTop sz="97024" autoAdjust="0"/>
  </p:normalViewPr>
  <p:slideViewPr>
    <p:cSldViewPr>
      <p:cViewPr varScale="1">
        <p:scale>
          <a:sx n="82" d="100"/>
          <a:sy n="82" d="100"/>
        </p:scale>
        <p:origin x="432" y="84"/>
      </p:cViewPr>
      <p:guideLst>
        <p:guide orient="horz" pos="4319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6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6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53D1EC-F966-4513-825B-B814FDCCF4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29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E047D-1178-460D-BD2E-6C1D181CBFC7}" type="slidenum">
              <a:rPr lang="es-MX" smtClean="0"/>
              <a:pPr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481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965EA-3380-47FA-BF65-E0C32DDFDCE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20E94-F628-46EF-BCCB-4A1D98CF76D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AA163-9A96-4907-AFDA-6C99BBBBF79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B8E38-ED32-43C3-BC8A-E0317EAE877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F8174-A986-4A4A-A443-39B35DDDFC4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8A890-A093-437D-8015-C162520D54A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01C7-5154-4213-B039-4D35AA9E3C3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1FA5C-6947-4C59-8738-85A1F6EA540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1805F-F7C4-45A8-B1D4-186CA5DC7F2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9B10-E9F0-441A-AD4B-533AFC88277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50EE-EF61-4D0D-B280-52A4007B664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EA7E2-2062-4B2C-AD2E-9CDD873F4F7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Haga clic para modificar el estilo de título del patrón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Haga clic para modificar el estilo de texto del patrón</a:t>
            </a:r>
          </a:p>
          <a:p>
            <a:pPr lvl="1"/>
            <a:r>
              <a:rPr lang="en-GB"/>
              <a:t>Segundo nivel</a:t>
            </a:r>
          </a:p>
          <a:p>
            <a:pPr lvl="2"/>
            <a:r>
              <a:rPr lang="en-GB"/>
              <a:t>Tercer nivel</a:t>
            </a:r>
          </a:p>
          <a:p>
            <a:pPr lvl="3"/>
            <a:r>
              <a:rPr lang="en-GB"/>
              <a:t>Cuarto nivel</a:t>
            </a:r>
          </a:p>
          <a:p>
            <a:pPr lvl="4"/>
            <a:r>
              <a:rPr lang="en-GB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70B3A4-1FDB-4BF2-84C5-DDFCD4D7E00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7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E:\imm%20y%20KCl.mp4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2051720" y="2132856"/>
            <a:ext cx="69127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s-MX" sz="4000" dirty="0">
                <a:latin typeface="Arial" pitchFamily="34" charset="0"/>
                <a:cs typeface="Arial" pitchFamily="34" charset="0"/>
              </a:rPr>
              <a:t>Fisiología y Farmacología del Receptor a Histamina H</a:t>
            </a:r>
            <a:r>
              <a:rPr lang="es-MX" sz="4000" baseline="-25000" dirty="0">
                <a:latin typeface="Arial" pitchFamily="34" charset="0"/>
                <a:cs typeface="Arial" pitchFamily="34" charset="0"/>
              </a:rPr>
              <a:t>3</a:t>
            </a:r>
            <a:endParaRPr lang="es-ES" sz="4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8" name="Text Box 5"/>
          <p:cNvSpPr txBox="1">
            <a:spLocks noChangeArrowheads="1"/>
          </p:cNvSpPr>
          <p:nvPr/>
        </p:nvSpPr>
        <p:spPr bwMode="auto">
          <a:xfrm>
            <a:off x="2123728" y="3717032"/>
            <a:ext cx="662431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400" dirty="0">
                <a:latin typeface="Arial" pitchFamily="34" charset="0"/>
              </a:rPr>
              <a:t>Dr. José Antonio Arias Montaño</a:t>
            </a:r>
          </a:p>
        </p:txBody>
      </p:sp>
      <p:pic>
        <p:nvPicPr>
          <p:cNvPr id="138249" name="Picture 9" descr="G-Prot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70" y="5103489"/>
            <a:ext cx="1543318" cy="1374691"/>
          </a:xfrm>
          <a:prstGeom prst="rect">
            <a:avLst/>
          </a:prstGeom>
          <a:noFill/>
        </p:spPr>
      </p:pic>
      <p:pic>
        <p:nvPicPr>
          <p:cNvPr id="138250" name="Picture 10" descr="PSD-95%20and%20Syna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996" y="3437079"/>
            <a:ext cx="1543318" cy="1398440"/>
          </a:xfrm>
          <a:prstGeom prst="rect">
            <a:avLst/>
          </a:prstGeom>
          <a:noFill/>
        </p:spPr>
      </p:pic>
      <p:pic>
        <p:nvPicPr>
          <p:cNvPr id="138251" name="Picture 11" descr="neur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90388"/>
            <a:ext cx="1542118" cy="1299637"/>
          </a:xfrm>
          <a:prstGeom prst="rect">
            <a:avLst/>
          </a:prstGeom>
          <a:noFill/>
        </p:spPr>
      </p:pic>
      <p:sp>
        <p:nvSpPr>
          <p:cNvPr id="138246" name="Rectangle 9"/>
          <p:cNvSpPr>
            <a:spLocks noChangeArrowheads="1"/>
          </p:cNvSpPr>
          <p:nvPr/>
        </p:nvSpPr>
        <p:spPr bwMode="auto">
          <a:xfrm>
            <a:off x="7596336" y="5301208"/>
            <a:ext cx="1421581" cy="14039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8247" name="Freeform 10"/>
          <p:cNvSpPr>
            <a:spLocks noEditPoints="1"/>
          </p:cNvSpPr>
          <p:nvPr/>
        </p:nvSpPr>
        <p:spPr bwMode="auto">
          <a:xfrm>
            <a:off x="7596336" y="5301208"/>
            <a:ext cx="1368872" cy="1295847"/>
          </a:xfrm>
          <a:custGeom>
            <a:avLst/>
            <a:gdLst>
              <a:gd name="T0" fmla="*/ 843081167 w 2020"/>
              <a:gd name="T1" fmla="*/ 692441090 h 1988"/>
              <a:gd name="T2" fmla="*/ 852616846 w 2020"/>
              <a:gd name="T3" fmla="*/ 338352368 h 1988"/>
              <a:gd name="T4" fmla="*/ 830740655 w 2020"/>
              <a:gd name="T5" fmla="*/ 308975714 h 1988"/>
              <a:gd name="T6" fmla="*/ 625439505 w 2020"/>
              <a:gd name="T7" fmla="*/ 5245936 h 1988"/>
              <a:gd name="T8" fmla="*/ 340485716 w 2020"/>
              <a:gd name="T9" fmla="*/ 174159568 h 1988"/>
              <a:gd name="T10" fmla="*/ 177254189 w 2020"/>
              <a:gd name="T11" fmla="*/ 165241552 h 1988"/>
              <a:gd name="T12" fmla="*/ 15145349 w 2020"/>
              <a:gd name="T13" fmla="*/ 408645664 h 1988"/>
              <a:gd name="T14" fmla="*/ 146964251 w 2020"/>
              <a:gd name="T15" fmla="*/ 676179635 h 1988"/>
              <a:gd name="T16" fmla="*/ 220446400 w 2020"/>
              <a:gd name="T17" fmla="*/ 949484098 h 1988"/>
              <a:gd name="T18" fmla="*/ 533446261 w 2020"/>
              <a:gd name="T19" fmla="*/ 941615558 h 1988"/>
              <a:gd name="T20" fmla="*/ 761746097 w 2020"/>
              <a:gd name="T21" fmla="*/ 1021875532 h 1988"/>
              <a:gd name="T22" fmla="*/ 1050625996 w 2020"/>
              <a:gd name="T23" fmla="*/ 759062214 h 1988"/>
              <a:gd name="T24" fmla="*/ 995654286 w 2020"/>
              <a:gd name="T25" fmla="*/ 624771214 h 1988"/>
              <a:gd name="T26" fmla="*/ 1096622243 w 2020"/>
              <a:gd name="T27" fmla="*/ 349892989 h 1988"/>
              <a:gd name="T28" fmla="*/ 664704905 w 2020"/>
              <a:gd name="T29" fmla="*/ 269107915 h 1988"/>
              <a:gd name="T30" fmla="*/ 622634673 w 2020"/>
              <a:gd name="T31" fmla="*/ 309500090 h 1988"/>
              <a:gd name="T32" fmla="*/ 724724563 w 2020"/>
              <a:gd name="T33" fmla="*/ 421235037 h 1988"/>
              <a:gd name="T34" fmla="*/ 763989214 w 2020"/>
              <a:gd name="T35" fmla="*/ 253895211 h 1988"/>
              <a:gd name="T36" fmla="*/ 595709785 w 2020"/>
              <a:gd name="T37" fmla="*/ 252321359 h 1988"/>
              <a:gd name="T38" fmla="*/ 739308191 w 2020"/>
              <a:gd name="T39" fmla="*/ 115931360 h 1988"/>
              <a:gd name="T40" fmla="*/ 545786773 w 2020"/>
              <a:gd name="T41" fmla="*/ 73440934 h 1988"/>
              <a:gd name="T42" fmla="*/ 422381659 w 2020"/>
              <a:gd name="T43" fmla="*/ 139012603 h 1988"/>
              <a:gd name="T44" fmla="*/ 338802817 w 2020"/>
              <a:gd name="T45" fmla="*/ 348843512 h 1988"/>
              <a:gd name="T46" fmla="*/ 377507250 w 2020"/>
              <a:gd name="T47" fmla="*/ 416514203 h 1988"/>
              <a:gd name="T48" fmla="*/ 495863761 w 2020"/>
              <a:gd name="T49" fmla="*/ 307401861 h 1988"/>
              <a:gd name="T50" fmla="*/ 330389070 w 2020"/>
              <a:gd name="T51" fmla="*/ 279599784 h 1988"/>
              <a:gd name="T52" fmla="*/ 281587991 w 2020"/>
              <a:gd name="T53" fmla="*/ 441169299 h 1988"/>
              <a:gd name="T54" fmla="*/ 218763501 w 2020"/>
              <a:gd name="T55" fmla="*/ 253895211 h 1988"/>
              <a:gd name="T56" fmla="*/ 97602182 w 2020"/>
              <a:gd name="T57" fmla="*/ 383465467 h 1988"/>
              <a:gd name="T58" fmla="*/ 122844195 w 2020"/>
              <a:gd name="T59" fmla="*/ 558674467 h 1988"/>
              <a:gd name="T60" fmla="*/ 479036267 w 2020"/>
              <a:gd name="T61" fmla="*/ 796307589 h 1988"/>
              <a:gd name="T62" fmla="*/ 443697632 w 2020"/>
              <a:gd name="T63" fmla="*/ 841421322 h 1988"/>
              <a:gd name="T64" fmla="*/ 444258598 w 2020"/>
              <a:gd name="T65" fmla="*/ 961024719 h 1988"/>
              <a:gd name="T66" fmla="*/ 205862023 w 2020"/>
              <a:gd name="T67" fmla="*/ 839847470 h 1988"/>
              <a:gd name="T68" fmla="*/ 223251232 w 2020"/>
              <a:gd name="T69" fmla="*/ 782144362 h 1988"/>
              <a:gd name="T70" fmla="*/ 862152526 w 2020"/>
              <a:gd name="T71" fmla="*/ 520904897 h 1988"/>
              <a:gd name="T72" fmla="*/ 866079291 w 2020"/>
              <a:gd name="T73" fmla="*/ 508839175 h 1988"/>
              <a:gd name="T74" fmla="*/ 737626041 w 2020"/>
              <a:gd name="T75" fmla="*/ 617951427 h 1988"/>
              <a:gd name="T76" fmla="*/ 903661791 w 2020"/>
              <a:gd name="T77" fmla="*/ 629492048 h 1988"/>
              <a:gd name="T78" fmla="*/ 798767819 w 2020"/>
              <a:gd name="T79" fmla="*/ 455332526 h 1988"/>
              <a:gd name="T80" fmla="*/ 598514617 w 2020"/>
              <a:gd name="T81" fmla="*/ 300057697 h 1988"/>
              <a:gd name="T82" fmla="*/ 445940749 w 2020"/>
              <a:gd name="T83" fmla="*/ 442218051 h 1988"/>
              <a:gd name="T84" fmla="*/ 422942625 w 2020"/>
              <a:gd name="T85" fmla="*/ 580181857 h 1988"/>
              <a:gd name="T86" fmla="*/ 535690127 w 2020"/>
              <a:gd name="T87" fmla="*/ 667785995 h 1988"/>
              <a:gd name="T88" fmla="*/ 679288533 w 2020"/>
              <a:gd name="T89" fmla="*/ 620574032 h 1988"/>
              <a:gd name="T90" fmla="*/ 968730147 w 2020"/>
              <a:gd name="T91" fmla="*/ 468447000 h 1988"/>
              <a:gd name="T92" fmla="*/ 1048943096 w 2020"/>
              <a:gd name="T93" fmla="*/ 535592500 h 1988"/>
              <a:gd name="T94" fmla="*/ 976021961 w 2020"/>
              <a:gd name="T95" fmla="*/ 294287386 h 1988"/>
              <a:gd name="T96" fmla="*/ 936195594 w 2020"/>
              <a:gd name="T97" fmla="*/ 319991959 h 1988"/>
              <a:gd name="T98" fmla="*/ 714627168 w 2020"/>
              <a:gd name="T99" fmla="*/ 910665051 h 1988"/>
              <a:gd name="T100" fmla="*/ 808864465 w 2020"/>
              <a:gd name="T101" fmla="*/ 923255149 h 1988"/>
              <a:gd name="T102" fmla="*/ 934512695 w 2020"/>
              <a:gd name="T103" fmla="*/ 759062214 h 1988"/>
              <a:gd name="T104" fmla="*/ 643949898 w 2020"/>
              <a:gd name="T105" fmla="*/ 797881442 h 1988"/>
              <a:gd name="T106" fmla="*/ 651803427 w 2020"/>
              <a:gd name="T107" fmla="*/ 738079200 h 1988"/>
              <a:gd name="T108" fmla="*/ 502595357 w 2020"/>
              <a:gd name="T109" fmla="*/ 704506812 h 1988"/>
              <a:gd name="T110" fmla="*/ 611977061 w 2020"/>
              <a:gd name="T111" fmla="*/ 756439609 h 1988"/>
              <a:gd name="T112" fmla="*/ 221007366 w 2020"/>
              <a:gd name="T113" fmla="*/ 613754969 h 1988"/>
              <a:gd name="T114" fmla="*/ 380873049 w 2020"/>
              <a:gd name="T115" fmla="*/ 599066642 h 1988"/>
              <a:gd name="T116" fmla="*/ 269808446 w 2020"/>
              <a:gd name="T117" fmla="*/ 713424104 h 1988"/>
              <a:gd name="T118" fmla="*/ 208105889 w 2020"/>
              <a:gd name="T119" fmla="*/ 530871666 h 1988"/>
              <a:gd name="T120" fmla="*/ 267564580 w 2020"/>
              <a:gd name="T121" fmla="*/ 511462504 h 1988"/>
              <a:gd name="T122" fmla="*/ 436966035 w 2020"/>
              <a:gd name="T123" fmla="*/ 247075424 h 19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20"/>
              <a:gd name="T187" fmla="*/ 0 h 1988"/>
              <a:gd name="T188" fmla="*/ 2020 w 2020"/>
              <a:gd name="T189" fmla="*/ 1988 h 198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20" h="1988">
                <a:moveTo>
                  <a:pt x="1544" y="1346"/>
                </a:moveTo>
                <a:lnTo>
                  <a:pt x="1535" y="1360"/>
                </a:lnTo>
                <a:lnTo>
                  <a:pt x="1527" y="1372"/>
                </a:lnTo>
                <a:lnTo>
                  <a:pt x="1518" y="1381"/>
                </a:lnTo>
                <a:lnTo>
                  <a:pt x="1508" y="1387"/>
                </a:lnTo>
                <a:lnTo>
                  <a:pt x="1497" y="1389"/>
                </a:lnTo>
                <a:lnTo>
                  <a:pt x="1485" y="1388"/>
                </a:lnTo>
                <a:lnTo>
                  <a:pt x="1471" y="1381"/>
                </a:lnTo>
                <a:lnTo>
                  <a:pt x="1455" y="1370"/>
                </a:lnTo>
                <a:lnTo>
                  <a:pt x="1419" y="1342"/>
                </a:lnTo>
                <a:lnTo>
                  <a:pt x="1425" y="1336"/>
                </a:lnTo>
                <a:lnTo>
                  <a:pt x="1430" y="1331"/>
                </a:lnTo>
                <a:lnTo>
                  <a:pt x="1435" y="1325"/>
                </a:lnTo>
                <a:lnTo>
                  <a:pt x="1440" y="1319"/>
                </a:lnTo>
                <a:lnTo>
                  <a:pt x="1445" y="1312"/>
                </a:lnTo>
                <a:lnTo>
                  <a:pt x="1448" y="1307"/>
                </a:lnTo>
                <a:lnTo>
                  <a:pt x="1451" y="1300"/>
                </a:lnTo>
                <a:lnTo>
                  <a:pt x="1455" y="1293"/>
                </a:lnTo>
                <a:lnTo>
                  <a:pt x="1469" y="1301"/>
                </a:lnTo>
                <a:lnTo>
                  <a:pt x="1481" y="1308"/>
                </a:lnTo>
                <a:lnTo>
                  <a:pt x="1493" y="1315"/>
                </a:lnTo>
                <a:lnTo>
                  <a:pt x="1503" y="1320"/>
                </a:lnTo>
                <a:lnTo>
                  <a:pt x="1513" y="1327"/>
                </a:lnTo>
                <a:lnTo>
                  <a:pt x="1524" y="1333"/>
                </a:lnTo>
                <a:lnTo>
                  <a:pt x="1534" y="1339"/>
                </a:lnTo>
                <a:lnTo>
                  <a:pt x="1544" y="1346"/>
                </a:lnTo>
                <a:close/>
                <a:moveTo>
                  <a:pt x="1481" y="590"/>
                </a:moveTo>
                <a:lnTo>
                  <a:pt x="1481" y="590"/>
                </a:lnTo>
                <a:lnTo>
                  <a:pt x="1481" y="589"/>
                </a:lnTo>
                <a:lnTo>
                  <a:pt x="1481" y="590"/>
                </a:lnTo>
                <a:close/>
                <a:moveTo>
                  <a:pt x="1481" y="589"/>
                </a:moveTo>
                <a:lnTo>
                  <a:pt x="1489" y="597"/>
                </a:lnTo>
                <a:lnTo>
                  <a:pt x="1495" y="604"/>
                </a:lnTo>
                <a:lnTo>
                  <a:pt x="1502" y="610"/>
                </a:lnTo>
                <a:lnTo>
                  <a:pt x="1506" y="616"/>
                </a:lnTo>
                <a:lnTo>
                  <a:pt x="1511" y="621"/>
                </a:lnTo>
                <a:lnTo>
                  <a:pt x="1514" y="625"/>
                </a:lnTo>
                <a:lnTo>
                  <a:pt x="1516" y="628"/>
                </a:lnTo>
                <a:lnTo>
                  <a:pt x="1517" y="630"/>
                </a:lnTo>
                <a:lnTo>
                  <a:pt x="1518" y="632"/>
                </a:lnTo>
                <a:lnTo>
                  <a:pt x="1519" y="637"/>
                </a:lnTo>
                <a:lnTo>
                  <a:pt x="1520" y="645"/>
                </a:lnTo>
                <a:lnTo>
                  <a:pt x="1520" y="655"/>
                </a:lnTo>
                <a:lnTo>
                  <a:pt x="1519" y="667"/>
                </a:lnTo>
                <a:lnTo>
                  <a:pt x="1513" y="678"/>
                </a:lnTo>
                <a:lnTo>
                  <a:pt x="1505" y="689"/>
                </a:lnTo>
                <a:lnTo>
                  <a:pt x="1492" y="700"/>
                </a:lnTo>
                <a:lnTo>
                  <a:pt x="1455" y="721"/>
                </a:lnTo>
                <a:lnTo>
                  <a:pt x="1449" y="712"/>
                </a:lnTo>
                <a:lnTo>
                  <a:pt x="1442" y="703"/>
                </a:lnTo>
                <a:lnTo>
                  <a:pt x="1435" y="695"/>
                </a:lnTo>
                <a:lnTo>
                  <a:pt x="1430" y="687"/>
                </a:lnTo>
                <a:lnTo>
                  <a:pt x="1423" y="679"/>
                </a:lnTo>
                <a:lnTo>
                  <a:pt x="1416" y="672"/>
                </a:lnTo>
                <a:lnTo>
                  <a:pt x="1410" y="667"/>
                </a:lnTo>
                <a:lnTo>
                  <a:pt x="1405" y="662"/>
                </a:lnTo>
                <a:lnTo>
                  <a:pt x="1415" y="651"/>
                </a:lnTo>
                <a:lnTo>
                  <a:pt x="1425" y="640"/>
                </a:lnTo>
                <a:lnTo>
                  <a:pt x="1435" y="631"/>
                </a:lnTo>
                <a:lnTo>
                  <a:pt x="1445" y="622"/>
                </a:lnTo>
                <a:lnTo>
                  <a:pt x="1454" y="614"/>
                </a:lnTo>
                <a:lnTo>
                  <a:pt x="1463" y="606"/>
                </a:lnTo>
                <a:lnTo>
                  <a:pt x="1472" y="597"/>
                </a:lnTo>
                <a:lnTo>
                  <a:pt x="1481" y="589"/>
                </a:lnTo>
                <a:close/>
                <a:moveTo>
                  <a:pt x="1537" y="427"/>
                </a:moveTo>
                <a:lnTo>
                  <a:pt x="1518" y="409"/>
                </a:lnTo>
                <a:lnTo>
                  <a:pt x="1500" y="393"/>
                </a:lnTo>
                <a:lnTo>
                  <a:pt x="1481" y="377"/>
                </a:lnTo>
                <a:lnTo>
                  <a:pt x="1462" y="363"/>
                </a:lnTo>
                <a:lnTo>
                  <a:pt x="1442" y="349"/>
                </a:lnTo>
                <a:lnTo>
                  <a:pt x="1423" y="337"/>
                </a:lnTo>
                <a:lnTo>
                  <a:pt x="1401" y="325"/>
                </a:lnTo>
                <a:lnTo>
                  <a:pt x="1378" y="313"/>
                </a:lnTo>
                <a:lnTo>
                  <a:pt x="1445" y="187"/>
                </a:lnTo>
                <a:lnTo>
                  <a:pt x="1453" y="162"/>
                </a:lnTo>
                <a:lnTo>
                  <a:pt x="1450" y="138"/>
                </a:lnTo>
                <a:lnTo>
                  <a:pt x="1438" y="117"/>
                </a:lnTo>
                <a:lnTo>
                  <a:pt x="1417" y="97"/>
                </a:lnTo>
                <a:lnTo>
                  <a:pt x="1390" y="80"/>
                </a:lnTo>
                <a:lnTo>
                  <a:pt x="1356" y="65"/>
                </a:lnTo>
                <a:lnTo>
                  <a:pt x="1320" y="52"/>
                </a:lnTo>
                <a:lnTo>
                  <a:pt x="1280" y="40"/>
                </a:lnTo>
                <a:lnTo>
                  <a:pt x="1237" y="31"/>
                </a:lnTo>
                <a:lnTo>
                  <a:pt x="1195" y="22"/>
                </a:lnTo>
                <a:lnTo>
                  <a:pt x="1154" y="16"/>
                </a:lnTo>
                <a:lnTo>
                  <a:pt x="1115" y="10"/>
                </a:lnTo>
                <a:lnTo>
                  <a:pt x="1079" y="6"/>
                </a:lnTo>
                <a:lnTo>
                  <a:pt x="1048" y="2"/>
                </a:lnTo>
                <a:lnTo>
                  <a:pt x="1024" y="1"/>
                </a:lnTo>
                <a:lnTo>
                  <a:pt x="1007" y="0"/>
                </a:lnTo>
                <a:lnTo>
                  <a:pt x="988" y="0"/>
                </a:lnTo>
                <a:lnTo>
                  <a:pt x="961" y="1"/>
                </a:lnTo>
                <a:lnTo>
                  <a:pt x="929" y="5"/>
                </a:lnTo>
                <a:lnTo>
                  <a:pt x="892" y="9"/>
                </a:lnTo>
                <a:lnTo>
                  <a:pt x="852" y="15"/>
                </a:lnTo>
                <a:lnTo>
                  <a:pt x="809" y="23"/>
                </a:lnTo>
                <a:lnTo>
                  <a:pt x="766" y="32"/>
                </a:lnTo>
                <a:lnTo>
                  <a:pt x="723" y="43"/>
                </a:lnTo>
                <a:lnTo>
                  <a:pt x="682" y="55"/>
                </a:lnTo>
                <a:lnTo>
                  <a:pt x="644" y="69"/>
                </a:lnTo>
                <a:lnTo>
                  <a:pt x="611" y="85"/>
                </a:lnTo>
                <a:lnTo>
                  <a:pt x="584" y="102"/>
                </a:lnTo>
                <a:lnTo>
                  <a:pt x="563" y="122"/>
                </a:lnTo>
                <a:lnTo>
                  <a:pt x="551" y="143"/>
                </a:lnTo>
                <a:lnTo>
                  <a:pt x="548" y="165"/>
                </a:lnTo>
                <a:lnTo>
                  <a:pt x="556" y="190"/>
                </a:lnTo>
                <a:lnTo>
                  <a:pt x="628" y="320"/>
                </a:lnTo>
                <a:lnTo>
                  <a:pt x="607" y="332"/>
                </a:lnTo>
                <a:lnTo>
                  <a:pt x="586" y="344"/>
                </a:lnTo>
                <a:lnTo>
                  <a:pt x="568" y="356"/>
                </a:lnTo>
                <a:lnTo>
                  <a:pt x="551" y="367"/>
                </a:lnTo>
                <a:lnTo>
                  <a:pt x="537" y="377"/>
                </a:lnTo>
                <a:lnTo>
                  <a:pt x="525" y="385"/>
                </a:lnTo>
                <a:lnTo>
                  <a:pt x="516" y="391"/>
                </a:lnTo>
                <a:lnTo>
                  <a:pt x="512" y="394"/>
                </a:lnTo>
                <a:lnTo>
                  <a:pt x="508" y="396"/>
                </a:lnTo>
                <a:lnTo>
                  <a:pt x="504" y="401"/>
                </a:lnTo>
                <a:lnTo>
                  <a:pt x="498" y="405"/>
                </a:lnTo>
                <a:lnTo>
                  <a:pt x="491" y="412"/>
                </a:lnTo>
                <a:lnTo>
                  <a:pt x="483" y="419"/>
                </a:lnTo>
                <a:lnTo>
                  <a:pt x="475" y="427"/>
                </a:lnTo>
                <a:lnTo>
                  <a:pt x="466" y="435"/>
                </a:lnTo>
                <a:lnTo>
                  <a:pt x="457" y="444"/>
                </a:lnTo>
                <a:lnTo>
                  <a:pt x="350" y="332"/>
                </a:lnTo>
                <a:lnTo>
                  <a:pt x="348" y="331"/>
                </a:lnTo>
                <a:lnTo>
                  <a:pt x="344" y="329"/>
                </a:lnTo>
                <a:lnTo>
                  <a:pt x="338" y="325"/>
                </a:lnTo>
                <a:lnTo>
                  <a:pt x="331" y="322"/>
                </a:lnTo>
                <a:lnTo>
                  <a:pt x="323" y="318"/>
                </a:lnTo>
                <a:lnTo>
                  <a:pt x="316" y="315"/>
                </a:lnTo>
                <a:lnTo>
                  <a:pt x="312" y="313"/>
                </a:lnTo>
                <a:lnTo>
                  <a:pt x="310" y="312"/>
                </a:lnTo>
                <a:lnTo>
                  <a:pt x="293" y="312"/>
                </a:lnTo>
                <a:lnTo>
                  <a:pt x="275" y="321"/>
                </a:lnTo>
                <a:lnTo>
                  <a:pt x="254" y="336"/>
                </a:lnTo>
                <a:lnTo>
                  <a:pt x="233" y="357"/>
                </a:lnTo>
                <a:lnTo>
                  <a:pt x="212" y="384"/>
                </a:lnTo>
                <a:lnTo>
                  <a:pt x="189" y="414"/>
                </a:lnTo>
                <a:lnTo>
                  <a:pt x="168" y="447"/>
                </a:lnTo>
                <a:lnTo>
                  <a:pt x="146" y="481"/>
                </a:lnTo>
                <a:lnTo>
                  <a:pt x="127" y="517"/>
                </a:lnTo>
                <a:lnTo>
                  <a:pt x="107" y="552"/>
                </a:lnTo>
                <a:lnTo>
                  <a:pt x="90" y="585"/>
                </a:lnTo>
                <a:lnTo>
                  <a:pt x="75" y="617"/>
                </a:lnTo>
                <a:lnTo>
                  <a:pt x="64" y="646"/>
                </a:lnTo>
                <a:lnTo>
                  <a:pt x="54" y="669"/>
                </a:lnTo>
                <a:lnTo>
                  <a:pt x="48" y="688"/>
                </a:lnTo>
                <a:lnTo>
                  <a:pt x="46" y="700"/>
                </a:lnTo>
                <a:lnTo>
                  <a:pt x="45" y="705"/>
                </a:lnTo>
                <a:lnTo>
                  <a:pt x="40" y="721"/>
                </a:lnTo>
                <a:lnTo>
                  <a:pt x="34" y="747"/>
                </a:lnTo>
                <a:lnTo>
                  <a:pt x="27" y="779"/>
                </a:lnTo>
                <a:lnTo>
                  <a:pt x="20" y="817"/>
                </a:lnTo>
                <a:lnTo>
                  <a:pt x="14" y="859"/>
                </a:lnTo>
                <a:lnTo>
                  <a:pt x="7" y="905"/>
                </a:lnTo>
                <a:lnTo>
                  <a:pt x="2" y="950"/>
                </a:lnTo>
                <a:lnTo>
                  <a:pt x="0" y="996"/>
                </a:lnTo>
                <a:lnTo>
                  <a:pt x="1" y="1040"/>
                </a:lnTo>
                <a:lnTo>
                  <a:pt x="6" y="1080"/>
                </a:lnTo>
                <a:lnTo>
                  <a:pt x="15" y="1115"/>
                </a:lnTo>
                <a:lnTo>
                  <a:pt x="29" y="1144"/>
                </a:lnTo>
                <a:lnTo>
                  <a:pt x="49" y="1165"/>
                </a:lnTo>
                <a:lnTo>
                  <a:pt x="75" y="1175"/>
                </a:lnTo>
                <a:lnTo>
                  <a:pt x="109" y="1175"/>
                </a:lnTo>
                <a:lnTo>
                  <a:pt x="230" y="1153"/>
                </a:lnTo>
                <a:lnTo>
                  <a:pt x="236" y="1177"/>
                </a:lnTo>
                <a:lnTo>
                  <a:pt x="241" y="1201"/>
                </a:lnTo>
                <a:lnTo>
                  <a:pt x="246" y="1223"/>
                </a:lnTo>
                <a:lnTo>
                  <a:pt x="251" y="1244"/>
                </a:lnTo>
                <a:lnTo>
                  <a:pt x="255" y="1260"/>
                </a:lnTo>
                <a:lnTo>
                  <a:pt x="259" y="1273"/>
                </a:lnTo>
                <a:lnTo>
                  <a:pt x="260" y="1283"/>
                </a:lnTo>
                <a:lnTo>
                  <a:pt x="261" y="1286"/>
                </a:lnTo>
                <a:lnTo>
                  <a:pt x="262" y="1289"/>
                </a:lnTo>
                <a:lnTo>
                  <a:pt x="264" y="1295"/>
                </a:lnTo>
                <a:lnTo>
                  <a:pt x="268" y="1302"/>
                </a:lnTo>
                <a:lnTo>
                  <a:pt x="272" y="1311"/>
                </a:lnTo>
                <a:lnTo>
                  <a:pt x="278" y="1321"/>
                </a:lnTo>
                <a:lnTo>
                  <a:pt x="284" y="1332"/>
                </a:lnTo>
                <a:lnTo>
                  <a:pt x="291" y="1344"/>
                </a:lnTo>
                <a:lnTo>
                  <a:pt x="296" y="1356"/>
                </a:lnTo>
                <a:lnTo>
                  <a:pt x="183" y="1410"/>
                </a:lnTo>
                <a:lnTo>
                  <a:pt x="159" y="1427"/>
                </a:lnTo>
                <a:lnTo>
                  <a:pt x="145" y="1449"/>
                </a:lnTo>
                <a:lnTo>
                  <a:pt x="142" y="1475"/>
                </a:lnTo>
                <a:lnTo>
                  <a:pt x="148" y="1505"/>
                </a:lnTo>
                <a:lnTo>
                  <a:pt x="160" y="1538"/>
                </a:lnTo>
                <a:lnTo>
                  <a:pt x="180" y="1571"/>
                </a:lnTo>
                <a:lnTo>
                  <a:pt x="203" y="1607"/>
                </a:lnTo>
                <a:lnTo>
                  <a:pt x="230" y="1642"/>
                </a:lnTo>
                <a:lnTo>
                  <a:pt x="259" y="1676"/>
                </a:lnTo>
                <a:lnTo>
                  <a:pt x="290" y="1710"/>
                </a:lnTo>
                <a:lnTo>
                  <a:pt x="319" y="1741"/>
                </a:lnTo>
                <a:lnTo>
                  <a:pt x="347" y="1768"/>
                </a:lnTo>
                <a:lnTo>
                  <a:pt x="372" y="1792"/>
                </a:lnTo>
                <a:lnTo>
                  <a:pt x="393" y="1810"/>
                </a:lnTo>
                <a:lnTo>
                  <a:pt x="409" y="1823"/>
                </a:lnTo>
                <a:lnTo>
                  <a:pt x="417" y="1830"/>
                </a:lnTo>
                <a:lnTo>
                  <a:pt x="428" y="1837"/>
                </a:lnTo>
                <a:lnTo>
                  <a:pt x="445" y="1849"/>
                </a:lnTo>
                <a:lnTo>
                  <a:pt x="470" y="1864"/>
                </a:lnTo>
                <a:lnTo>
                  <a:pt x="500" y="1881"/>
                </a:lnTo>
                <a:lnTo>
                  <a:pt x="534" y="1901"/>
                </a:lnTo>
                <a:lnTo>
                  <a:pt x="571" y="1920"/>
                </a:lnTo>
                <a:lnTo>
                  <a:pt x="610" y="1939"/>
                </a:lnTo>
                <a:lnTo>
                  <a:pt x="650" y="1956"/>
                </a:lnTo>
                <a:lnTo>
                  <a:pt x="690" y="1970"/>
                </a:lnTo>
                <a:lnTo>
                  <a:pt x="729" y="1981"/>
                </a:lnTo>
                <a:lnTo>
                  <a:pt x="767" y="1987"/>
                </a:lnTo>
                <a:lnTo>
                  <a:pt x="800" y="1987"/>
                </a:lnTo>
                <a:lnTo>
                  <a:pt x="830" y="1980"/>
                </a:lnTo>
                <a:lnTo>
                  <a:pt x="854" y="1965"/>
                </a:lnTo>
                <a:lnTo>
                  <a:pt x="872" y="1942"/>
                </a:lnTo>
                <a:lnTo>
                  <a:pt x="883" y="1909"/>
                </a:lnTo>
                <a:lnTo>
                  <a:pt x="901" y="1792"/>
                </a:lnTo>
                <a:lnTo>
                  <a:pt x="919" y="1793"/>
                </a:lnTo>
                <a:lnTo>
                  <a:pt x="936" y="1794"/>
                </a:lnTo>
                <a:lnTo>
                  <a:pt x="951" y="1795"/>
                </a:lnTo>
                <a:lnTo>
                  <a:pt x="964" y="1797"/>
                </a:lnTo>
                <a:lnTo>
                  <a:pt x="975" y="1798"/>
                </a:lnTo>
                <a:lnTo>
                  <a:pt x="987" y="1799"/>
                </a:lnTo>
                <a:lnTo>
                  <a:pt x="997" y="1799"/>
                </a:lnTo>
                <a:lnTo>
                  <a:pt x="1007" y="1799"/>
                </a:lnTo>
                <a:lnTo>
                  <a:pt x="1016" y="1800"/>
                </a:lnTo>
                <a:lnTo>
                  <a:pt x="1027" y="1800"/>
                </a:lnTo>
                <a:lnTo>
                  <a:pt x="1037" y="1799"/>
                </a:lnTo>
                <a:lnTo>
                  <a:pt x="1048" y="1799"/>
                </a:lnTo>
                <a:lnTo>
                  <a:pt x="1061" y="1798"/>
                </a:lnTo>
                <a:lnTo>
                  <a:pt x="1075" y="1797"/>
                </a:lnTo>
                <a:lnTo>
                  <a:pt x="1091" y="1795"/>
                </a:lnTo>
                <a:lnTo>
                  <a:pt x="1109" y="1793"/>
                </a:lnTo>
                <a:lnTo>
                  <a:pt x="1131" y="1940"/>
                </a:lnTo>
                <a:lnTo>
                  <a:pt x="1139" y="1963"/>
                </a:lnTo>
                <a:lnTo>
                  <a:pt x="1156" y="1978"/>
                </a:lnTo>
                <a:lnTo>
                  <a:pt x="1179" y="1986"/>
                </a:lnTo>
                <a:lnTo>
                  <a:pt x="1208" y="1988"/>
                </a:lnTo>
                <a:lnTo>
                  <a:pt x="1241" y="1983"/>
                </a:lnTo>
                <a:lnTo>
                  <a:pt x="1277" y="1975"/>
                </a:lnTo>
                <a:lnTo>
                  <a:pt x="1318" y="1963"/>
                </a:lnTo>
                <a:lnTo>
                  <a:pt x="1358" y="1948"/>
                </a:lnTo>
                <a:lnTo>
                  <a:pt x="1399" y="1932"/>
                </a:lnTo>
                <a:lnTo>
                  <a:pt x="1439" y="1913"/>
                </a:lnTo>
                <a:lnTo>
                  <a:pt x="1477" y="1895"/>
                </a:lnTo>
                <a:lnTo>
                  <a:pt x="1511" y="1877"/>
                </a:lnTo>
                <a:lnTo>
                  <a:pt x="1542" y="1861"/>
                </a:lnTo>
                <a:lnTo>
                  <a:pt x="1567" y="1847"/>
                </a:lnTo>
                <a:lnTo>
                  <a:pt x="1585" y="1836"/>
                </a:lnTo>
                <a:lnTo>
                  <a:pt x="1597" y="1829"/>
                </a:lnTo>
                <a:lnTo>
                  <a:pt x="1608" y="1821"/>
                </a:lnTo>
                <a:lnTo>
                  <a:pt x="1625" y="1806"/>
                </a:lnTo>
                <a:lnTo>
                  <a:pt x="1647" y="1786"/>
                </a:lnTo>
                <a:lnTo>
                  <a:pt x="1674" y="1761"/>
                </a:lnTo>
                <a:lnTo>
                  <a:pt x="1702" y="1734"/>
                </a:lnTo>
                <a:lnTo>
                  <a:pt x="1732" y="1702"/>
                </a:lnTo>
                <a:lnTo>
                  <a:pt x="1763" y="1668"/>
                </a:lnTo>
                <a:lnTo>
                  <a:pt x="1791" y="1634"/>
                </a:lnTo>
                <a:lnTo>
                  <a:pt x="1819" y="1599"/>
                </a:lnTo>
                <a:lnTo>
                  <a:pt x="1842" y="1564"/>
                </a:lnTo>
                <a:lnTo>
                  <a:pt x="1860" y="1531"/>
                </a:lnTo>
                <a:lnTo>
                  <a:pt x="1872" y="1500"/>
                </a:lnTo>
                <a:lnTo>
                  <a:pt x="1876" y="1471"/>
                </a:lnTo>
                <a:lnTo>
                  <a:pt x="1873" y="1447"/>
                </a:lnTo>
                <a:lnTo>
                  <a:pt x="1859" y="1429"/>
                </a:lnTo>
                <a:lnTo>
                  <a:pt x="1834" y="1415"/>
                </a:lnTo>
                <a:lnTo>
                  <a:pt x="1829" y="1414"/>
                </a:lnTo>
                <a:lnTo>
                  <a:pt x="1819" y="1408"/>
                </a:lnTo>
                <a:lnTo>
                  <a:pt x="1805" y="1402"/>
                </a:lnTo>
                <a:lnTo>
                  <a:pt x="1788" y="1394"/>
                </a:lnTo>
                <a:lnTo>
                  <a:pt x="1770" y="1384"/>
                </a:lnTo>
                <a:lnTo>
                  <a:pt x="1750" y="1375"/>
                </a:lnTo>
                <a:lnTo>
                  <a:pt x="1734" y="1366"/>
                </a:lnTo>
                <a:lnTo>
                  <a:pt x="1719" y="1359"/>
                </a:lnTo>
                <a:lnTo>
                  <a:pt x="1725" y="1347"/>
                </a:lnTo>
                <a:lnTo>
                  <a:pt x="1730" y="1334"/>
                </a:lnTo>
                <a:lnTo>
                  <a:pt x="1735" y="1321"/>
                </a:lnTo>
                <a:lnTo>
                  <a:pt x="1740" y="1308"/>
                </a:lnTo>
                <a:lnTo>
                  <a:pt x="1746" y="1293"/>
                </a:lnTo>
                <a:lnTo>
                  <a:pt x="1750" y="1279"/>
                </a:lnTo>
                <a:lnTo>
                  <a:pt x="1755" y="1264"/>
                </a:lnTo>
                <a:lnTo>
                  <a:pt x="1759" y="1250"/>
                </a:lnTo>
                <a:lnTo>
                  <a:pt x="1764" y="1236"/>
                </a:lnTo>
                <a:lnTo>
                  <a:pt x="1769" y="1221"/>
                </a:lnTo>
                <a:lnTo>
                  <a:pt x="1772" y="1206"/>
                </a:lnTo>
                <a:lnTo>
                  <a:pt x="1775" y="1191"/>
                </a:lnTo>
                <a:lnTo>
                  <a:pt x="1779" y="1177"/>
                </a:lnTo>
                <a:lnTo>
                  <a:pt x="1781" y="1162"/>
                </a:lnTo>
                <a:lnTo>
                  <a:pt x="1783" y="1149"/>
                </a:lnTo>
                <a:lnTo>
                  <a:pt x="1786" y="1135"/>
                </a:lnTo>
                <a:lnTo>
                  <a:pt x="1937" y="1160"/>
                </a:lnTo>
                <a:lnTo>
                  <a:pt x="1964" y="1160"/>
                </a:lnTo>
                <a:lnTo>
                  <a:pt x="1985" y="1150"/>
                </a:lnTo>
                <a:lnTo>
                  <a:pt x="2001" y="1130"/>
                </a:lnTo>
                <a:lnTo>
                  <a:pt x="2011" y="1105"/>
                </a:lnTo>
                <a:lnTo>
                  <a:pt x="2018" y="1073"/>
                </a:lnTo>
                <a:lnTo>
                  <a:pt x="2020" y="1036"/>
                </a:lnTo>
                <a:lnTo>
                  <a:pt x="2019" y="996"/>
                </a:lnTo>
                <a:lnTo>
                  <a:pt x="2016" y="954"/>
                </a:lnTo>
                <a:lnTo>
                  <a:pt x="2010" y="910"/>
                </a:lnTo>
                <a:lnTo>
                  <a:pt x="2003" y="867"/>
                </a:lnTo>
                <a:lnTo>
                  <a:pt x="1995" y="825"/>
                </a:lnTo>
                <a:lnTo>
                  <a:pt x="1987" y="786"/>
                </a:lnTo>
                <a:lnTo>
                  <a:pt x="1978" y="750"/>
                </a:lnTo>
                <a:lnTo>
                  <a:pt x="1971" y="720"/>
                </a:lnTo>
                <a:lnTo>
                  <a:pt x="1964" y="696"/>
                </a:lnTo>
                <a:lnTo>
                  <a:pt x="1960" y="680"/>
                </a:lnTo>
                <a:lnTo>
                  <a:pt x="1955" y="667"/>
                </a:lnTo>
                <a:lnTo>
                  <a:pt x="1946" y="645"/>
                </a:lnTo>
                <a:lnTo>
                  <a:pt x="1933" y="616"/>
                </a:lnTo>
                <a:lnTo>
                  <a:pt x="1919" y="584"/>
                </a:lnTo>
                <a:lnTo>
                  <a:pt x="1900" y="547"/>
                </a:lnTo>
                <a:lnTo>
                  <a:pt x="1880" y="510"/>
                </a:lnTo>
                <a:lnTo>
                  <a:pt x="1858" y="472"/>
                </a:lnTo>
                <a:lnTo>
                  <a:pt x="1834" y="434"/>
                </a:lnTo>
                <a:lnTo>
                  <a:pt x="1807" y="399"/>
                </a:lnTo>
                <a:lnTo>
                  <a:pt x="1781" y="367"/>
                </a:lnTo>
                <a:lnTo>
                  <a:pt x="1755" y="340"/>
                </a:lnTo>
                <a:lnTo>
                  <a:pt x="1727" y="320"/>
                </a:lnTo>
                <a:lnTo>
                  <a:pt x="1701" y="307"/>
                </a:lnTo>
                <a:lnTo>
                  <a:pt x="1675" y="304"/>
                </a:lnTo>
                <a:lnTo>
                  <a:pt x="1650" y="310"/>
                </a:lnTo>
                <a:lnTo>
                  <a:pt x="1625" y="330"/>
                </a:lnTo>
                <a:lnTo>
                  <a:pt x="1537" y="427"/>
                </a:lnTo>
                <a:close/>
                <a:moveTo>
                  <a:pt x="1137" y="499"/>
                </a:moveTo>
                <a:lnTo>
                  <a:pt x="1147" y="502"/>
                </a:lnTo>
                <a:lnTo>
                  <a:pt x="1156" y="504"/>
                </a:lnTo>
                <a:lnTo>
                  <a:pt x="1166" y="506"/>
                </a:lnTo>
                <a:lnTo>
                  <a:pt x="1176" y="510"/>
                </a:lnTo>
                <a:lnTo>
                  <a:pt x="1185" y="513"/>
                </a:lnTo>
                <a:lnTo>
                  <a:pt x="1193" y="517"/>
                </a:lnTo>
                <a:lnTo>
                  <a:pt x="1202" y="520"/>
                </a:lnTo>
                <a:lnTo>
                  <a:pt x="1210" y="523"/>
                </a:lnTo>
                <a:lnTo>
                  <a:pt x="1250" y="426"/>
                </a:lnTo>
                <a:lnTo>
                  <a:pt x="1233" y="420"/>
                </a:lnTo>
                <a:lnTo>
                  <a:pt x="1216" y="417"/>
                </a:lnTo>
                <a:lnTo>
                  <a:pt x="1200" y="416"/>
                </a:lnTo>
                <a:lnTo>
                  <a:pt x="1185" y="417"/>
                </a:lnTo>
                <a:lnTo>
                  <a:pt x="1172" y="419"/>
                </a:lnTo>
                <a:lnTo>
                  <a:pt x="1162" y="423"/>
                </a:lnTo>
                <a:lnTo>
                  <a:pt x="1155" y="428"/>
                </a:lnTo>
                <a:lnTo>
                  <a:pt x="1152" y="435"/>
                </a:lnTo>
                <a:lnTo>
                  <a:pt x="1150" y="440"/>
                </a:lnTo>
                <a:lnTo>
                  <a:pt x="1149" y="447"/>
                </a:lnTo>
                <a:lnTo>
                  <a:pt x="1147" y="455"/>
                </a:lnTo>
                <a:lnTo>
                  <a:pt x="1146" y="464"/>
                </a:lnTo>
                <a:lnTo>
                  <a:pt x="1144" y="473"/>
                </a:lnTo>
                <a:lnTo>
                  <a:pt x="1141" y="482"/>
                </a:lnTo>
                <a:lnTo>
                  <a:pt x="1139" y="491"/>
                </a:lnTo>
                <a:lnTo>
                  <a:pt x="1137" y="499"/>
                </a:lnTo>
                <a:close/>
                <a:moveTo>
                  <a:pt x="1113" y="580"/>
                </a:moveTo>
                <a:lnTo>
                  <a:pt x="1110" y="590"/>
                </a:lnTo>
                <a:lnTo>
                  <a:pt x="1107" y="601"/>
                </a:lnTo>
                <a:lnTo>
                  <a:pt x="1105" y="612"/>
                </a:lnTo>
                <a:lnTo>
                  <a:pt x="1102" y="623"/>
                </a:lnTo>
                <a:lnTo>
                  <a:pt x="1099" y="633"/>
                </a:lnTo>
                <a:lnTo>
                  <a:pt x="1097" y="645"/>
                </a:lnTo>
                <a:lnTo>
                  <a:pt x="1094" y="655"/>
                </a:lnTo>
                <a:lnTo>
                  <a:pt x="1092" y="667"/>
                </a:lnTo>
                <a:lnTo>
                  <a:pt x="1109" y="672"/>
                </a:lnTo>
                <a:lnTo>
                  <a:pt x="1126" y="678"/>
                </a:lnTo>
                <a:lnTo>
                  <a:pt x="1142" y="685"/>
                </a:lnTo>
                <a:lnTo>
                  <a:pt x="1157" y="691"/>
                </a:lnTo>
                <a:lnTo>
                  <a:pt x="1172" y="699"/>
                </a:lnTo>
                <a:lnTo>
                  <a:pt x="1187" y="707"/>
                </a:lnTo>
                <a:lnTo>
                  <a:pt x="1200" y="715"/>
                </a:lnTo>
                <a:lnTo>
                  <a:pt x="1213" y="723"/>
                </a:lnTo>
                <a:lnTo>
                  <a:pt x="1226" y="733"/>
                </a:lnTo>
                <a:lnTo>
                  <a:pt x="1237" y="743"/>
                </a:lnTo>
                <a:lnTo>
                  <a:pt x="1250" y="754"/>
                </a:lnTo>
                <a:lnTo>
                  <a:pt x="1261" y="765"/>
                </a:lnTo>
                <a:lnTo>
                  <a:pt x="1272" y="776"/>
                </a:lnTo>
                <a:lnTo>
                  <a:pt x="1282" y="790"/>
                </a:lnTo>
                <a:lnTo>
                  <a:pt x="1292" y="803"/>
                </a:lnTo>
                <a:lnTo>
                  <a:pt x="1303" y="818"/>
                </a:lnTo>
                <a:lnTo>
                  <a:pt x="1380" y="771"/>
                </a:lnTo>
                <a:lnTo>
                  <a:pt x="1374" y="760"/>
                </a:lnTo>
                <a:lnTo>
                  <a:pt x="1364" y="749"/>
                </a:lnTo>
                <a:lnTo>
                  <a:pt x="1355" y="738"/>
                </a:lnTo>
                <a:lnTo>
                  <a:pt x="1346" y="725"/>
                </a:lnTo>
                <a:lnTo>
                  <a:pt x="1336" y="713"/>
                </a:lnTo>
                <a:lnTo>
                  <a:pt x="1327" y="702"/>
                </a:lnTo>
                <a:lnTo>
                  <a:pt x="1316" y="691"/>
                </a:lnTo>
                <a:lnTo>
                  <a:pt x="1306" y="681"/>
                </a:lnTo>
                <a:lnTo>
                  <a:pt x="1434" y="542"/>
                </a:lnTo>
                <a:lnTo>
                  <a:pt x="1427" y="536"/>
                </a:lnTo>
                <a:lnTo>
                  <a:pt x="1421" y="529"/>
                </a:lnTo>
                <a:lnTo>
                  <a:pt x="1415" y="522"/>
                </a:lnTo>
                <a:lnTo>
                  <a:pt x="1408" y="517"/>
                </a:lnTo>
                <a:lnTo>
                  <a:pt x="1401" y="510"/>
                </a:lnTo>
                <a:lnTo>
                  <a:pt x="1393" y="504"/>
                </a:lnTo>
                <a:lnTo>
                  <a:pt x="1385" y="498"/>
                </a:lnTo>
                <a:lnTo>
                  <a:pt x="1376" y="493"/>
                </a:lnTo>
                <a:lnTo>
                  <a:pt x="1375" y="491"/>
                </a:lnTo>
                <a:lnTo>
                  <a:pt x="1370" y="489"/>
                </a:lnTo>
                <a:lnTo>
                  <a:pt x="1362" y="484"/>
                </a:lnTo>
                <a:lnTo>
                  <a:pt x="1353" y="479"/>
                </a:lnTo>
                <a:lnTo>
                  <a:pt x="1343" y="472"/>
                </a:lnTo>
                <a:lnTo>
                  <a:pt x="1330" y="465"/>
                </a:lnTo>
                <a:lnTo>
                  <a:pt x="1318" y="457"/>
                </a:lnTo>
                <a:lnTo>
                  <a:pt x="1304" y="450"/>
                </a:lnTo>
                <a:lnTo>
                  <a:pt x="1216" y="620"/>
                </a:lnTo>
                <a:lnTo>
                  <a:pt x="1202" y="614"/>
                </a:lnTo>
                <a:lnTo>
                  <a:pt x="1189" y="607"/>
                </a:lnTo>
                <a:lnTo>
                  <a:pt x="1177" y="602"/>
                </a:lnTo>
                <a:lnTo>
                  <a:pt x="1164" y="597"/>
                </a:lnTo>
                <a:lnTo>
                  <a:pt x="1150" y="592"/>
                </a:lnTo>
                <a:lnTo>
                  <a:pt x="1138" y="588"/>
                </a:lnTo>
                <a:lnTo>
                  <a:pt x="1125" y="583"/>
                </a:lnTo>
                <a:lnTo>
                  <a:pt x="1113" y="580"/>
                </a:lnTo>
                <a:close/>
                <a:moveTo>
                  <a:pt x="925" y="486"/>
                </a:moveTo>
                <a:lnTo>
                  <a:pt x="944" y="483"/>
                </a:lnTo>
                <a:lnTo>
                  <a:pt x="964" y="482"/>
                </a:lnTo>
                <a:lnTo>
                  <a:pt x="983" y="481"/>
                </a:lnTo>
                <a:lnTo>
                  <a:pt x="1004" y="480"/>
                </a:lnTo>
                <a:lnTo>
                  <a:pt x="1023" y="480"/>
                </a:lnTo>
                <a:lnTo>
                  <a:pt x="1043" y="480"/>
                </a:lnTo>
                <a:lnTo>
                  <a:pt x="1062" y="481"/>
                </a:lnTo>
                <a:lnTo>
                  <a:pt x="1082" y="483"/>
                </a:lnTo>
                <a:lnTo>
                  <a:pt x="1099" y="335"/>
                </a:lnTo>
                <a:lnTo>
                  <a:pt x="1102" y="317"/>
                </a:lnTo>
                <a:lnTo>
                  <a:pt x="1107" y="302"/>
                </a:lnTo>
                <a:lnTo>
                  <a:pt x="1114" y="290"/>
                </a:lnTo>
                <a:lnTo>
                  <a:pt x="1123" y="280"/>
                </a:lnTo>
                <a:lnTo>
                  <a:pt x="1134" y="272"/>
                </a:lnTo>
                <a:lnTo>
                  <a:pt x="1146" y="265"/>
                </a:lnTo>
                <a:lnTo>
                  <a:pt x="1160" y="260"/>
                </a:lnTo>
                <a:lnTo>
                  <a:pt x="1173" y="257"/>
                </a:lnTo>
                <a:lnTo>
                  <a:pt x="1189" y="254"/>
                </a:lnTo>
                <a:lnTo>
                  <a:pt x="1205" y="254"/>
                </a:lnTo>
                <a:lnTo>
                  <a:pt x="1221" y="256"/>
                </a:lnTo>
                <a:lnTo>
                  <a:pt x="1239" y="259"/>
                </a:lnTo>
                <a:lnTo>
                  <a:pt x="1257" y="262"/>
                </a:lnTo>
                <a:lnTo>
                  <a:pt x="1274" y="267"/>
                </a:lnTo>
                <a:lnTo>
                  <a:pt x="1291" y="273"/>
                </a:lnTo>
                <a:lnTo>
                  <a:pt x="1308" y="280"/>
                </a:lnTo>
                <a:lnTo>
                  <a:pt x="1314" y="260"/>
                </a:lnTo>
                <a:lnTo>
                  <a:pt x="1318" y="244"/>
                </a:lnTo>
                <a:lnTo>
                  <a:pt x="1319" y="231"/>
                </a:lnTo>
                <a:lnTo>
                  <a:pt x="1318" y="221"/>
                </a:lnTo>
                <a:lnTo>
                  <a:pt x="1316" y="213"/>
                </a:lnTo>
                <a:lnTo>
                  <a:pt x="1314" y="206"/>
                </a:lnTo>
                <a:lnTo>
                  <a:pt x="1311" y="202"/>
                </a:lnTo>
                <a:lnTo>
                  <a:pt x="1308" y="197"/>
                </a:lnTo>
                <a:lnTo>
                  <a:pt x="1304" y="194"/>
                </a:lnTo>
                <a:lnTo>
                  <a:pt x="1296" y="189"/>
                </a:lnTo>
                <a:lnTo>
                  <a:pt x="1283" y="185"/>
                </a:lnTo>
                <a:lnTo>
                  <a:pt x="1267" y="180"/>
                </a:lnTo>
                <a:lnTo>
                  <a:pt x="1248" y="174"/>
                </a:lnTo>
                <a:lnTo>
                  <a:pt x="1227" y="170"/>
                </a:lnTo>
                <a:lnTo>
                  <a:pt x="1204" y="164"/>
                </a:lnTo>
                <a:lnTo>
                  <a:pt x="1179" y="159"/>
                </a:lnTo>
                <a:lnTo>
                  <a:pt x="1154" y="154"/>
                </a:lnTo>
                <a:lnTo>
                  <a:pt x="1129" y="150"/>
                </a:lnTo>
                <a:lnTo>
                  <a:pt x="1103" y="146"/>
                </a:lnTo>
                <a:lnTo>
                  <a:pt x="1079" y="143"/>
                </a:lnTo>
                <a:lnTo>
                  <a:pt x="1055" y="140"/>
                </a:lnTo>
                <a:lnTo>
                  <a:pt x="1034" y="139"/>
                </a:lnTo>
                <a:lnTo>
                  <a:pt x="1014" y="139"/>
                </a:lnTo>
                <a:lnTo>
                  <a:pt x="998" y="139"/>
                </a:lnTo>
                <a:lnTo>
                  <a:pt x="989" y="139"/>
                </a:lnTo>
                <a:lnTo>
                  <a:pt x="973" y="140"/>
                </a:lnTo>
                <a:lnTo>
                  <a:pt x="953" y="142"/>
                </a:lnTo>
                <a:lnTo>
                  <a:pt x="929" y="144"/>
                </a:lnTo>
                <a:lnTo>
                  <a:pt x="902" y="148"/>
                </a:lnTo>
                <a:lnTo>
                  <a:pt x="873" y="152"/>
                </a:lnTo>
                <a:lnTo>
                  <a:pt x="845" y="158"/>
                </a:lnTo>
                <a:lnTo>
                  <a:pt x="815" y="165"/>
                </a:lnTo>
                <a:lnTo>
                  <a:pt x="786" y="173"/>
                </a:lnTo>
                <a:lnTo>
                  <a:pt x="759" y="182"/>
                </a:lnTo>
                <a:lnTo>
                  <a:pt x="735" y="193"/>
                </a:lnTo>
                <a:lnTo>
                  <a:pt x="714" y="204"/>
                </a:lnTo>
                <a:lnTo>
                  <a:pt x="699" y="218"/>
                </a:lnTo>
                <a:lnTo>
                  <a:pt x="689" y="233"/>
                </a:lnTo>
                <a:lnTo>
                  <a:pt x="686" y="250"/>
                </a:lnTo>
                <a:lnTo>
                  <a:pt x="690" y="268"/>
                </a:lnTo>
                <a:lnTo>
                  <a:pt x="691" y="270"/>
                </a:lnTo>
                <a:lnTo>
                  <a:pt x="692" y="275"/>
                </a:lnTo>
                <a:lnTo>
                  <a:pt x="695" y="281"/>
                </a:lnTo>
                <a:lnTo>
                  <a:pt x="697" y="285"/>
                </a:lnTo>
                <a:lnTo>
                  <a:pt x="710" y="280"/>
                </a:lnTo>
                <a:lnTo>
                  <a:pt x="723" y="275"/>
                </a:lnTo>
                <a:lnTo>
                  <a:pt x="737" y="269"/>
                </a:lnTo>
                <a:lnTo>
                  <a:pt x="753" y="265"/>
                </a:lnTo>
                <a:lnTo>
                  <a:pt x="769" y="261"/>
                </a:lnTo>
                <a:lnTo>
                  <a:pt x="785" y="258"/>
                </a:lnTo>
                <a:lnTo>
                  <a:pt x="802" y="256"/>
                </a:lnTo>
                <a:lnTo>
                  <a:pt x="818" y="254"/>
                </a:lnTo>
                <a:lnTo>
                  <a:pt x="833" y="256"/>
                </a:lnTo>
                <a:lnTo>
                  <a:pt x="848" y="258"/>
                </a:lnTo>
                <a:lnTo>
                  <a:pt x="862" y="261"/>
                </a:lnTo>
                <a:lnTo>
                  <a:pt x="874" y="267"/>
                </a:lnTo>
                <a:lnTo>
                  <a:pt x="885" y="275"/>
                </a:lnTo>
                <a:lnTo>
                  <a:pt x="893" y="286"/>
                </a:lnTo>
                <a:lnTo>
                  <a:pt x="900" y="299"/>
                </a:lnTo>
                <a:lnTo>
                  <a:pt x="903" y="315"/>
                </a:lnTo>
                <a:lnTo>
                  <a:pt x="925" y="486"/>
                </a:lnTo>
                <a:close/>
                <a:moveTo>
                  <a:pt x="563" y="721"/>
                </a:moveTo>
                <a:lnTo>
                  <a:pt x="568" y="713"/>
                </a:lnTo>
                <a:lnTo>
                  <a:pt x="572" y="705"/>
                </a:lnTo>
                <a:lnTo>
                  <a:pt x="578" y="697"/>
                </a:lnTo>
                <a:lnTo>
                  <a:pt x="583" y="691"/>
                </a:lnTo>
                <a:lnTo>
                  <a:pt x="588" y="684"/>
                </a:lnTo>
                <a:lnTo>
                  <a:pt x="593" y="678"/>
                </a:lnTo>
                <a:lnTo>
                  <a:pt x="599" y="671"/>
                </a:lnTo>
                <a:lnTo>
                  <a:pt x="604" y="665"/>
                </a:lnTo>
                <a:lnTo>
                  <a:pt x="526" y="598"/>
                </a:lnTo>
                <a:lnTo>
                  <a:pt x="516" y="612"/>
                </a:lnTo>
                <a:lnTo>
                  <a:pt x="509" y="626"/>
                </a:lnTo>
                <a:lnTo>
                  <a:pt x="504" y="640"/>
                </a:lnTo>
                <a:lnTo>
                  <a:pt x="500" y="654"/>
                </a:lnTo>
                <a:lnTo>
                  <a:pt x="499" y="667"/>
                </a:lnTo>
                <a:lnTo>
                  <a:pt x="500" y="676"/>
                </a:lnTo>
                <a:lnTo>
                  <a:pt x="505" y="684"/>
                </a:lnTo>
                <a:lnTo>
                  <a:pt x="512" y="688"/>
                </a:lnTo>
                <a:lnTo>
                  <a:pt x="513" y="689"/>
                </a:lnTo>
                <a:lnTo>
                  <a:pt x="517" y="692"/>
                </a:lnTo>
                <a:lnTo>
                  <a:pt x="523" y="695"/>
                </a:lnTo>
                <a:lnTo>
                  <a:pt x="531" y="700"/>
                </a:lnTo>
                <a:lnTo>
                  <a:pt x="539" y="705"/>
                </a:lnTo>
                <a:lnTo>
                  <a:pt x="548" y="711"/>
                </a:lnTo>
                <a:lnTo>
                  <a:pt x="556" y="717"/>
                </a:lnTo>
                <a:lnTo>
                  <a:pt x="563" y="721"/>
                </a:lnTo>
                <a:close/>
                <a:moveTo>
                  <a:pt x="634" y="767"/>
                </a:moveTo>
                <a:lnTo>
                  <a:pt x="643" y="774"/>
                </a:lnTo>
                <a:lnTo>
                  <a:pt x="654" y="780"/>
                </a:lnTo>
                <a:lnTo>
                  <a:pt x="663" y="787"/>
                </a:lnTo>
                <a:lnTo>
                  <a:pt x="673" y="794"/>
                </a:lnTo>
                <a:lnTo>
                  <a:pt x="682" y="799"/>
                </a:lnTo>
                <a:lnTo>
                  <a:pt x="692" y="806"/>
                </a:lnTo>
                <a:lnTo>
                  <a:pt x="703" y="812"/>
                </a:lnTo>
                <a:lnTo>
                  <a:pt x="713" y="818"/>
                </a:lnTo>
                <a:lnTo>
                  <a:pt x="722" y="803"/>
                </a:lnTo>
                <a:lnTo>
                  <a:pt x="731" y="789"/>
                </a:lnTo>
                <a:lnTo>
                  <a:pt x="742" y="776"/>
                </a:lnTo>
                <a:lnTo>
                  <a:pt x="753" y="764"/>
                </a:lnTo>
                <a:lnTo>
                  <a:pt x="766" y="751"/>
                </a:lnTo>
                <a:lnTo>
                  <a:pt x="777" y="740"/>
                </a:lnTo>
                <a:lnTo>
                  <a:pt x="791" y="730"/>
                </a:lnTo>
                <a:lnTo>
                  <a:pt x="804" y="719"/>
                </a:lnTo>
                <a:lnTo>
                  <a:pt x="817" y="710"/>
                </a:lnTo>
                <a:lnTo>
                  <a:pt x="832" y="702"/>
                </a:lnTo>
                <a:lnTo>
                  <a:pt x="846" y="694"/>
                </a:lnTo>
                <a:lnTo>
                  <a:pt x="861" y="687"/>
                </a:lnTo>
                <a:lnTo>
                  <a:pt x="874" y="681"/>
                </a:lnTo>
                <a:lnTo>
                  <a:pt x="889" y="677"/>
                </a:lnTo>
                <a:lnTo>
                  <a:pt x="904" y="672"/>
                </a:lnTo>
                <a:lnTo>
                  <a:pt x="918" y="669"/>
                </a:lnTo>
                <a:lnTo>
                  <a:pt x="896" y="583"/>
                </a:lnTo>
                <a:lnTo>
                  <a:pt x="884" y="586"/>
                </a:lnTo>
                <a:lnTo>
                  <a:pt x="870" y="590"/>
                </a:lnTo>
                <a:lnTo>
                  <a:pt x="857" y="594"/>
                </a:lnTo>
                <a:lnTo>
                  <a:pt x="845" y="599"/>
                </a:lnTo>
                <a:lnTo>
                  <a:pt x="832" y="605"/>
                </a:lnTo>
                <a:lnTo>
                  <a:pt x="820" y="609"/>
                </a:lnTo>
                <a:lnTo>
                  <a:pt x="807" y="616"/>
                </a:lnTo>
                <a:lnTo>
                  <a:pt x="794" y="623"/>
                </a:lnTo>
                <a:lnTo>
                  <a:pt x="703" y="452"/>
                </a:lnTo>
                <a:lnTo>
                  <a:pt x="695" y="457"/>
                </a:lnTo>
                <a:lnTo>
                  <a:pt x="686" y="463"/>
                </a:lnTo>
                <a:lnTo>
                  <a:pt x="676" y="467"/>
                </a:lnTo>
                <a:lnTo>
                  <a:pt x="668" y="473"/>
                </a:lnTo>
                <a:lnTo>
                  <a:pt x="659" y="479"/>
                </a:lnTo>
                <a:lnTo>
                  <a:pt x="650" y="483"/>
                </a:lnTo>
                <a:lnTo>
                  <a:pt x="643" y="489"/>
                </a:lnTo>
                <a:lnTo>
                  <a:pt x="636" y="494"/>
                </a:lnTo>
                <a:lnTo>
                  <a:pt x="634" y="496"/>
                </a:lnTo>
                <a:lnTo>
                  <a:pt x="628" y="499"/>
                </a:lnTo>
                <a:lnTo>
                  <a:pt x="620" y="506"/>
                </a:lnTo>
                <a:lnTo>
                  <a:pt x="611" y="513"/>
                </a:lnTo>
                <a:lnTo>
                  <a:pt x="601" y="522"/>
                </a:lnTo>
                <a:lnTo>
                  <a:pt x="589" y="533"/>
                </a:lnTo>
                <a:lnTo>
                  <a:pt x="578" y="543"/>
                </a:lnTo>
                <a:lnTo>
                  <a:pt x="565" y="554"/>
                </a:lnTo>
                <a:lnTo>
                  <a:pt x="697" y="691"/>
                </a:lnTo>
                <a:lnTo>
                  <a:pt x="688" y="701"/>
                </a:lnTo>
                <a:lnTo>
                  <a:pt x="680" y="710"/>
                </a:lnTo>
                <a:lnTo>
                  <a:pt x="671" y="719"/>
                </a:lnTo>
                <a:lnTo>
                  <a:pt x="664" y="728"/>
                </a:lnTo>
                <a:lnTo>
                  <a:pt x="656" y="739"/>
                </a:lnTo>
                <a:lnTo>
                  <a:pt x="649" y="748"/>
                </a:lnTo>
                <a:lnTo>
                  <a:pt x="641" y="757"/>
                </a:lnTo>
                <a:lnTo>
                  <a:pt x="634" y="767"/>
                </a:lnTo>
                <a:close/>
                <a:moveTo>
                  <a:pt x="612" y="809"/>
                </a:moveTo>
                <a:lnTo>
                  <a:pt x="611" y="809"/>
                </a:lnTo>
                <a:lnTo>
                  <a:pt x="612" y="809"/>
                </a:lnTo>
                <a:close/>
                <a:moveTo>
                  <a:pt x="483" y="917"/>
                </a:moveTo>
                <a:lnTo>
                  <a:pt x="486" y="898"/>
                </a:lnTo>
                <a:lnTo>
                  <a:pt x="491" y="878"/>
                </a:lnTo>
                <a:lnTo>
                  <a:pt x="496" y="859"/>
                </a:lnTo>
                <a:lnTo>
                  <a:pt x="502" y="841"/>
                </a:lnTo>
                <a:lnTo>
                  <a:pt x="509" y="822"/>
                </a:lnTo>
                <a:lnTo>
                  <a:pt x="517" y="804"/>
                </a:lnTo>
                <a:lnTo>
                  <a:pt x="525" y="786"/>
                </a:lnTo>
                <a:lnTo>
                  <a:pt x="533" y="768"/>
                </a:lnTo>
                <a:lnTo>
                  <a:pt x="405" y="702"/>
                </a:lnTo>
                <a:lnTo>
                  <a:pt x="396" y="696"/>
                </a:lnTo>
                <a:lnTo>
                  <a:pt x="387" y="688"/>
                </a:lnTo>
                <a:lnTo>
                  <a:pt x="380" y="679"/>
                </a:lnTo>
                <a:lnTo>
                  <a:pt x="374" y="669"/>
                </a:lnTo>
                <a:lnTo>
                  <a:pt x="370" y="657"/>
                </a:lnTo>
                <a:lnTo>
                  <a:pt x="366" y="644"/>
                </a:lnTo>
                <a:lnTo>
                  <a:pt x="364" y="631"/>
                </a:lnTo>
                <a:lnTo>
                  <a:pt x="364" y="616"/>
                </a:lnTo>
                <a:lnTo>
                  <a:pt x="364" y="601"/>
                </a:lnTo>
                <a:lnTo>
                  <a:pt x="366" y="586"/>
                </a:lnTo>
                <a:lnTo>
                  <a:pt x="370" y="572"/>
                </a:lnTo>
                <a:lnTo>
                  <a:pt x="374" y="557"/>
                </a:lnTo>
                <a:lnTo>
                  <a:pt x="381" y="541"/>
                </a:lnTo>
                <a:lnTo>
                  <a:pt x="388" y="526"/>
                </a:lnTo>
                <a:lnTo>
                  <a:pt x="398" y="512"/>
                </a:lnTo>
                <a:lnTo>
                  <a:pt x="409" y="498"/>
                </a:lnTo>
                <a:lnTo>
                  <a:pt x="390" y="484"/>
                </a:lnTo>
                <a:lnTo>
                  <a:pt x="374" y="475"/>
                </a:lnTo>
                <a:lnTo>
                  <a:pt x="362" y="470"/>
                </a:lnTo>
                <a:lnTo>
                  <a:pt x="352" y="467"/>
                </a:lnTo>
                <a:lnTo>
                  <a:pt x="343" y="466"/>
                </a:lnTo>
                <a:lnTo>
                  <a:pt x="338" y="467"/>
                </a:lnTo>
                <a:lnTo>
                  <a:pt x="332" y="468"/>
                </a:lnTo>
                <a:lnTo>
                  <a:pt x="326" y="468"/>
                </a:lnTo>
                <a:lnTo>
                  <a:pt x="320" y="471"/>
                </a:lnTo>
                <a:lnTo>
                  <a:pt x="312" y="478"/>
                </a:lnTo>
                <a:lnTo>
                  <a:pt x="303" y="489"/>
                </a:lnTo>
                <a:lnTo>
                  <a:pt x="292" y="503"/>
                </a:lnTo>
                <a:lnTo>
                  <a:pt x="279" y="520"/>
                </a:lnTo>
                <a:lnTo>
                  <a:pt x="267" y="539"/>
                </a:lnTo>
                <a:lnTo>
                  <a:pt x="254" y="561"/>
                </a:lnTo>
                <a:lnTo>
                  <a:pt x="240" y="583"/>
                </a:lnTo>
                <a:lnTo>
                  <a:pt x="228" y="607"/>
                </a:lnTo>
                <a:lnTo>
                  <a:pt x="215" y="630"/>
                </a:lnTo>
                <a:lnTo>
                  <a:pt x="204" y="653"/>
                </a:lnTo>
                <a:lnTo>
                  <a:pt x="193" y="676"/>
                </a:lnTo>
                <a:lnTo>
                  <a:pt x="184" y="696"/>
                </a:lnTo>
                <a:lnTo>
                  <a:pt x="177" y="715"/>
                </a:lnTo>
                <a:lnTo>
                  <a:pt x="174" y="731"/>
                </a:lnTo>
                <a:lnTo>
                  <a:pt x="172" y="743"/>
                </a:lnTo>
                <a:lnTo>
                  <a:pt x="170" y="749"/>
                </a:lnTo>
                <a:lnTo>
                  <a:pt x="168" y="760"/>
                </a:lnTo>
                <a:lnTo>
                  <a:pt x="165" y="779"/>
                </a:lnTo>
                <a:lnTo>
                  <a:pt x="160" y="801"/>
                </a:lnTo>
                <a:lnTo>
                  <a:pt x="154" y="827"/>
                </a:lnTo>
                <a:lnTo>
                  <a:pt x="150" y="855"/>
                </a:lnTo>
                <a:lnTo>
                  <a:pt x="145" y="886"/>
                </a:lnTo>
                <a:lnTo>
                  <a:pt x="142" y="917"/>
                </a:lnTo>
                <a:lnTo>
                  <a:pt x="140" y="948"/>
                </a:lnTo>
                <a:lnTo>
                  <a:pt x="140" y="978"/>
                </a:lnTo>
                <a:lnTo>
                  <a:pt x="141" y="1005"/>
                </a:lnTo>
                <a:lnTo>
                  <a:pt x="145" y="1031"/>
                </a:lnTo>
                <a:lnTo>
                  <a:pt x="153" y="1050"/>
                </a:lnTo>
                <a:lnTo>
                  <a:pt x="164" y="1066"/>
                </a:lnTo>
                <a:lnTo>
                  <a:pt x="178" y="1075"/>
                </a:lnTo>
                <a:lnTo>
                  <a:pt x="197" y="1078"/>
                </a:lnTo>
                <a:lnTo>
                  <a:pt x="200" y="1078"/>
                </a:lnTo>
                <a:lnTo>
                  <a:pt x="207" y="1076"/>
                </a:lnTo>
                <a:lnTo>
                  <a:pt x="215" y="1076"/>
                </a:lnTo>
                <a:lnTo>
                  <a:pt x="220" y="1076"/>
                </a:lnTo>
                <a:lnTo>
                  <a:pt x="219" y="1065"/>
                </a:lnTo>
                <a:lnTo>
                  <a:pt x="217" y="1051"/>
                </a:lnTo>
                <a:lnTo>
                  <a:pt x="216" y="1036"/>
                </a:lnTo>
                <a:lnTo>
                  <a:pt x="215" y="1020"/>
                </a:lnTo>
                <a:lnTo>
                  <a:pt x="214" y="1004"/>
                </a:lnTo>
                <a:lnTo>
                  <a:pt x="215" y="987"/>
                </a:lnTo>
                <a:lnTo>
                  <a:pt x="216" y="970"/>
                </a:lnTo>
                <a:lnTo>
                  <a:pt x="219" y="953"/>
                </a:lnTo>
                <a:lnTo>
                  <a:pt x="222" y="937"/>
                </a:lnTo>
                <a:lnTo>
                  <a:pt x="228" y="922"/>
                </a:lnTo>
                <a:lnTo>
                  <a:pt x="235" y="909"/>
                </a:lnTo>
                <a:lnTo>
                  <a:pt x="244" y="899"/>
                </a:lnTo>
                <a:lnTo>
                  <a:pt x="254" y="890"/>
                </a:lnTo>
                <a:lnTo>
                  <a:pt x="268" y="885"/>
                </a:lnTo>
                <a:lnTo>
                  <a:pt x="283" y="883"/>
                </a:lnTo>
                <a:lnTo>
                  <a:pt x="301" y="884"/>
                </a:lnTo>
                <a:lnTo>
                  <a:pt x="483" y="917"/>
                </a:lnTo>
                <a:close/>
                <a:moveTo>
                  <a:pt x="814" y="1502"/>
                </a:moveTo>
                <a:lnTo>
                  <a:pt x="822" y="1506"/>
                </a:lnTo>
                <a:lnTo>
                  <a:pt x="829" y="1509"/>
                </a:lnTo>
                <a:lnTo>
                  <a:pt x="837" y="1513"/>
                </a:lnTo>
                <a:lnTo>
                  <a:pt x="846" y="1515"/>
                </a:lnTo>
                <a:lnTo>
                  <a:pt x="854" y="1518"/>
                </a:lnTo>
                <a:lnTo>
                  <a:pt x="862" y="1521"/>
                </a:lnTo>
                <a:lnTo>
                  <a:pt x="871" y="1523"/>
                </a:lnTo>
                <a:lnTo>
                  <a:pt x="879" y="1524"/>
                </a:lnTo>
                <a:lnTo>
                  <a:pt x="876" y="1539"/>
                </a:lnTo>
                <a:lnTo>
                  <a:pt x="872" y="1553"/>
                </a:lnTo>
                <a:lnTo>
                  <a:pt x="869" y="1565"/>
                </a:lnTo>
                <a:lnTo>
                  <a:pt x="865" y="1577"/>
                </a:lnTo>
                <a:lnTo>
                  <a:pt x="862" y="1588"/>
                </a:lnTo>
                <a:lnTo>
                  <a:pt x="860" y="1600"/>
                </a:lnTo>
                <a:lnTo>
                  <a:pt x="856" y="1612"/>
                </a:lnTo>
                <a:lnTo>
                  <a:pt x="854" y="1625"/>
                </a:lnTo>
                <a:lnTo>
                  <a:pt x="846" y="1623"/>
                </a:lnTo>
                <a:lnTo>
                  <a:pt x="837" y="1619"/>
                </a:lnTo>
                <a:lnTo>
                  <a:pt x="830" y="1617"/>
                </a:lnTo>
                <a:lnTo>
                  <a:pt x="823" y="1616"/>
                </a:lnTo>
                <a:lnTo>
                  <a:pt x="817" y="1615"/>
                </a:lnTo>
                <a:lnTo>
                  <a:pt x="813" y="1613"/>
                </a:lnTo>
                <a:lnTo>
                  <a:pt x="810" y="1612"/>
                </a:lnTo>
                <a:lnTo>
                  <a:pt x="809" y="1612"/>
                </a:lnTo>
                <a:lnTo>
                  <a:pt x="802" y="1611"/>
                </a:lnTo>
                <a:lnTo>
                  <a:pt x="797" y="1609"/>
                </a:lnTo>
                <a:lnTo>
                  <a:pt x="791" y="1604"/>
                </a:lnTo>
                <a:lnTo>
                  <a:pt x="789" y="1600"/>
                </a:lnTo>
                <a:lnTo>
                  <a:pt x="786" y="1592"/>
                </a:lnTo>
                <a:lnTo>
                  <a:pt x="786" y="1581"/>
                </a:lnTo>
                <a:lnTo>
                  <a:pt x="790" y="1569"/>
                </a:lnTo>
                <a:lnTo>
                  <a:pt x="794" y="1553"/>
                </a:lnTo>
                <a:lnTo>
                  <a:pt x="814" y="1502"/>
                </a:lnTo>
                <a:close/>
                <a:moveTo>
                  <a:pt x="767" y="1481"/>
                </a:moveTo>
                <a:lnTo>
                  <a:pt x="681" y="1655"/>
                </a:lnTo>
                <a:lnTo>
                  <a:pt x="673" y="1682"/>
                </a:lnTo>
                <a:lnTo>
                  <a:pt x="679" y="1706"/>
                </a:lnTo>
                <a:lnTo>
                  <a:pt x="692" y="1726"/>
                </a:lnTo>
                <a:lnTo>
                  <a:pt x="714" y="1742"/>
                </a:lnTo>
                <a:lnTo>
                  <a:pt x="741" y="1755"/>
                </a:lnTo>
                <a:lnTo>
                  <a:pt x="768" y="1765"/>
                </a:lnTo>
                <a:lnTo>
                  <a:pt x="795" y="1771"/>
                </a:lnTo>
                <a:lnTo>
                  <a:pt x="818" y="1776"/>
                </a:lnTo>
                <a:lnTo>
                  <a:pt x="817" y="1779"/>
                </a:lnTo>
                <a:lnTo>
                  <a:pt x="815" y="1790"/>
                </a:lnTo>
                <a:lnTo>
                  <a:pt x="812" y="1799"/>
                </a:lnTo>
                <a:lnTo>
                  <a:pt x="810" y="1803"/>
                </a:lnTo>
                <a:lnTo>
                  <a:pt x="804" y="1821"/>
                </a:lnTo>
                <a:lnTo>
                  <a:pt x="792" y="1832"/>
                </a:lnTo>
                <a:lnTo>
                  <a:pt x="777" y="1838"/>
                </a:lnTo>
                <a:lnTo>
                  <a:pt x="758" y="1839"/>
                </a:lnTo>
                <a:lnTo>
                  <a:pt x="735" y="1836"/>
                </a:lnTo>
                <a:lnTo>
                  <a:pt x="711" y="1830"/>
                </a:lnTo>
                <a:lnTo>
                  <a:pt x="686" y="1821"/>
                </a:lnTo>
                <a:lnTo>
                  <a:pt x="658" y="1809"/>
                </a:lnTo>
                <a:lnTo>
                  <a:pt x="632" y="1797"/>
                </a:lnTo>
                <a:lnTo>
                  <a:pt x="605" y="1783"/>
                </a:lnTo>
                <a:lnTo>
                  <a:pt x="580" y="1769"/>
                </a:lnTo>
                <a:lnTo>
                  <a:pt x="557" y="1755"/>
                </a:lnTo>
                <a:lnTo>
                  <a:pt x="537" y="1743"/>
                </a:lnTo>
                <a:lnTo>
                  <a:pt x="520" y="1731"/>
                </a:lnTo>
                <a:lnTo>
                  <a:pt x="506" y="1723"/>
                </a:lnTo>
                <a:lnTo>
                  <a:pt x="498" y="1718"/>
                </a:lnTo>
                <a:lnTo>
                  <a:pt x="485" y="1708"/>
                </a:lnTo>
                <a:lnTo>
                  <a:pt x="470" y="1698"/>
                </a:lnTo>
                <a:lnTo>
                  <a:pt x="454" y="1684"/>
                </a:lnTo>
                <a:lnTo>
                  <a:pt x="437" y="1670"/>
                </a:lnTo>
                <a:lnTo>
                  <a:pt x="420" y="1653"/>
                </a:lnTo>
                <a:lnTo>
                  <a:pt x="402" y="1636"/>
                </a:lnTo>
                <a:lnTo>
                  <a:pt x="385" y="1619"/>
                </a:lnTo>
                <a:lnTo>
                  <a:pt x="367" y="1601"/>
                </a:lnTo>
                <a:lnTo>
                  <a:pt x="350" y="1583"/>
                </a:lnTo>
                <a:lnTo>
                  <a:pt x="334" y="1565"/>
                </a:lnTo>
                <a:lnTo>
                  <a:pt x="319" y="1549"/>
                </a:lnTo>
                <a:lnTo>
                  <a:pt x="307" y="1533"/>
                </a:lnTo>
                <a:lnTo>
                  <a:pt x="295" y="1520"/>
                </a:lnTo>
                <a:lnTo>
                  <a:pt x="286" y="1508"/>
                </a:lnTo>
                <a:lnTo>
                  <a:pt x="279" y="1498"/>
                </a:lnTo>
                <a:lnTo>
                  <a:pt x="276" y="1491"/>
                </a:lnTo>
                <a:lnTo>
                  <a:pt x="273" y="1484"/>
                </a:lnTo>
                <a:lnTo>
                  <a:pt x="273" y="1477"/>
                </a:lnTo>
                <a:lnTo>
                  <a:pt x="275" y="1470"/>
                </a:lnTo>
                <a:lnTo>
                  <a:pt x="279" y="1463"/>
                </a:lnTo>
                <a:lnTo>
                  <a:pt x="286" y="1454"/>
                </a:lnTo>
                <a:lnTo>
                  <a:pt x="298" y="1445"/>
                </a:lnTo>
                <a:lnTo>
                  <a:pt x="312" y="1434"/>
                </a:lnTo>
                <a:lnTo>
                  <a:pt x="332" y="1420"/>
                </a:lnTo>
                <a:lnTo>
                  <a:pt x="341" y="1434"/>
                </a:lnTo>
                <a:lnTo>
                  <a:pt x="351" y="1447"/>
                </a:lnTo>
                <a:lnTo>
                  <a:pt x="363" y="1460"/>
                </a:lnTo>
                <a:lnTo>
                  <a:pt x="374" y="1471"/>
                </a:lnTo>
                <a:lnTo>
                  <a:pt x="387" y="1482"/>
                </a:lnTo>
                <a:lnTo>
                  <a:pt x="398" y="1491"/>
                </a:lnTo>
                <a:lnTo>
                  <a:pt x="411" y="1499"/>
                </a:lnTo>
                <a:lnTo>
                  <a:pt x="425" y="1506"/>
                </a:lnTo>
                <a:lnTo>
                  <a:pt x="437" y="1510"/>
                </a:lnTo>
                <a:lnTo>
                  <a:pt x="450" y="1514"/>
                </a:lnTo>
                <a:lnTo>
                  <a:pt x="462" y="1515"/>
                </a:lnTo>
                <a:lnTo>
                  <a:pt x="475" y="1515"/>
                </a:lnTo>
                <a:lnTo>
                  <a:pt x="488" y="1513"/>
                </a:lnTo>
                <a:lnTo>
                  <a:pt x="500" y="1508"/>
                </a:lnTo>
                <a:lnTo>
                  <a:pt x="512" y="1502"/>
                </a:lnTo>
                <a:lnTo>
                  <a:pt x="523" y="1493"/>
                </a:lnTo>
                <a:lnTo>
                  <a:pt x="635" y="1387"/>
                </a:lnTo>
                <a:lnTo>
                  <a:pt x="650" y="1400"/>
                </a:lnTo>
                <a:lnTo>
                  <a:pt x="665" y="1414"/>
                </a:lnTo>
                <a:lnTo>
                  <a:pt x="680" y="1427"/>
                </a:lnTo>
                <a:lnTo>
                  <a:pt x="696" y="1438"/>
                </a:lnTo>
                <a:lnTo>
                  <a:pt x="713" y="1450"/>
                </a:lnTo>
                <a:lnTo>
                  <a:pt x="730" y="1461"/>
                </a:lnTo>
                <a:lnTo>
                  <a:pt x="749" y="1471"/>
                </a:lnTo>
                <a:lnTo>
                  <a:pt x="767" y="1481"/>
                </a:lnTo>
                <a:close/>
                <a:moveTo>
                  <a:pt x="1536" y="970"/>
                </a:moveTo>
                <a:lnTo>
                  <a:pt x="1537" y="981"/>
                </a:lnTo>
                <a:lnTo>
                  <a:pt x="1537" y="993"/>
                </a:lnTo>
                <a:lnTo>
                  <a:pt x="1538" y="1003"/>
                </a:lnTo>
                <a:lnTo>
                  <a:pt x="1537" y="1013"/>
                </a:lnTo>
                <a:lnTo>
                  <a:pt x="1537" y="1024"/>
                </a:lnTo>
                <a:lnTo>
                  <a:pt x="1536" y="1033"/>
                </a:lnTo>
                <a:lnTo>
                  <a:pt x="1536" y="1042"/>
                </a:lnTo>
                <a:lnTo>
                  <a:pt x="1535" y="1050"/>
                </a:lnTo>
                <a:lnTo>
                  <a:pt x="1640" y="1057"/>
                </a:lnTo>
                <a:lnTo>
                  <a:pt x="1641" y="1033"/>
                </a:lnTo>
                <a:lnTo>
                  <a:pt x="1640" y="1013"/>
                </a:lnTo>
                <a:lnTo>
                  <a:pt x="1637" y="997"/>
                </a:lnTo>
                <a:lnTo>
                  <a:pt x="1631" y="986"/>
                </a:lnTo>
                <a:lnTo>
                  <a:pt x="1624" y="978"/>
                </a:lnTo>
                <a:lnTo>
                  <a:pt x="1615" y="972"/>
                </a:lnTo>
                <a:lnTo>
                  <a:pt x="1605" y="970"/>
                </a:lnTo>
                <a:lnTo>
                  <a:pt x="1593" y="969"/>
                </a:lnTo>
                <a:lnTo>
                  <a:pt x="1587" y="969"/>
                </a:lnTo>
                <a:lnTo>
                  <a:pt x="1580" y="969"/>
                </a:lnTo>
                <a:lnTo>
                  <a:pt x="1573" y="970"/>
                </a:lnTo>
                <a:lnTo>
                  <a:pt x="1567" y="970"/>
                </a:lnTo>
                <a:lnTo>
                  <a:pt x="1560" y="970"/>
                </a:lnTo>
                <a:lnTo>
                  <a:pt x="1552" y="970"/>
                </a:lnTo>
                <a:lnTo>
                  <a:pt x="1544" y="970"/>
                </a:lnTo>
                <a:lnTo>
                  <a:pt x="1536" y="970"/>
                </a:lnTo>
                <a:close/>
                <a:moveTo>
                  <a:pt x="1450" y="976"/>
                </a:moveTo>
                <a:lnTo>
                  <a:pt x="1439" y="977"/>
                </a:lnTo>
                <a:lnTo>
                  <a:pt x="1427" y="978"/>
                </a:lnTo>
                <a:lnTo>
                  <a:pt x="1416" y="978"/>
                </a:lnTo>
                <a:lnTo>
                  <a:pt x="1405" y="979"/>
                </a:lnTo>
                <a:lnTo>
                  <a:pt x="1393" y="980"/>
                </a:lnTo>
                <a:lnTo>
                  <a:pt x="1382" y="981"/>
                </a:lnTo>
                <a:lnTo>
                  <a:pt x="1369" y="984"/>
                </a:lnTo>
                <a:lnTo>
                  <a:pt x="1358" y="985"/>
                </a:lnTo>
                <a:lnTo>
                  <a:pt x="1358" y="1004"/>
                </a:lnTo>
                <a:lnTo>
                  <a:pt x="1358" y="1024"/>
                </a:lnTo>
                <a:lnTo>
                  <a:pt x="1356" y="1041"/>
                </a:lnTo>
                <a:lnTo>
                  <a:pt x="1355" y="1058"/>
                </a:lnTo>
                <a:lnTo>
                  <a:pt x="1352" y="1075"/>
                </a:lnTo>
                <a:lnTo>
                  <a:pt x="1348" y="1091"/>
                </a:lnTo>
                <a:lnTo>
                  <a:pt x="1345" y="1106"/>
                </a:lnTo>
                <a:lnTo>
                  <a:pt x="1340" y="1121"/>
                </a:lnTo>
                <a:lnTo>
                  <a:pt x="1335" y="1136"/>
                </a:lnTo>
                <a:lnTo>
                  <a:pt x="1329" y="1151"/>
                </a:lnTo>
                <a:lnTo>
                  <a:pt x="1322" y="1165"/>
                </a:lnTo>
                <a:lnTo>
                  <a:pt x="1315" y="1178"/>
                </a:lnTo>
                <a:lnTo>
                  <a:pt x="1307" y="1192"/>
                </a:lnTo>
                <a:lnTo>
                  <a:pt x="1298" y="1206"/>
                </a:lnTo>
                <a:lnTo>
                  <a:pt x="1289" y="1220"/>
                </a:lnTo>
                <a:lnTo>
                  <a:pt x="1280" y="1233"/>
                </a:lnTo>
                <a:lnTo>
                  <a:pt x="1351" y="1287"/>
                </a:lnTo>
                <a:lnTo>
                  <a:pt x="1358" y="1278"/>
                </a:lnTo>
                <a:lnTo>
                  <a:pt x="1364" y="1269"/>
                </a:lnTo>
                <a:lnTo>
                  <a:pt x="1371" y="1258"/>
                </a:lnTo>
                <a:lnTo>
                  <a:pt x="1379" y="1248"/>
                </a:lnTo>
                <a:lnTo>
                  <a:pt x="1386" y="1238"/>
                </a:lnTo>
                <a:lnTo>
                  <a:pt x="1392" y="1228"/>
                </a:lnTo>
                <a:lnTo>
                  <a:pt x="1399" y="1217"/>
                </a:lnTo>
                <a:lnTo>
                  <a:pt x="1405" y="1206"/>
                </a:lnTo>
                <a:lnTo>
                  <a:pt x="1579" y="1288"/>
                </a:lnTo>
                <a:lnTo>
                  <a:pt x="1583" y="1279"/>
                </a:lnTo>
                <a:lnTo>
                  <a:pt x="1588" y="1270"/>
                </a:lnTo>
                <a:lnTo>
                  <a:pt x="1591" y="1260"/>
                </a:lnTo>
                <a:lnTo>
                  <a:pt x="1596" y="1248"/>
                </a:lnTo>
                <a:lnTo>
                  <a:pt x="1600" y="1237"/>
                </a:lnTo>
                <a:lnTo>
                  <a:pt x="1604" y="1225"/>
                </a:lnTo>
                <a:lnTo>
                  <a:pt x="1607" y="1213"/>
                </a:lnTo>
                <a:lnTo>
                  <a:pt x="1611" y="1200"/>
                </a:lnTo>
                <a:lnTo>
                  <a:pt x="1612" y="1198"/>
                </a:lnTo>
                <a:lnTo>
                  <a:pt x="1613" y="1192"/>
                </a:lnTo>
                <a:lnTo>
                  <a:pt x="1616" y="1183"/>
                </a:lnTo>
                <a:lnTo>
                  <a:pt x="1620" y="1171"/>
                </a:lnTo>
                <a:lnTo>
                  <a:pt x="1623" y="1158"/>
                </a:lnTo>
                <a:lnTo>
                  <a:pt x="1627" y="1143"/>
                </a:lnTo>
                <a:lnTo>
                  <a:pt x="1630" y="1127"/>
                </a:lnTo>
                <a:lnTo>
                  <a:pt x="1632" y="1111"/>
                </a:lnTo>
                <a:lnTo>
                  <a:pt x="1443" y="1081"/>
                </a:lnTo>
                <a:lnTo>
                  <a:pt x="1445" y="1067"/>
                </a:lnTo>
                <a:lnTo>
                  <a:pt x="1446" y="1054"/>
                </a:lnTo>
                <a:lnTo>
                  <a:pt x="1447" y="1040"/>
                </a:lnTo>
                <a:lnTo>
                  <a:pt x="1449" y="1027"/>
                </a:lnTo>
                <a:lnTo>
                  <a:pt x="1449" y="1015"/>
                </a:lnTo>
                <a:lnTo>
                  <a:pt x="1450" y="1002"/>
                </a:lnTo>
                <a:lnTo>
                  <a:pt x="1450" y="989"/>
                </a:lnTo>
                <a:lnTo>
                  <a:pt x="1450" y="976"/>
                </a:lnTo>
                <a:close/>
                <a:moveTo>
                  <a:pt x="1440" y="931"/>
                </a:moveTo>
                <a:lnTo>
                  <a:pt x="1437" y="915"/>
                </a:lnTo>
                <a:lnTo>
                  <a:pt x="1433" y="899"/>
                </a:lnTo>
                <a:lnTo>
                  <a:pt x="1429" y="884"/>
                </a:lnTo>
                <a:lnTo>
                  <a:pt x="1424" y="868"/>
                </a:lnTo>
                <a:lnTo>
                  <a:pt x="1418" y="853"/>
                </a:lnTo>
                <a:lnTo>
                  <a:pt x="1411" y="837"/>
                </a:lnTo>
                <a:lnTo>
                  <a:pt x="1405" y="822"/>
                </a:lnTo>
                <a:lnTo>
                  <a:pt x="1397" y="807"/>
                </a:lnTo>
                <a:lnTo>
                  <a:pt x="1247" y="888"/>
                </a:lnTo>
                <a:lnTo>
                  <a:pt x="1236" y="871"/>
                </a:lnTo>
                <a:lnTo>
                  <a:pt x="1227" y="857"/>
                </a:lnTo>
                <a:lnTo>
                  <a:pt x="1217" y="844"/>
                </a:lnTo>
                <a:lnTo>
                  <a:pt x="1208" y="831"/>
                </a:lnTo>
                <a:lnTo>
                  <a:pt x="1197" y="820"/>
                </a:lnTo>
                <a:lnTo>
                  <a:pt x="1187" y="810"/>
                </a:lnTo>
                <a:lnTo>
                  <a:pt x="1177" y="801"/>
                </a:lnTo>
                <a:lnTo>
                  <a:pt x="1165" y="791"/>
                </a:lnTo>
                <a:lnTo>
                  <a:pt x="1153" y="783"/>
                </a:lnTo>
                <a:lnTo>
                  <a:pt x="1140" y="776"/>
                </a:lnTo>
                <a:lnTo>
                  <a:pt x="1127" y="770"/>
                </a:lnTo>
                <a:lnTo>
                  <a:pt x="1113" y="764"/>
                </a:lnTo>
                <a:lnTo>
                  <a:pt x="1097" y="758"/>
                </a:lnTo>
                <a:lnTo>
                  <a:pt x="1079" y="752"/>
                </a:lnTo>
                <a:lnTo>
                  <a:pt x="1061" y="747"/>
                </a:lnTo>
                <a:lnTo>
                  <a:pt x="1042" y="742"/>
                </a:lnTo>
                <a:lnTo>
                  <a:pt x="1067" y="572"/>
                </a:lnTo>
                <a:lnTo>
                  <a:pt x="1051" y="569"/>
                </a:lnTo>
                <a:lnTo>
                  <a:pt x="1035" y="568"/>
                </a:lnTo>
                <a:lnTo>
                  <a:pt x="1020" y="567"/>
                </a:lnTo>
                <a:lnTo>
                  <a:pt x="1004" y="567"/>
                </a:lnTo>
                <a:lnTo>
                  <a:pt x="988" y="568"/>
                </a:lnTo>
                <a:lnTo>
                  <a:pt x="972" y="569"/>
                </a:lnTo>
                <a:lnTo>
                  <a:pt x="956" y="570"/>
                </a:lnTo>
                <a:lnTo>
                  <a:pt x="940" y="573"/>
                </a:lnTo>
                <a:lnTo>
                  <a:pt x="968" y="742"/>
                </a:lnTo>
                <a:lnTo>
                  <a:pt x="950" y="746"/>
                </a:lnTo>
                <a:lnTo>
                  <a:pt x="933" y="750"/>
                </a:lnTo>
                <a:lnTo>
                  <a:pt x="917" y="755"/>
                </a:lnTo>
                <a:lnTo>
                  <a:pt x="902" y="760"/>
                </a:lnTo>
                <a:lnTo>
                  <a:pt x="887" y="766"/>
                </a:lnTo>
                <a:lnTo>
                  <a:pt x="873" y="773"/>
                </a:lnTo>
                <a:lnTo>
                  <a:pt x="861" y="781"/>
                </a:lnTo>
                <a:lnTo>
                  <a:pt x="848" y="789"/>
                </a:lnTo>
                <a:lnTo>
                  <a:pt x="837" y="798"/>
                </a:lnTo>
                <a:lnTo>
                  <a:pt x="825" y="809"/>
                </a:lnTo>
                <a:lnTo>
                  <a:pt x="815" y="819"/>
                </a:lnTo>
                <a:lnTo>
                  <a:pt x="805" y="830"/>
                </a:lnTo>
                <a:lnTo>
                  <a:pt x="795" y="843"/>
                </a:lnTo>
                <a:lnTo>
                  <a:pt x="786" y="857"/>
                </a:lnTo>
                <a:lnTo>
                  <a:pt x="777" y="870"/>
                </a:lnTo>
                <a:lnTo>
                  <a:pt x="768" y="885"/>
                </a:lnTo>
                <a:lnTo>
                  <a:pt x="611" y="809"/>
                </a:lnTo>
                <a:lnTo>
                  <a:pt x="603" y="823"/>
                </a:lnTo>
                <a:lnTo>
                  <a:pt x="596" y="838"/>
                </a:lnTo>
                <a:lnTo>
                  <a:pt x="591" y="854"/>
                </a:lnTo>
                <a:lnTo>
                  <a:pt x="585" y="869"/>
                </a:lnTo>
                <a:lnTo>
                  <a:pt x="579" y="885"/>
                </a:lnTo>
                <a:lnTo>
                  <a:pt x="576" y="900"/>
                </a:lnTo>
                <a:lnTo>
                  <a:pt x="572" y="917"/>
                </a:lnTo>
                <a:lnTo>
                  <a:pt x="569" y="933"/>
                </a:lnTo>
                <a:lnTo>
                  <a:pt x="742" y="963"/>
                </a:lnTo>
                <a:lnTo>
                  <a:pt x="739" y="980"/>
                </a:lnTo>
                <a:lnTo>
                  <a:pt x="738" y="997"/>
                </a:lnTo>
                <a:lnTo>
                  <a:pt x="738" y="1015"/>
                </a:lnTo>
                <a:lnTo>
                  <a:pt x="738" y="1031"/>
                </a:lnTo>
                <a:lnTo>
                  <a:pt x="741" y="1046"/>
                </a:lnTo>
                <a:lnTo>
                  <a:pt x="742" y="1062"/>
                </a:lnTo>
                <a:lnTo>
                  <a:pt x="745" y="1076"/>
                </a:lnTo>
                <a:lnTo>
                  <a:pt x="750" y="1091"/>
                </a:lnTo>
                <a:lnTo>
                  <a:pt x="754" y="1106"/>
                </a:lnTo>
                <a:lnTo>
                  <a:pt x="760" y="1120"/>
                </a:lnTo>
                <a:lnTo>
                  <a:pt x="767" y="1135"/>
                </a:lnTo>
                <a:lnTo>
                  <a:pt x="775" y="1149"/>
                </a:lnTo>
                <a:lnTo>
                  <a:pt x="784" y="1162"/>
                </a:lnTo>
                <a:lnTo>
                  <a:pt x="793" y="1175"/>
                </a:lnTo>
                <a:lnTo>
                  <a:pt x="805" y="1189"/>
                </a:lnTo>
                <a:lnTo>
                  <a:pt x="816" y="1201"/>
                </a:lnTo>
                <a:lnTo>
                  <a:pt x="696" y="1324"/>
                </a:lnTo>
                <a:lnTo>
                  <a:pt x="708" y="1336"/>
                </a:lnTo>
                <a:lnTo>
                  <a:pt x="720" y="1348"/>
                </a:lnTo>
                <a:lnTo>
                  <a:pt x="734" y="1359"/>
                </a:lnTo>
                <a:lnTo>
                  <a:pt x="746" y="1368"/>
                </a:lnTo>
                <a:lnTo>
                  <a:pt x="760" y="1379"/>
                </a:lnTo>
                <a:lnTo>
                  <a:pt x="774" y="1388"/>
                </a:lnTo>
                <a:lnTo>
                  <a:pt x="789" y="1396"/>
                </a:lnTo>
                <a:lnTo>
                  <a:pt x="804" y="1404"/>
                </a:lnTo>
                <a:lnTo>
                  <a:pt x="886" y="1248"/>
                </a:lnTo>
                <a:lnTo>
                  <a:pt x="900" y="1255"/>
                </a:lnTo>
                <a:lnTo>
                  <a:pt x="912" y="1261"/>
                </a:lnTo>
                <a:lnTo>
                  <a:pt x="926" y="1265"/>
                </a:lnTo>
                <a:lnTo>
                  <a:pt x="940" y="1270"/>
                </a:lnTo>
                <a:lnTo>
                  <a:pt x="955" y="1273"/>
                </a:lnTo>
                <a:lnTo>
                  <a:pt x="968" y="1276"/>
                </a:lnTo>
                <a:lnTo>
                  <a:pt x="983" y="1278"/>
                </a:lnTo>
                <a:lnTo>
                  <a:pt x="998" y="1278"/>
                </a:lnTo>
                <a:lnTo>
                  <a:pt x="1013" y="1278"/>
                </a:lnTo>
                <a:lnTo>
                  <a:pt x="1028" y="1277"/>
                </a:lnTo>
                <a:lnTo>
                  <a:pt x="1043" y="1275"/>
                </a:lnTo>
                <a:lnTo>
                  <a:pt x="1059" y="1272"/>
                </a:lnTo>
                <a:lnTo>
                  <a:pt x="1075" y="1268"/>
                </a:lnTo>
                <a:lnTo>
                  <a:pt x="1092" y="1263"/>
                </a:lnTo>
                <a:lnTo>
                  <a:pt x="1109" y="1256"/>
                </a:lnTo>
                <a:lnTo>
                  <a:pt x="1126" y="1249"/>
                </a:lnTo>
                <a:lnTo>
                  <a:pt x="1204" y="1403"/>
                </a:lnTo>
                <a:lnTo>
                  <a:pt x="1220" y="1395"/>
                </a:lnTo>
                <a:lnTo>
                  <a:pt x="1235" y="1386"/>
                </a:lnTo>
                <a:lnTo>
                  <a:pt x="1250" y="1376"/>
                </a:lnTo>
                <a:lnTo>
                  <a:pt x="1266" y="1366"/>
                </a:lnTo>
                <a:lnTo>
                  <a:pt x="1280" y="1356"/>
                </a:lnTo>
                <a:lnTo>
                  <a:pt x="1295" y="1344"/>
                </a:lnTo>
                <a:lnTo>
                  <a:pt x="1308" y="1332"/>
                </a:lnTo>
                <a:lnTo>
                  <a:pt x="1321" y="1319"/>
                </a:lnTo>
                <a:lnTo>
                  <a:pt x="1200" y="1198"/>
                </a:lnTo>
                <a:lnTo>
                  <a:pt x="1211" y="1183"/>
                </a:lnTo>
                <a:lnTo>
                  <a:pt x="1220" y="1170"/>
                </a:lnTo>
                <a:lnTo>
                  <a:pt x="1229" y="1157"/>
                </a:lnTo>
                <a:lnTo>
                  <a:pt x="1237" y="1144"/>
                </a:lnTo>
                <a:lnTo>
                  <a:pt x="1245" y="1133"/>
                </a:lnTo>
                <a:lnTo>
                  <a:pt x="1252" y="1120"/>
                </a:lnTo>
                <a:lnTo>
                  <a:pt x="1257" y="1107"/>
                </a:lnTo>
                <a:lnTo>
                  <a:pt x="1263" y="1095"/>
                </a:lnTo>
                <a:lnTo>
                  <a:pt x="1266" y="1082"/>
                </a:lnTo>
                <a:lnTo>
                  <a:pt x="1269" y="1067"/>
                </a:lnTo>
                <a:lnTo>
                  <a:pt x="1272" y="1054"/>
                </a:lnTo>
                <a:lnTo>
                  <a:pt x="1273" y="1038"/>
                </a:lnTo>
                <a:lnTo>
                  <a:pt x="1274" y="1020"/>
                </a:lnTo>
                <a:lnTo>
                  <a:pt x="1273" y="1002"/>
                </a:lnTo>
                <a:lnTo>
                  <a:pt x="1273" y="983"/>
                </a:lnTo>
                <a:lnTo>
                  <a:pt x="1271" y="961"/>
                </a:lnTo>
                <a:lnTo>
                  <a:pt x="1440" y="931"/>
                </a:lnTo>
                <a:close/>
                <a:moveTo>
                  <a:pt x="1526" y="915"/>
                </a:moveTo>
                <a:lnTo>
                  <a:pt x="1672" y="885"/>
                </a:lnTo>
                <a:lnTo>
                  <a:pt x="1687" y="884"/>
                </a:lnTo>
                <a:lnTo>
                  <a:pt x="1701" y="884"/>
                </a:lnTo>
                <a:lnTo>
                  <a:pt x="1715" y="888"/>
                </a:lnTo>
                <a:lnTo>
                  <a:pt x="1727" y="893"/>
                </a:lnTo>
                <a:lnTo>
                  <a:pt x="1738" y="900"/>
                </a:lnTo>
                <a:lnTo>
                  <a:pt x="1749" y="910"/>
                </a:lnTo>
                <a:lnTo>
                  <a:pt x="1758" y="921"/>
                </a:lnTo>
                <a:lnTo>
                  <a:pt x="1766" y="933"/>
                </a:lnTo>
                <a:lnTo>
                  <a:pt x="1774" y="947"/>
                </a:lnTo>
                <a:lnTo>
                  <a:pt x="1780" y="962"/>
                </a:lnTo>
                <a:lnTo>
                  <a:pt x="1786" y="978"/>
                </a:lnTo>
                <a:lnTo>
                  <a:pt x="1789" y="994"/>
                </a:lnTo>
                <a:lnTo>
                  <a:pt x="1793" y="1011"/>
                </a:lnTo>
                <a:lnTo>
                  <a:pt x="1794" y="1028"/>
                </a:lnTo>
                <a:lnTo>
                  <a:pt x="1795" y="1047"/>
                </a:lnTo>
                <a:lnTo>
                  <a:pt x="1794" y="1064"/>
                </a:lnTo>
                <a:lnTo>
                  <a:pt x="1818" y="1063"/>
                </a:lnTo>
                <a:lnTo>
                  <a:pt x="1837" y="1060"/>
                </a:lnTo>
                <a:lnTo>
                  <a:pt x="1851" y="1057"/>
                </a:lnTo>
                <a:lnTo>
                  <a:pt x="1860" y="1051"/>
                </a:lnTo>
                <a:lnTo>
                  <a:pt x="1866" y="1047"/>
                </a:lnTo>
                <a:lnTo>
                  <a:pt x="1869" y="1042"/>
                </a:lnTo>
                <a:lnTo>
                  <a:pt x="1872" y="1039"/>
                </a:lnTo>
                <a:lnTo>
                  <a:pt x="1872" y="1036"/>
                </a:lnTo>
                <a:lnTo>
                  <a:pt x="1872" y="1031"/>
                </a:lnTo>
                <a:lnTo>
                  <a:pt x="1870" y="1021"/>
                </a:lnTo>
                <a:lnTo>
                  <a:pt x="1869" y="1008"/>
                </a:lnTo>
                <a:lnTo>
                  <a:pt x="1868" y="992"/>
                </a:lnTo>
                <a:lnTo>
                  <a:pt x="1867" y="971"/>
                </a:lnTo>
                <a:lnTo>
                  <a:pt x="1865" y="949"/>
                </a:lnTo>
                <a:lnTo>
                  <a:pt x="1862" y="926"/>
                </a:lnTo>
                <a:lnTo>
                  <a:pt x="1859" y="901"/>
                </a:lnTo>
                <a:lnTo>
                  <a:pt x="1856" y="876"/>
                </a:lnTo>
                <a:lnTo>
                  <a:pt x="1852" y="850"/>
                </a:lnTo>
                <a:lnTo>
                  <a:pt x="1849" y="825"/>
                </a:lnTo>
                <a:lnTo>
                  <a:pt x="1845" y="801"/>
                </a:lnTo>
                <a:lnTo>
                  <a:pt x="1841" y="779"/>
                </a:lnTo>
                <a:lnTo>
                  <a:pt x="1836" y="758"/>
                </a:lnTo>
                <a:lnTo>
                  <a:pt x="1832" y="740"/>
                </a:lnTo>
                <a:lnTo>
                  <a:pt x="1827" y="725"/>
                </a:lnTo>
                <a:lnTo>
                  <a:pt x="1824" y="716"/>
                </a:lnTo>
                <a:lnTo>
                  <a:pt x="1817" y="702"/>
                </a:lnTo>
                <a:lnTo>
                  <a:pt x="1807" y="684"/>
                </a:lnTo>
                <a:lnTo>
                  <a:pt x="1797" y="662"/>
                </a:lnTo>
                <a:lnTo>
                  <a:pt x="1785" y="638"/>
                </a:lnTo>
                <a:lnTo>
                  <a:pt x="1771" y="613"/>
                </a:lnTo>
                <a:lnTo>
                  <a:pt x="1756" y="586"/>
                </a:lnTo>
                <a:lnTo>
                  <a:pt x="1740" y="561"/>
                </a:lnTo>
                <a:lnTo>
                  <a:pt x="1724" y="537"/>
                </a:lnTo>
                <a:lnTo>
                  <a:pt x="1707" y="514"/>
                </a:lnTo>
                <a:lnTo>
                  <a:pt x="1690" y="495"/>
                </a:lnTo>
                <a:lnTo>
                  <a:pt x="1672" y="479"/>
                </a:lnTo>
                <a:lnTo>
                  <a:pt x="1655" y="468"/>
                </a:lnTo>
                <a:lnTo>
                  <a:pt x="1639" y="463"/>
                </a:lnTo>
                <a:lnTo>
                  <a:pt x="1623" y="464"/>
                </a:lnTo>
                <a:lnTo>
                  <a:pt x="1609" y="472"/>
                </a:lnTo>
                <a:lnTo>
                  <a:pt x="1608" y="473"/>
                </a:lnTo>
                <a:lnTo>
                  <a:pt x="1604" y="476"/>
                </a:lnTo>
                <a:lnTo>
                  <a:pt x="1599" y="481"/>
                </a:lnTo>
                <a:lnTo>
                  <a:pt x="1595" y="484"/>
                </a:lnTo>
                <a:lnTo>
                  <a:pt x="1603" y="494"/>
                </a:lnTo>
                <a:lnTo>
                  <a:pt x="1611" y="503"/>
                </a:lnTo>
                <a:lnTo>
                  <a:pt x="1620" y="514"/>
                </a:lnTo>
                <a:lnTo>
                  <a:pt x="1629" y="527"/>
                </a:lnTo>
                <a:lnTo>
                  <a:pt x="1638" y="539"/>
                </a:lnTo>
                <a:lnTo>
                  <a:pt x="1646" y="553"/>
                </a:lnTo>
                <a:lnTo>
                  <a:pt x="1654" y="567"/>
                </a:lnTo>
                <a:lnTo>
                  <a:pt x="1660" y="582"/>
                </a:lnTo>
                <a:lnTo>
                  <a:pt x="1666" y="596"/>
                </a:lnTo>
                <a:lnTo>
                  <a:pt x="1669" y="610"/>
                </a:lnTo>
                <a:lnTo>
                  <a:pt x="1670" y="624"/>
                </a:lnTo>
                <a:lnTo>
                  <a:pt x="1669" y="637"/>
                </a:lnTo>
                <a:lnTo>
                  <a:pt x="1664" y="649"/>
                </a:lnTo>
                <a:lnTo>
                  <a:pt x="1658" y="662"/>
                </a:lnTo>
                <a:lnTo>
                  <a:pt x="1647" y="672"/>
                </a:lnTo>
                <a:lnTo>
                  <a:pt x="1632" y="681"/>
                </a:lnTo>
                <a:lnTo>
                  <a:pt x="1479" y="763"/>
                </a:lnTo>
                <a:lnTo>
                  <a:pt x="1488" y="780"/>
                </a:lnTo>
                <a:lnTo>
                  <a:pt x="1495" y="798"/>
                </a:lnTo>
                <a:lnTo>
                  <a:pt x="1503" y="818"/>
                </a:lnTo>
                <a:lnTo>
                  <a:pt x="1509" y="837"/>
                </a:lnTo>
                <a:lnTo>
                  <a:pt x="1514" y="857"/>
                </a:lnTo>
                <a:lnTo>
                  <a:pt x="1519" y="876"/>
                </a:lnTo>
                <a:lnTo>
                  <a:pt x="1522" y="896"/>
                </a:lnTo>
                <a:lnTo>
                  <a:pt x="1526" y="915"/>
                </a:lnTo>
                <a:close/>
                <a:moveTo>
                  <a:pt x="1248" y="1482"/>
                </a:moveTo>
                <a:lnTo>
                  <a:pt x="1314" y="1616"/>
                </a:lnTo>
                <a:lnTo>
                  <a:pt x="1322" y="1642"/>
                </a:lnTo>
                <a:lnTo>
                  <a:pt x="1321" y="1667"/>
                </a:lnTo>
                <a:lnTo>
                  <a:pt x="1312" y="1691"/>
                </a:lnTo>
                <a:lnTo>
                  <a:pt x="1297" y="1714"/>
                </a:lnTo>
                <a:lnTo>
                  <a:pt x="1274" y="1736"/>
                </a:lnTo>
                <a:lnTo>
                  <a:pt x="1248" y="1754"/>
                </a:lnTo>
                <a:lnTo>
                  <a:pt x="1217" y="1769"/>
                </a:lnTo>
                <a:lnTo>
                  <a:pt x="1182" y="1779"/>
                </a:lnTo>
                <a:lnTo>
                  <a:pt x="1188" y="1800"/>
                </a:lnTo>
                <a:lnTo>
                  <a:pt x="1194" y="1816"/>
                </a:lnTo>
                <a:lnTo>
                  <a:pt x="1198" y="1828"/>
                </a:lnTo>
                <a:lnTo>
                  <a:pt x="1204" y="1836"/>
                </a:lnTo>
                <a:lnTo>
                  <a:pt x="1210" y="1842"/>
                </a:lnTo>
                <a:lnTo>
                  <a:pt x="1216" y="1846"/>
                </a:lnTo>
                <a:lnTo>
                  <a:pt x="1223" y="1847"/>
                </a:lnTo>
                <a:lnTo>
                  <a:pt x="1231" y="1848"/>
                </a:lnTo>
                <a:lnTo>
                  <a:pt x="1242" y="1847"/>
                </a:lnTo>
                <a:lnTo>
                  <a:pt x="1256" y="1845"/>
                </a:lnTo>
                <a:lnTo>
                  <a:pt x="1272" y="1839"/>
                </a:lnTo>
                <a:lnTo>
                  <a:pt x="1290" y="1833"/>
                </a:lnTo>
                <a:lnTo>
                  <a:pt x="1311" y="1825"/>
                </a:lnTo>
                <a:lnTo>
                  <a:pt x="1332" y="1816"/>
                </a:lnTo>
                <a:lnTo>
                  <a:pt x="1354" y="1806"/>
                </a:lnTo>
                <a:lnTo>
                  <a:pt x="1377" y="1794"/>
                </a:lnTo>
                <a:lnTo>
                  <a:pt x="1400" y="1783"/>
                </a:lnTo>
                <a:lnTo>
                  <a:pt x="1422" y="1771"/>
                </a:lnTo>
                <a:lnTo>
                  <a:pt x="1442" y="1760"/>
                </a:lnTo>
                <a:lnTo>
                  <a:pt x="1462" y="1750"/>
                </a:lnTo>
                <a:lnTo>
                  <a:pt x="1480" y="1739"/>
                </a:lnTo>
                <a:lnTo>
                  <a:pt x="1495" y="1729"/>
                </a:lnTo>
                <a:lnTo>
                  <a:pt x="1508" y="1721"/>
                </a:lnTo>
                <a:lnTo>
                  <a:pt x="1517" y="1714"/>
                </a:lnTo>
                <a:lnTo>
                  <a:pt x="1527" y="1705"/>
                </a:lnTo>
                <a:lnTo>
                  <a:pt x="1542" y="1694"/>
                </a:lnTo>
                <a:lnTo>
                  <a:pt x="1559" y="1679"/>
                </a:lnTo>
                <a:lnTo>
                  <a:pt x="1579" y="1662"/>
                </a:lnTo>
                <a:lnTo>
                  <a:pt x="1599" y="1643"/>
                </a:lnTo>
                <a:lnTo>
                  <a:pt x="1620" y="1624"/>
                </a:lnTo>
                <a:lnTo>
                  <a:pt x="1640" y="1603"/>
                </a:lnTo>
                <a:lnTo>
                  <a:pt x="1660" y="1581"/>
                </a:lnTo>
                <a:lnTo>
                  <a:pt x="1677" y="1560"/>
                </a:lnTo>
                <a:lnTo>
                  <a:pt x="1692" y="1538"/>
                </a:lnTo>
                <a:lnTo>
                  <a:pt x="1703" y="1516"/>
                </a:lnTo>
                <a:lnTo>
                  <a:pt x="1710" y="1495"/>
                </a:lnTo>
                <a:lnTo>
                  <a:pt x="1711" y="1476"/>
                </a:lnTo>
                <a:lnTo>
                  <a:pt x="1707" y="1458"/>
                </a:lnTo>
                <a:lnTo>
                  <a:pt x="1696" y="1442"/>
                </a:lnTo>
                <a:lnTo>
                  <a:pt x="1677" y="1428"/>
                </a:lnTo>
                <a:lnTo>
                  <a:pt x="1666" y="1447"/>
                </a:lnTo>
                <a:lnTo>
                  <a:pt x="1648" y="1468"/>
                </a:lnTo>
                <a:lnTo>
                  <a:pt x="1629" y="1487"/>
                </a:lnTo>
                <a:lnTo>
                  <a:pt x="1606" y="1505"/>
                </a:lnTo>
                <a:lnTo>
                  <a:pt x="1582" y="1517"/>
                </a:lnTo>
                <a:lnTo>
                  <a:pt x="1558" y="1522"/>
                </a:lnTo>
                <a:lnTo>
                  <a:pt x="1534" y="1518"/>
                </a:lnTo>
                <a:lnTo>
                  <a:pt x="1511" y="1504"/>
                </a:lnTo>
                <a:lnTo>
                  <a:pt x="1386" y="1382"/>
                </a:lnTo>
                <a:lnTo>
                  <a:pt x="1371" y="1397"/>
                </a:lnTo>
                <a:lnTo>
                  <a:pt x="1354" y="1411"/>
                </a:lnTo>
                <a:lnTo>
                  <a:pt x="1338" y="1425"/>
                </a:lnTo>
                <a:lnTo>
                  <a:pt x="1321" y="1438"/>
                </a:lnTo>
                <a:lnTo>
                  <a:pt x="1303" y="1451"/>
                </a:lnTo>
                <a:lnTo>
                  <a:pt x="1284" y="1462"/>
                </a:lnTo>
                <a:lnTo>
                  <a:pt x="1266" y="1473"/>
                </a:lnTo>
                <a:lnTo>
                  <a:pt x="1248" y="1482"/>
                </a:lnTo>
                <a:close/>
                <a:moveTo>
                  <a:pt x="1200" y="1504"/>
                </a:moveTo>
                <a:lnTo>
                  <a:pt x="1188" y="1508"/>
                </a:lnTo>
                <a:lnTo>
                  <a:pt x="1178" y="1512"/>
                </a:lnTo>
                <a:lnTo>
                  <a:pt x="1168" y="1515"/>
                </a:lnTo>
                <a:lnTo>
                  <a:pt x="1158" y="1518"/>
                </a:lnTo>
                <a:lnTo>
                  <a:pt x="1148" y="1521"/>
                </a:lnTo>
                <a:lnTo>
                  <a:pt x="1139" y="1522"/>
                </a:lnTo>
                <a:lnTo>
                  <a:pt x="1130" y="1524"/>
                </a:lnTo>
                <a:lnTo>
                  <a:pt x="1121" y="1526"/>
                </a:lnTo>
                <a:lnTo>
                  <a:pt x="1144" y="1629"/>
                </a:lnTo>
                <a:lnTo>
                  <a:pt x="1171" y="1623"/>
                </a:lnTo>
                <a:lnTo>
                  <a:pt x="1192" y="1617"/>
                </a:lnTo>
                <a:lnTo>
                  <a:pt x="1206" y="1611"/>
                </a:lnTo>
                <a:lnTo>
                  <a:pt x="1216" y="1605"/>
                </a:lnTo>
                <a:lnTo>
                  <a:pt x="1221" y="1600"/>
                </a:lnTo>
                <a:lnTo>
                  <a:pt x="1225" y="1594"/>
                </a:lnTo>
                <a:lnTo>
                  <a:pt x="1226" y="1588"/>
                </a:lnTo>
                <a:lnTo>
                  <a:pt x="1226" y="1583"/>
                </a:lnTo>
                <a:lnTo>
                  <a:pt x="1225" y="1576"/>
                </a:lnTo>
                <a:lnTo>
                  <a:pt x="1224" y="1566"/>
                </a:lnTo>
                <a:lnTo>
                  <a:pt x="1220" y="1557"/>
                </a:lnTo>
                <a:lnTo>
                  <a:pt x="1217" y="1546"/>
                </a:lnTo>
                <a:lnTo>
                  <a:pt x="1212" y="1536"/>
                </a:lnTo>
                <a:lnTo>
                  <a:pt x="1208" y="1524"/>
                </a:lnTo>
                <a:lnTo>
                  <a:pt x="1203" y="1514"/>
                </a:lnTo>
                <a:lnTo>
                  <a:pt x="1200" y="1504"/>
                </a:lnTo>
                <a:close/>
                <a:moveTo>
                  <a:pt x="1166" y="1418"/>
                </a:moveTo>
                <a:lnTo>
                  <a:pt x="1162" y="1407"/>
                </a:lnTo>
                <a:lnTo>
                  <a:pt x="1157" y="1398"/>
                </a:lnTo>
                <a:lnTo>
                  <a:pt x="1153" y="1388"/>
                </a:lnTo>
                <a:lnTo>
                  <a:pt x="1149" y="1378"/>
                </a:lnTo>
                <a:lnTo>
                  <a:pt x="1146" y="1368"/>
                </a:lnTo>
                <a:lnTo>
                  <a:pt x="1141" y="1358"/>
                </a:lnTo>
                <a:lnTo>
                  <a:pt x="1138" y="1349"/>
                </a:lnTo>
                <a:lnTo>
                  <a:pt x="1133" y="1339"/>
                </a:lnTo>
                <a:lnTo>
                  <a:pt x="1115" y="1344"/>
                </a:lnTo>
                <a:lnTo>
                  <a:pt x="1097" y="1349"/>
                </a:lnTo>
                <a:lnTo>
                  <a:pt x="1079" y="1354"/>
                </a:lnTo>
                <a:lnTo>
                  <a:pt x="1063" y="1357"/>
                </a:lnTo>
                <a:lnTo>
                  <a:pt x="1047" y="1359"/>
                </a:lnTo>
                <a:lnTo>
                  <a:pt x="1031" y="1362"/>
                </a:lnTo>
                <a:lnTo>
                  <a:pt x="1016" y="1363"/>
                </a:lnTo>
                <a:lnTo>
                  <a:pt x="1002" y="1363"/>
                </a:lnTo>
                <a:lnTo>
                  <a:pt x="987" y="1362"/>
                </a:lnTo>
                <a:lnTo>
                  <a:pt x="972" y="1360"/>
                </a:lnTo>
                <a:lnTo>
                  <a:pt x="957" y="1358"/>
                </a:lnTo>
                <a:lnTo>
                  <a:pt x="942" y="1356"/>
                </a:lnTo>
                <a:lnTo>
                  <a:pt x="927" y="1352"/>
                </a:lnTo>
                <a:lnTo>
                  <a:pt x="911" y="1348"/>
                </a:lnTo>
                <a:lnTo>
                  <a:pt x="896" y="1343"/>
                </a:lnTo>
                <a:lnTo>
                  <a:pt x="880" y="1337"/>
                </a:lnTo>
                <a:lnTo>
                  <a:pt x="847" y="1422"/>
                </a:lnTo>
                <a:lnTo>
                  <a:pt x="858" y="1427"/>
                </a:lnTo>
                <a:lnTo>
                  <a:pt x="870" y="1430"/>
                </a:lnTo>
                <a:lnTo>
                  <a:pt x="881" y="1435"/>
                </a:lnTo>
                <a:lnTo>
                  <a:pt x="894" y="1438"/>
                </a:lnTo>
                <a:lnTo>
                  <a:pt x="907" y="1442"/>
                </a:lnTo>
                <a:lnTo>
                  <a:pt x="919" y="1444"/>
                </a:lnTo>
                <a:lnTo>
                  <a:pt x="932" y="1446"/>
                </a:lnTo>
                <a:lnTo>
                  <a:pt x="945" y="1449"/>
                </a:lnTo>
                <a:lnTo>
                  <a:pt x="920" y="1640"/>
                </a:lnTo>
                <a:lnTo>
                  <a:pt x="943" y="1641"/>
                </a:lnTo>
                <a:lnTo>
                  <a:pt x="963" y="1642"/>
                </a:lnTo>
                <a:lnTo>
                  <a:pt x="981" y="1643"/>
                </a:lnTo>
                <a:lnTo>
                  <a:pt x="999" y="1643"/>
                </a:lnTo>
                <a:lnTo>
                  <a:pt x="1018" y="1643"/>
                </a:lnTo>
                <a:lnTo>
                  <a:pt x="1039" y="1642"/>
                </a:lnTo>
                <a:lnTo>
                  <a:pt x="1063" y="1641"/>
                </a:lnTo>
                <a:lnTo>
                  <a:pt x="1091" y="1639"/>
                </a:lnTo>
                <a:lnTo>
                  <a:pt x="1063" y="1447"/>
                </a:lnTo>
                <a:lnTo>
                  <a:pt x="1077" y="1445"/>
                </a:lnTo>
                <a:lnTo>
                  <a:pt x="1091" y="1442"/>
                </a:lnTo>
                <a:lnTo>
                  <a:pt x="1105" y="1438"/>
                </a:lnTo>
                <a:lnTo>
                  <a:pt x="1117" y="1435"/>
                </a:lnTo>
                <a:lnTo>
                  <a:pt x="1130" y="1431"/>
                </a:lnTo>
                <a:lnTo>
                  <a:pt x="1141" y="1427"/>
                </a:lnTo>
                <a:lnTo>
                  <a:pt x="1154" y="1422"/>
                </a:lnTo>
                <a:lnTo>
                  <a:pt x="1166" y="1418"/>
                </a:lnTo>
                <a:close/>
                <a:moveTo>
                  <a:pt x="659" y="1281"/>
                </a:moveTo>
                <a:lnTo>
                  <a:pt x="652" y="1271"/>
                </a:lnTo>
                <a:lnTo>
                  <a:pt x="646" y="1262"/>
                </a:lnTo>
                <a:lnTo>
                  <a:pt x="640" y="1253"/>
                </a:lnTo>
                <a:lnTo>
                  <a:pt x="634" y="1245"/>
                </a:lnTo>
                <a:lnTo>
                  <a:pt x="627" y="1236"/>
                </a:lnTo>
                <a:lnTo>
                  <a:pt x="621" y="1225"/>
                </a:lnTo>
                <a:lnTo>
                  <a:pt x="616" y="1216"/>
                </a:lnTo>
                <a:lnTo>
                  <a:pt x="609" y="1205"/>
                </a:lnTo>
                <a:lnTo>
                  <a:pt x="435" y="1287"/>
                </a:lnTo>
                <a:lnTo>
                  <a:pt x="425" y="1264"/>
                </a:lnTo>
                <a:lnTo>
                  <a:pt x="415" y="1245"/>
                </a:lnTo>
                <a:lnTo>
                  <a:pt x="409" y="1225"/>
                </a:lnTo>
                <a:lnTo>
                  <a:pt x="403" y="1207"/>
                </a:lnTo>
                <a:lnTo>
                  <a:pt x="398" y="1189"/>
                </a:lnTo>
                <a:lnTo>
                  <a:pt x="394" y="1170"/>
                </a:lnTo>
                <a:lnTo>
                  <a:pt x="389" y="1150"/>
                </a:lnTo>
                <a:lnTo>
                  <a:pt x="385" y="1127"/>
                </a:lnTo>
                <a:lnTo>
                  <a:pt x="571" y="1090"/>
                </a:lnTo>
                <a:lnTo>
                  <a:pt x="569" y="1076"/>
                </a:lnTo>
                <a:lnTo>
                  <a:pt x="568" y="1062"/>
                </a:lnTo>
                <a:lnTo>
                  <a:pt x="565" y="1048"/>
                </a:lnTo>
                <a:lnTo>
                  <a:pt x="564" y="1033"/>
                </a:lnTo>
                <a:lnTo>
                  <a:pt x="563" y="1019"/>
                </a:lnTo>
                <a:lnTo>
                  <a:pt x="563" y="1005"/>
                </a:lnTo>
                <a:lnTo>
                  <a:pt x="563" y="992"/>
                </a:lnTo>
                <a:lnTo>
                  <a:pt x="563" y="979"/>
                </a:lnTo>
                <a:lnTo>
                  <a:pt x="655" y="986"/>
                </a:lnTo>
                <a:lnTo>
                  <a:pt x="655" y="1003"/>
                </a:lnTo>
                <a:lnTo>
                  <a:pt x="655" y="1020"/>
                </a:lnTo>
                <a:lnTo>
                  <a:pt x="655" y="1038"/>
                </a:lnTo>
                <a:lnTo>
                  <a:pt x="656" y="1054"/>
                </a:lnTo>
                <a:lnTo>
                  <a:pt x="658" y="1068"/>
                </a:lnTo>
                <a:lnTo>
                  <a:pt x="660" y="1083"/>
                </a:lnTo>
                <a:lnTo>
                  <a:pt x="664" y="1098"/>
                </a:lnTo>
                <a:lnTo>
                  <a:pt x="668" y="1113"/>
                </a:lnTo>
                <a:lnTo>
                  <a:pt x="673" y="1127"/>
                </a:lnTo>
                <a:lnTo>
                  <a:pt x="679" y="1142"/>
                </a:lnTo>
                <a:lnTo>
                  <a:pt x="686" y="1155"/>
                </a:lnTo>
                <a:lnTo>
                  <a:pt x="692" y="1169"/>
                </a:lnTo>
                <a:lnTo>
                  <a:pt x="700" y="1184"/>
                </a:lnTo>
                <a:lnTo>
                  <a:pt x="708" y="1198"/>
                </a:lnTo>
                <a:lnTo>
                  <a:pt x="719" y="1213"/>
                </a:lnTo>
                <a:lnTo>
                  <a:pt x="729" y="1228"/>
                </a:lnTo>
                <a:lnTo>
                  <a:pt x="720" y="1236"/>
                </a:lnTo>
                <a:lnTo>
                  <a:pt x="711" y="1242"/>
                </a:lnTo>
                <a:lnTo>
                  <a:pt x="702" y="1249"/>
                </a:lnTo>
                <a:lnTo>
                  <a:pt x="694" y="1256"/>
                </a:lnTo>
                <a:lnTo>
                  <a:pt x="684" y="1262"/>
                </a:lnTo>
                <a:lnTo>
                  <a:pt x="676" y="1269"/>
                </a:lnTo>
                <a:lnTo>
                  <a:pt x="667" y="1275"/>
                </a:lnTo>
                <a:lnTo>
                  <a:pt x="659" y="1281"/>
                </a:lnTo>
                <a:close/>
                <a:moveTo>
                  <a:pt x="588" y="1337"/>
                </a:moveTo>
                <a:lnTo>
                  <a:pt x="571" y="1352"/>
                </a:lnTo>
                <a:lnTo>
                  <a:pt x="555" y="1365"/>
                </a:lnTo>
                <a:lnTo>
                  <a:pt x="540" y="1375"/>
                </a:lnTo>
                <a:lnTo>
                  <a:pt x="526" y="1381"/>
                </a:lnTo>
                <a:lnTo>
                  <a:pt x="512" y="1382"/>
                </a:lnTo>
                <a:lnTo>
                  <a:pt x="497" y="1375"/>
                </a:lnTo>
                <a:lnTo>
                  <a:pt x="481" y="1360"/>
                </a:lnTo>
                <a:lnTo>
                  <a:pt x="464" y="1335"/>
                </a:lnTo>
                <a:lnTo>
                  <a:pt x="549" y="1279"/>
                </a:lnTo>
                <a:lnTo>
                  <a:pt x="554" y="1286"/>
                </a:lnTo>
                <a:lnTo>
                  <a:pt x="557" y="1294"/>
                </a:lnTo>
                <a:lnTo>
                  <a:pt x="562" y="1301"/>
                </a:lnTo>
                <a:lnTo>
                  <a:pt x="567" y="1308"/>
                </a:lnTo>
                <a:lnTo>
                  <a:pt x="571" y="1315"/>
                </a:lnTo>
                <a:lnTo>
                  <a:pt x="576" y="1323"/>
                </a:lnTo>
                <a:lnTo>
                  <a:pt x="581" y="1329"/>
                </a:lnTo>
                <a:lnTo>
                  <a:pt x="588" y="1337"/>
                </a:lnTo>
                <a:close/>
                <a:moveTo>
                  <a:pt x="477" y="975"/>
                </a:moveTo>
                <a:lnTo>
                  <a:pt x="425" y="971"/>
                </a:lnTo>
                <a:lnTo>
                  <a:pt x="410" y="971"/>
                </a:lnTo>
                <a:lnTo>
                  <a:pt x="398" y="975"/>
                </a:lnTo>
                <a:lnTo>
                  <a:pt x="388" y="979"/>
                </a:lnTo>
                <a:lnTo>
                  <a:pt x="381" y="985"/>
                </a:lnTo>
                <a:lnTo>
                  <a:pt x="377" y="991"/>
                </a:lnTo>
                <a:lnTo>
                  <a:pt x="373" y="997"/>
                </a:lnTo>
                <a:lnTo>
                  <a:pt x="371" y="1004"/>
                </a:lnTo>
                <a:lnTo>
                  <a:pt x="371" y="1010"/>
                </a:lnTo>
                <a:lnTo>
                  <a:pt x="371" y="1011"/>
                </a:lnTo>
                <a:lnTo>
                  <a:pt x="371" y="1012"/>
                </a:lnTo>
                <a:lnTo>
                  <a:pt x="372" y="1013"/>
                </a:lnTo>
                <a:lnTo>
                  <a:pt x="372" y="1017"/>
                </a:lnTo>
                <a:lnTo>
                  <a:pt x="372" y="1023"/>
                </a:lnTo>
                <a:lnTo>
                  <a:pt x="373" y="1032"/>
                </a:lnTo>
                <a:lnTo>
                  <a:pt x="373" y="1044"/>
                </a:lnTo>
                <a:lnTo>
                  <a:pt x="373" y="1060"/>
                </a:lnTo>
                <a:lnTo>
                  <a:pt x="386" y="1059"/>
                </a:lnTo>
                <a:lnTo>
                  <a:pt x="398" y="1058"/>
                </a:lnTo>
                <a:lnTo>
                  <a:pt x="411" y="1057"/>
                </a:lnTo>
                <a:lnTo>
                  <a:pt x="423" y="1056"/>
                </a:lnTo>
                <a:lnTo>
                  <a:pt x="436" y="1055"/>
                </a:lnTo>
                <a:lnTo>
                  <a:pt x="450" y="1054"/>
                </a:lnTo>
                <a:lnTo>
                  <a:pt x="464" y="1051"/>
                </a:lnTo>
                <a:lnTo>
                  <a:pt x="478" y="1049"/>
                </a:lnTo>
                <a:lnTo>
                  <a:pt x="476" y="1040"/>
                </a:lnTo>
                <a:lnTo>
                  <a:pt x="476" y="1031"/>
                </a:lnTo>
                <a:lnTo>
                  <a:pt x="475" y="1023"/>
                </a:lnTo>
                <a:lnTo>
                  <a:pt x="475" y="1013"/>
                </a:lnTo>
                <a:lnTo>
                  <a:pt x="476" y="1004"/>
                </a:lnTo>
                <a:lnTo>
                  <a:pt x="476" y="994"/>
                </a:lnTo>
                <a:lnTo>
                  <a:pt x="477" y="985"/>
                </a:lnTo>
                <a:lnTo>
                  <a:pt x="477" y="975"/>
                </a:lnTo>
                <a:close/>
                <a:moveTo>
                  <a:pt x="874" y="495"/>
                </a:moveTo>
                <a:lnTo>
                  <a:pt x="863" y="451"/>
                </a:lnTo>
                <a:lnTo>
                  <a:pt x="857" y="434"/>
                </a:lnTo>
                <a:lnTo>
                  <a:pt x="852" y="420"/>
                </a:lnTo>
                <a:lnTo>
                  <a:pt x="845" y="411"/>
                </a:lnTo>
                <a:lnTo>
                  <a:pt x="839" y="405"/>
                </a:lnTo>
                <a:lnTo>
                  <a:pt x="832" y="402"/>
                </a:lnTo>
                <a:lnTo>
                  <a:pt x="825" y="402"/>
                </a:lnTo>
                <a:lnTo>
                  <a:pt x="820" y="403"/>
                </a:lnTo>
                <a:lnTo>
                  <a:pt x="813" y="407"/>
                </a:lnTo>
                <a:lnTo>
                  <a:pt x="809" y="408"/>
                </a:lnTo>
                <a:lnTo>
                  <a:pt x="805" y="409"/>
                </a:lnTo>
                <a:lnTo>
                  <a:pt x="798" y="411"/>
                </a:lnTo>
                <a:lnTo>
                  <a:pt x="791" y="412"/>
                </a:lnTo>
                <a:lnTo>
                  <a:pt x="784" y="416"/>
                </a:lnTo>
                <a:lnTo>
                  <a:pt x="775" y="418"/>
                </a:lnTo>
                <a:lnTo>
                  <a:pt x="767" y="422"/>
                </a:lnTo>
                <a:lnTo>
                  <a:pt x="758" y="426"/>
                </a:lnTo>
                <a:lnTo>
                  <a:pt x="763" y="438"/>
                </a:lnTo>
                <a:lnTo>
                  <a:pt x="768" y="448"/>
                </a:lnTo>
                <a:lnTo>
                  <a:pt x="774" y="459"/>
                </a:lnTo>
                <a:lnTo>
                  <a:pt x="779" y="471"/>
                </a:lnTo>
                <a:lnTo>
                  <a:pt x="786" y="482"/>
                </a:lnTo>
                <a:lnTo>
                  <a:pt x="792" y="495"/>
                </a:lnTo>
                <a:lnTo>
                  <a:pt x="798" y="507"/>
                </a:lnTo>
                <a:lnTo>
                  <a:pt x="805" y="520"/>
                </a:lnTo>
                <a:lnTo>
                  <a:pt x="813" y="515"/>
                </a:lnTo>
                <a:lnTo>
                  <a:pt x="822" y="512"/>
                </a:lnTo>
                <a:lnTo>
                  <a:pt x="830" y="509"/>
                </a:lnTo>
                <a:lnTo>
                  <a:pt x="839" y="505"/>
                </a:lnTo>
                <a:lnTo>
                  <a:pt x="847" y="503"/>
                </a:lnTo>
                <a:lnTo>
                  <a:pt x="856" y="499"/>
                </a:lnTo>
                <a:lnTo>
                  <a:pt x="865" y="497"/>
                </a:lnTo>
                <a:lnTo>
                  <a:pt x="874" y="495"/>
                </a:lnTo>
                <a:close/>
              </a:path>
            </a:pathLst>
          </a:cu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pic>
        <p:nvPicPr>
          <p:cNvPr id="14" name="Picture 8" descr="logo_an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37" y="107107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908175" y="203101"/>
            <a:ext cx="7129463" cy="10509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914525" y="406301"/>
            <a:ext cx="71374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3300" b="1">
                <a:latin typeface="Arial Narrow" pitchFamily="34" charset="0"/>
              </a:rPr>
              <a:t>Academia Nacional de Medicina de México</a:t>
            </a:r>
            <a:endParaRPr lang="es-ES" sz="3300" b="1">
              <a:latin typeface="Arial Narrow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858963" y="1341338"/>
            <a:ext cx="7200900" cy="71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312518" y="5642356"/>
            <a:ext cx="52838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err="1">
                <a:latin typeface="Arial Narrow" pitchFamily="34" charset="0"/>
                <a:cs typeface="Arial" pitchFamily="34" charset="0"/>
              </a:rPr>
              <a:t>Fisiología</a:t>
            </a:r>
            <a:r>
              <a:rPr lang="en-GB" sz="2800" b="1" dirty="0">
                <a:latin typeface="Arial Narrow" pitchFamily="34" charset="0"/>
                <a:cs typeface="Arial" pitchFamily="34" charset="0"/>
              </a:rPr>
              <a:t>, </a:t>
            </a:r>
            <a:r>
              <a:rPr lang="en-GB" sz="2800" b="1" dirty="0" err="1">
                <a:latin typeface="Arial Narrow" pitchFamily="34" charset="0"/>
                <a:cs typeface="Arial" pitchFamily="34" charset="0"/>
              </a:rPr>
              <a:t>Biofísica</a:t>
            </a:r>
            <a:r>
              <a:rPr lang="en-GB" sz="2800" b="1" dirty="0">
                <a:latin typeface="Arial Narrow" pitchFamily="34" charset="0"/>
                <a:cs typeface="Arial" pitchFamily="34" charset="0"/>
              </a:rPr>
              <a:t> y </a:t>
            </a:r>
            <a:r>
              <a:rPr lang="en-GB" sz="2800" b="1" dirty="0" err="1">
                <a:latin typeface="Arial Narrow" pitchFamily="34" charset="0"/>
                <a:cs typeface="Arial" pitchFamily="34" charset="0"/>
              </a:rPr>
              <a:t>Neurociencias</a:t>
            </a:r>
            <a:endParaRPr lang="en-GB" sz="28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819888" y="6024835"/>
            <a:ext cx="17764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200" b="1" dirty="0" err="1">
                <a:latin typeface="Arial Narrow" pitchFamily="34" charset="0"/>
              </a:rPr>
              <a:t>Cinvestav</a:t>
            </a:r>
            <a:endParaRPr lang="en-GB" sz="3200" b="1" dirty="0">
              <a:latin typeface="Arial Narrow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92546" y="6597922"/>
            <a:ext cx="7416800" cy="71438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850554" y="44624"/>
            <a:ext cx="7200900" cy="71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843213" y="3213100"/>
            <a:ext cx="2838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>
                <a:latin typeface="Arial" charset="0"/>
              </a:rPr>
              <a:t>conducta motora</a:t>
            </a:r>
            <a:endParaRPr lang="es-ES" sz="2800">
              <a:latin typeface="Arial" charset="0"/>
            </a:endParaRPr>
          </a:p>
        </p:txBody>
      </p:sp>
      <p:pic>
        <p:nvPicPr>
          <p:cNvPr id="54275" name="Picture 4" descr="kamasutramq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933825"/>
            <a:ext cx="33131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learningCe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888" y="4256088"/>
            <a:ext cx="302577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5556250" y="6165850"/>
            <a:ext cx="30480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s-MX" sz="2800">
                <a:latin typeface="Arial" charset="0"/>
              </a:rPr>
              <a:t>conducta sexual</a:t>
            </a:r>
            <a:endParaRPr lang="es-ES" sz="2800">
              <a:latin typeface="Arial" charset="0"/>
            </a:endParaRP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755650" y="6223000"/>
            <a:ext cx="379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>
                <a:latin typeface="Arial" charset="0"/>
              </a:rPr>
              <a:t>memoria y aprendizaje</a:t>
            </a:r>
            <a:endParaRPr lang="es-ES" sz="2800">
              <a:latin typeface="Arial" charset="0"/>
            </a:endParaRPr>
          </a:p>
        </p:txBody>
      </p:sp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6372225" y="2909888"/>
            <a:ext cx="2066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>
                <a:latin typeface="Arial" charset="0"/>
              </a:rPr>
              <a:t>nocicepción</a:t>
            </a:r>
            <a:endParaRPr lang="es-ES" sz="2800">
              <a:latin typeface="Arial" charset="0"/>
            </a:endParaRPr>
          </a:p>
        </p:txBody>
      </p:sp>
      <p:pic>
        <p:nvPicPr>
          <p:cNvPr id="54280" name="Picture 9" descr="pain-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754063"/>
            <a:ext cx="2894013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0" descr="10a-Running-Co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7050" y="433388"/>
            <a:ext cx="24003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1" descr="buy_Jintrop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461963"/>
            <a:ext cx="19812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762000" y="3132138"/>
            <a:ext cx="170973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s-MX" sz="2800" dirty="0">
                <a:latin typeface="Arial" charset="0"/>
              </a:rPr>
              <a:t>secreción</a:t>
            </a:r>
          </a:p>
          <a:p>
            <a:pPr eaLnBrk="1" hangingPunct="1">
              <a:lnSpc>
                <a:spcPct val="80000"/>
              </a:lnSpc>
            </a:pPr>
            <a:r>
              <a:rPr lang="es-MX" sz="2800" dirty="0">
                <a:latin typeface="Arial" charset="0"/>
              </a:rPr>
              <a:t>hormonal</a:t>
            </a:r>
            <a:endParaRPr lang="es-ES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auto">
          <a:xfrm>
            <a:off x="5156464" y="4293096"/>
            <a:ext cx="2736304" cy="22322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5156464" y="1344960"/>
            <a:ext cx="2736304" cy="2808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569325" cy="1143001"/>
          </a:xfrm>
          <a:noFill/>
        </p:spPr>
        <p:txBody>
          <a:bodyPr/>
          <a:lstStyle/>
          <a:p>
            <a:r>
              <a:rPr lang="es-ES_tradnl" sz="3400" dirty="0">
                <a:solidFill>
                  <a:schemeClr val="tx1"/>
                </a:solidFill>
                <a:latin typeface="Arial" charset="0"/>
              </a:rPr>
              <a:t>Inervación </a:t>
            </a:r>
            <a:r>
              <a:rPr lang="es-ES_tradnl" sz="3400" dirty="0" err="1">
                <a:solidFill>
                  <a:schemeClr val="tx1"/>
                </a:solidFill>
                <a:latin typeface="Arial" charset="0"/>
              </a:rPr>
              <a:t>histaminérgica</a:t>
            </a:r>
            <a:r>
              <a:rPr lang="es-ES_tradnl" sz="3400" dirty="0">
                <a:solidFill>
                  <a:schemeClr val="tx1"/>
                </a:solidFill>
                <a:latin typeface="Arial" charset="0"/>
              </a:rPr>
              <a:t> del SNC humano</a:t>
            </a:r>
          </a:p>
        </p:txBody>
      </p:sp>
      <p:pic>
        <p:nvPicPr>
          <p:cNvPr id="25602" name="Picture 2" descr="http://www.nature.com/nrn/journal/v4/n2/images/nrn1034-f3.jpg"/>
          <p:cNvPicPr>
            <a:picLocks noChangeAspect="1" noChangeArrowheads="1"/>
          </p:cNvPicPr>
          <p:nvPr/>
        </p:nvPicPr>
        <p:blipFill>
          <a:blip r:embed="rId2" cstate="print"/>
          <a:srcRect l="12732" t="7093" r="54144" b="61527"/>
          <a:stretch>
            <a:fillRect/>
          </a:stretch>
        </p:blipFill>
        <p:spPr bwMode="auto">
          <a:xfrm>
            <a:off x="5959752" y="4411604"/>
            <a:ext cx="2788712" cy="2185748"/>
          </a:xfrm>
          <a:prstGeom prst="rect">
            <a:avLst/>
          </a:prstGeom>
          <a:noFill/>
        </p:spPr>
      </p:pic>
      <p:sp>
        <p:nvSpPr>
          <p:cNvPr id="25604" name="AutoShape 4" descr="data:image/jpeg;base64,/9j/4AAQSkZJRgABAQAAAQABAAD/2wCEAAkGBhQSERUUExMVFRUWGBcYGBgXGRoYGhgYGRgYGhgYGB4XHSYfHBkjGhgcHy8gJCcpLCwsFx4xNTAqNSYsLCkBCQoKBQUFDQUFDSkYEhgpKSkpKSkpKSkpKSkpKSkpKSkpKSkpKSkpKSkpKSkpKSkpKSkpKSkpKSkpKSkpKSkpKf/AABEIAMEBBQMBIgACEQEDEQH/xAAbAAACAgMBAAAAAAAAAAAAAAAEBQMGAAECB//EAEIQAAECBAQEAwUGBAUDBQEAAAECEQADBCEFEjFBBiJRYRNxgTKRobHBFCNCUtHwBzNy4RVigrLxJDRzQ5Kio9IW/8QAFAEBAAAAAAAAAAAAAAAAAAAAAP/EABQRAQAAAAAAAAAAAAAAAAAAAAD/2gAMAwEAAhEDEQA/ALxUYdThNTUz0ky6fMG9grKUhRfKQ75glILXd3cM6wCuQuTJnScwlTbGWpWbIu4IBc3StJQQC247h4ZhqV+MMqJiZkwTVypjtnBSQtNi10pOUggkDS7s5OBhgkJTIQFKWESj+NRJKlWAFySw3LvANsl3c/SOoifInmLtqT846SX5gXBFtx5iA6IeNwJW4kiUl1qSPVn8ogpsX8bL4SSQTzKOie3UmAOnzghJUogAByT0hVU8Qy1JPhrS13USwDa21PyiTHpGZBcukM6XYGKfPny0EgoCA/tsw/2t8YB/PxxTpCHmJIzKzABwT+FhYCGFOpU2WPvMr3Gmg2LRWJVdLWt5ZSo2SClALtch21Y9YbCaSg8oUw0yMb7QAPEaPFAQialKz7brABbudniqoWqQFZpgQ4sFO56kRZaWkmBXiJkhE4hkpcM3Q799Yp9fWTEqX44JWScwWHBbRne3lAcTaxZPiZ1MNCAQPeLwfh8+ZUkhVSS2gYgknvAlHLrPCAShORuXNlC2/wAuhh1QBBQGASWZQ3BAu4Ohf3wDCg4WypUkzZjlKr5mAJFgw7xQajDlhKipaswJe9rO/wAY9JwzFMxYnMQ1/ZsTuRYteK5xdw0VmZNlryvmUpGyjqSltH+cBz/D7jOYh5MzNMQA6TdSkdt+Xdto9DpsTTOlqWkpUNAUvow6sQYr38P6CXJpkqCfvCT4hI5n/L2YM394cilSVTChKZcwFgU2CgUj2k6HXcPAcmkIJ6LAIc9Bv6N7oQVNKqXMGZzmPN2SNTr6RaqJSVywpanKTcFhlUNi3T6wrnYTS1BmzDSJWczFQSCoqYEk+pb0gHlPiUvKDmCfwgEiO6tAWCAxJ79Irk7gqm5QKaWOV1DK+/X96RNKwampznlSkIWB7aUiwOrdjAQyadZmoLkZVocPsFC0OMTQVzUSwWzAkqGoSnVu7kD1J2geVlVlIcLzpL/m5hHeOKKVoWmykgkdDsQexHxY7QC7BJ32lBXKlTJKVJEyStc3OJqSSBnRmJSSwLEWCgygXAmRNzISoAsoBXvDwLRBCPE+z08uQqZ7a0lzqTyBhupRAsAVEsbuSleUBIFgAB2A0EBjxwZkbKojBcwHC55cCFfE8la6ZeR8wuGJBtDdh1vA2IylGWoIUASCB0gK/wAFVy5ksqXMKiksx1HS+9otUqaWvFQ4UwxcoTDMDEq16tFnEwNAE/aIyFv2gkmzDbvGoC3T5EsXGujJUzu/Q+caOJEWyEEDc7R4pNx6bOnkiYsAOwCiG7D5tFno+PVBSZc8CcLNmLKB6KYXfX6wHodbjaJaHyrUolghKXWT5DbvCCtxaoTcSxToWf8A1DdPdkgi/QF43gmMSxUrMxAlqmZUo3Sw2zaAuXaLSoomDKcqgXcWItY/GAoGLYTOUwCs03UrD5ADoxO5hhwPiapZmSKhQStPMMxbMDuCYa1k1VKRmT4khfKdApD6DYFJ/feq4xwYaqY8mplqDcoF8qRsoh/j0gLLxnjqZEgtLMxShy8pKR3JEeeYZOn12YrmlKUkDIlIZ+4O3nrF94e/6OT4NRNzFJcE3SEvZifkdI7qzImZ5iJUszQLKSUZi4e5Yh8pcP2gF2GYbLXKBmJQmY5vLJRYEgLDXBI27wwpgpzLzqlrF0ufaHUZgQS2zwOiSonOJhIYBNgNN1D8xN+wgLEZ61ySlRcjMQrdKhox2H6wDRRmhWYLCiPzpuR/Uk/Q6x3VqK2MyjTMb8acpI6WWxhXwlxSJ8tILBSLFKuw1BF2v74sZxUKUMroDPmUmxtt+sBVcanKYqCFJ3coVp5gNFckVKCAXBULEAschsddQHePQJuNITMTKayr5kgEDzHcmAOJ8Mp1ywnMATcaPsC52uRpAJKSeELCWZ2A/vEWIcRpChLQQSFAEkE73FtH6wtm0WaUtSVrWpAKdzmUCx8gA3rFew/FDJUc6SXPkXEB6DS46tSVqaWgg5VMCdN1XuQ23QRZcClqmyjNE4qzqKvZDOC1n8o8iqlrmoKklQJJ5buU6g+kXT+GuOLRSzJRDqSp0ZtObV92BvAWCvlzkhUwZAVZQSN7sM46j8w6aRFUcZyZJShIU4POUpBSodcwNnuXN/fFHrsVnGoUiZMMwKXoH3P4Rt5RZZPFlNLlhKZUyZlBzKAA0F2zEEj0gLXh1eietcyXMCkpASbhtHv0YvCysqhmOXLu/c9oogxVSV+KZRlpmFsyDkPkQXSQ+oI16Q6w/iMZ2XzpH4gGUluo31Zw8BZaWtCMudP4khJe/MQPmYI4iJzJbp9YrlPiAq6iUmXzS0LStZGmYEKSm97anuGi0Y62YDt9YBBKJOgYneJ5yiEuOZQGnVo58AAWMcCY2oMBlNX505ihSTuDqInRUA6RpAzDSF01KkzHADbwDIrEQTFEnKBbUmNSVghxvEYrWnZAktlcq2BB0PeA3USSoEDlOxGvxgRdDMAtM9GDHr5Q1KxEWbN2gIKdJa941BSpZGjRkAi4k/hmFJ8WR91Me8u5Sp90kOUntp5Qjwz+HdUmYFrypSkgkhaVEMRoAXf3QqVWVE0pTMnzWSSEOokBjtfX4xb+CeNjKzU84gsDlUfzPoTq13fzgLPLlBBClAE3UMqSQQNQRchQG143R1TkrkzSluUoICwnQhINmFzvv2iu1GLzQVLzEe09rg6b/OOkqEwDLMWVLDhYOYK25gXS/Y/CAt/24TEETUpY2YkqS1wdgR+7x5riFNUYbXFFItxMGZOhBT0U9rH6dYsyMUKD4azz68rAKH5h+m0ETpEqcEqIZSScpB62Ljod4CgVfGdQua88XcOwykDRhtFtnLExKSAOZIYpa469QwtFV4twGYgiZk5AWdJza9TqPWLlhtTITSSEIYzAEtf8x5s3aAIoKbLupjtmNrWDEkGFXEeHrCSRNIB1B0PQBmAvF0kYehSBdraj9/CE3FeLy0yPDBCibBxZ7OfSAp2DSJlOjxUHUHMC7sNGbUer2MW7hriAz0q8aSAjaYC5fe3td3EJMBqgEkKuXt0I7dIbUEjwrOnJ10IGt/k8AfOw5KueTNzpUHSOVT+pvAFVhvihlLCg5B5MpDC4uSQfjaDaCllywESwEpJuNiPxO/Xr1g+dMlrUlIdKQ/sh72YF7NrbygK1SYZllLTnWGUSWDZrm/O7E5c2u8TeNKAHiJQs7KUEZu23yh3PoVS5ilAFYKSMoso3ewUcpZ7abwixbAkTdFZFMl0rASQWukA6sTsSPhAZiFLJWlAQkCY/Ll5SO5PRoqGKYvOp52QkZ0hLHqljYtrrFlqnk5SoghAba/uhGMNTUziuc4CwSgb8rW9z+6Azh5Uv7yomqBVlUydCHB0+Pviu0i5sxwAShPtEDQdCYfHAZs4fdhRkIJCSwExQ/EB+YAjdotXD1LJ8NKJLBLnM+pL3zdSR7oCtGuTOkIk5STmSkECwc2MSV2EBGVEt80xWW7OnqoN0AMW7G8ClyzmSghTXKcwDi4IAs4irYxPVT1UpRIKLt5EMX76GAsuFYYiRMQqUGVypcDVNvabXzO8OuIZgCkkluU9t4VUFbKK0hUwDRgNy4Yd9YY8TUoWpL6N9YBNUVQtd20beJ6erQtLMUk7HWBV0aR1goSwGIF4AeZWhJY2eJpcvPvEdbJz9iNInp0s0Ah4jmLkn7pJdYLNsoaH3RPw/TTPBSFk5rlRPUl4MxZGYy21Cn9O8EhiLWgMCMupiKapzrG5qy0cIMASlcZESZVtY3Aee4tiEpJullBw6GHvB3+MIM4fMlbnVlBiO9iQR+2j17H+E5dQAZguzJULEe7X1iuo/hyJaL81jzJOutmOkAHxHVTKlCJklKzLa5F3UnUkC48j0eCsJxKbMBYMGKVqNgm1ja+oHxg3hDB50lkLExOcFQUEgpSNQFkEF/k/eGc2YU/zMqgVBGZIOpNne+u7kQFfkATJYVMXmIcKDgMR+Ui8MKLAZspQUhYUhRBHiBQLG4AUH5vMQ5lcDomKeYhk2LggP5pId4tcmjQhAlgcugBvAVXHcRpEZZU4qAWliku99O2u4tCLh+bKp82aQlawvKi5JI1So2I03Ai4cVcNy6qWApI5PZUNUvr6aWjzeqoKmjmCeUmbKQwe7MDYFri9ngL4ZayMy2QF3yoHKkHS7vfewvC3G6KXkKlICsoYE7WuYqtXxJOqvvlTlIYkIly+VIAbX83d4ulHhkqspZc1GYBabpzqssWIDvuN7QFOwGoK1KSQMgZgem/reLhTplk5UzOYtZwwHVti8Ia/hZXOiUtSC+irOG3s+8KBKm0I+8SFBR1DuD5wF5KggqGZx5DaNUdQZhAWki4IA3SXYvZnY2ik4TxNNmTghaSqWo26j1O3aLzQS1ZySlLbEqIUP/i2kBaUDK9j8zAmIIU7gPylr6EXsNj37wPNql5SMw2AZvXURHOxQhJDAlrbP0voICpcT4n4oliYyT+IJ5hs2wgM0L+GQgoS6QWUUgu7WCnGrbWjqvpQtZWAAQU3sQDYkd+bftEPEFQtFPmUUEuCMrsC/XeAvVIpMuWBlDA2DFh001DwOjA0yp/iIOVS2Vl1ST+K3qIqmCcTmeZfMkFPtpdjqzp6+UX+bMzoCst0kEGzs/MzbM8ANUy1ls9n0IIID7j37xW+MaFK5Ey10hx5iLjUU6X3AYsbZdv0is4rSrShXhhKn9pI99unl3gPPuG8SKZiEqdwtDP0zCPWuIxdPkfnHklRNR9qlFIIOdGZ+uYR67xDMYpHY/OAr7EKSC5fcfWOlatr3gcVRlzRukvtcGJ1Lzh3+loAuRIfWJzK2gejncoglJ6wCGtSpM9JvlIIPntByQtwRdJ1/WOsQlhS0vs5bqYmCyA0BzOluGEDqTlH6R3T1JLghm3O8SEQEJmnZoyMmy7xuAfYWmYuWkzkgEbdewiPGEyZQu6SogBtySwF4F+35wBm0LtppEn29JARMTn1J0t5bvAQ06Ji8+QgfhGjswc66GIKjDjlImHmI2sxF/nE/gKQBMQbajqPODK6dnSHAfW2/XygI8LxSamU6wZiQwcDmHp+L02htS4lLmgGWoKB/d+hhTgiznUkWBt6t84X8R4JIKJ02YlICUq5kqvYEuWZldr7QFjo8TTMM1OZP3ZAIdyLAufMv7ojxOnSpKJRZlEhjobGx6gu3rHhGBTzLUZiZhQoW1sbXCgdQekegcO4xPnpQtKEBKXIzLI5ki+iTbpABcTfwvWAZlNYOSqVmsLaofy0jfCeJzaCXknumnUp/FSM4QrdKm30DC4Jiy/8A9DOUrwiUKUoPlQCDcsApZslGjqYm7C8dIwqTJP36UTk5VZrOlB1ISjQJ+PUmAquPfxPzZk08sHMoHMsOdALAixtFg4fpFTJSVTpqVrVdiAALOU9yOv6OU+M4dQZc9PLeUpxNyC8sAP4kvNuDqnQ9t+JGHzxMp5qZnjUyVgqWkFKsr3UtJ2ANyH0MA9qky1ApsCNLXB2I6ecbl1pAbRWl/LXygnEsHLAgpWk+/wB4hHikpRKQCRle410uC3zgCsNnLSteaYVAsQ+xvbygnFqgAS2LZ1M4csQkkfG0LKOWq1yBuFavsXIgKvx2WmckJYlLkk6OzNprAPEAJlgaqa5O5is8VU61Utg4SpyA/k8Sy+IAFNMUE5rgkejQRMxWUhC8y0KBBsC+tvnAVTB8KTnQc3Qltt/lHsGG1TIIaxHk0ef00ukpk5lnmyPq+Yl3SkerQdI4zkKSAlZlsAOcMNO0B6CmuSEMdAB3t/aFSFpzAJYG7Pq3rvFR8ZZLy5xW/QuG23tC2rxWcmYCbEO46/2gLRj+HIIClSxmC0srQ69rtaH3EhujyPzEVfDcQ+2JSlIAIIJUou39I/EP0i0cSIco8lfSATeG5AZzHE4hJZtYKE6wtpEE2ozEW9YDBOysIJTUwKFDTeO/EIF2MAFjdYhKpJJIPiBIbfMCL9o5qcfp0EpXOQD0e49BeB5OIy58/LvKL3G9x8HhnVUUuYlpiErH+YA/PSA6lAe+JpaWiOWI5fmIgJlpHVoyNpjICGtw5KXKgQfV/hG5YYjcbXhjWUwUgqUC4Vrsx2aA5k7Il0pzNtAFS5oYhbkdNvfCLiaRUKl5aeVmdwWWxCWOjte/9oZUGIiYCGY6t+kdS1utiGeApvB3Dc9C5iZ2eWgpdQLgq7AjTvfSLCrDZBT4a5CMhsNQ2wIbeHVXSqTqXBFlD6iJpGDFTOUlB3u4PYM3aA8MxjCFSJ6pZ2Nj1S9iI9awrhhQw+SmURnyusHdRckebmAOJcJz4rThISkiWVJzB0lSSSAe28G8XYhPp5wSlbSlosE2+8DAknYbtbaABwqiVLMzOXK7AdAnS/x9Ykqp65rArv3Fj1cj6xBK4sT/ACVhKwgJCF2zuQzd+/nGUqkz1FIBSNWZQfc3Nn7CArWN4POp0KXTzCqQr2khzlJ1cdO8F8IcTqp5fhzFug+zuGJuH2IOxteLDOoUBQCUFlgoI11Gt/KEv+DKp5yc4CUKPI7EczOFdH1G0Ba51GZUtKgoGUpgySSEdCOieuw1jKDDSkKWQ3MG3a34W2OvrEEqjWnmlAoGhDOhx0B09IXT6ueCqWiYlIBdbBso/MA5AJuWfaANxXHMqvClpMybc5UvYdy1v7xSxw5UKmLmTeUk3u9/R7RZqWVMRNV4QfODmJsSAHCnGpc6eUPZVCQjLd99YDz84SM6BMmEuWbcA23HWLKjhymJSkSgmwJLuC2nlDmVwzLKytYLgbxtclFPLUsk5blifZA0A7frAV/FuD5a3Es2uANwTcEHcdu8URWFnmG6VKBHRusXRGNJnk85RmJ16DRu5hzN4ekzjmYBehKSz7X6wFE4ewSpUc0rMlJ/HoG38+jQxq+HFgkzJhWUu2Ylttht74vFLLypEvKwQyQQXsNHEKcYrpSFEFQ9R8IBVlnOgABDEElA2BA3vHoHEPtI/wBX0jzyixlGbI55lBu17N6x6HxDqj/V9IBXMUB7oBVOGjEu+l4InpLaQD4Zd3IJ26QBCZ4OgjhansY19mO2m8TypISH3gEuE4CllqL86iSXINjYApYiCKXBPBmFYnTVAgjKtRUAXFwX7EX6xxTTZiapSCWlrBUnsdx3jo8PnxEzVVE1RSXCeUJ0I0A6E94AkrOrnuIKpagKdjpY+cCltT74CwvEE+POlE8zhQA6ZQ/u+sA+VMA1jIHLbh4yAb4zXsg5W623iHC8XQRlUnWO6/h6YQybg9S0LqHhScmygNdcweANFIkLJSGtaNT5VxsfnDSVhB/Fr5xNJwkO6+ZtO0AtlYotIyEM25F+sNqN2ckHy7397wLieHrWoZUpt+J7nzEbw+jmS0mwc/5tIBbxbKUibS1CW5JmRT9Jgb3PBFJhyZgUVEqcHMCxSvdyGuA9hEmO4Iupk5SoJUlSVpY2dJBYwyRSAIy6Hr3gKwvh+mS6ky0pmA2UBYa+giCkrF7lOZJO+rWceY+cWybRZzzsQ2nfqIrtZwpMb7rw0l9S7nzLQB8gpfPkTmAsWAIfUEi9xYwPitEma4WRkUggtsbEN3H0iXCMEnIS01QJ6gv8xeDf8IJPMRYuANPMuLQFcoKsLCUpz+IQGcEADQzCNGBtbe28HHBUypYSEm/4typW59TBVNw+oZlMhEwuAUkq5dhoLbkdT2gwUCwQxDBrOdRvpAKp1KpGVIdk7bgdQ2u0RVlROclKmS+2qu56Xiwz5EwlklKQ2uqvRwzRyjDmSNH3Gx+sBVpCqiYAvNlBd3F7b6Qn4kqkLR4a182u7Ejr09YvFVQzcmWWmV2cqF+tkmKZN4Dr1FZK6YlZNypdn2/lwFVl4SUnM5DB3Hwv3Not+D1J8JADlabG/W49GMSYFwVWSE5FKkLTtzLt/wDXpE8rhGrSsqBpw9vamP8A7IA6TXKe7WEV3jBCSl1s5I90WObwnNWU51oAGuXM7D06xzVcDCZrlfqSo794DzaTNCloYhgRe1mMetcRu8tnbmdvSE0z+HaAlkCU+2YHXu14sONIfJ6/SAQFT2iAznIAD6iGK5IaAp9N3bygORNYsbRKF7tAaJAe59YLAcQCvEqULUlWYjLcMYCp8cIm+Go5wdC1x/V+sO1UoPaES8OEqelRIZVh5wDdEwHZoWVtAkzZcxDBQVdQtboesMJ5swLQD4JA1gG6Jo6RkAylLjIC4VmOhJmupEuXJUlK5sx8oUoJISA4c86bu3MBcu0lFi4WEKC0TZcwlKJksFswJBSoOWLpId7FJBA3rE9K6hFVJqELkomzUTETAPEbIZRZSUnMATKF/wDMbhg89P8A9NTokyM03LMXMzFJQCpa1LyoBvlClu92A1JMBZK2uEoEhWZR0Q7kntHEsLICprgn8CSqwbTlNzAmAS0l1WUVG6nBv0DaCHTgdoDla2TodNN4Al0OcXCr685HyMFmelINtT6X844RVpJ0YDd4CGrwhOVwqYMt7KVdvWFKsXWFhJUcvx9YsniBI6izM5PQQixyhStToICg/wDxAB4hjglIuvUNr1ibBK/QqJZrXJ98KV4SldljTzg6XTpCgHLsWD7WgLBU1GYcpH6naBpQUkObHdy7QMtCkgFOtmfzvEVUuZm5rgW84CLGMeEse2kEke0YmoKzNKF3e+p9TFaxnhtNUsLKiAm1veYZ4NSFElObZ28n/SAayVBzqbncxKqtDFyeweIpEoBNw2+t7wJU0xU2UuX98BMieSo6mO59SoezZi/6xugksGNjr1idNMTmYBgTd7P6wAy6lw536fGO6FbllHXR4lVTABOb8Tp9W0vp6/pHcmVLSFZ2Cu2wA91oCRbMWWXGg6QvrsUQghIVnWNQ9h3Udh8YCqqgz1hNMpkA3m7dGQ/tHvoIhpqN5hky0WRcqO579TAZTSvEWparl7nc9AOiRFlxv8Hr9IX/AGcpIHhn00/SD8cV7Hr9ICv1FWkFphyv10Prp74jn4ikpPhNNUNEpUPidBBU4ZgQQ6S4Pd7QrwKkkoCxKDATFpPmksYAunzkArRl7A5vjHecbGJlTor+KtNKjIX97L1KfZf8hOhLe6AdOwip8QzSamQEl2LkfX3PDWlrytAeyh7Q77wjq8DWqrExKxYAkPe1oBpXIqCPulSgOqsz/pE9JTqKE5y6gA5HXeB52FrWnlnzEDoAlvk/xhhS05SgJJcpAD9W3uT84CWQLXeNxpEZAWysUlLA+0prb+Vo1h2CJluVOtV9dgSSw+XpGqijmlSjLyJU4GdQJOXVWUDfaCJ5AURnI0t8gIDbIkhkpCRskWHo0A1deST0/do1KcquXZ9TB1PSBBclz1PmNIBdRhU1OYpI2bS0GyqBLA+sZVVbHZh1NvhEaalk2t1G+u0AV4wKRl0O7s3pAy8PYFQU5OrwIas5i55WGrWjdXMWlOYDMbMAW/YgNLpgAbjT3wPhVM3MSTdnjmYsk2urf9IdYZS2Cri2n78oDc2mtoP33gaelxo5+UMp+kLqaUXAUGc66XvAKp9IpHsZQlRGvfVm3htS0IZiNG1iYyRnAckC/wDxBgJ0I9YBbWyQAAD6QEmVoe8OpgUGYPq7WgGrLEFmOxEBx4tu7e6I5NcoW0EC1GLpQDmLl9ALl9gNzCqoxFa3ytISPxzLq9Euw9T6QDiq4gSlaUF1rLlMtPtKbc7AdzaAqrBFTimZOIWrXwn+7R26rUOp9wiPAKOVJBUhXiLVdSyQVK/QdoaKn+JZOmhaz+UANW1pCWlpAyhhcADZhBuBUqUI5icytb6vCnGJZCEoG5HuBg2VOUwYEt7vfAO501JIFi+7xBjSXyev0jdBKCjdIHr9GjnHFNk/1fSAQzl5VNsYWYPhfgiYCvP4iyvRmKtRqbaQwnpJJjlKWHXzgOaumC0KQSWUG5SQfQiB8NoUSZYlp0G+5O5PcmC3Ld4HKCC4gAJ2HlKitBe4cHpu3f8ASA/GQiruS8xAyjY3L+tofhDiFXEOHoVLUsvmQkkEdRcQDOSbaRK4aEPD2JlcpKlkkqJHqP1hyqbAclUZGkLjIC+qY7wprqQlWre+8MF1QTdt9vnCybWurbzH94DmmF9RaJPHUQWPv+kQUsxJU7AefeDsiNCz7QERoiRmUANGAv56RyiW6mY+gJF+8bpas3Bt5/vrDOnkpSOUMNffrAJ5VF4ay9yo5iNbdn2gqeQRc+hb3COa+pm+KEoRb8xFvfEiMOUS6iPSAWy6ZJmBSibOzaP3G8OJVSBlF77/AFgKtprZt7wrqOJpUkDxFBLuw3/4HWAtCpb3/ZiJagkc3W1mjzOu/iZOWoopgLnKkkOT3EKcTr8Rl/ezZhUAQ4cEeoFoD1ClqQCR7StgL++I6zGFAlHKpduRHMoeZ0T6x5pgfGFTUVCJIUEJmKAVkGU5d+bUWj02RRIRaWAgNcJFyrYk6vAQrrKp+Yy0CzC5PqwECJw2ctR8WfY/kDehKn+EHKUx5iVDW/XpHVlAMCC/wgF1JgyELWplEhgFKOZ7OSOmrekES6QPcv5wa4AbWxvpf/iBqWaHLhXuJt6QEMvApKjdABvdLpPm4aGSKRBTaxGt+mp98Ice4mFKpKfDUsrsAAzf37Qxk1CpkoqyKQBsW38vOADVOR43MpyLeUO1BKQDZj8fKE1JSy5gVnuTFbr8emUk3I+dGyTsO0BdpNXlU40iDi6mKjJWCQUFehsQcrg+6E1JxEFALSl+iT1iwcRDMmW/d/cIBFJnOojQxMsRCJV9CB16xwpKg+/SAnCO8byQtpq5SixQQx6wxCvOA0ExxOkhQY3BjpUyOFTh1gE5QmkCUn+UpTX/AAE3Ho/uhhJmA2Jv84SKrFVczKEtJSeb/OQdPK0P/CDaQHRQIyFisQWFKAlqWBuLel9Y3AXv7MpSACCLne/bSF8ynLnXtaG5qAvMEm49B7+sDzaNZAa7Pu8AhQmb4mVB0uXFm7bQz+1FKVOBmIts/lHeHzlJK/FSkAWTfmbv6wsXjyQJypmZKZZZRUNQQGKSzkHRoDy7HOKJ65rhRAGwJHnp3ePQuD+MEJpc9VMCGUQkqLqUB0Auoh9RChdNLrL09KEgnmnzgwvuhA9o9zaLFwhwPLknxJjTZjnKs3YdgdPSAOTxl4o/6WmnzzsSky0b3Klt06RB9gxCpH3s9FKL8klIUptBmUoke4RZpiiNNoAnVygoai3pAVdP8Okhbqq6lXXnb4gQlqP4eIWqYROmNspRzbcz9gTHoFUrlzb6ONXhdPmFvBQWJDqOrJJv6mA8im4HVUxTMCFEAuFpGZPnbR+7RvE8VqZ6eaWoJ6hJAPqzPHsfhFKAm6dGY9I2QF+1cdCzH3wFC/h1hklJUvxELmgMBd0g3LAs/R4vkyzMoP5H4wjqOBqSYrMEqQq90Ka/Yae6OpXCs1Ayyq6aFbAjO1+jwFl+xZ0l2JHSw6jXeOJUlQHowH6xT51Di0s8s6WtLvdITmc7g/rG08TYkLGllKUBf7wA69CdIC109KnVRuCdS+tt4npJIBO7ki94qEzjNSAPtFPMpy758viSze7kM14YUXFyJgPhzEF+418jf4QFg/wgEkm+6c12fp0iGvoCiWWW97xlDX6l3cfGBUYgE5lTGyi5LttcwFY/w+etf3SiyvxPZvKGtFwEj25ylTFdzD2hrkqSFolnKrdLKDG+Y/8AEAcQYyQfDkELWsX15E6FRb9vAL5+HBaxLlgBCbrOgt+EHr1iwcQcstHYt8IV0E5SEpSlG4BJse5L9T84Z8SB0I8/pAKE9YxflAs+pypJFmG8QSqNbkmasg7coA8mDwEdZUs6UIUtXZgAe5JZ22jYqJrDky9cygf9rwZJo0pSEjT336l944VIL6giAQVtLUznAmoQP8oLtAVNhtSnkVOCpb3IJzW1Te8Wcs8K8Fp5uVXipKXWpQBb2VXGnd4BhSygkBtIJNxYxCS0SS4DiXTrH4n8w3yjIJBjIC0zZyZSn0zEZrD3m+0d1GMSUB1TEgeYiqVOFZiGmKYm+YIWSH3UtJVEc7huWDygLLOM90vtYMn4QBdZj4nqH2ZJmBy6vZRY7qUPkCYFnYIVl6qYJxd0oTaWjoMv4iOph1hVBMKOdQYWACQG8mOkSz6IJWAxL7tb1gIsOoSRezaW26CHUiQw169o0JDAMWiVEoDr6l4DAq/WA6qnzEABievTsIKygKJvcDUnLbp0MamzQkZj6evSAErECXLe6yLJG5PaF+H4ZlutRK1MVHz0A7CCpxWqYlRsPwjp384hrKpIUfaUvoLkeidB59YDmplK9pQypG5OgGrvpaF6FKWHQklJvmWSkX/LZyPh3g1NNMmsZwYBQIQLjqM5300084Nm6OT7oAKXh6m+8v2DhP6n92julLEsLD0EZNriQwPSB1VKgkpPutAGKqyToO3aOpspCkOpIcOQejdCIWom5dYZUVRykKGr+XrAB0yM1pgOQsMxFr6hQ29beUKa3gmhmqPIEEG5RysfQt8IsJlBJUsTFMQAU7JIFy3eK+pfg5socOeXvq6STp2gFFfw5OkqApauYz+zM5x5u30icUGI5QCqnVfQBQfzIhrQziq+VTuNQQB74zFQpICk1Xgs7shC3dvzfu8BuhxioQMs6kJOypKklNvO8A0uJALmTFBpkxTeGLkAaBuu/rEFPJq1+zVTAk7mVKHwZ4IoeH5iZnifaM+X2vupaX11UkPb6QB6pswoJRLL31LaeUNsZUfBlEi9n/8AbAMzFuUaixf9Q1oYYufuZfpr/TAUviSePCyF/vCEjKHbvDaQMqRqWA84imsqYlIYkAqPbYfP4QTkgOUl4lTL6xrJaO0iAimUwMRKLawSowonYIFEkzJ1ySwmqb0GwgJvGSTqHiZAhFVYMiXzLXOyjfxFfrHdLhsiYMyJk0j/AMq//wBQDpoyMCoyAPodvX5wQfaEajIB9R+wIyp0jcZAYfYH+n6RNGRkBHP0Pp84W1PtD+r6xuMgJlaS/M/Iwtwf2qj/AMq/mIyMgHszQef6wDV+yfOMjIBEneJF6+sajIDmq9pPnDCX7I/exjIyAH2V/UYS4pr6iMjIBxI9iKZi/wD3A8xGRkBcafQ+UC4F/Jmf1mNRkBNL/lDyHyENcd/lI/f4YyMgKhhv/dzP6E/WHG8ZGQHcz2Y2n9YyMgIl7RoaxkZAAY3/ACV+UIeE/wAUbjICyHQRqMjID//Z"/>
          <p:cNvSpPr>
            <a:spLocks noChangeAspect="1" noChangeArrowheads="1"/>
          </p:cNvSpPr>
          <p:nvPr/>
        </p:nvSpPr>
        <p:spPr bwMode="auto">
          <a:xfrm>
            <a:off x="155575" y="-1790700"/>
            <a:ext cx="50577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6" name="Picture 6" descr="http://physrev.physiology.org/content/physrev/88/3/1183/F4.large.jpg"/>
          <p:cNvPicPr>
            <a:picLocks noChangeAspect="1" noChangeArrowheads="1"/>
          </p:cNvPicPr>
          <p:nvPr/>
        </p:nvPicPr>
        <p:blipFill>
          <a:blip r:embed="rId3" cstate="print"/>
          <a:srcRect r="28815" b="41463"/>
          <a:stretch>
            <a:fillRect/>
          </a:stretch>
        </p:blipFill>
        <p:spPr bwMode="auto">
          <a:xfrm>
            <a:off x="6012160" y="1124744"/>
            <a:ext cx="2839603" cy="1728192"/>
          </a:xfrm>
          <a:prstGeom prst="rect">
            <a:avLst/>
          </a:prstGeom>
          <a:noFill/>
        </p:spPr>
      </p:pic>
      <p:pic>
        <p:nvPicPr>
          <p:cNvPr id="46081" name="Picture 1" descr="D:\TOÑO\SEMINARIOS\Histamine SNC.jpg"/>
          <p:cNvPicPr>
            <a:picLocks noChangeAspect="1" noChangeArrowheads="1"/>
          </p:cNvPicPr>
          <p:nvPr/>
        </p:nvPicPr>
        <p:blipFill>
          <a:blip r:embed="rId4" cstate="print"/>
          <a:srcRect l="15171" t="3127" r="15153" b="15569"/>
          <a:stretch>
            <a:fillRect/>
          </a:stretch>
        </p:blipFill>
        <p:spPr bwMode="auto">
          <a:xfrm>
            <a:off x="72008" y="1340768"/>
            <a:ext cx="5868144" cy="4032448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79512" y="5520134"/>
            <a:ext cx="48526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64,000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neuronas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histaminérgicas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s://www.researchgate.net/profile/Dusica_Bajic/publication/8932814/figure/fig1/AS:277708924833803@1443222375924/Fig-2-Examples-of-dissociated-cultured-histaminergic-neurons-from-the-TMN-showing.png"/>
          <p:cNvPicPr>
            <a:picLocks noChangeAspect="1" noChangeArrowheads="1"/>
          </p:cNvPicPr>
          <p:nvPr/>
        </p:nvPicPr>
        <p:blipFill>
          <a:blip r:embed="rId5" cstate="print"/>
          <a:srcRect t="30754" b="36789"/>
          <a:stretch>
            <a:fillRect/>
          </a:stretch>
        </p:blipFill>
        <p:spPr bwMode="auto">
          <a:xfrm>
            <a:off x="6012160" y="2780928"/>
            <a:ext cx="2821626" cy="1700808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076056" y="5157192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2 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Resultado de imagen para histamine h1 receptor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468" y="2060848"/>
            <a:ext cx="1464748" cy="1628800"/>
          </a:xfrm>
          <a:prstGeom prst="rect">
            <a:avLst/>
          </a:prstGeom>
          <a:noFill/>
        </p:spPr>
      </p:pic>
      <p:pic>
        <p:nvPicPr>
          <p:cNvPr id="21510" name="Picture 6" descr="Resultado de imagen para histamine h2 receptor stru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457732" cy="3650730"/>
          </a:xfrm>
          <a:prstGeom prst="rect">
            <a:avLst/>
          </a:prstGeom>
          <a:noFill/>
        </p:spPr>
      </p:pic>
      <p:pic>
        <p:nvPicPr>
          <p:cNvPr id="15" name="Picture 4" descr="Resultado de imagen para histamine h1 receptor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468" y="4248472"/>
            <a:ext cx="1464748" cy="1628800"/>
          </a:xfrm>
          <a:prstGeom prst="rect">
            <a:avLst/>
          </a:prstGeom>
          <a:noFill/>
        </p:spPr>
      </p:pic>
      <p:pic>
        <p:nvPicPr>
          <p:cNvPr id="16" name="Picture 4" descr="Resultado de imagen para histamine h1 receptor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149080"/>
            <a:ext cx="1464748" cy="1628800"/>
          </a:xfrm>
          <a:prstGeom prst="rect">
            <a:avLst/>
          </a:prstGeom>
          <a:noFill/>
        </p:spPr>
      </p:pic>
      <p:pic>
        <p:nvPicPr>
          <p:cNvPr id="17" name="Picture 4" descr="Resultado de imagen para histamine h1 receptor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060848"/>
            <a:ext cx="1464748" cy="1628800"/>
          </a:xfrm>
          <a:prstGeom prst="rect">
            <a:avLst/>
          </a:prstGeom>
          <a:noFill/>
        </p:spPr>
      </p:pic>
      <p:sp>
        <p:nvSpPr>
          <p:cNvPr id="19" name="18 CuadroTexto"/>
          <p:cNvSpPr txBox="1"/>
          <p:nvPr/>
        </p:nvSpPr>
        <p:spPr>
          <a:xfrm>
            <a:off x="5305592" y="3645024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386353" y="3573016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316966" y="5868561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380312" y="5859036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21514" name="Picture 10" descr="Resultado de imagen para histamine stru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6632"/>
            <a:ext cx="2828884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1560" y="692696"/>
            <a:ext cx="7992888" cy="5661248"/>
            <a:chOff x="611560" y="692696"/>
            <a:chExt cx="7992888" cy="5661248"/>
          </a:xfrm>
        </p:grpSpPr>
        <p:sp>
          <p:nvSpPr>
            <p:cNvPr id="3" name="2 Rectángulo"/>
            <p:cNvSpPr/>
            <p:nvPr/>
          </p:nvSpPr>
          <p:spPr bwMode="auto">
            <a:xfrm>
              <a:off x="611560" y="692696"/>
              <a:ext cx="7992888" cy="5661248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3 Cilindro"/>
            <p:cNvSpPr/>
            <p:nvPr/>
          </p:nvSpPr>
          <p:spPr>
            <a:xfrm>
              <a:off x="4154810" y="1710447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4 Cilindro"/>
            <p:cNvSpPr/>
            <p:nvPr/>
          </p:nvSpPr>
          <p:spPr>
            <a:xfrm>
              <a:off x="4514850" y="1566431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5 Cilindro"/>
            <p:cNvSpPr/>
            <p:nvPr/>
          </p:nvSpPr>
          <p:spPr>
            <a:xfrm>
              <a:off x="4764410" y="1566431"/>
              <a:ext cx="144016" cy="360040"/>
            </a:xfrm>
            <a:prstGeom prst="can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Cilindro"/>
            <p:cNvSpPr/>
            <p:nvPr/>
          </p:nvSpPr>
          <p:spPr>
            <a:xfrm>
              <a:off x="4298826" y="1566431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Cilindro"/>
            <p:cNvSpPr/>
            <p:nvPr/>
          </p:nvSpPr>
          <p:spPr>
            <a:xfrm>
              <a:off x="4370834" y="1782455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8 Cilindro"/>
            <p:cNvSpPr/>
            <p:nvPr/>
          </p:nvSpPr>
          <p:spPr>
            <a:xfrm>
              <a:off x="4802882" y="1782455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9 Cilindro"/>
            <p:cNvSpPr/>
            <p:nvPr/>
          </p:nvSpPr>
          <p:spPr>
            <a:xfrm>
              <a:off x="4586858" y="1782455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3836231" y="1457993"/>
              <a:ext cx="382953" cy="261257"/>
            </a:xfrm>
            <a:custGeom>
              <a:avLst/>
              <a:gdLst>
                <a:gd name="connsiteX0" fmla="*/ 0 w 382953"/>
                <a:gd name="connsiteY0" fmla="*/ 52252 h 261257"/>
                <a:gd name="connsiteX1" fmla="*/ 13062 w 382953"/>
                <a:gd name="connsiteY1" fmla="*/ 13063 h 261257"/>
                <a:gd name="connsiteX2" fmla="*/ 52251 w 382953"/>
                <a:gd name="connsiteY2" fmla="*/ 0 h 261257"/>
                <a:gd name="connsiteX3" fmla="*/ 182880 w 382953"/>
                <a:gd name="connsiteY3" fmla="*/ 13063 h 261257"/>
                <a:gd name="connsiteX4" fmla="*/ 195942 w 382953"/>
                <a:gd name="connsiteY4" fmla="*/ 52252 h 261257"/>
                <a:gd name="connsiteX5" fmla="*/ 313508 w 382953"/>
                <a:gd name="connsiteY5" fmla="*/ 117566 h 261257"/>
                <a:gd name="connsiteX6" fmla="*/ 352697 w 382953"/>
                <a:gd name="connsiteY6" fmla="*/ 143692 h 261257"/>
                <a:gd name="connsiteX7" fmla="*/ 378822 w 382953"/>
                <a:gd name="connsiteY7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953" h="261257">
                  <a:moveTo>
                    <a:pt x="0" y="52252"/>
                  </a:moveTo>
                  <a:cubicBezTo>
                    <a:pt x="4354" y="39189"/>
                    <a:pt x="3326" y="22800"/>
                    <a:pt x="13062" y="13063"/>
                  </a:cubicBezTo>
                  <a:cubicBezTo>
                    <a:pt x="22798" y="3326"/>
                    <a:pt x="38481" y="0"/>
                    <a:pt x="52251" y="0"/>
                  </a:cubicBezTo>
                  <a:cubicBezTo>
                    <a:pt x="96011" y="0"/>
                    <a:pt x="139337" y="8709"/>
                    <a:pt x="182880" y="13063"/>
                  </a:cubicBezTo>
                  <a:cubicBezTo>
                    <a:pt x="187234" y="26126"/>
                    <a:pt x="186205" y="42515"/>
                    <a:pt x="195942" y="52252"/>
                  </a:cubicBezTo>
                  <a:cubicBezTo>
                    <a:pt x="278315" y="134625"/>
                    <a:pt x="247804" y="84714"/>
                    <a:pt x="313508" y="117566"/>
                  </a:cubicBezTo>
                  <a:cubicBezTo>
                    <a:pt x="327550" y="124587"/>
                    <a:pt x="339634" y="134983"/>
                    <a:pt x="352697" y="143692"/>
                  </a:cubicBezTo>
                  <a:cubicBezTo>
                    <a:pt x="382953" y="234461"/>
                    <a:pt x="378822" y="194530"/>
                    <a:pt x="378822" y="26125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4209244" y="1954382"/>
              <a:ext cx="126529" cy="356791"/>
            </a:xfrm>
            <a:custGeom>
              <a:avLst/>
              <a:gdLst>
                <a:gd name="connsiteX0" fmla="*/ 5809 w 126529"/>
                <a:gd name="connsiteY0" fmla="*/ 156754 h 356791"/>
                <a:gd name="connsiteX1" fmla="*/ 44998 w 126529"/>
                <a:gd name="connsiteY1" fmla="*/ 313508 h 356791"/>
                <a:gd name="connsiteX2" fmla="*/ 84187 w 126529"/>
                <a:gd name="connsiteY2" fmla="*/ 339634 h 356791"/>
                <a:gd name="connsiteX3" fmla="*/ 110312 w 126529"/>
                <a:gd name="connsiteY3" fmla="*/ 143691 h 356791"/>
                <a:gd name="connsiteX4" fmla="*/ 123375 w 126529"/>
                <a:gd name="connsiteY4" fmla="*/ 104503 h 356791"/>
                <a:gd name="connsiteX5" fmla="*/ 123375 w 126529"/>
                <a:gd name="connsiteY5" fmla="*/ 0 h 35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529" h="356791">
                  <a:moveTo>
                    <a:pt x="5809" y="156754"/>
                  </a:moveTo>
                  <a:cubicBezTo>
                    <a:pt x="13072" y="222118"/>
                    <a:pt x="0" y="268510"/>
                    <a:pt x="44998" y="313508"/>
                  </a:cubicBezTo>
                  <a:cubicBezTo>
                    <a:pt x="56100" y="324609"/>
                    <a:pt x="71124" y="330925"/>
                    <a:pt x="84187" y="339634"/>
                  </a:cubicBezTo>
                  <a:cubicBezTo>
                    <a:pt x="117560" y="239510"/>
                    <a:pt x="81898" y="356791"/>
                    <a:pt x="110312" y="143691"/>
                  </a:cubicBezTo>
                  <a:cubicBezTo>
                    <a:pt x="112132" y="130042"/>
                    <a:pt x="122128" y="118216"/>
                    <a:pt x="123375" y="104503"/>
                  </a:cubicBezTo>
                  <a:cubicBezTo>
                    <a:pt x="126529" y="69812"/>
                    <a:pt x="123375" y="34834"/>
                    <a:pt x="1233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4321051" y="1431868"/>
              <a:ext cx="287265" cy="143691"/>
            </a:xfrm>
            <a:custGeom>
              <a:avLst/>
              <a:gdLst>
                <a:gd name="connsiteX0" fmla="*/ 50757 w 287265"/>
                <a:gd name="connsiteY0" fmla="*/ 143691 h 143691"/>
                <a:gd name="connsiteX1" fmla="*/ 24631 w 287265"/>
                <a:gd name="connsiteY1" fmla="*/ 65314 h 143691"/>
                <a:gd name="connsiteX2" fmla="*/ 76882 w 287265"/>
                <a:gd name="connsiteY2" fmla="*/ 39188 h 143691"/>
                <a:gd name="connsiteX3" fmla="*/ 116071 w 287265"/>
                <a:gd name="connsiteY3" fmla="*/ 13062 h 143691"/>
                <a:gd name="connsiteX4" fmla="*/ 155260 w 287265"/>
                <a:gd name="connsiteY4" fmla="*/ 0 h 143691"/>
                <a:gd name="connsiteX5" fmla="*/ 220574 w 287265"/>
                <a:gd name="connsiteY5" fmla="*/ 13062 h 143691"/>
                <a:gd name="connsiteX6" fmla="*/ 233637 w 287265"/>
                <a:gd name="connsiteY6" fmla="*/ 52251 h 143691"/>
                <a:gd name="connsiteX7" fmla="*/ 272825 w 287265"/>
                <a:gd name="connsiteY7" fmla="*/ 78377 h 143691"/>
                <a:gd name="connsiteX8" fmla="*/ 285888 w 287265"/>
                <a:gd name="connsiteY8" fmla="*/ 130628 h 14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65" h="143691">
                  <a:moveTo>
                    <a:pt x="50757" y="143691"/>
                  </a:moveTo>
                  <a:cubicBezTo>
                    <a:pt x="42048" y="117565"/>
                    <a:pt x="0" y="77630"/>
                    <a:pt x="24631" y="65314"/>
                  </a:cubicBezTo>
                  <a:cubicBezTo>
                    <a:pt x="42048" y="56605"/>
                    <a:pt x="59975" y="48849"/>
                    <a:pt x="76882" y="39188"/>
                  </a:cubicBezTo>
                  <a:cubicBezTo>
                    <a:pt x="90513" y="31399"/>
                    <a:pt x="102029" y="20083"/>
                    <a:pt x="116071" y="13062"/>
                  </a:cubicBezTo>
                  <a:cubicBezTo>
                    <a:pt x="128387" y="6904"/>
                    <a:pt x="142197" y="4354"/>
                    <a:pt x="155260" y="0"/>
                  </a:cubicBezTo>
                  <a:cubicBezTo>
                    <a:pt x="177031" y="4354"/>
                    <a:pt x="202100" y="746"/>
                    <a:pt x="220574" y="13062"/>
                  </a:cubicBezTo>
                  <a:cubicBezTo>
                    <a:pt x="232031" y="20700"/>
                    <a:pt x="225035" y="41499"/>
                    <a:pt x="233637" y="52251"/>
                  </a:cubicBezTo>
                  <a:cubicBezTo>
                    <a:pt x="243444" y="64510"/>
                    <a:pt x="259762" y="69668"/>
                    <a:pt x="272825" y="78377"/>
                  </a:cubicBezTo>
                  <a:cubicBezTo>
                    <a:pt x="287265" y="121696"/>
                    <a:pt x="285888" y="103796"/>
                    <a:pt x="285888" y="130628"/>
                  </a:cubicBezTo>
                </a:path>
              </a:pathLst>
            </a:custGeom>
            <a:solidFill>
              <a:srgbClr val="CCE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4437122" y="1928256"/>
              <a:ext cx="135234" cy="287383"/>
            </a:xfrm>
            <a:custGeom>
              <a:avLst/>
              <a:gdLst>
                <a:gd name="connsiteX0" fmla="*/ 104503 w 135234"/>
                <a:gd name="connsiteY0" fmla="*/ 0 h 287383"/>
                <a:gd name="connsiteX1" fmla="*/ 104503 w 135234"/>
                <a:gd name="connsiteY1" fmla="*/ 235132 h 287383"/>
                <a:gd name="connsiteX2" fmla="*/ 78377 w 135234"/>
                <a:gd name="connsiteY2" fmla="*/ 274320 h 287383"/>
                <a:gd name="connsiteX3" fmla="*/ 39189 w 135234"/>
                <a:gd name="connsiteY3" fmla="*/ 287383 h 287383"/>
                <a:gd name="connsiteX4" fmla="*/ 13063 w 135234"/>
                <a:gd name="connsiteY4" fmla="*/ 248194 h 287383"/>
                <a:gd name="connsiteX5" fmla="*/ 0 w 135234"/>
                <a:gd name="connsiteY5" fmla="*/ 209006 h 28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34" h="287383">
                  <a:moveTo>
                    <a:pt x="104503" y="0"/>
                  </a:moveTo>
                  <a:cubicBezTo>
                    <a:pt x="109159" y="65177"/>
                    <a:pt x="135234" y="163427"/>
                    <a:pt x="104503" y="235132"/>
                  </a:cubicBezTo>
                  <a:cubicBezTo>
                    <a:pt x="98319" y="249562"/>
                    <a:pt x="90636" y="264513"/>
                    <a:pt x="78377" y="274320"/>
                  </a:cubicBezTo>
                  <a:cubicBezTo>
                    <a:pt x="67625" y="282922"/>
                    <a:pt x="52252" y="283029"/>
                    <a:pt x="39189" y="287383"/>
                  </a:cubicBezTo>
                  <a:cubicBezTo>
                    <a:pt x="30480" y="274320"/>
                    <a:pt x="20084" y="262236"/>
                    <a:pt x="13063" y="248194"/>
                  </a:cubicBezTo>
                  <a:cubicBezTo>
                    <a:pt x="6905" y="235878"/>
                    <a:pt x="0" y="209006"/>
                    <a:pt x="0" y="20900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446216" y="1706188"/>
              <a:ext cx="214031" cy="104502"/>
            </a:xfrm>
            <a:custGeom>
              <a:avLst/>
              <a:gdLst>
                <a:gd name="connsiteX0" fmla="*/ 3969 w 214031"/>
                <a:gd name="connsiteY0" fmla="*/ 104502 h 104502"/>
                <a:gd name="connsiteX1" fmla="*/ 95409 w 214031"/>
                <a:gd name="connsiteY1" fmla="*/ 26125 h 104502"/>
                <a:gd name="connsiteX2" fmla="*/ 134597 w 214031"/>
                <a:gd name="connsiteY2" fmla="*/ 13062 h 104502"/>
                <a:gd name="connsiteX3" fmla="*/ 173786 w 214031"/>
                <a:gd name="connsiteY3" fmla="*/ 0 h 104502"/>
                <a:gd name="connsiteX4" fmla="*/ 212975 w 214031"/>
                <a:gd name="connsiteY4" fmla="*/ 78377 h 104502"/>
                <a:gd name="connsiteX5" fmla="*/ 212975 w 214031"/>
                <a:gd name="connsiteY5" fmla="*/ 91440 h 1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031" h="104502">
                  <a:moveTo>
                    <a:pt x="3969" y="104502"/>
                  </a:moveTo>
                  <a:cubicBezTo>
                    <a:pt x="23711" y="25534"/>
                    <a:pt x="0" y="57928"/>
                    <a:pt x="95409" y="26125"/>
                  </a:cubicBezTo>
                  <a:lnTo>
                    <a:pt x="134597" y="13062"/>
                  </a:lnTo>
                  <a:lnTo>
                    <a:pt x="173786" y="0"/>
                  </a:lnTo>
                  <a:cubicBezTo>
                    <a:pt x="199329" y="38313"/>
                    <a:pt x="202158" y="35110"/>
                    <a:pt x="212975" y="78377"/>
                  </a:cubicBezTo>
                  <a:cubicBezTo>
                    <a:pt x="214031" y="82601"/>
                    <a:pt x="212975" y="87086"/>
                    <a:pt x="212975" y="91440"/>
                  </a:cubicBezTo>
                </a:path>
              </a:pathLst>
            </a:custGeom>
            <a:solidFill>
              <a:srgbClr val="CCE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4460323" y="2137262"/>
              <a:ext cx="629942" cy="535917"/>
            </a:xfrm>
            <a:custGeom>
              <a:avLst/>
              <a:gdLst>
                <a:gd name="connsiteX0" fmla="*/ 185805 w 629942"/>
                <a:gd name="connsiteY0" fmla="*/ 26126 h 535917"/>
                <a:gd name="connsiteX1" fmla="*/ 172742 w 629942"/>
                <a:gd name="connsiteY1" fmla="*/ 143691 h 535917"/>
                <a:gd name="connsiteX2" fmla="*/ 94365 w 629942"/>
                <a:gd name="connsiteY2" fmla="*/ 195943 h 535917"/>
                <a:gd name="connsiteX3" fmla="*/ 55176 w 629942"/>
                <a:gd name="connsiteY3" fmla="*/ 235131 h 535917"/>
                <a:gd name="connsiteX4" fmla="*/ 2925 w 629942"/>
                <a:gd name="connsiteY4" fmla="*/ 313508 h 535917"/>
                <a:gd name="connsiteX5" fmla="*/ 15988 w 629942"/>
                <a:gd name="connsiteY5" fmla="*/ 522514 h 535917"/>
                <a:gd name="connsiteX6" fmla="*/ 55176 w 629942"/>
                <a:gd name="connsiteY6" fmla="*/ 535577 h 535917"/>
                <a:gd name="connsiteX7" fmla="*/ 224993 w 629942"/>
                <a:gd name="connsiteY7" fmla="*/ 509451 h 535917"/>
                <a:gd name="connsiteX8" fmla="*/ 512376 w 629942"/>
                <a:gd name="connsiteY8" fmla="*/ 496388 h 535917"/>
                <a:gd name="connsiteX9" fmla="*/ 629942 w 629942"/>
                <a:gd name="connsiteY9" fmla="*/ 444137 h 535917"/>
                <a:gd name="connsiteX10" fmla="*/ 616879 w 629942"/>
                <a:gd name="connsiteY10" fmla="*/ 313508 h 535917"/>
                <a:gd name="connsiteX11" fmla="*/ 551565 w 629942"/>
                <a:gd name="connsiteY11" fmla="*/ 222068 h 535917"/>
                <a:gd name="connsiteX12" fmla="*/ 473188 w 629942"/>
                <a:gd name="connsiteY12" fmla="*/ 182880 h 535917"/>
                <a:gd name="connsiteX13" fmla="*/ 447062 w 629942"/>
                <a:gd name="connsiteY13" fmla="*/ 104503 h 535917"/>
                <a:gd name="connsiteX14" fmla="*/ 433999 w 629942"/>
                <a:gd name="connsiteY14" fmla="*/ 65314 h 535917"/>
                <a:gd name="connsiteX15" fmla="*/ 433999 w 629942"/>
                <a:gd name="connsiteY15" fmla="*/ 0 h 5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9942" h="535917">
                  <a:moveTo>
                    <a:pt x="185805" y="26126"/>
                  </a:moveTo>
                  <a:cubicBezTo>
                    <a:pt x="181451" y="65314"/>
                    <a:pt x="191436" y="108974"/>
                    <a:pt x="172742" y="143691"/>
                  </a:cubicBezTo>
                  <a:cubicBezTo>
                    <a:pt x="157856" y="171337"/>
                    <a:pt x="116568" y="173741"/>
                    <a:pt x="94365" y="195943"/>
                  </a:cubicBezTo>
                  <a:cubicBezTo>
                    <a:pt x="81302" y="209006"/>
                    <a:pt x="66518" y="220549"/>
                    <a:pt x="55176" y="235131"/>
                  </a:cubicBezTo>
                  <a:cubicBezTo>
                    <a:pt x="35899" y="259916"/>
                    <a:pt x="2925" y="313508"/>
                    <a:pt x="2925" y="313508"/>
                  </a:cubicBezTo>
                  <a:cubicBezTo>
                    <a:pt x="7279" y="383177"/>
                    <a:pt x="0" y="454565"/>
                    <a:pt x="15988" y="522514"/>
                  </a:cubicBezTo>
                  <a:cubicBezTo>
                    <a:pt x="19142" y="535917"/>
                    <a:pt x="41407" y="535577"/>
                    <a:pt x="55176" y="535577"/>
                  </a:cubicBezTo>
                  <a:cubicBezTo>
                    <a:pt x="106072" y="535577"/>
                    <a:pt x="173678" y="513116"/>
                    <a:pt x="224993" y="509451"/>
                  </a:cubicBezTo>
                  <a:cubicBezTo>
                    <a:pt x="320643" y="502619"/>
                    <a:pt x="416582" y="500742"/>
                    <a:pt x="512376" y="496388"/>
                  </a:cubicBezTo>
                  <a:cubicBezTo>
                    <a:pt x="605647" y="465298"/>
                    <a:pt x="567839" y="485539"/>
                    <a:pt x="629942" y="444137"/>
                  </a:cubicBezTo>
                  <a:cubicBezTo>
                    <a:pt x="625588" y="400594"/>
                    <a:pt x="624944" y="356519"/>
                    <a:pt x="616879" y="313508"/>
                  </a:cubicBezTo>
                  <a:cubicBezTo>
                    <a:pt x="596609" y="205404"/>
                    <a:pt x="611773" y="252172"/>
                    <a:pt x="551565" y="222068"/>
                  </a:cubicBezTo>
                  <a:cubicBezTo>
                    <a:pt x="450275" y="171423"/>
                    <a:pt x="571688" y="215714"/>
                    <a:pt x="473188" y="182880"/>
                  </a:cubicBezTo>
                  <a:lnTo>
                    <a:pt x="447062" y="104503"/>
                  </a:lnTo>
                  <a:cubicBezTo>
                    <a:pt x="442708" y="91440"/>
                    <a:pt x="433999" y="79084"/>
                    <a:pt x="433999" y="65314"/>
                  </a:cubicBezTo>
                  <a:lnTo>
                    <a:pt x="433999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4829008" y="1562496"/>
              <a:ext cx="140299" cy="235132"/>
            </a:xfrm>
            <a:custGeom>
              <a:avLst/>
              <a:gdLst>
                <a:gd name="connsiteX0" fmla="*/ 52251 w 140299"/>
                <a:gd name="connsiteY0" fmla="*/ 235132 h 235132"/>
                <a:gd name="connsiteX1" fmla="*/ 91440 w 140299"/>
                <a:gd name="connsiteY1" fmla="*/ 222069 h 235132"/>
                <a:gd name="connsiteX2" fmla="*/ 104503 w 140299"/>
                <a:gd name="connsiteY2" fmla="*/ 65314 h 235132"/>
                <a:gd name="connsiteX3" fmla="*/ 78377 w 140299"/>
                <a:gd name="connsiteY3" fmla="*/ 26126 h 235132"/>
                <a:gd name="connsiteX4" fmla="*/ 0 w 140299"/>
                <a:gd name="connsiteY4" fmla="*/ 0 h 2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9" h="235132">
                  <a:moveTo>
                    <a:pt x="52251" y="235132"/>
                  </a:moveTo>
                  <a:cubicBezTo>
                    <a:pt x="65314" y="230778"/>
                    <a:pt x="80688" y="230671"/>
                    <a:pt x="91440" y="222069"/>
                  </a:cubicBezTo>
                  <a:cubicBezTo>
                    <a:pt x="140299" y="182981"/>
                    <a:pt x="117132" y="115831"/>
                    <a:pt x="104503" y="65314"/>
                  </a:cubicBezTo>
                  <a:cubicBezTo>
                    <a:pt x="100695" y="50083"/>
                    <a:pt x="91690" y="34447"/>
                    <a:pt x="78377" y="26126"/>
                  </a:cubicBezTo>
                  <a:cubicBezTo>
                    <a:pt x="55024" y="11530"/>
                    <a:pt x="0" y="0"/>
                    <a:pt x="0" y="0"/>
                  </a:cubicBezTo>
                </a:path>
              </a:pathLst>
            </a:custGeom>
            <a:solidFill>
              <a:srgbClr val="CCE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4959636" y="1941319"/>
              <a:ext cx="182880" cy="195943"/>
            </a:xfrm>
            <a:custGeom>
              <a:avLst/>
              <a:gdLst>
                <a:gd name="connsiteX0" fmla="*/ 0 w 182880"/>
                <a:gd name="connsiteY0" fmla="*/ 0 h 195943"/>
                <a:gd name="connsiteX1" fmla="*/ 65315 w 182880"/>
                <a:gd name="connsiteY1" fmla="*/ 13063 h 195943"/>
                <a:gd name="connsiteX2" fmla="*/ 104503 w 182880"/>
                <a:gd name="connsiteY2" fmla="*/ 117566 h 195943"/>
                <a:gd name="connsiteX3" fmla="*/ 117566 w 182880"/>
                <a:gd name="connsiteY3" fmla="*/ 169817 h 195943"/>
                <a:gd name="connsiteX4" fmla="*/ 156755 w 182880"/>
                <a:gd name="connsiteY4" fmla="*/ 182880 h 195943"/>
                <a:gd name="connsiteX5" fmla="*/ 182880 w 182880"/>
                <a:gd name="connsiteY5" fmla="*/ 195943 h 1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" h="195943">
                  <a:moveTo>
                    <a:pt x="0" y="0"/>
                  </a:moveTo>
                  <a:cubicBezTo>
                    <a:pt x="21772" y="4354"/>
                    <a:pt x="46038" y="2047"/>
                    <a:pt x="65315" y="13063"/>
                  </a:cubicBezTo>
                  <a:cubicBezTo>
                    <a:pt x="96122" y="30667"/>
                    <a:pt x="99157" y="93509"/>
                    <a:pt x="104503" y="117566"/>
                  </a:cubicBezTo>
                  <a:cubicBezTo>
                    <a:pt x="108398" y="135092"/>
                    <a:pt x="106351" y="155798"/>
                    <a:pt x="117566" y="169817"/>
                  </a:cubicBezTo>
                  <a:cubicBezTo>
                    <a:pt x="126168" y="180569"/>
                    <a:pt x="143970" y="177766"/>
                    <a:pt x="156755" y="182880"/>
                  </a:cubicBezTo>
                  <a:cubicBezTo>
                    <a:pt x="165795" y="186496"/>
                    <a:pt x="174172" y="191589"/>
                    <a:pt x="182880" y="19594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18 Elipse"/>
            <p:cNvSpPr/>
            <p:nvPr/>
          </p:nvSpPr>
          <p:spPr>
            <a:xfrm>
              <a:off x="4226818" y="2430527"/>
              <a:ext cx="576064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19 Elipse"/>
            <p:cNvSpPr/>
            <p:nvPr/>
          </p:nvSpPr>
          <p:spPr>
            <a:xfrm>
              <a:off x="4658866" y="2286511"/>
              <a:ext cx="792088" cy="504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298826" y="2430527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Symbol"/>
                </a:rPr>
                <a:t></a:t>
              </a:r>
              <a:endParaRPr lang="es-MX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647614" y="2267347"/>
              <a:ext cx="904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err="1">
                  <a:latin typeface="Arial" pitchFamily="34" charset="0"/>
                  <a:cs typeface="Arial" pitchFamily="34" charset="0"/>
                </a:rPr>
                <a:t>G</a:t>
              </a:r>
              <a:r>
                <a:rPr lang="es-MX" dirty="0" err="1">
                  <a:latin typeface="Arial" pitchFamily="34" charset="0"/>
                  <a:cs typeface="Arial" pitchFamily="34" charset="0"/>
                  <a:sym typeface="Symbol"/>
                </a:rPr>
                <a:t></a:t>
              </a:r>
              <a:r>
                <a:rPr lang="es-MX" baseline="-25000" dirty="0" err="1">
                  <a:latin typeface="Arial" pitchFamily="34" charset="0"/>
                  <a:cs typeface="Arial" pitchFamily="34" charset="0"/>
                </a:rPr>
                <a:t>i</a:t>
              </a:r>
              <a:r>
                <a:rPr lang="es-MX" baseline="-25000" dirty="0">
                  <a:latin typeface="Arial" pitchFamily="34" charset="0"/>
                  <a:cs typeface="Arial" pitchFamily="34" charset="0"/>
                </a:rPr>
                <a:t>/o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22 Elipse"/>
            <p:cNvSpPr/>
            <p:nvPr/>
          </p:nvSpPr>
          <p:spPr>
            <a:xfrm>
              <a:off x="1418506" y="2502535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1346498" y="2574543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24 Elipse"/>
            <p:cNvSpPr/>
            <p:nvPr/>
          </p:nvSpPr>
          <p:spPr>
            <a:xfrm>
              <a:off x="1490514" y="2574543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25 Conector recto de flecha"/>
            <p:cNvCxnSpPr/>
            <p:nvPr/>
          </p:nvCxnSpPr>
          <p:spPr>
            <a:xfrm>
              <a:off x="1490514" y="2214503"/>
              <a:ext cx="0" cy="12241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Elipse"/>
            <p:cNvSpPr/>
            <p:nvPr/>
          </p:nvSpPr>
          <p:spPr>
            <a:xfrm>
              <a:off x="1418506" y="2646551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27 Elipse"/>
            <p:cNvSpPr/>
            <p:nvPr/>
          </p:nvSpPr>
          <p:spPr>
            <a:xfrm>
              <a:off x="6675090" y="3078599"/>
              <a:ext cx="576064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6669464" y="3061347"/>
              <a:ext cx="72008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dirty="0">
                  <a:latin typeface="Arial" pitchFamily="34" charset="0"/>
                  <a:cs typeface="Arial" pitchFamily="34" charset="0"/>
                </a:rPr>
                <a:t>AC</a:t>
              </a:r>
            </a:p>
          </p:txBody>
        </p:sp>
        <p:cxnSp>
          <p:nvCxnSpPr>
            <p:cNvPr id="30" name="29 Conector curvado"/>
            <p:cNvCxnSpPr/>
            <p:nvPr/>
          </p:nvCxnSpPr>
          <p:spPr>
            <a:xfrm rot="5400000">
              <a:off x="6783102" y="4050707"/>
              <a:ext cx="864096" cy="648072"/>
            </a:xfrm>
            <a:prstGeom prst="curvedConnector3">
              <a:avLst>
                <a:gd name="adj1" fmla="val -57333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>
              <a:off x="6891114" y="5166831"/>
              <a:ext cx="0" cy="432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Rectángulo redondeado"/>
            <p:cNvSpPr/>
            <p:nvPr/>
          </p:nvSpPr>
          <p:spPr>
            <a:xfrm>
              <a:off x="6531074" y="5670887"/>
              <a:ext cx="720080" cy="40466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6505196" y="5636383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PKA</a:t>
              </a: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531074" y="4806791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err="1">
                  <a:latin typeface="Arial" pitchFamily="34" charset="0"/>
                  <a:cs typeface="Arial" pitchFamily="34" charset="0"/>
                </a:rPr>
                <a:t>cAMP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7251154" y="3933403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latin typeface="Arial" pitchFamily="34" charset="0"/>
                  <a:cs typeface="Arial" pitchFamily="34" charset="0"/>
                </a:rPr>
                <a:t>ATP</a:t>
              </a: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1067092" y="1699909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dirty="0">
                  <a:latin typeface="Arial" pitchFamily="34" charset="0"/>
                  <a:cs typeface="Arial" pitchFamily="34" charset="0"/>
                </a:rPr>
                <a:t>Ca</a:t>
              </a:r>
              <a:r>
                <a:rPr lang="es-MX" sz="2800" baseline="30000" dirty="0">
                  <a:latin typeface="Arial" pitchFamily="34" charset="0"/>
                  <a:cs typeface="Arial" pitchFamily="34" charset="0"/>
                </a:rPr>
                <a:t>2+</a:t>
              </a:r>
              <a:endParaRPr lang="es-MX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1608258" y="3059435"/>
              <a:ext cx="11063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dirty="0">
                  <a:latin typeface="Arial" pitchFamily="34" charset="0"/>
                  <a:cs typeface="Arial" pitchFamily="34" charset="0"/>
                </a:rPr>
                <a:t>N, P/Q</a:t>
              </a:r>
            </a:p>
          </p:txBody>
        </p:sp>
        <p:grpSp>
          <p:nvGrpSpPr>
            <p:cNvPr id="38" name="67 Grupo"/>
            <p:cNvGrpSpPr/>
            <p:nvPr/>
          </p:nvGrpSpPr>
          <p:grpSpPr>
            <a:xfrm>
              <a:off x="1850554" y="2862575"/>
              <a:ext cx="2232248" cy="2562671"/>
              <a:chOff x="1691680" y="3016116"/>
              <a:chExt cx="2232248" cy="2562671"/>
            </a:xfrm>
          </p:grpSpPr>
          <p:sp>
            <p:nvSpPr>
              <p:cNvPr id="72" name="71 Elipse"/>
              <p:cNvSpPr/>
              <p:nvPr/>
            </p:nvSpPr>
            <p:spPr>
              <a:xfrm>
                <a:off x="1907704" y="4024228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72 Elipse"/>
              <p:cNvSpPr/>
              <p:nvPr/>
            </p:nvSpPr>
            <p:spPr>
              <a:xfrm>
                <a:off x="1835696" y="4096236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37 Elipse"/>
              <p:cNvSpPr/>
              <p:nvPr/>
            </p:nvSpPr>
            <p:spPr>
              <a:xfrm>
                <a:off x="1979712" y="4096236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5" name="74 Conector recto de flecha"/>
              <p:cNvCxnSpPr/>
              <p:nvPr/>
            </p:nvCxnSpPr>
            <p:spPr>
              <a:xfrm flipV="1">
                <a:off x="1979712" y="3736196"/>
                <a:ext cx="0" cy="12241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75 Elipse"/>
              <p:cNvSpPr/>
              <p:nvPr/>
            </p:nvSpPr>
            <p:spPr>
              <a:xfrm>
                <a:off x="1907704" y="4168244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76 CuadroTexto"/>
              <p:cNvSpPr txBox="1"/>
              <p:nvPr/>
            </p:nvSpPr>
            <p:spPr>
              <a:xfrm>
                <a:off x="1691680" y="5055567"/>
                <a:ext cx="6480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80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s-MX" sz="2800" baseline="30000" dirty="0">
                    <a:latin typeface="Arial" pitchFamily="34" charset="0"/>
                    <a:cs typeface="Arial" pitchFamily="34" charset="0"/>
                  </a:rPr>
                  <a:t>+</a:t>
                </a:r>
                <a:endParaRPr lang="es-MX" sz="28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8" name="77 Conector recto de flecha"/>
              <p:cNvCxnSpPr/>
              <p:nvPr/>
            </p:nvCxnSpPr>
            <p:spPr>
              <a:xfrm flipH="1">
                <a:off x="2267744" y="3016116"/>
                <a:ext cx="1656184" cy="10801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38 Conector recto"/>
            <p:cNvCxnSpPr/>
            <p:nvPr/>
          </p:nvCxnSpPr>
          <p:spPr>
            <a:xfrm flipH="1">
              <a:off x="1922562" y="2646551"/>
              <a:ext cx="2088232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>
              <a:off x="1922562" y="2718559"/>
              <a:ext cx="0" cy="288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81 Grupo"/>
            <p:cNvGrpSpPr/>
            <p:nvPr/>
          </p:nvGrpSpPr>
          <p:grpSpPr>
            <a:xfrm>
              <a:off x="3002682" y="3006591"/>
              <a:ext cx="1296144" cy="2765255"/>
              <a:chOff x="2843808" y="3160132"/>
              <a:chExt cx="1296144" cy="2765255"/>
            </a:xfrm>
          </p:grpSpPr>
          <p:sp>
            <p:nvSpPr>
              <p:cNvPr id="67" name="66 Rectángulo"/>
              <p:cNvSpPr/>
              <p:nvPr/>
            </p:nvSpPr>
            <p:spPr>
              <a:xfrm>
                <a:off x="2843808" y="4456276"/>
                <a:ext cx="936104" cy="50405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67 CuadroTexto"/>
              <p:cNvSpPr txBox="1"/>
              <p:nvPr/>
            </p:nvSpPr>
            <p:spPr>
              <a:xfrm>
                <a:off x="2869686" y="4457364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PLA</a:t>
                </a:r>
                <a:r>
                  <a:rPr lang="es-MX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endParaRPr lang="es-MX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>
                <a:off x="3347864" y="5032340"/>
                <a:ext cx="0" cy="4320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69 CuadroTexto"/>
              <p:cNvSpPr txBox="1"/>
              <p:nvPr/>
            </p:nvSpPr>
            <p:spPr>
              <a:xfrm>
                <a:off x="3051206" y="5463722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AA</a:t>
                </a:r>
              </a:p>
            </p:txBody>
          </p:sp>
          <p:cxnSp>
            <p:nvCxnSpPr>
              <p:cNvPr id="71" name="70 Conector recto de flecha"/>
              <p:cNvCxnSpPr/>
              <p:nvPr/>
            </p:nvCxnSpPr>
            <p:spPr>
              <a:xfrm flipH="1">
                <a:off x="3275856" y="3160132"/>
                <a:ext cx="864096" cy="11521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82 Grupo"/>
            <p:cNvGrpSpPr/>
            <p:nvPr/>
          </p:nvGrpSpPr>
          <p:grpSpPr>
            <a:xfrm>
              <a:off x="4298826" y="3078599"/>
              <a:ext cx="806714" cy="2016224"/>
              <a:chOff x="4139952" y="3232140"/>
              <a:chExt cx="806714" cy="2016224"/>
            </a:xfrm>
          </p:grpSpPr>
          <p:sp>
            <p:nvSpPr>
              <p:cNvPr id="64" name="45 Rectángulo redondeado"/>
              <p:cNvSpPr/>
              <p:nvPr/>
            </p:nvSpPr>
            <p:spPr>
              <a:xfrm>
                <a:off x="4139952" y="4744308"/>
                <a:ext cx="792088" cy="504056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64 CuadroTexto"/>
              <p:cNvSpPr txBox="1"/>
              <p:nvPr/>
            </p:nvSpPr>
            <p:spPr>
              <a:xfrm>
                <a:off x="4154578" y="4772520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PI</a:t>
                </a:r>
                <a:r>
                  <a:rPr lang="es-MX" baseline="-25000" dirty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s-MX" dirty="0">
                    <a:latin typeface="Arial" pitchFamily="34" charset="0"/>
                    <a:cs typeface="Arial" pitchFamily="34" charset="0"/>
                  </a:rPr>
                  <a:t>K</a:t>
                </a: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>
                <a:off x="4427984" y="3232140"/>
                <a:ext cx="72008" cy="13681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85 Grupo"/>
            <p:cNvGrpSpPr/>
            <p:nvPr/>
          </p:nvGrpSpPr>
          <p:grpSpPr>
            <a:xfrm>
              <a:off x="4802882" y="2934583"/>
              <a:ext cx="1872208" cy="1656184"/>
              <a:chOff x="4644008" y="3088124"/>
              <a:chExt cx="1872208" cy="1656184"/>
            </a:xfrm>
          </p:grpSpPr>
          <p:sp>
            <p:nvSpPr>
              <p:cNvPr id="61" name="47 Elipse"/>
              <p:cNvSpPr/>
              <p:nvPr/>
            </p:nvSpPr>
            <p:spPr>
              <a:xfrm>
                <a:off x="5220072" y="4168244"/>
                <a:ext cx="1008112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61 CuadroTexto"/>
              <p:cNvSpPr txBox="1"/>
              <p:nvPr/>
            </p:nvSpPr>
            <p:spPr>
              <a:xfrm>
                <a:off x="5220072" y="4221088"/>
                <a:ext cx="12961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MAPK</a:t>
                </a:r>
              </a:p>
            </p:txBody>
          </p:sp>
          <p:cxnSp>
            <p:nvCxnSpPr>
              <p:cNvPr id="63" name="62 Conector recto de flecha"/>
              <p:cNvCxnSpPr/>
              <p:nvPr/>
            </p:nvCxnSpPr>
            <p:spPr>
              <a:xfrm>
                <a:off x="4644008" y="3088124"/>
                <a:ext cx="936104" cy="9361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43 Conector recto"/>
            <p:cNvCxnSpPr/>
            <p:nvPr/>
          </p:nvCxnSpPr>
          <p:spPr>
            <a:xfrm>
              <a:off x="5522962" y="2646551"/>
              <a:ext cx="108012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"/>
            <p:cNvCxnSpPr/>
            <p:nvPr/>
          </p:nvCxnSpPr>
          <p:spPr>
            <a:xfrm flipH="1">
              <a:off x="6531074" y="3006591"/>
              <a:ext cx="144016" cy="1440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88 Grupo"/>
            <p:cNvGrpSpPr/>
            <p:nvPr/>
          </p:nvGrpSpPr>
          <p:grpSpPr>
            <a:xfrm>
              <a:off x="5594970" y="1018579"/>
              <a:ext cx="2880320" cy="2089637"/>
              <a:chOff x="5436096" y="1172120"/>
              <a:chExt cx="2880320" cy="2089637"/>
            </a:xfrm>
          </p:grpSpPr>
          <p:sp>
            <p:nvSpPr>
              <p:cNvPr id="54" name="53 Elipse"/>
              <p:cNvSpPr/>
              <p:nvPr/>
            </p:nvSpPr>
            <p:spPr>
              <a:xfrm>
                <a:off x="7452320" y="1791980"/>
                <a:ext cx="360040" cy="792088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5" name="54 Conector recto de flecha"/>
              <p:cNvCxnSpPr/>
              <p:nvPr/>
            </p:nvCxnSpPr>
            <p:spPr>
              <a:xfrm>
                <a:off x="7714474" y="1575956"/>
                <a:ext cx="0" cy="1224136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 de flecha"/>
              <p:cNvCxnSpPr/>
              <p:nvPr/>
            </p:nvCxnSpPr>
            <p:spPr>
              <a:xfrm flipV="1">
                <a:off x="7550206" y="1575956"/>
                <a:ext cx="0" cy="1224136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56 CuadroTexto"/>
              <p:cNvSpPr txBox="1"/>
              <p:nvPr/>
            </p:nvSpPr>
            <p:spPr>
              <a:xfrm>
                <a:off x="7334182" y="1172120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s-MX" baseline="30000" dirty="0">
                    <a:latin typeface="Arial" pitchFamily="34" charset="0"/>
                    <a:cs typeface="Arial" pitchFamily="34" charset="0"/>
                  </a:rPr>
                  <a:t>+</a:t>
                </a:r>
                <a:endParaRPr lang="es-MX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7524328" y="2800092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Na</a:t>
                </a:r>
                <a:r>
                  <a:rPr lang="es-MX" baseline="30000" dirty="0">
                    <a:latin typeface="Arial" pitchFamily="34" charset="0"/>
                    <a:cs typeface="Arial" pitchFamily="34" charset="0"/>
                  </a:rPr>
                  <a:t>+</a:t>
                </a:r>
                <a:endParaRPr lang="es-MX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9" name="58 Conector recto"/>
              <p:cNvCxnSpPr/>
              <p:nvPr/>
            </p:nvCxnSpPr>
            <p:spPr>
              <a:xfrm flipH="1">
                <a:off x="5436096" y="2296036"/>
                <a:ext cx="1800200" cy="2160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>
                <a:off x="7236296" y="2152020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4154810" y="827187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MX" sz="2800" dirty="0">
                  <a:latin typeface="Arial" pitchFamily="34" charset="0"/>
                  <a:cs typeface="Arial" pitchFamily="34" charset="0"/>
                </a:rPr>
                <a:t>H</a:t>
              </a:r>
              <a:r>
                <a:rPr lang="es-MX" sz="28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s-MX" sz="2800" dirty="0">
                  <a:latin typeface="Arial" pitchFamily="34" charset="0"/>
                  <a:cs typeface="Arial" pitchFamily="34" charset="0"/>
                </a:rPr>
                <a:t>R</a:t>
              </a:r>
              <a:endParaRPr lang="es-ES" sz="28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8" name="99 Grupo"/>
            <p:cNvGrpSpPr/>
            <p:nvPr/>
          </p:nvGrpSpPr>
          <p:grpSpPr>
            <a:xfrm>
              <a:off x="986458" y="3131443"/>
              <a:ext cx="648072" cy="731913"/>
              <a:chOff x="2195736" y="476672"/>
              <a:chExt cx="1208088" cy="1524001"/>
            </a:xfrm>
          </p:grpSpPr>
          <p:sp>
            <p:nvSpPr>
              <p:cNvPr id="49" name="Line 12"/>
              <p:cNvSpPr>
                <a:spLocks noChangeShapeType="1"/>
              </p:cNvSpPr>
              <p:nvPr/>
            </p:nvSpPr>
            <p:spPr bwMode="auto">
              <a:xfrm>
                <a:off x="2195736" y="1864147"/>
                <a:ext cx="465138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0" name="Line 13"/>
              <p:cNvSpPr>
                <a:spLocks noChangeShapeType="1"/>
              </p:cNvSpPr>
              <p:nvPr/>
            </p:nvSpPr>
            <p:spPr bwMode="auto">
              <a:xfrm flipV="1">
                <a:off x="2660874" y="476672"/>
                <a:ext cx="44450" cy="13874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" name="Line 14"/>
              <p:cNvSpPr>
                <a:spLocks noChangeShapeType="1"/>
              </p:cNvSpPr>
              <p:nvPr/>
            </p:nvSpPr>
            <p:spPr bwMode="auto">
              <a:xfrm>
                <a:off x="2705324" y="503660"/>
                <a:ext cx="93663" cy="149701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2" name="Line 15"/>
              <p:cNvSpPr>
                <a:spLocks noChangeShapeType="1"/>
              </p:cNvSpPr>
              <p:nvPr/>
            </p:nvSpPr>
            <p:spPr bwMode="auto">
              <a:xfrm flipV="1">
                <a:off x="2938686" y="1819697"/>
                <a:ext cx="465138" cy="16351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3" name="Arc 16"/>
              <p:cNvSpPr>
                <a:spLocks/>
              </p:cNvSpPr>
              <p:nvPr/>
            </p:nvSpPr>
            <p:spPr bwMode="auto">
              <a:xfrm flipV="1">
                <a:off x="2798986" y="1973685"/>
                <a:ext cx="139700" cy="269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36 Rectángulo"/>
          <p:cNvSpPr/>
          <p:nvPr/>
        </p:nvSpPr>
        <p:spPr bwMode="auto">
          <a:xfrm>
            <a:off x="179512" y="548680"/>
            <a:ext cx="8856984" cy="59046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79512" y="1196752"/>
            <a:ext cx="8784976" cy="5112568"/>
            <a:chOff x="179512" y="6453336"/>
            <a:chExt cx="8784976" cy="5112568"/>
          </a:xfrm>
        </p:grpSpPr>
        <p:grpSp>
          <p:nvGrpSpPr>
            <p:cNvPr id="3" name="96 Grupo"/>
            <p:cNvGrpSpPr/>
            <p:nvPr/>
          </p:nvGrpSpPr>
          <p:grpSpPr>
            <a:xfrm>
              <a:off x="179512" y="6453336"/>
              <a:ext cx="8784976" cy="5112568"/>
              <a:chOff x="179512" y="1628800"/>
              <a:chExt cx="8784976" cy="5112568"/>
            </a:xfrm>
          </p:grpSpPr>
          <p:sp>
            <p:nvSpPr>
              <p:cNvPr id="8" name="7 Rectángulo"/>
              <p:cNvSpPr/>
              <p:nvPr/>
            </p:nvSpPr>
            <p:spPr>
              <a:xfrm>
                <a:off x="179512" y="1628800"/>
                <a:ext cx="8784976" cy="5112568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Medium"/>
                </a:endParaRP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3212232" y="3356991"/>
                <a:ext cx="15121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Medium"/>
                  </a:rPr>
                  <a:t>H</a:t>
                </a:r>
                <a:r>
                  <a:rPr kumimoji="0" lang="es-MX" sz="20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Medium"/>
                  </a:rPr>
                  <a:t>3</a:t>
                </a:r>
                <a:r>
                  <a:rPr kumimoji="0" lang="es-MX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Medium"/>
                  </a:rPr>
                  <a:t>R</a:t>
                </a:r>
              </a:p>
            </p:txBody>
          </p:sp>
          <p:grpSp>
            <p:nvGrpSpPr>
              <p:cNvPr id="10" name="103 Grupo"/>
              <p:cNvGrpSpPr/>
              <p:nvPr/>
            </p:nvGrpSpPr>
            <p:grpSpPr>
              <a:xfrm>
                <a:off x="2771379" y="1700808"/>
                <a:ext cx="6121102" cy="4464495"/>
                <a:chOff x="2771379" y="1700809"/>
                <a:chExt cx="6121102" cy="4464495"/>
              </a:xfrm>
            </p:grpSpPr>
            <p:grpSp>
              <p:nvGrpSpPr>
                <p:cNvPr id="24" name="117 Grupo"/>
                <p:cNvGrpSpPr/>
                <p:nvPr/>
              </p:nvGrpSpPr>
              <p:grpSpPr>
                <a:xfrm>
                  <a:off x="2771379" y="1700809"/>
                  <a:ext cx="6121102" cy="3979026"/>
                  <a:chOff x="2940649" y="1844824"/>
                  <a:chExt cx="5807815" cy="3754588"/>
                </a:xfrm>
              </p:grpSpPr>
              <p:pic>
                <p:nvPicPr>
                  <p:cNvPr id="29" name="Picture 2" descr="https://encrypted-tbn2.gstatic.com/images?q=tbn:ANd9GcRFd4cyo35iBfgK42cYb6avvUEX3qcu0pMP_M4AAo7UTD24J_7kE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95714" y="1844824"/>
                    <a:ext cx="2952750" cy="154305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29 Forma libre"/>
                  <p:cNvSpPr/>
                  <p:nvPr/>
                </p:nvSpPr>
                <p:spPr>
                  <a:xfrm rot="3991597">
                    <a:off x="4025379" y="1960220"/>
                    <a:ext cx="2554462" cy="4723922"/>
                  </a:xfrm>
                  <a:custGeom>
                    <a:avLst/>
                    <a:gdLst>
                      <a:gd name="connsiteX0" fmla="*/ 1061239 w 4301986"/>
                      <a:gd name="connsiteY0" fmla="*/ 13647 h 4070814"/>
                      <a:gd name="connsiteX1" fmla="*/ 1020296 w 4301986"/>
                      <a:gd name="connsiteY1" fmla="*/ 1528549 h 4070814"/>
                      <a:gd name="connsiteX2" fmla="*/ 242373 w 4301986"/>
                      <a:gd name="connsiteY2" fmla="*/ 2538483 h 4070814"/>
                      <a:gd name="connsiteX3" fmla="*/ 10361 w 4301986"/>
                      <a:gd name="connsiteY3" fmla="*/ 3152633 h 4070814"/>
                      <a:gd name="connsiteX4" fmla="*/ 515328 w 4301986"/>
                      <a:gd name="connsiteY4" fmla="*/ 3985146 h 4070814"/>
                      <a:gd name="connsiteX5" fmla="*/ 3435949 w 4301986"/>
                      <a:gd name="connsiteY5" fmla="*/ 3971498 h 4070814"/>
                      <a:gd name="connsiteX6" fmla="*/ 4254815 w 4301986"/>
                      <a:gd name="connsiteY6" fmla="*/ 3343701 h 4070814"/>
                      <a:gd name="connsiteX7" fmla="*/ 4091042 w 4301986"/>
                      <a:gd name="connsiteY7" fmla="*/ 2402006 h 4070814"/>
                      <a:gd name="connsiteX8" fmla="*/ 3162994 w 4301986"/>
                      <a:gd name="connsiteY8" fmla="*/ 1774209 h 4070814"/>
                      <a:gd name="connsiteX9" fmla="*/ 2944630 w 4301986"/>
                      <a:gd name="connsiteY9" fmla="*/ 873456 h 4070814"/>
                      <a:gd name="connsiteX10" fmla="*/ 2944630 w 4301986"/>
                      <a:gd name="connsiteY10" fmla="*/ 0 h 4070814"/>
                      <a:gd name="connsiteX0" fmla="*/ 1487144 w 4301986"/>
                      <a:gd name="connsiteY0" fmla="*/ 0 h 6786519"/>
                      <a:gd name="connsiteX1" fmla="*/ 1020296 w 4301986"/>
                      <a:gd name="connsiteY1" fmla="*/ 4244254 h 6786519"/>
                      <a:gd name="connsiteX2" fmla="*/ 242373 w 4301986"/>
                      <a:gd name="connsiteY2" fmla="*/ 5254188 h 6786519"/>
                      <a:gd name="connsiteX3" fmla="*/ 10361 w 4301986"/>
                      <a:gd name="connsiteY3" fmla="*/ 5868338 h 6786519"/>
                      <a:gd name="connsiteX4" fmla="*/ 515328 w 4301986"/>
                      <a:gd name="connsiteY4" fmla="*/ 6700851 h 6786519"/>
                      <a:gd name="connsiteX5" fmla="*/ 3435949 w 4301986"/>
                      <a:gd name="connsiteY5" fmla="*/ 6687203 h 6786519"/>
                      <a:gd name="connsiteX6" fmla="*/ 4254815 w 4301986"/>
                      <a:gd name="connsiteY6" fmla="*/ 6059406 h 6786519"/>
                      <a:gd name="connsiteX7" fmla="*/ 4091042 w 4301986"/>
                      <a:gd name="connsiteY7" fmla="*/ 5117711 h 6786519"/>
                      <a:gd name="connsiteX8" fmla="*/ 3162994 w 4301986"/>
                      <a:gd name="connsiteY8" fmla="*/ 4489914 h 6786519"/>
                      <a:gd name="connsiteX9" fmla="*/ 2944630 w 4301986"/>
                      <a:gd name="connsiteY9" fmla="*/ 3589161 h 6786519"/>
                      <a:gd name="connsiteX10" fmla="*/ 2944630 w 4301986"/>
                      <a:gd name="connsiteY10" fmla="*/ 2715705 h 6786519"/>
                      <a:gd name="connsiteX0" fmla="*/ 1487144 w 4301986"/>
                      <a:gd name="connsiteY0" fmla="*/ 83898 h 6870417"/>
                      <a:gd name="connsiteX1" fmla="*/ 1020296 w 4301986"/>
                      <a:gd name="connsiteY1" fmla="*/ 4328152 h 6870417"/>
                      <a:gd name="connsiteX2" fmla="*/ 242373 w 4301986"/>
                      <a:gd name="connsiteY2" fmla="*/ 5338086 h 6870417"/>
                      <a:gd name="connsiteX3" fmla="*/ 10361 w 4301986"/>
                      <a:gd name="connsiteY3" fmla="*/ 5952236 h 6870417"/>
                      <a:gd name="connsiteX4" fmla="*/ 515328 w 4301986"/>
                      <a:gd name="connsiteY4" fmla="*/ 6784749 h 6870417"/>
                      <a:gd name="connsiteX5" fmla="*/ 3435949 w 4301986"/>
                      <a:gd name="connsiteY5" fmla="*/ 6771101 h 6870417"/>
                      <a:gd name="connsiteX6" fmla="*/ 4254815 w 4301986"/>
                      <a:gd name="connsiteY6" fmla="*/ 6143304 h 6870417"/>
                      <a:gd name="connsiteX7" fmla="*/ 4091042 w 4301986"/>
                      <a:gd name="connsiteY7" fmla="*/ 5201609 h 6870417"/>
                      <a:gd name="connsiteX8" fmla="*/ 3162994 w 4301986"/>
                      <a:gd name="connsiteY8" fmla="*/ 4573812 h 6870417"/>
                      <a:gd name="connsiteX9" fmla="*/ 2944630 w 4301986"/>
                      <a:gd name="connsiteY9" fmla="*/ 3673059 h 6870417"/>
                      <a:gd name="connsiteX10" fmla="*/ 2112163 w 4301986"/>
                      <a:gd name="connsiteY10" fmla="*/ 0 h 6870417"/>
                      <a:gd name="connsiteX0" fmla="*/ 1677681 w 4492523"/>
                      <a:gd name="connsiteY0" fmla="*/ 83898 h 6867287"/>
                      <a:gd name="connsiteX1" fmla="*/ 1210833 w 4492523"/>
                      <a:gd name="connsiteY1" fmla="*/ 4328152 h 6867287"/>
                      <a:gd name="connsiteX2" fmla="*/ 432910 w 4492523"/>
                      <a:gd name="connsiteY2" fmla="*/ 5338086 h 6867287"/>
                      <a:gd name="connsiteX3" fmla="*/ 5036 w 4492523"/>
                      <a:gd name="connsiteY3" fmla="*/ 5997990 h 6867287"/>
                      <a:gd name="connsiteX4" fmla="*/ 705865 w 4492523"/>
                      <a:gd name="connsiteY4" fmla="*/ 6784749 h 6867287"/>
                      <a:gd name="connsiteX5" fmla="*/ 3626486 w 4492523"/>
                      <a:gd name="connsiteY5" fmla="*/ 6771101 h 6867287"/>
                      <a:gd name="connsiteX6" fmla="*/ 4445352 w 4492523"/>
                      <a:gd name="connsiteY6" fmla="*/ 6143304 h 6867287"/>
                      <a:gd name="connsiteX7" fmla="*/ 4281579 w 4492523"/>
                      <a:gd name="connsiteY7" fmla="*/ 5201609 h 6867287"/>
                      <a:gd name="connsiteX8" fmla="*/ 3353531 w 4492523"/>
                      <a:gd name="connsiteY8" fmla="*/ 4573812 h 6867287"/>
                      <a:gd name="connsiteX9" fmla="*/ 3135167 w 4492523"/>
                      <a:gd name="connsiteY9" fmla="*/ 3673059 h 6867287"/>
                      <a:gd name="connsiteX10" fmla="*/ 2302700 w 4492523"/>
                      <a:gd name="connsiteY10" fmla="*/ 0 h 6867287"/>
                      <a:gd name="connsiteX0" fmla="*/ 1677681 w 4638233"/>
                      <a:gd name="connsiteY0" fmla="*/ 83898 h 6866644"/>
                      <a:gd name="connsiteX1" fmla="*/ 1210833 w 4638233"/>
                      <a:gd name="connsiteY1" fmla="*/ 4328152 h 6866644"/>
                      <a:gd name="connsiteX2" fmla="*/ 432910 w 4638233"/>
                      <a:gd name="connsiteY2" fmla="*/ 5338086 h 6866644"/>
                      <a:gd name="connsiteX3" fmla="*/ 5036 w 4638233"/>
                      <a:gd name="connsiteY3" fmla="*/ 5997990 h 6866644"/>
                      <a:gd name="connsiteX4" fmla="*/ 705865 w 4638233"/>
                      <a:gd name="connsiteY4" fmla="*/ 6784749 h 6866644"/>
                      <a:gd name="connsiteX5" fmla="*/ 3626486 w 4638233"/>
                      <a:gd name="connsiteY5" fmla="*/ 6771101 h 6866644"/>
                      <a:gd name="connsiteX6" fmla="*/ 4609990 w 4638233"/>
                      <a:gd name="connsiteY6" fmla="*/ 6154874 h 6866644"/>
                      <a:gd name="connsiteX7" fmla="*/ 4281579 w 4638233"/>
                      <a:gd name="connsiteY7" fmla="*/ 5201609 h 6866644"/>
                      <a:gd name="connsiteX8" fmla="*/ 3353531 w 4638233"/>
                      <a:gd name="connsiteY8" fmla="*/ 4573812 h 6866644"/>
                      <a:gd name="connsiteX9" fmla="*/ 3135167 w 4638233"/>
                      <a:gd name="connsiteY9" fmla="*/ 3673059 h 6866644"/>
                      <a:gd name="connsiteX10" fmla="*/ 2302700 w 4638233"/>
                      <a:gd name="connsiteY10" fmla="*/ 0 h 6866644"/>
                      <a:gd name="connsiteX0" fmla="*/ 1677681 w 4625551"/>
                      <a:gd name="connsiteY0" fmla="*/ 83898 h 6866645"/>
                      <a:gd name="connsiteX1" fmla="*/ 1210833 w 4625551"/>
                      <a:gd name="connsiteY1" fmla="*/ 4328152 h 6866645"/>
                      <a:gd name="connsiteX2" fmla="*/ 432910 w 4625551"/>
                      <a:gd name="connsiteY2" fmla="*/ 5338086 h 6866645"/>
                      <a:gd name="connsiteX3" fmla="*/ 5036 w 4625551"/>
                      <a:gd name="connsiteY3" fmla="*/ 5997990 h 6866645"/>
                      <a:gd name="connsiteX4" fmla="*/ 705865 w 4625551"/>
                      <a:gd name="connsiteY4" fmla="*/ 6784749 h 6866645"/>
                      <a:gd name="connsiteX5" fmla="*/ 3626486 w 4625551"/>
                      <a:gd name="connsiteY5" fmla="*/ 6771101 h 6866645"/>
                      <a:gd name="connsiteX6" fmla="*/ 4609990 w 4625551"/>
                      <a:gd name="connsiteY6" fmla="*/ 6154874 h 6866645"/>
                      <a:gd name="connsiteX7" fmla="*/ 4168033 w 4625551"/>
                      <a:gd name="connsiteY7" fmla="*/ 5253148 h 6866645"/>
                      <a:gd name="connsiteX8" fmla="*/ 3353531 w 4625551"/>
                      <a:gd name="connsiteY8" fmla="*/ 4573812 h 6866645"/>
                      <a:gd name="connsiteX9" fmla="*/ 3135167 w 4625551"/>
                      <a:gd name="connsiteY9" fmla="*/ 3673059 h 6866645"/>
                      <a:gd name="connsiteX10" fmla="*/ 2302700 w 4625551"/>
                      <a:gd name="connsiteY10" fmla="*/ 0 h 6866645"/>
                      <a:gd name="connsiteX0" fmla="*/ 1677681 w 4625551"/>
                      <a:gd name="connsiteY0" fmla="*/ 83898 h 6866645"/>
                      <a:gd name="connsiteX1" fmla="*/ 1210833 w 4625551"/>
                      <a:gd name="connsiteY1" fmla="*/ 4328152 h 6866645"/>
                      <a:gd name="connsiteX2" fmla="*/ 432910 w 4625551"/>
                      <a:gd name="connsiteY2" fmla="*/ 5338086 h 6866645"/>
                      <a:gd name="connsiteX3" fmla="*/ 5036 w 4625551"/>
                      <a:gd name="connsiteY3" fmla="*/ 5997990 h 6866645"/>
                      <a:gd name="connsiteX4" fmla="*/ 705865 w 4625551"/>
                      <a:gd name="connsiteY4" fmla="*/ 6784749 h 6866645"/>
                      <a:gd name="connsiteX5" fmla="*/ 3626486 w 4625551"/>
                      <a:gd name="connsiteY5" fmla="*/ 6771101 h 6866645"/>
                      <a:gd name="connsiteX6" fmla="*/ 4609990 w 4625551"/>
                      <a:gd name="connsiteY6" fmla="*/ 6154874 h 6866645"/>
                      <a:gd name="connsiteX7" fmla="*/ 4168033 w 4625551"/>
                      <a:gd name="connsiteY7" fmla="*/ 5253148 h 6866645"/>
                      <a:gd name="connsiteX8" fmla="*/ 3353531 w 4625551"/>
                      <a:gd name="connsiteY8" fmla="*/ 4573812 h 6866645"/>
                      <a:gd name="connsiteX9" fmla="*/ 3821885 w 4625551"/>
                      <a:gd name="connsiteY9" fmla="*/ 1889463 h 6866645"/>
                      <a:gd name="connsiteX10" fmla="*/ 2302700 w 4625551"/>
                      <a:gd name="connsiteY10" fmla="*/ 0 h 6866645"/>
                      <a:gd name="connsiteX0" fmla="*/ 1692130 w 4640000"/>
                      <a:gd name="connsiteY0" fmla="*/ 83898 h 6866645"/>
                      <a:gd name="connsiteX1" fmla="*/ 2882826 w 4640000"/>
                      <a:gd name="connsiteY1" fmla="*/ 2017599 h 6866645"/>
                      <a:gd name="connsiteX2" fmla="*/ 447359 w 4640000"/>
                      <a:gd name="connsiteY2" fmla="*/ 5338086 h 6866645"/>
                      <a:gd name="connsiteX3" fmla="*/ 19485 w 4640000"/>
                      <a:gd name="connsiteY3" fmla="*/ 5997990 h 6866645"/>
                      <a:gd name="connsiteX4" fmla="*/ 720314 w 4640000"/>
                      <a:gd name="connsiteY4" fmla="*/ 6784749 h 6866645"/>
                      <a:gd name="connsiteX5" fmla="*/ 3640935 w 4640000"/>
                      <a:gd name="connsiteY5" fmla="*/ 6771101 h 6866645"/>
                      <a:gd name="connsiteX6" fmla="*/ 4624439 w 4640000"/>
                      <a:gd name="connsiteY6" fmla="*/ 6154874 h 6866645"/>
                      <a:gd name="connsiteX7" fmla="*/ 4182482 w 4640000"/>
                      <a:gd name="connsiteY7" fmla="*/ 5253148 h 6866645"/>
                      <a:gd name="connsiteX8" fmla="*/ 3367980 w 4640000"/>
                      <a:gd name="connsiteY8" fmla="*/ 4573812 h 6866645"/>
                      <a:gd name="connsiteX9" fmla="*/ 3836334 w 4640000"/>
                      <a:gd name="connsiteY9" fmla="*/ 1889463 h 6866645"/>
                      <a:gd name="connsiteX10" fmla="*/ 2317149 w 4640000"/>
                      <a:gd name="connsiteY10" fmla="*/ 0 h 6866645"/>
                      <a:gd name="connsiteX0" fmla="*/ 1692130 w 4640000"/>
                      <a:gd name="connsiteY0" fmla="*/ 83898 h 6866645"/>
                      <a:gd name="connsiteX1" fmla="*/ 1787390 w 4640000"/>
                      <a:gd name="connsiteY1" fmla="*/ 1075268 h 6866645"/>
                      <a:gd name="connsiteX2" fmla="*/ 2882826 w 4640000"/>
                      <a:gd name="connsiteY2" fmla="*/ 2017599 h 6866645"/>
                      <a:gd name="connsiteX3" fmla="*/ 447359 w 4640000"/>
                      <a:gd name="connsiteY3" fmla="*/ 5338086 h 6866645"/>
                      <a:gd name="connsiteX4" fmla="*/ 19485 w 4640000"/>
                      <a:gd name="connsiteY4" fmla="*/ 5997990 h 6866645"/>
                      <a:gd name="connsiteX5" fmla="*/ 720314 w 4640000"/>
                      <a:gd name="connsiteY5" fmla="*/ 6784749 h 6866645"/>
                      <a:gd name="connsiteX6" fmla="*/ 3640935 w 4640000"/>
                      <a:gd name="connsiteY6" fmla="*/ 6771101 h 6866645"/>
                      <a:gd name="connsiteX7" fmla="*/ 4624439 w 4640000"/>
                      <a:gd name="connsiteY7" fmla="*/ 6154874 h 6866645"/>
                      <a:gd name="connsiteX8" fmla="*/ 4182482 w 4640000"/>
                      <a:gd name="connsiteY8" fmla="*/ 5253148 h 6866645"/>
                      <a:gd name="connsiteX9" fmla="*/ 3367980 w 4640000"/>
                      <a:gd name="connsiteY9" fmla="*/ 4573812 h 6866645"/>
                      <a:gd name="connsiteX10" fmla="*/ 3836334 w 4640000"/>
                      <a:gd name="connsiteY10" fmla="*/ 1889463 h 6866645"/>
                      <a:gd name="connsiteX11" fmla="*/ 2317149 w 4640000"/>
                      <a:gd name="connsiteY11" fmla="*/ 0 h 6866645"/>
                      <a:gd name="connsiteX0" fmla="*/ 1692130 w 4640000"/>
                      <a:gd name="connsiteY0" fmla="*/ 83898 h 6866645"/>
                      <a:gd name="connsiteX1" fmla="*/ 1787390 w 4640000"/>
                      <a:gd name="connsiteY1" fmla="*/ 1075268 h 6866645"/>
                      <a:gd name="connsiteX2" fmla="*/ 2882826 w 4640000"/>
                      <a:gd name="connsiteY2" fmla="*/ 2017599 h 6866645"/>
                      <a:gd name="connsiteX3" fmla="*/ 447359 w 4640000"/>
                      <a:gd name="connsiteY3" fmla="*/ 5338086 h 6866645"/>
                      <a:gd name="connsiteX4" fmla="*/ 19485 w 4640000"/>
                      <a:gd name="connsiteY4" fmla="*/ 5997990 h 6866645"/>
                      <a:gd name="connsiteX5" fmla="*/ 720314 w 4640000"/>
                      <a:gd name="connsiteY5" fmla="*/ 6784749 h 6866645"/>
                      <a:gd name="connsiteX6" fmla="*/ 3640935 w 4640000"/>
                      <a:gd name="connsiteY6" fmla="*/ 6771101 h 6866645"/>
                      <a:gd name="connsiteX7" fmla="*/ 4624439 w 4640000"/>
                      <a:gd name="connsiteY7" fmla="*/ 6154874 h 6866645"/>
                      <a:gd name="connsiteX8" fmla="*/ 4182482 w 4640000"/>
                      <a:gd name="connsiteY8" fmla="*/ 5253148 h 6866645"/>
                      <a:gd name="connsiteX9" fmla="*/ 3367980 w 4640000"/>
                      <a:gd name="connsiteY9" fmla="*/ 4573812 h 6866645"/>
                      <a:gd name="connsiteX10" fmla="*/ 3836334 w 4640000"/>
                      <a:gd name="connsiteY10" fmla="*/ 1889463 h 6866645"/>
                      <a:gd name="connsiteX11" fmla="*/ 2534274 w 4640000"/>
                      <a:gd name="connsiteY11" fmla="*/ 697902 h 6866645"/>
                      <a:gd name="connsiteX12" fmla="*/ 2317149 w 4640000"/>
                      <a:gd name="connsiteY12" fmla="*/ 0 h 6866645"/>
                      <a:gd name="connsiteX0" fmla="*/ 1750435 w 4698305"/>
                      <a:gd name="connsiteY0" fmla="*/ 83898 h 6866645"/>
                      <a:gd name="connsiteX1" fmla="*/ 1845695 w 4698305"/>
                      <a:gd name="connsiteY1" fmla="*/ 1075268 h 6866645"/>
                      <a:gd name="connsiteX2" fmla="*/ 2941131 w 4698305"/>
                      <a:gd name="connsiteY2" fmla="*/ 2017599 h 6866645"/>
                      <a:gd name="connsiteX3" fmla="*/ 2217073 w 4698305"/>
                      <a:gd name="connsiteY3" fmla="*/ 4340734 h 6866645"/>
                      <a:gd name="connsiteX4" fmla="*/ 77790 w 4698305"/>
                      <a:gd name="connsiteY4" fmla="*/ 5997990 h 6866645"/>
                      <a:gd name="connsiteX5" fmla="*/ 778619 w 4698305"/>
                      <a:gd name="connsiteY5" fmla="*/ 6784749 h 6866645"/>
                      <a:gd name="connsiteX6" fmla="*/ 3699240 w 4698305"/>
                      <a:gd name="connsiteY6" fmla="*/ 6771101 h 6866645"/>
                      <a:gd name="connsiteX7" fmla="*/ 4682744 w 4698305"/>
                      <a:gd name="connsiteY7" fmla="*/ 6154874 h 6866645"/>
                      <a:gd name="connsiteX8" fmla="*/ 4240787 w 4698305"/>
                      <a:gd name="connsiteY8" fmla="*/ 5253148 h 6866645"/>
                      <a:gd name="connsiteX9" fmla="*/ 3426285 w 4698305"/>
                      <a:gd name="connsiteY9" fmla="*/ 4573812 h 6866645"/>
                      <a:gd name="connsiteX10" fmla="*/ 3894639 w 4698305"/>
                      <a:gd name="connsiteY10" fmla="*/ 1889463 h 6866645"/>
                      <a:gd name="connsiteX11" fmla="*/ 2592579 w 4698305"/>
                      <a:gd name="connsiteY11" fmla="*/ 697902 h 6866645"/>
                      <a:gd name="connsiteX12" fmla="*/ 2375454 w 4698305"/>
                      <a:gd name="connsiteY12" fmla="*/ 0 h 6866645"/>
                      <a:gd name="connsiteX0" fmla="*/ 1750437 w 4752098"/>
                      <a:gd name="connsiteY0" fmla="*/ 83898 h 6866645"/>
                      <a:gd name="connsiteX1" fmla="*/ 1845697 w 4752098"/>
                      <a:gd name="connsiteY1" fmla="*/ 1075268 h 6866645"/>
                      <a:gd name="connsiteX2" fmla="*/ 2941133 w 4752098"/>
                      <a:gd name="connsiteY2" fmla="*/ 2017599 h 6866645"/>
                      <a:gd name="connsiteX3" fmla="*/ 2217075 w 4752098"/>
                      <a:gd name="connsiteY3" fmla="*/ 4340734 h 6866645"/>
                      <a:gd name="connsiteX4" fmla="*/ 77792 w 4752098"/>
                      <a:gd name="connsiteY4" fmla="*/ 5997990 h 6866645"/>
                      <a:gd name="connsiteX5" fmla="*/ 778621 w 4752098"/>
                      <a:gd name="connsiteY5" fmla="*/ 6784749 h 6866645"/>
                      <a:gd name="connsiteX6" fmla="*/ 3699242 w 4752098"/>
                      <a:gd name="connsiteY6" fmla="*/ 6771101 h 6866645"/>
                      <a:gd name="connsiteX7" fmla="*/ 4682746 w 4752098"/>
                      <a:gd name="connsiteY7" fmla="*/ 6154874 h 6866645"/>
                      <a:gd name="connsiteX8" fmla="*/ 4532534 w 4752098"/>
                      <a:gd name="connsiteY8" fmla="*/ 5240585 h 6866645"/>
                      <a:gd name="connsiteX9" fmla="*/ 3426287 w 4752098"/>
                      <a:gd name="connsiteY9" fmla="*/ 4573812 h 6866645"/>
                      <a:gd name="connsiteX10" fmla="*/ 3894641 w 4752098"/>
                      <a:gd name="connsiteY10" fmla="*/ 1889463 h 6866645"/>
                      <a:gd name="connsiteX11" fmla="*/ 2592581 w 4752098"/>
                      <a:gd name="connsiteY11" fmla="*/ 697902 h 6866645"/>
                      <a:gd name="connsiteX12" fmla="*/ 2375456 w 4752098"/>
                      <a:gd name="connsiteY12" fmla="*/ 0 h 6866645"/>
                      <a:gd name="connsiteX0" fmla="*/ 1750437 w 4745230"/>
                      <a:gd name="connsiteY0" fmla="*/ 83898 h 6866645"/>
                      <a:gd name="connsiteX1" fmla="*/ 1845697 w 4745230"/>
                      <a:gd name="connsiteY1" fmla="*/ 1075268 h 6866645"/>
                      <a:gd name="connsiteX2" fmla="*/ 2941133 w 4745230"/>
                      <a:gd name="connsiteY2" fmla="*/ 2017599 h 6866645"/>
                      <a:gd name="connsiteX3" fmla="*/ 2217075 w 4745230"/>
                      <a:gd name="connsiteY3" fmla="*/ 4340734 h 6866645"/>
                      <a:gd name="connsiteX4" fmla="*/ 77792 w 4745230"/>
                      <a:gd name="connsiteY4" fmla="*/ 5997990 h 6866645"/>
                      <a:gd name="connsiteX5" fmla="*/ 778621 w 4745230"/>
                      <a:gd name="connsiteY5" fmla="*/ 6784749 h 6866645"/>
                      <a:gd name="connsiteX6" fmla="*/ 3699242 w 4745230"/>
                      <a:gd name="connsiteY6" fmla="*/ 6771101 h 6866645"/>
                      <a:gd name="connsiteX7" fmla="*/ 4682746 w 4745230"/>
                      <a:gd name="connsiteY7" fmla="*/ 6154874 h 6866645"/>
                      <a:gd name="connsiteX8" fmla="*/ 4532534 w 4745230"/>
                      <a:gd name="connsiteY8" fmla="*/ 5240585 h 6866645"/>
                      <a:gd name="connsiteX9" fmla="*/ 3616805 w 4745230"/>
                      <a:gd name="connsiteY9" fmla="*/ 4276381 h 6866645"/>
                      <a:gd name="connsiteX10" fmla="*/ 3894641 w 4745230"/>
                      <a:gd name="connsiteY10" fmla="*/ 1889463 h 6866645"/>
                      <a:gd name="connsiteX11" fmla="*/ 2592581 w 4745230"/>
                      <a:gd name="connsiteY11" fmla="*/ 697902 h 6866645"/>
                      <a:gd name="connsiteX12" fmla="*/ 2375456 w 4745230"/>
                      <a:gd name="connsiteY12" fmla="*/ 0 h 6866645"/>
                      <a:gd name="connsiteX0" fmla="*/ 1750437 w 4745232"/>
                      <a:gd name="connsiteY0" fmla="*/ 212629 h 6995376"/>
                      <a:gd name="connsiteX1" fmla="*/ 1845697 w 4745232"/>
                      <a:gd name="connsiteY1" fmla="*/ 1203999 h 6995376"/>
                      <a:gd name="connsiteX2" fmla="*/ 2941133 w 4745232"/>
                      <a:gd name="connsiteY2" fmla="*/ 2146330 h 6995376"/>
                      <a:gd name="connsiteX3" fmla="*/ 2217075 w 4745232"/>
                      <a:gd name="connsiteY3" fmla="*/ 4469465 h 6995376"/>
                      <a:gd name="connsiteX4" fmla="*/ 77792 w 4745232"/>
                      <a:gd name="connsiteY4" fmla="*/ 6126721 h 6995376"/>
                      <a:gd name="connsiteX5" fmla="*/ 778621 w 4745232"/>
                      <a:gd name="connsiteY5" fmla="*/ 6913480 h 6995376"/>
                      <a:gd name="connsiteX6" fmla="*/ 3699242 w 4745232"/>
                      <a:gd name="connsiteY6" fmla="*/ 6899832 h 6995376"/>
                      <a:gd name="connsiteX7" fmla="*/ 4682746 w 4745232"/>
                      <a:gd name="connsiteY7" fmla="*/ 6283605 h 6995376"/>
                      <a:gd name="connsiteX8" fmla="*/ 4532534 w 4745232"/>
                      <a:gd name="connsiteY8" fmla="*/ 5369316 h 6995376"/>
                      <a:gd name="connsiteX9" fmla="*/ 3616805 w 4745232"/>
                      <a:gd name="connsiteY9" fmla="*/ 4405112 h 6995376"/>
                      <a:gd name="connsiteX10" fmla="*/ 3894641 w 4745232"/>
                      <a:gd name="connsiteY10" fmla="*/ 2018194 h 6995376"/>
                      <a:gd name="connsiteX11" fmla="*/ 2592581 w 4745232"/>
                      <a:gd name="connsiteY11" fmla="*/ 826633 h 6995376"/>
                      <a:gd name="connsiteX12" fmla="*/ 2331623 w 4745232"/>
                      <a:gd name="connsiteY12" fmla="*/ 0 h 6995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745232" h="6995376">
                        <a:moveTo>
                          <a:pt x="1750437" y="212629"/>
                        </a:moveTo>
                        <a:cubicBezTo>
                          <a:pt x="1827241" y="327029"/>
                          <a:pt x="1647248" y="881716"/>
                          <a:pt x="1845697" y="1203999"/>
                        </a:cubicBezTo>
                        <a:cubicBezTo>
                          <a:pt x="2044146" y="1526282"/>
                          <a:pt x="2879237" y="1602086"/>
                          <a:pt x="2941133" y="2146330"/>
                        </a:cubicBezTo>
                        <a:cubicBezTo>
                          <a:pt x="3003029" y="2690574"/>
                          <a:pt x="2694298" y="3806067"/>
                          <a:pt x="2217075" y="4469465"/>
                        </a:cubicBezTo>
                        <a:cubicBezTo>
                          <a:pt x="1739852" y="5132863"/>
                          <a:pt x="317534" y="5719385"/>
                          <a:pt x="77792" y="6126721"/>
                        </a:cubicBezTo>
                        <a:cubicBezTo>
                          <a:pt x="-161950" y="6534057"/>
                          <a:pt x="175046" y="6784628"/>
                          <a:pt x="778621" y="6913480"/>
                        </a:cubicBezTo>
                        <a:cubicBezTo>
                          <a:pt x="1382196" y="7042332"/>
                          <a:pt x="3048555" y="7004811"/>
                          <a:pt x="3699242" y="6899832"/>
                        </a:cubicBezTo>
                        <a:cubicBezTo>
                          <a:pt x="4349930" y="6794853"/>
                          <a:pt x="4543864" y="6538691"/>
                          <a:pt x="4682746" y="6283605"/>
                        </a:cubicBezTo>
                        <a:cubicBezTo>
                          <a:pt x="4821628" y="6028519"/>
                          <a:pt x="4710191" y="5682398"/>
                          <a:pt x="4532534" y="5369316"/>
                        </a:cubicBezTo>
                        <a:cubicBezTo>
                          <a:pt x="4354877" y="5056234"/>
                          <a:pt x="3723121" y="4963632"/>
                          <a:pt x="3616805" y="4405112"/>
                        </a:cubicBezTo>
                        <a:cubicBezTo>
                          <a:pt x="3510489" y="3846592"/>
                          <a:pt x="4065345" y="2614607"/>
                          <a:pt x="3894641" y="2018194"/>
                        </a:cubicBezTo>
                        <a:cubicBezTo>
                          <a:pt x="3723937" y="1421781"/>
                          <a:pt x="2845778" y="1141543"/>
                          <a:pt x="2592581" y="826633"/>
                        </a:cubicBezTo>
                        <a:cubicBezTo>
                          <a:pt x="2339384" y="511723"/>
                          <a:pt x="2418854" y="92349"/>
                          <a:pt x="2331623" y="0"/>
                        </a:cubicBezTo>
                      </a:path>
                    </a:pathLst>
                  </a:custGeom>
                  <a:gradFill flip="none" rotWithShape="1">
                    <a:gsLst>
                      <a:gs pos="4167">
                        <a:srgbClr val="FAC25C"/>
                      </a:gs>
                      <a:gs pos="35000">
                        <a:srgbClr val="F9B639">
                          <a:lumMod val="75000"/>
                        </a:srgbClr>
                      </a:gs>
                      <a:gs pos="69000">
                        <a:srgbClr val="FF7A00"/>
                      </a:gs>
                      <a:gs pos="100000">
                        <a:srgbClr val="FF0300"/>
                      </a:gs>
                    </a:gsLst>
                    <a:lin ang="5400000" scaled="0"/>
                    <a:tileRect/>
                  </a:gradFill>
                  <a:ln w="19050" cap="flat" cmpd="sng" algn="ctr">
                    <a:solidFill>
                      <a:srgbClr val="F9B639">
                        <a:lumMod val="40000"/>
                        <a:lumOff val="6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Medium"/>
                    </a:endParaRPr>
                  </a:p>
                </p:txBody>
              </p:sp>
            </p:grpSp>
            <p:sp>
              <p:nvSpPr>
                <p:cNvPr id="25" name="24 CuadroTexto"/>
                <p:cNvSpPr txBox="1"/>
                <p:nvPr/>
              </p:nvSpPr>
              <p:spPr>
                <a:xfrm>
                  <a:off x="3131840" y="5310500"/>
                  <a:ext cx="14401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</a:rPr>
                    <a:t>Histamina</a:t>
                  </a:r>
                </a:p>
              </p:txBody>
            </p:sp>
            <p:sp>
              <p:nvSpPr>
                <p:cNvPr id="26" name="25 Forma libre"/>
                <p:cNvSpPr/>
                <p:nvPr/>
              </p:nvSpPr>
              <p:spPr>
                <a:xfrm rot="1199709">
                  <a:off x="3073976" y="3736893"/>
                  <a:ext cx="407960" cy="575816"/>
                </a:xfrm>
                <a:custGeom>
                  <a:avLst/>
                  <a:gdLst>
                    <a:gd name="connsiteX0" fmla="*/ 0 w 508881"/>
                    <a:gd name="connsiteY0" fmla="*/ 0 h 708167"/>
                    <a:gd name="connsiteX1" fmla="*/ 25400 w 508881"/>
                    <a:gd name="connsiteY1" fmla="*/ 431800 h 708167"/>
                    <a:gd name="connsiteX2" fmla="*/ 101600 w 508881"/>
                    <a:gd name="connsiteY2" fmla="*/ 38100 h 708167"/>
                    <a:gd name="connsiteX3" fmla="*/ 165100 w 508881"/>
                    <a:gd name="connsiteY3" fmla="*/ 431800 h 708167"/>
                    <a:gd name="connsiteX4" fmla="*/ 241300 w 508881"/>
                    <a:gd name="connsiteY4" fmla="*/ 38100 h 708167"/>
                    <a:gd name="connsiteX5" fmla="*/ 304800 w 508881"/>
                    <a:gd name="connsiteY5" fmla="*/ 457200 h 708167"/>
                    <a:gd name="connsiteX6" fmla="*/ 381000 w 508881"/>
                    <a:gd name="connsiteY6" fmla="*/ 25400 h 708167"/>
                    <a:gd name="connsiteX7" fmla="*/ 495300 w 508881"/>
                    <a:gd name="connsiteY7" fmla="*/ 635000 h 708167"/>
                    <a:gd name="connsiteX8" fmla="*/ 38100 w 508881"/>
                    <a:gd name="connsiteY8" fmla="*/ 698500 h 708167"/>
                    <a:gd name="connsiteX0" fmla="*/ 0 w 508965"/>
                    <a:gd name="connsiteY0" fmla="*/ 0 h 708167"/>
                    <a:gd name="connsiteX1" fmla="*/ 25400 w 508965"/>
                    <a:gd name="connsiteY1" fmla="*/ 431800 h 708167"/>
                    <a:gd name="connsiteX2" fmla="*/ 101600 w 508965"/>
                    <a:gd name="connsiteY2" fmla="*/ 38100 h 708167"/>
                    <a:gd name="connsiteX3" fmla="*/ 165100 w 508965"/>
                    <a:gd name="connsiteY3" fmla="*/ 431800 h 708167"/>
                    <a:gd name="connsiteX4" fmla="*/ 241300 w 508965"/>
                    <a:gd name="connsiteY4" fmla="*/ 38100 h 708167"/>
                    <a:gd name="connsiteX5" fmla="*/ 297618 w 508965"/>
                    <a:gd name="connsiteY5" fmla="*/ 635697 h 708167"/>
                    <a:gd name="connsiteX6" fmla="*/ 381000 w 508965"/>
                    <a:gd name="connsiteY6" fmla="*/ 25400 h 708167"/>
                    <a:gd name="connsiteX7" fmla="*/ 495300 w 508965"/>
                    <a:gd name="connsiteY7" fmla="*/ 635000 h 708167"/>
                    <a:gd name="connsiteX8" fmla="*/ 38100 w 508965"/>
                    <a:gd name="connsiteY8" fmla="*/ 698500 h 708167"/>
                    <a:gd name="connsiteX0" fmla="*/ 0 w 508965"/>
                    <a:gd name="connsiteY0" fmla="*/ 0 h 775981"/>
                    <a:gd name="connsiteX1" fmla="*/ 25400 w 508965"/>
                    <a:gd name="connsiteY1" fmla="*/ 431800 h 775981"/>
                    <a:gd name="connsiteX2" fmla="*/ 101600 w 508965"/>
                    <a:gd name="connsiteY2" fmla="*/ 38100 h 775981"/>
                    <a:gd name="connsiteX3" fmla="*/ 165100 w 508965"/>
                    <a:gd name="connsiteY3" fmla="*/ 431800 h 775981"/>
                    <a:gd name="connsiteX4" fmla="*/ 241300 w 508965"/>
                    <a:gd name="connsiteY4" fmla="*/ 38100 h 775981"/>
                    <a:gd name="connsiteX5" fmla="*/ 297618 w 508965"/>
                    <a:gd name="connsiteY5" fmla="*/ 635697 h 775981"/>
                    <a:gd name="connsiteX6" fmla="*/ 381000 w 508965"/>
                    <a:gd name="connsiteY6" fmla="*/ 25400 h 775981"/>
                    <a:gd name="connsiteX7" fmla="*/ 495300 w 508965"/>
                    <a:gd name="connsiteY7" fmla="*/ 635000 h 775981"/>
                    <a:gd name="connsiteX8" fmla="*/ 52015 w 508965"/>
                    <a:gd name="connsiteY8" fmla="*/ 775982 h 775981"/>
                    <a:gd name="connsiteX0" fmla="*/ 0 w 535979"/>
                    <a:gd name="connsiteY0" fmla="*/ 0 h 783258"/>
                    <a:gd name="connsiteX1" fmla="*/ 25400 w 535979"/>
                    <a:gd name="connsiteY1" fmla="*/ 431800 h 783258"/>
                    <a:gd name="connsiteX2" fmla="*/ 101600 w 535979"/>
                    <a:gd name="connsiteY2" fmla="*/ 38100 h 783258"/>
                    <a:gd name="connsiteX3" fmla="*/ 165100 w 535979"/>
                    <a:gd name="connsiteY3" fmla="*/ 431800 h 783258"/>
                    <a:gd name="connsiteX4" fmla="*/ 241300 w 535979"/>
                    <a:gd name="connsiteY4" fmla="*/ 38100 h 783258"/>
                    <a:gd name="connsiteX5" fmla="*/ 297618 w 535979"/>
                    <a:gd name="connsiteY5" fmla="*/ 635697 h 783258"/>
                    <a:gd name="connsiteX6" fmla="*/ 381000 w 535979"/>
                    <a:gd name="connsiteY6" fmla="*/ 25400 h 783258"/>
                    <a:gd name="connsiteX7" fmla="*/ 523914 w 535979"/>
                    <a:gd name="connsiteY7" fmla="*/ 706945 h 783258"/>
                    <a:gd name="connsiteX8" fmla="*/ 52015 w 535979"/>
                    <a:gd name="connsiteY8" fmla="*/ 775982 h 78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5979" h="783258">
                      <a:moveTo>
                        <a:pt x="0" y="0"/>
                      </a:moveTo>
                      <a:cubicBezTo>
                        <a:pt x="4233" y="212725"/>
                        <a:pt x="8467" y="425450"/>
                        <a:pt x="25400" y="431800"/>
                      </a:cubicBezTo>
                      <a:cubicBezTo>
                        <a:pt x="42333" y="438150"/>
                        <a:pt x="78317" y="38100"/>
                        <a:pt x="101600" y="38100"/>
                      </a:cubicBezTo>
                      <a:cubicBezTo>
                        <a:pt x="124883" y="38100"/>
                        <a:pt x="141817" y="431800"/>
                        <a:pt x="165100" y="431800"/>
                      </a:cubicBezTo>
                      <a:cubicBezTo>
                        <a:pt x="188383" y="431800"/>
                        <a:pt x="219214" y="4117"/>
                        <a:pt x="241300" y="38100"/>
                      </a:cubicBezTo>
                      <a:cubicBezTo>
                        <a:pt x="263386" y="72083"/>
                        <a:pt x="274335" y="637814"/>
                        <a:pt x="297618" y="635697"/>
                      </a:cubicBezTo>
                      <a:cubicBezTo>
                        <a:pt x="320901" y="633580"/>
                        <a:pt x="343284" y="13525"/>
                        <a:pt x="381000" y="25400"/>
                      </a:cubicBezTo>
                      <a:cubicBezTo>
                        <a:pt x="418716" y="37275"/>
                        <a:pt x="581064" y="594762"/>
                        <a:pt x="523914" y="706945"/>
                      </a:cubicBezTo>
                      <a:cubicBezTo>
                        <a:pt x="466764" y="819128"/>
                        <a:pt x="140915" y="773865"/>
                        <a:pt x="52015" y="775982"/>
                      </a:cubicBezTo>
                    </a:path>
                  </a:pathLst>
                </a:custGeom>
                <a:noFill/>
                <a:ln w="47625" cap="flat" cmpd="dbl" algn="ctr">
                  <a:solidFill>
                    <a:srgbClr val="FFFF00"/>
                  </a:solidFill>
                  <a:prstDash val="solid"/>
                </a:ln>
                <a:effectLst>
                  <a:outerShdw blurRad="3175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/>
                  </a:endParaRPr>
                </a:p>
              </p:txBody>
            </p:sp>
            <p:pic>
              <p:nvPicPr>
                <p:cNvPr id="27" name="Picture 13" descr="http://biofuncionalismo.com/wp-content/uploads/2011/05/HISTAMINE21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98731" l="1509" r="9679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1880" y="5625089"/>
                  <a:ext cx="726685" cy="5402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8" name="27 Conector angular"/>
                <p:cNvCxnSpPr>
                  <a:endCxn id="25" idx="0"/>
                </p:cNvCxnSpPr>
                <p:nvPr/>
              </p:nvCxnSpPr>
              <p:spPr>
                <a:xfrm rot="16200000" flipH="1">
                  <a:off x="3455876" y="4914456"/>
                  <a:ext cx="576064" cy="216024"/>
                </a:xfrm>
                <a:prstGeom prst="bentConnector3">
                  <a:avLst/>
                </a:prstGeom>
                <a:noFill/>
                <a:ln w="47625" cap="flat" cmpd="dbl" algn="ctr">
                  <a:solidFill>
                    <a:srgbClr val="F9B639"/>
                  </a:solidFill>
                  <a:prstDash val="solid"/>
                  <a:tailEnd type="arrow"/>
                </a:ln>
                <a:effectLst>
                  <a:outerShdw blurRad="31750" dist="25400" dir="5400000" rotWithShape="0">
                    <a:srgbClr val="000000">
                      <a:alpha val="50000"/>
                    </a:srgbClr>
                  </a:outerShdw>
                </a:effectLst>
              </p:spPr>
            </p:cxnSp>
          </p:grpSp>
          <p:grpSp>
            <p:nvGrpSpPr>
              <p:cNvPr id="11" name="104 Grupo"/>
              <p:cNvGrpSpPr/>
              <p:nvPr/>
            </p:nvGrpSpPr>
            <p:grpSpPr>
              <a:xfrm>
                <a:off x="179512" y="4312956"/>
                <a:ext cx="2003203" cy="2428412"/>
                <a:chOff x="179512" y="4312957"/>
                <a:chExt cx="2003203" cy="2428412"/>
              </a:xfrm>
            </p:grpSpPr>
            <p:grpSp>
              <p:nvGrpSpPr>
                <p:cNvPr id="16" name="109 Grupo"/>
                <p:cNvGrpSpPr/>
                <p:nvPr/>
              </p:nvGrpSpPr>
              <p:grpSpPr>
                <a:xfrm>
                  <a:off x="179512" y="4437113"/>
                  <a:ext cx="2003203" cy="2304256"/>
                  <a:chOff x="261896" y="4437113"/>
                  <a:chExt cx="2003203" cy="2304256"/>
                </a:xfrm>
              </p:grpSpPr>
              <p:pic>
                <p:nvPicPr>
                  <p:cNvPr id="18" name="Picture 18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066" b="15067"/>
                  <a:stretch/>
                </p:blipFill>
                <p:spPr bwMode="auto">
                  <a:xfrm>
                    <a:off x="261896" y="4437113"/>
                    <a:ext cx="1810018" cy="230425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19" name="112 Grupo"/>
                  <p:cNvGrpSpPr/>
                  <p:nvPr/>
                </p:nvGrpSpPr>
                <p:grpSpPr>
                  <a:xfrm>
                    <a:off x="894640" y="4798288"/>
                    <a:ext cx="1370459" cy="1538779"/>
                    <a:chOff x="894640" y="4798288"/>
                    <a:chExt cx="1370459" cy="1538779"/>
                  </a:xfrm>
                </p:grpSpPr>
                <p:sp>
                  <p:nvSpPr>
                    <p:cNvPr id="20" name="19 Forma libre"/>
                    <p:cNvSpPr/>
                    <p:nvPr/>
                  </p:nvSpPr>
                  <p:spPr>
                    <a:xfrm rot="3255223">
                      <a:off x="1390373" y="4731649"/>
                      <a:ext cx="387334" cy="520612"/>
                    </a:xfrm>
                    <a:custGeom>
                      <a:avLst/>
                      <a:gdLst>
                        <a:gd name="connsiteX0" fmla="*/ 0 w 508881"/>
                        <a:gd name="connsiteY0" fmla="*/ 0 h 708167"/>
                        <a:gd name="connsiteX1" fmla="*/ 25400 w 508881"/>
                        <a:gd name="connsiteY1" fmla="*/ 431800 h 708167"/>
                        <a:gd name="connsiteX2" fmla="*/ 101600 w 508881"/>
                        <a:gd name="connsiteY2" fmla="*/ 38100 h 708167"/>
                        <a:gd name="connsiteX3" fmla="*/ 165100 w 508881"/>
                        <a:gd name="connsiteY3" fmla="*/ 431800 h 708167"/>
                        <a:gd name="connsiteX4" fmla="*/ 241300 w 508881"/>
                        <a:gd name="connsiteY4" fmla="*/ 38100 h 708167"/>
                        <a:gd name="connsiteX5" fmla="*/ 304800 w 508881"/>
                        <a:gd name="connsiteY5" fmla="*/ 457200 h 708167"/>
                        <a:gd name="connsiteX6" fmla="*/ 381000 w 508881"/>
                        <a:gd name="connsiteY6" fmla="*/ 25400 h 708167"/>
                        <a:gd name="connsiteX7" fmla="*/ 495300 w 508881"/>
                        <a:gd name="connsiteY7" fmla="*/ 635000 h 708167"/>
                        <a:gd name="connsiteX8" fmla="*/ 38100 w 508881"/>
                        <a:gd name="connsiteY8" fmla="*/ 698500 h 708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08881" h="708167">
                          <a:moveTo>
                            <a:pt x="0" y="0"/>
                          </a:moveTo>
                          <a:cubicBezTo>
                            <a:pt x="4233" y="212725"/>
                            <a:pt x="8467" y="425450"/>
                            <a:pt x="25400" y="431800"/>
                          </a:cubicBezTo>
                          <a:cubicBezTo>
                            <a:pt x="42333" y="438150"/>
                            <a:pt x="78317" y="38100"/>
                            <a:pt x="101600" y="38100"/>
                          </a:cubicBezTo>
                          <a:cubicBezTo>
                            <a:pt x="124883" y="38100"/>
                            <a:pt x="141817" y="431800"/>
                            <a:pt x="165100" y="431800"/>
                          </a:cubicBezTo>
                          <a:cubicBezTo>
                            <a:pt x="188383" y="431800"/>
                            <a:pt x="218017" y="33867"/>
                            <a:pt x="241300" y="38100"/>
                          </a:cubicBezTo>
                          <a:cubicBezTo>
                            <a:pt x="264583" y="42333"/>
                            <a:pt x="281517" y="459317"/>
                            <a:pt x="304800" y="457200"/>
                          </a:cubicBezTo>
                          <a:cubicBezTo>
                            <a:pt x="328083" y="455083"/>
                            <a:pt x="349250" y="-4233"/>
                            <a:pt x="381000" y="25400"/>
                          </a:cubicBezTo>
                          <a:cubicBezTo>
                            <a:pt x="412750" y="55033"/>
                            <a:pt x="552450" y="522817"/>
                            <a:pt x="495300" y="635000"/>
                          </a:cubicBezTo>
                          <a:cubicBezTo>
                            <a:pt x="438150" y="747183"/>
                            <a:pt x="127000" y="696383"/>
                            <a:pt x="38100" y="698500"/>
                          </a:cubicBezTo>
                        </a:path>
                      </a:pathLst>
                    </a:custGeom>
                    <a:noFill/>
                    <a:ln w="47625" cap="flat" cmpd="dbl" algn="ctr">
                      <a:solidFill>
                        <a:srgbClr val="FFFF00"/>
                      </a:solidFill>
                      <a:prstDash val="solid"/>
                    </a:ln>
                    <a:effectLst>
                      <a:outerShdw blurRad="31750" dist="25400" dir="5400000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/>
                      </a:endParaRPr>
                    </a:p>
                  </p:txBody>
                </p:sp>
                <p:sp>
                  <p:nvSpPr>
                    <p:cNvPr id="21" name="20 Forma libre"/>
                    <p:cNvSpPr/>
                    <p:nvPr/>
                  </p:nvSpPr>
                  <p:spPr>
                    <a:xfrm rot="4727218">
                      <a:off x="1811126" y="5667753"/>
                      <a:ext cx="387334" cy="520612"/>
                    </a:xfrm>
                    <a:custGeom>
                      <a:avLst/>
                      <a:gdLst>
                        <a:gd name="connsiteX0" fmla="*/ 0 w 508881"/>
                        <a:gd name="connsiteY0" fmla="*/ 0 h 708167"/>
                        <a:gd name="connsiteX1" fmla="*/ 25400 w 508881"/>
                        <a:gd name="connsiteY1" fmla="*/ 431800 h 708167"/>
                        <a:gd name="connsiteX2" fmla="*/ 101600 w 508881"/>
                        <a:gd name="connsiteY2" fmla="*/ 38100 h 708167"/>
                        <a:gd name="connsiteX3" fmla="*/ 165100 w 508881"/>
                        <a:gd name="connsiteY3" fmla="*/ 431800 h 708167"/>
                        <a:gd name="connsiteX4" fmla="*/ 241300 w 508881"/>
                        <a:gd name="connsiteY4" fmla="*/ 38100 h 708167"/>
                        <a:gd name="connsiteX5" fmla="*/ 304800 w 508881"/>
                        <a:gd name="connsiteY5" fmla="*/ 457200 h 708167"/>
                        <a:gd name="connsiteX6" fmla="*/ 381000 w 508881"/>
                        <a:gd name="connsiteY6" fmla="*/ 25400 h 708167"/>
                        <a:gd name="connsiteX7" fmla="*/ 495300 w 508881"/>
                        <a:gd name="connsiteY7" fmla="*/ 635000 h 708167"/>
                        <a:gd name="connsiteX8" fmla="*/ 38100 w 508881"/>
                        <a:gd name="connsiteY8" fmla="*/ 698500 h 708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08881" h="708167">
                          <a:moveTo>
                            <a:pt x="0" y="0"/>
                          </a:moveTo>
                          <a:cubicBezTo>
                            <a:pt x="4233" y="212725"/>
                            <a:pt x="8467" y="425450"/>
                            <a:pt x="25400" y="431800"/>
                          </a:cubicBezTo>
                          <a:cubicBezTo>
                            <a:pt x="42333" y="438150"/>
                            <a:pt x="78317" y="38100"/>
                            <a:pt x="101600" y="38100"/>
                          </a:cubicBezTo>
                          <a:cubicBezTo>
                            <a:pt x="124883" y="38100"/>
                            <a:pt x="141817" y="431800"/>
                            <a:pt x="165100" y="431800"/>
                          </a:cubicBezTo>
                          <a:cubicBezTo>
                            <a:pt x="188383" y="431800"/>
                            <a:pt x="218017" y="33867"/>
                            <a:pt x="241300" y="38100"/>
                          </a:cubicBezTo>
                          <a:cubicBezTo>
                            <a:pt x="264583" y="42333"/>
                            <a:pt x="281517" y="459317"/>
                            <a:pt x="304800" y="457200"/>
                          </a:cubicBezTo>
                          <a:cubicBezTo>
                            <a:pt x="328083" y="455083"/>
                            <a:pt x="349250" y="-4233"/>
                            <a:pt x="381000" y="25400"/>
                          </a:cubicBezTo>
                          <a:cubicBezTo>
                            <a:pt x="412750" y="55033"/>
                            <a:pt x="552450" y="522817"/>
                            <a:pt x="495300" y="635000"/>
                          </a:cubicBezTo>
                          <a:cubicBezTo>
                            <a:pt x="438150" y="747183"/>
                            <a:pt x="127000" y="696383"/>
                            <a:pt x="38100" y="698500"/>
                          </a:cubicBezTo>
                        </a:path>
                      </a:pathLst>
                    </a:custGeom>
                    <a:noFill/>
                    <a:ln w="47625" cap="flat" cmpd="dbl" algn="ctr">
                      <a:solidFill>
                        <a:srgbClr val="FFFF00"/>
                      </a:solidFill>
                      <a:prstDash val="solid"/>
                    </a:ln>
                    <a:effectLst>
                      <a:outerShdw blurRad="31750" dist="25400" dir="5400000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/>
                      </a:endParaRPr>
                    </a:p>
                  </p:txBody>
                </p:sp>
                <p:sp>
                  <p:nvSpPr>
                    <p:cNvPr id="22" name="21 CuadroTexto"/>
                    <p:cNvSpPr txBox="1"/>
                    <p:nvPr/>
                  </p:nvSpPr>
                  <p:spPr>
                    <a:xfrm rot="19945557">
                      <a:off x="894640" y="5353482"/>
                      <a:ext cx="63255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/>
                        </a:rPr>
                        <a:t>H</a:t>
                      </a:r>
                      <a:r>
                        <a:rPr kumimoji="0" lang="es-MX" sz="2000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/>
                        </a:rPr>
                        <a:t>2</a:t>
                      </a:r>
                      <a:r>
                        <a:rPr kumimoji="0" lang="es-MX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/>
                        </a:rPr>
                        <a:t>R</a:t>
                      </a:r>
                    </a:p>
                  </p:txBody>
                </p:sp>
                <p:sp>
                  <p:nvSpPr>
                    <p:cNvPr id="23" name="22 CuadroTexto"/>
                    <p:cNvSpPr txBox="1"/>
                    <p:nvPr/>
                  </p:nvSpPr>
                  <p:spPr>
                    <a:xfrm rot="20603146">
                      <a:off x="1108439" y="5936957"/>
                      <a:ext cx="63255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/>
                        </a:rPr>
                        <a:t>H</a:t>
                      </a:r>
                      <a:r>
                        <a:rPr kumimoji="0" lang="es-MX" sz="2000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/>
                        </a:rPr>
                        <a:t>1</a:t>
                      </a:r>
                      <a:r>
                        <a:rPr kumimoji="0" lang="es-MX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/>
                        </a:rPr>
                        <a:t>R</a:t>
                      </a:r>
                    </a:p>
                  </p:txBody>
                </p:sp>
              </p:grpSp>
            </p:grpSp>
            <p:sp>
              <p:nvSpPr>
                <p:cNvPr id="17" name="16 Forma libre"/>
                <p:cNvSpPr/>
                <p:nvPr/>
              </p:nvSpPr>
              <p:spPr>
                <a:xfrm rot="1199709">
                  <a:off x="621504" y="4312957"/>
                  <a:ext cx="407960" cy="575816"/>
                </a:xfrm>
                <a:custGeom>
                  <a:avLst/>
                  <a:gdLst>
                    <a:gd name="connsiteX0" fmla="*/ 0 w 508881"/>
                    <a:gd name="connsiteY0" fmla="*/ 0 h 708167"/>
                    <a:gd name="connsiteX1" fmla="*/ 25400 w 508881"/>
                    <a:gd name="connsiteY1" fmla="*/ 431800 h 708167"/>
                    <a:gd name="connsiteX2" fmla="*/ 101600 w 508881"/>
                    <a:gd name="connsiteY2" fmla="*/ 38100 h 708167"/>
                    <a:gd name="connsiteX3" fmla="*/ 165100 w 508881"/>
                    <a:gd name="connsiteY3" fmla="*/ 431800 h 708167"/>
                    <a:gd name="connsiteX4" fmla="*/ 241300 w 508881"/>
                    <a:gd name="connsiteY4" fmla="*/ 38100 h 708167"/>
                    <a:gd name="connsiteX5" fmla="*/ 304800 w 508881"/>
                    <a:gd name="connsiteY5" fmla="*/ 457200 h 708167"/>
                    <a:gd name="connsiteX6" fmla="*/ 381000 w 508881"/>
                    <a:gd name="connsiteY6" fmla="*/ 25400 h 708167"/>
                    <a:gd name="connsiteX7" fmla="*/ 495300 w 508881"/>
                    <a:gd name="connsiteY7" fmla="*/ 635000 h 708167"/>
                    <a:gd name="connsiteX8" fmla="*/ 38100 w 508881"/>
                    <a:gd name="connsiteY8" fmla="*/ 698500 h 708167"/>
                    <a:gd name="connsiteX0" fmla="*/ 0 w 508965"/>
                    <a:gd name="connsiteY0" fmla="*/ 0 h 708167"/>
                    <a:gd name="connsiteX1" fmla="*/ 25400 w 508965"/>
                    <a:gd name="connsiteY1" fmla="*/ 431800 h 708167"/>
                    <a:gd name="connsiteX2" fmla="*/ 101600 w 508965"/>
                    <a:gd name="connsiteY2" fmla="*/ 38100 h 708167"/>
                    <a:gd name="connsiteX3" fmla="*/ 165100 w 508965"/>
                    <a:gd name="connsiteY3" fmla="*/ 431800 h 708167"/>
                    <a:gd name="connsiteX4" fmla="*/ 241300 w 508965"/>
                    <a:gd name="connsiteY4" fmla="*/ 38100 h 708167"/>
                    <a:gd name="connsiteX5" fmla="*/ 297618 w 508965"/>
                    <a:gd name="connsiteY5" fmla="*/ 635697 h 708167"/>
                    <a:gd name="connsiteX6" fmla="*/ 381000 w 508965"/>
                    <a:gd name="connsiteY6" fmla="*/ 25400 h 708167"/>
                    <a:gd name="connsiteX7" fmla="*/ 495300 w 508965"/>
                    <a:gd name="connsiteY7" fmla="*/ 635000 h 708167"/>
                    <a:gd name="connsiteX8" fmla="*/ 38100 w 508965"/>
                    <a:gd name="connsiteY8" fmla="*/ 698500 h 708167"/>
                    <a:gd name="connsiteX0" fmla="*/ 0 w 508965"/>
                    <a:gd name="connsiteY0" fmla="*/ 0 h 775981"/>
                    <a:gd name="connsiteX1" fmla="*/ 25400 w 508965"/>
                    <a:gd name="connsiteY1" fmla="*/ 431800 h 775981"/>
                    <a:gd name="connsiteX2" fmla="*/ 101600 w 508965"/>
                    <a:gd name="connsiteY2" fmla="*/ 38100 h 775981"/>
                    <a:gd name="connsiteX3" fmla="*/ 165100 w 508965"/>
                    <a:gd name="connsiteY3" fmla="*/ 431800 h 775981"/>
                    <a:gd name="connsiteX4" fmla="*/ 241300 w 508965"/>
                    <a:gd name="connsiteY4" fmla="*/ 38100 h 775981"/>
                    <a:gd name="connsiteX5" fmla="*/ 297618 w 508965"/>
                    <a:gd name="connsiteY5" fmla="*/ 635697 h 775981"/>
                    <a:gd name="connsiteX6" fmla="*/ 381000 w 508965"/>
                    <a:gd name="connsiteY6" fmla="*/ 25400 h 775981"/>
                    <a:gd name="connsiteX7" fmla="*/ 495300 w 508965"/>
                    <a:gd name="connsiteY7" fmla="*/ 635000 h 775981"/>
                    <a:gd name="connsiteX8" fmla="*/ 52015 w 508965"/>
                    <a:gd name="connsiteY8" fmla="*/ 775982 h 775981"/>
                    <a:gd name="connsiteX0" fmla="*/ 0 w 535979"/>
                    <a:gd name="connsiteY0" fmla="*/ 0 h 783258"/>
                    <a:gd name="connsiteX1" fmla="*/ 25400 w 535979"/>
                    <a:gd name="connsiteY1" fmla="*/ 431800 h 783258"/>
                    <a:gd name="connsiteX2" fmla="*/ 101600 w 535979"/>
                    <a:gd name="connsiteY2" fmla="*/ 38100 h 783258"/>
                    <a:gd name="connsiteX3" fmla="*/ 165100 w 535979"/>
                    <a:gd name="connsiteY3" fmla="*/ 431800 h 783258"/>
                    <a:gd name="connsiteX4" fmla="*/ 241300 w 535979"/>
                    <a:gd name="connsiteY4" fmla="*/ 38100 h 783258"/>
                    <a:gd name="connsiteX5" fmla="*/ 297618 w 535979"/>
                    <a:gd name="connsiteY5" fmla="*/ 635697 h 783258"/>
                    <a:gd name="connsiteX6" fmla="*/ 381000 w 535979"/>
                    <a:gd name="connsiteY6" fmla="*/ 25400 h 783258"/>
                    <a:gd name="connsiteX7" fmla="*/ 523914 w 535979"/>
                    <a:gd name="connsiteY7" fmla="*/ 706945 h 783258"/>
                    <a:gd name="connsiteX8" fmla="*/ 52015 w 535979"/>
                    <a:gd name="connsiteY8" fmla="*/ 775982 h 78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5979" h="783258">
                      <a:moveTo>
                        <a:pt x="0" y="0"/>
                      </a:moveTo>
                      <a:cubicBezTo>
                        <a:pt x="4233" y="212725"/>
                        <a:pt x="8467" y="425450"/>
                        <a:pt x="25400" y="431800"/>
                      </a:cubicBezTo>
                      <a:cubicBezTo>
                        <a:pt x="42333" y="438150"/>
                        <a:pt x="78317" y="38100"/>
                        <a:pt x="101600" y="38100"/>
                      </a:cubicBezTo>
                      <a:cubicBezTo>
                        <a:pt x="124883" y="38100"/>
                        <a:pt x="141817" y="431800"/>
                        <a:pt x="165100" y="431800"/>
                      </a:cubicBezTo>
                      <a:cubicBezTo>
                        <a:pt x="188383" y="431800"/>
                        <a:pt x="219214" y="4117"/>
                        <a:pt x="241300" y="38100"/>
                      </a:cubicBezTo>
                      <a:cubicBezTo>
                        <a:pt x="263386" y="72083"/>
                        <a:pt x="274335" y="637814"/>
                        <a:pt x="297618" y="635697"/>
                      </a:cubicBezTo>
                      <a:cubicBezTo>
                        <a:pt x="320901" y="633580"/>
                        <a:pt x="343284" y="13525"/>
                        <a:pt x="381000" y="25400"/>
                      </a:cubicBezTo>
                      <a:cubicBezTo>
                        <a:pt x="418716" y="37275"/>
                        <a:pt x="581064" y="594762"/>
                        <a:pt x="523914" y="706945"/>
                      </a:cubicBezTo>
                      <a:cubicBezTo>
                        <a:pt x="466764" y="819128"/>
                        <a:pt x="140915" y="773865"/>
                        <a:pt x="52015" y="775982"/>
                      </a:cubicBezTo>
                    </a:path>
                  </a:pathLst>
                </a:custGeom>
                <a:noFill/>
                <a:ln w="47625" cap="flat" cmpd="dbl" algn="ctr">
                  <a:solidFill>
                    <a:srgbClr val="FFFF00"/>
                  </a:solidFill>
                  <a:prstDash val="solid"/>
                </a:ln>
                <a:effectLst>
                  <a:outerShdw blurRad="3175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/>
                  </a:endParaRPr>
                </a:p>
              </p:txBody>
            </p:sp>
          </p:grpSp>
          <p:grpSp>
            <p:nvGrpSpPr>
              <p:cNvPr id="12" name="105 Grupo"/>
              <p:cNvGrpSpPr/>
              <p:nvPr/>
            </p:nvGrpSpPr>
            <p:grpSpPr>
              <a:xfrm>
                <a:off x="706105" y="1628801"/>
                <a:ext cx="1959880" cy="1880778"/>
                <a:chOff x="706105" y="1628802"/>
                <a:chExt cx="1959880" cy="1880778"/>
              </a:xfrm>
            </p:grpSpPr>
            <p:pic>
              <p:nvPicPr>
                <p:cNvPr id="14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2184" r="45162"/>
                <a:stretch/>
              </p:blipFill>
              <p:spPr bwMode="auto">
                <a:xfrm rot="16200000">
                  <a:off x="654921" y="1679986"/>
                  <a:ext cx="1880778" cy="1778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5" name="14 Forma libre"/>
                <p:cNvSpPr/>
                <p:nvPr/>
              </p:nvSpPr>
              <p:spPr>
                <a:xfrm rot="4621480">
                  <a:off x="2174097" y="2180373"/>
                  <a:ext cx="407960" cy="575816"/>
                </a:xfrm>
                <a:custGeom>
                  <a:avLst/>
                  <a:gdLst>
                    <a:gd name="connsiteX0" fmla="*/ 0 w 508881"/>
                    <a:gd name="connsiteY0" fmla="*/ 0 h 708167"/>
                    <a:gd name="connsiteX1" fmla="*/ 25400 w 508881"/>
                    <a:gd name="connsiteY1" fmla="*/ 431800 h 708167"/>
                    <a:gd name="connsiteX2" fmla="*/ 101600 w 508881"/>
                    <a:gd name="connsiteY2" fmla="*/ 38100 h 708167"/>
                    <a:gd name="connsiteX3" fmla="*/ 165100 w 508881"/>
                    <a:gd name="connsiteY3" fmla="*/ 431800 h 708167"/>
                    <a:gd name="connsiteX4" fmla="*/ 241300 w 508881"/>
                    <a:gd name="connsiteY4" fmla="*/ 38100 h 708167"/>
                    <a:gd name="connsiteX5" fmla="*/ 304800 w 508881"/>
                    <a:gd name="connsiteY5" fmla="*/ 457200 h 708167"/>
                    <a:gd name="connsiteX6" fmla="*/ 381000 w 508881"/>
                    <a:gd name="connsiteY6" fmla="*/ 25400 h 708167"/>
                    <a:gd name="connsiteX7" fmla="*/ 495300 w 508881"/>
                    <a:gd name="connsiteY7" fmla="*/ 635000 h 708167"/>
                    <a:gd name="connsiteX8" fmla="*/ 38100 w 508881"/>
                    <a:gd name="connsiteY8" fmla="*/ 698500 h 708167"/>
                    <a:gd name="connsiteX0" fmla="*/ 0 w 508965"/>
                    <a:gd name="connsiteY0" fmla="*/ 0 h 708167"/>
                    <a:gd name="connsiteX1" fmla="*/ 25400 w 508965"/>
                    <a:gd name="connsiteY1" fmla="*/ 431800 h 708167"/>
                    <a:gd name="connsiteX2" fmla="*/ 101600 w 508965"/>
                    <a:gd name="connsiteY2" fmla="*/ 38100 h 708167"/>
                    <a:gd name="connsiteX3" fmla="*/ 165100 w 508965"/>
                    <a:gd name="connsiteY3" fmla="*/ 431800 h 708167"/>
                    <a:gd name="connsiteX4" fmla="*/ 241300 w 508965"/>
                    <a:gd name="connsiteY4" fmla="*/ 38100 h 708167"/>
                    <a:gd name="connsiteX5" fmla="*/ 297618 w 508965"/>
                    <a:gd name="connsiteY5" fmla="*/ 635697 h 708167"/>
                    <a:gd name="connsiteX6" fmla="*/ 381000 w 508965"/>
                    <a:gd name="connsiteY6" fmla="*/ 25400 h 708167"/>
                    <a:gd name="connsiteX7" fmla="*/ 495300 w 508965"/>
                    <a:gd name="connsiteY7" fmla="*/ 635000 h 708167"/>
                    <a:gd name="connsiteX8" fmla="*/ 38100 w 508965"/>
                    <a:gd name="connsiteY8" fmla="*/ 698500 h 708167"/>
                    <a:gd name="connsiteX0" fmla="*/ 0 w 508965"/>
                    <a:gd name="connsiteY0" fmla="*/ 0 h 775981"/>
                    <a:gd name="connsiteX1" fmla="*/ 25400 w 508965"/>
                    <a:gd name="connsiteY1" fmla="*/ 431800 h 775981"/>
                    <a:gd name="connsiteX2" fmla="*/ 101600 w 508965"/>
                    <a:gd name="connsiteY2" fmla="*/ 38100 h 775981"/>
                    <a:gd name="connsiteX3" fmla="*/ 165100 w 508965"/>
                    <a:gd name="connsiteY3" fmla="*/ 431800 h 775981"/>
                    <a:gd name="connsiteX4" fmla="*/ 241300 w 508965"/>
                    <a:gd name="connsiteY4" fmla="*/ 38100 h 775981"/>
                    <a:gd name="connsiteX5" fmla="*/ 297618 w 508965"/>
                    <a:gd name="connsiteY5" fmla="*/ 635697 h 775981"/>
                    <a:gd name="connsiteX6" fmla="*/ 381000 w 508965"/>
                    <a:gd name="connsiteY6" fmla="*/ 25400 h 775981"/>
                    <a:gd name="connsiteX7" fmla="*/ 495300 w 508965"/>
                    <a:gd name="connsiteY7" fmla="*/ 635000 h 775981"/>
                    <a:gd name="connsiteX8" fmla="*/ 52015 w 508965"/>
                    <a:gd name="connsiteY8" fmla="*/ 775982 h 775981"/>
                    <a:gd name="connsiteX0" fmla="*/ 0 w 535979"/>
                    <a:gd name="connsiteY0" fmla="*/ 0 h 783258"/>
                    <a:gd name="connsiteX1" fmla="*/ 25400 w 535979"/>
                    <a:gd name="connsiteY1" fmla="*/ 431800 h 783258"/>
                    <a:gd name="connsiteX2" fmla="*/ 101600 w 535979"/>
                    <a:gd name="connsiteY2" fmla="*/ 38100 h 783258"/>
                    <a:gd name="connsiteX3" fmla="*/ 165100 w 535979"/>
                    <a:gd name="connsiteY3" fmla="*/ 431800 h 783258"/>
                    <a:gd name="connsiteX4" fmla="*/ 241300 w 535979"/>
                    <a:gd name="connsiteY4" fmla="*/ 38100 h 783258"/>
                    <a:gd name="connsiteX5" fmla="*/ 297618 w 535979"/>
                    <a:gd name="connsiteY5" fmla="*/ 635697 h 783258"/>
                    <a:gd name="connsiteX6" fmla="*/ 381000 w 535979"/>
                    <a:gd name="connsiteY6" fmla="*/ 25400 h 783258"/>
                    <a:gd name="connsiteX7" fmla="*/ 523914 w 535979"/>
                    <a:gd name="connsiteY7" fmla="*/ 706945 h 783258"/>
                    <a:gd name="connsiteX8" fmla="*/ 52015 w 535979"/>
                    <a:gd name="connsiteY8" fmla="*/ 775982 h 78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5979" h="783258">
                      <a:moveTo>
                        <a:pt x="0" y="0"/>
                      </a:moveTo>
                      <a:cubicBezTo>
                        <a:pt x="4233" y="212725"/>
                        <a:pt x="8467" y="425450"/>
                        <a:pt x="25400" y="431800"/>
                      </a:cubicBezTo>
                      <a:cubicBezTo>
                        <a:pt x="42333" y="438150"/>
                        <a:pt x="78317" y="38100"/>
                        <a:pt x="101600" y="38100"/>
                      </a:cubicBezTo>
                      <a:cubicBezTo>
                        <a:pt x="124883" y="38100"/>
                        <a:pt x="141817" y="431800"/>
                        <a:pt x="165100" y="431800"/>
                      </a:cubicBezTo>
                      <a:cubicBezTo>
                        <a:pt x="188383" y="431800"/>
                        <a:pt x="219214" y="4117"/>
                        <a:pt x="241300" y="38100"/>
                      </a:cubicBezTo>
                      <a:cubicBezTo>
                        <a:pt x="263386" y="72083"/>
                        <a:pt x="274335" y="637814"/>
                        <a:pt x="297618" y="635697"/>
                      </a:cubicBezTo>
                      <a:cubicBezTo>
                        <a:pt x="320901" y="633580"/>
                        <a:pt x="343284" y="13525"/>
                        <a:pt x="381000" y="25400"/>
                      </a:cubicBezTo>
                      <a:cubicBezTo>
                        <a:pt x="418716" y="37275"/>
                        <a:pt x="581064" y="594762"/>
                        <a:pt x="523914" y="706945"/>
                      </a:cubicBezTo>
                      <a:cubicBezTo>
                        <a:pt x="466764" y="819128"/>
                        <a:pt x="140915" y="773865"/>
                        <a:pt x="52015" y="775982"/>
                      </a:cubicBezTo>
                    </a:path>
                  </a:pathLst>
                </a:custGeom>
                <a:noFill/>
                <a:ln w="47625" cap="flat" cmpd="dbl" algn="ctr">
                  <a:solidFill>
                    <a:srgbClr val="FFFF00"/>
                  </a:solidFill>
                  <a:prstDash val="solid"/>
                </a:ln>
                <a:effectLst>
                  <a:outerShdw blurRad="3175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/>
                  </a:endParaRPr>
                </a:p>
              </p:txBody>
            </p:sp>
          </p:grpSp>
        </p:grpSp>
        <p:grpSp>
          <p:nvGrpSpPr>
            <p:cNvPr id="4" name="97 Grupo"/>
            <p:cNvGrpSpPr/>
            <p:nvPr/>
          </p:nvGrpSpPr>
          <p:grpSpPr>
            <a:xfrm>
              <a:off x="3220983" y="9620292"/>
              <a:ext cx="410005" cy="518678"/>
              <a:chOff x="3220983" y="9620292"/>
              <a:chExt cx="410005" cy="518678"/>
            </a:xfrm>
          </p:grpSpPr>
          <p:sp>
            <p:nvSpPr>
              <p:cNvPr id="6" name="5 Circular"/>
              <p:cNvSpPr/>
              <p:nvPr/>
            </p:nvSpPr>
            <p:spPr>
              <a:xfrm rot="2300396">
                <a:off x="3220983" y="9653879"/>
                <a:ext cx="389330" cy="422756"/>
              </a:xfrm>
              <a:prstGeom prst="pie">
                <a:avLst/>
              </a:prstGeom>
              <a:gradFill rotWithShape="1">
                <a:gsLst>
                  <a:gs pos="0">
                    <a:srgbClr val="F9B639"/>
                  </a:gs>
                  <a:gs pos="90000">
                    <a:srgbClr val="F9B639">
                      <a:shade val="100000"/>
                    </a:srgbClr>
                  </a:gs>
                  <a:gs pos="100000">
                    <a:srgbClr val="F9B639">
                      <a:shade val="85000"/>
                    </a:srgbClr>
                  </a:gs>
                </a:gsLst>
                <a:path path="circle">
                  <a:fillToRect l="100000" t="100000" r="100000" b="100000"/>
                </a:path>
              </a:gradFill>
              <a:ln w="10000" cap="flat" cmpd="sng" algn="ctr">
                <a:solidFill>
                  <a:srgbClr val="F9B639"/>
                </a:solidFill>
                <a:prstDash val="solid"/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Medium"/>
                </a:endParaRPr>
              </a:p>
            </p:txBody>
          </p:sp>
          <p:sp>
            <p:nvSpPr>
              <p:cNvPr id="7" name="6 CuadroTexto"/>
              <p:cNvSpPr txBox="1"/>
              <p:nvPr/>
            </p:nvSpPr>
            <p:spPr>
              <a:xfrm rot="16200000">
                <a:off x="3166823" y="9674805"/>
                <a:ext cx="518678" cy="40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</a:rPr>
                  <a:t>HDC</a:t>
                </a:r>
              </a:p>
            </p:txBody>
          </p:sp>
        </p:grpSp>
        <p:sp>
          <p:nvSpPr>
            <p:cNvPr id="5" name="4 CuadroTexto"/>
            <p:cNvSpPr txBox="1"/>
            <p:nvPr/>
          </p:nvSpPr>
          <p:spPr>
            <a:xfrm>
              <a:off x="2987824" y="9252356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L-histidina</a:t>
              </a:r>
            </a:p>
          </p:txBody>
        </p:sp>
      </p:grpSp>
      <p:sp>
        <p:nvSpPr>
          <p:cNvPr id="32" name="31 Forma libre"/>
          <p:cNvSpPr/>
          <p:nvPr/>
        </p:nvSpPr>
        <p:spPr>
          <a:xfrm rot="1199709">
            <a:off x="3069776" y="3304845"/>
            <a:ext cx="407960" cy="575816"/>
          </a:xfrm>
          <a:custGeom>
            <a:avLst/>
            <a:gdLst>
              <a:gd name="connsiteX0" fmla="*/ 0 w 508881"/>
              <a:gd name="connsiteY0" fmla="*/ 0 h 708167"/>
              <a:gd name="connsiteX1" fmla="*/ 25400 w 508881"/>
              <a:gd name="connsiteY1" fmla="*/ 431800 h 708167"/>
              <a:gd name="connsiteX2" fmla="*/ 101600 w 508881"/>
              <a:gd name="connsiteY2" fmla="*/ 38100 h 708167"/>
              <a:gd name="connsiteX3" fmla="*/ 165100 w 508881"/>
              <a:gd name="connsiteY3" fmla="*/ 431800 h 708167"/>
              <a:gd name="connsiteX4" fmla="*/ 241300 w 508881"/>
              <a:gd name="connsiteY4" fmla="*/ 38100 h 708167"/>
              <a:gd name="connsiteX5" fmla="*/ 304800 w 508881"/>
              <a:gd name="connsiteY5" fmla="*/ 457200 h 708167"/>
              <a:gd name="connsiteX6" fmla="*/ 381000 w 508881"/>
              <a:gd name="connsiteY6" fmla="*/ 25400 h 708167"/>
              <a:gd name="connsiteX7" fmla="*/ 495300 w 508881"/>
              <a:gd name="connsiteY7" fmla="*/ 635000 h 708167"/>
              <a:gd name="connsiteX8" fmla="*/ 38100 w 508881"/>
              <a:gd name="connsiteY8" fmla="*/ 698500 h 708167"/>
              <a:gd name="connsiteX0" fmla="*/ 0 w 508965"/>
              <a:gd name="connsiteY0" fmla="*/ 0 h 708167"/>
              <a:gd name="connsiteX1" fmla="*/ 25400 w 508965"/>
              <a:gd name="connsiteY1" fmla="*/ 431800 h 708167"/>
              <a:gd name="connsiteX2" fmla="*/ 101600 w 508965"/>
              <a:gd name="connsiteY2" fmla="*/ 38100 h 708167"/>
              <a:gd name="connsiteX3" fmla="*/ 165100 w 508965"/>
              <a:gd name="connsiteY3" fmla="*/ 431800 h 708167"/>
              <a:gd name="connsiteX4" fmla="*/ 241300 w 508965"/>
              <a:gd name="connsiteY4" fmla="*/ 38100 h 708167"/>
              <a:gd name="connsiteX5" fmla="*/ 297618 w 508965"/>
              <a:gd name="connsiteY5" fmla="*/ 635697 h 708167"/>
              <a:gd name="connsiteX6" fmla="*/ 381000 w 508965"/>
              <a:gd name="connsiteY6" fmla="*/ 25400 h 708167"/>
              <a:gd name="connsiteX7" fmla="*/ 495300 w 508965"/>
              <a:gd name="connsiteY7" fmla="*/ 635000 h 708167"/>
              <a:gd name="connsiteX8" fmla="*/ 38100 w 508965"/>
              <a:gd name="connsiteY8" fmla="*/ 698500 h 708167"/>
              <a:gd name="connsiteX0" fmla="*/ 0 w 508965"/>
              <a:gd name="connsiteY0" fmla="*/ 0 h 775981"/>
              <a:gd name="connsiteX1" fmla="*/ 25400 w 508965"/>
              <a:gd name="connsiteY1" fmla="*/ 431800 h 775981"/>
              <a:gd name="connsiteX2" fmla="*/ 101600 w 508965"/>
              <a:gd name="connsiteY2" fmla="*/ 38100 h 775981"/>
              <a:gd name="connsiteX3" fmla="*/ 165100 w 508965"/>
              <a:gd name="connsiteY3" fmla="*/ 431800 h 775981"/>
              <a:gd name="connsiteX4" fmla="*/ 241300 w 508965"/>
              <a:gd name="connsiteY4" fmla="*/ 38100 h 775981"/>
              <a:gd name="connsiteX5" fmla="*/ 297618 w 508965"/>
              <a:gd name="connsiteY5" fmla="*/ 635697 h 775981"/>
              <a:gd name="connsiteX6" fmla="*/ 381000 w 508965"/>
              <a:gd name="connsiteY6" fmla="*/ 25400 h 775981"/>
              <a:gd name="connsiteX7" fmla="*/ 495300 w 508965"/>
              <a:gd name="connsiteY7" fmla="*/ 635000 h 775981"/>
              <a:gd name="connsiteX8" fmla="*/ 52015 w 508965"/>
              <a:gd name="connsiteY8" fmla="*/ 775982 h 775981"/>
              <a:gd name="connsiteX0" fmla="*/ 0 w 535979"/>
              <a:gd name="connsiteY0" fmla="*/ 0 h 783258"/>
              <a:gd name="connsiteX1" fmla="*/ 25400 w 535979"/>
              <a:gd name="connsiteY1" fmla="*/ 431800 h 783258"/>
              <a:gd name="connsiteX2" fmla="*/ 101600 w 535979"/>
              <a:gd name="connsiteY2" fmla="*/ 38100 h 783258"/>
              <a:gd name="connsiteX3" fmla="*/ 165100 w 535979"/>
              <a:gd name="connsiteY3" fmla="*/ 431800 h 783258"/>
              <a:gd name="connsiteX4" fmla="*/ 241300 w 535979"/>
              <a:gd name="connsiteY4" fmla="*/ 38100 h 783258"/>
              <a:gd name="connsiteX5" fmla="*/ 297618 w 535979"/>
              <a:gd name="connsiteY5" fmla="*/ 635697 h 783258"/>
              <a:gd name="connsiteX6" fmla="*/ 381000 w 535979"/>
              <a:gd name="connsiteY6" fmla="*/ 25400 h 783258"/>
              <a:gd name="connsiteX7" fmla="*/ 523914 w 535979"/>
              <a:gd name="connsiteY7" fmla="*/ 706945 h 783258"/>
              <a:gd name="connsiteX8" fmla="*/ 52015 w 535979"/>
              <a:gd name="connsiteY8" fmla="*/ 775982 h 7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979" h="783258">
                <a:moveTo>
                  <a:pt x="0" y="0"/>
                </a:moveTo>
                <a:cubicBezTo>
                  <a:pt x="4233" y="212725"/>
                  <a:pt x="8467" y="425450"/>
                  <a:pt x="25400" y="431800"/>
                </a:cubicBezTo>
                <a:cubicBezTo>
                  <a:pt x="42333" y="438150"/>
                  <a:pt x="78317" y="38100"/>
                  <a:pt x="101600" y="38100"/>
                </a:cubicBezTo>
                <a:cubicBezTo>
                  <a:pt x="124883" y="38100"/>
                  <a:pt x="141817" y="431800"/>
                  <a:pt x="165100" y="431800"/>
                </a:cubicBezTo>
                <a:cubicBezTo>
                  <a:pt x="188383" y="431800"/>
                  <a:pt x="219214" y="4117"/>
                  <a:pt x="241300" y="38100"/>
                </a:cubicBezTo>
                <a:cubicBezTo>
                  <a:pt x="263386" y="72083"/>
                  <a:pt x="274335" y="637814"/>
                  <a:pt x="297618" y="635697"/>
                </a:cubicBezTo>
                <a:cubicBezTo>
                  <a:pt x="320901" y="633580"/>
                  <a:pt x="343284" y="13525"/>
                  <a:pt x="381000" y="25400"/>
                </a:cubicBezTo>
                <a:cubicBezTo>
                  <a:pt x="418716" y="37275"/>
                  <a:pt x="581064" y="594762"/>
                  <a:pt x="523914" y="706945"/>
                </a:cubicBezTo>
                <a:cubicBezTo>
                  <a:pt x="466764" y="819128"/>
                  <a:pt x="140915" y="773865"/>
                  <a:pt x="52015" y="775982"/>
                </a:cubicBezTo>
              </a:path>
            </a:pathLst>
          </a:custGeom>
          <a:noFill/>
          <a:ln w="47625" cap="flat" cmpd="dbl" algn="ctr">
            <a:solidFill>
              <a:sysClr val="window" lastClr="FFFFFF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3" name="32 Forma libre"/>
          <p:cNvSpPr/>
          <p:nvPr/>
        </p:nvSpPr>
        <p:spPr>
          <a:xfrm rot="1199709">
            <a:off x="617304" y="3880909"/>
            <a:ext cx="407960" cy="575816"/>
          </a:xfrm>
          <a:custGeom>
            <a:avLst/>
            <a:gdLst>
              <a:gd name="connsiteX0" fmla="*/ 0 w 508881"/>
              <a:gd name="connsiteY0" fmla="*/ 0 h 708167"/>
              <a:gd name="connsiteX1" fmla="*/ 25400 w 508881"/>
              <a:gd name="connsiteY1" fmla="*/ 431800 h 708167"/>
              <a:gd name="connsiteX2" fmla="*/ 101600 w 508881"/>
              <a:gd name="connsiteY2" fmla="*/ 38100 h 708167"/>
              <a:gd name="connsiteX3" fmla="*/ 165100 w 508881"/>
              <a:gd name="connsiteY3" fmla="*/ 431800 h 708167"/>
              <a:gd name="connsiteX4" fmla="*/ 241300 w 508881"/>
              <a:gd name="connsiteY4" fmla="*/ 38100 h 708167"/>
              <a:gd name="connsiteX5" fmla="*/ 304800 w 508881"/>
              <a:gd name="connsiteY5" fmla="*/ 457200 h 708167"/>
              <a:gd name="connsiteX6" fmla="*/ 381000 w 508881"/>
              <a:gd name="connsiteY6" fmla="*/ 25400 h 708167"/>
              <a:gd name="connsiteX7" fmla="*/ 495300 w 508881"/>
              <a:gd name="connsiteY7" fmla="*/ 635000 h 708167"/>
              <a:gd name="connsiteX8" fmla="*/ 38100 w 508881"/>
              <a:gd name="connsiteY8" fmla="*/ 698500 h 708167"/>
              <a:gd name="connsiteX0" fmla="*/ 0 w 508965"/>
              <a:gd name="connsiteY0" fmla="*/ 0 h 708167"/>
              <a:gd name="connsiteX1" fmla="*/ 25400 w 508965"/>
              <a:gd name="connsiteY1" fmla="*/ 431800 h 708167"/>
              <a:gd name="connsiteX2" fmla="*/ 101600 w 508965"/>
              <a:gd name="connsiteY2" fmla="*/ 38100 h 708167"/>
              <a:gd name="connsiteX3" fmla="*/ 165100 w 508965"/>
              <a:gd name="connsiteY3" fmla="*/ 431800 h 708167"/>
              <a:gd name="connsiteX4" fmla="*/ 241300 w 508965"/>
              <a:gd name="connsiteY4" fmla="*/ 38100 h 708167"/>
              <a:gd name="connsiteX5" fmla="*/ 297618 w 508965"/>
              <a:gd name="connsiteY5" fmla="*/ 635697 h 708167"/>
              <a:gd name="connsiteX6" fmla="*/ 381000 w 508965"/>
              <a:gd name="connsiteY6" fmla="*/ 25400 h 708167"/>
              <a:gd name="connsiteX7" fmla="*/ 495300 w 508965"/>
              <a:gd name="connsiteY7" fmla="*/ 635000 h 708167"/>
              <a:gd name="connsiteX8" fmla="*/ 38100 w 508965"/>
              <a:gd name="connsiteY8" fmla="*/ 698500 h 708167"/>
              <a:gd name="connsiteX0" fmla="*/ 0 w 508965"/>
              <a:gd name="connsiteY0" fmla="*/ 0 h 775981"/>
              <a:gd name="connsiteX1" fmla="*/ 25400 w 508965"/>
              <a:gd name="connsiteY1" fmla="*/ 431800 h 775981"/>
              <a:gd name="connsiteX2" fmla="*/ 101600 w 508965"/>
              <a:gd name="connsiteY2" fmla="*/ 38100 h 775981"/>
              <a:gd name="connsiteX3" fmla="*/ 165100 w 508965"/>
              <a:gd name="connsiteY3" fmla="*/ 431800 h 775981"/>
              <a:gd name="connsiteX4" fmla="*/ 241300 w 508965"/>
              <a:gd name="connsiteY4" fmla="*/ 38100 h 775981"/>
              <a:gd name="connsiteX5" fmla="*/ 297618 w 508965"/>
              <a:gd name="connsiteY5" fmla="*/ 635697 h 775981"/>
              <a:gd name="connsiteX6" fmla="*/ 381000 w 508965"/>
              <a:gd name="connsiteY6" fmla="*/ 25400 h 775981"/>
              <a:gd name="connsiteX7" fmla="*/ 495300 w 508965"/>
              <a:gd name="connsiteY7" fmla="*/ 635000 h 775981"/>
              <a:gd name="connsiteX8" fmla="*/ 52015 w 508965"/>
              <a:gd name="connsiteY8" fmla="*/ 775982 h 775981"/>
              <a:gd name="connsiteX0" fmla="*/ 0 w 535979"/>
              <a:gd name="connsiteY0" fmla="*/ 0 h 783258"/>
              <a:gd name="connsiteX1" fmla="*/ 25400 w 535979"/>
              <a:gd name="connsiteY1" fmla="*/ 431800 h 783258"/>
              <a:gd name="connsiteX2" fmla="*/ 101600 w 535979"/>
              <a:gd name="connsiteY2" fmla="*/ 38100 h 783258"/>
              <a:gd name="connsiteX3" fmla="*/ 165100 w 535979"/>
              <a:gd name="connsiteY3" fmla="*/ 431800 h 783258"/>
              <a:gd name="connsiteX4" fmla="*/ 241300 w 535979"/>
              <a:gd name="connsiteY4" fmla="*/ 38100 h 783258"/>
              <a:gd name="connsiteX5" fmla="*/ 297618 w 535979"/>
              <a:gd name="connsiteY5" fmla="*/ 635697 h 783258"/>
              <a:gd name="connsiteX6" fmla="*/ 381000 w 535979"/>
              <a:gd name="connsiteY6" fmla="*/ 25400 h 783258"/>
              <a:gd name="connsiteX7" fmla="*/ 523914 w 535979"/>
              <a:gd name="connsiteY7" fmla="*/ 706945 h 783258"/>
              <a:gd name="connsiteX8" fmla="*/ 52015 w 535979"/>
              <a:gd name="connsiteY8" fmla="*/ 775982 h 7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979" h="783258">
                <a:moveTo>
                  <a:pt x="0" y="0"/>
                </a:moveTo>
                <a:cubicBezTo>
                  <a:pt x="4233" y="212725"/>
                  <a:pt x="8467" y="425450"/>
                  <a:pt x="25400" y="431800"/>
                </a:cubicBezTo>
                <a:cubicBezTo>
                  <a:pt x="42333" y="438150"/>
                  <a:pt x="78317" y="38100"/>
                  <a:pt x="101600" y="38100"/>
                </a:cubicBezTo>
                <a:cubicBezTo>
                  <a:pt x="124883" y="38100"/>
                  <a:pt x="141817" y="431800"/>
                  <a:pt x="165100" y="431800"/>
                </a:cubicBezTo>
                <a:cubicBezTo>
                  <a:pt x="188383" y="431800"/>
                  <a:pt x="219214" y="4117"/>
                  <a:pt x="241300" y="38100"/>
                </a:cubicBezTo>
                <a:cubicBezTo>
                  <a:pt x="263386" y="72083"/>
                  <a:pt x="274335" y="637814"/>
                  <a:pt x="297618" y="635697"/>
                </a:cubicBezTo>
                <a:cubicBezTo>
                  <a:pt x="320901" y="633580"/>
                  <a:pt x="343284" y="13525"/>
                  <a:pt x="381000" y="25400"/>
                </a:cubicBezTo>
                <a:cubicBezTo>
                  <a:pt x="418716" y="37275"/>
                  <a:pt x="581064" y="594762"/>
                  <a:pt x="523914" y="706945"/>
                </a:cubicBezTo>
                <a:cubicBezTo>
                  <a:pt x="466764" y="819128"/>
                  <a:pt x="140915" y="773865"/>
                  <a:pt x="52015" y="775982"/>
                </a:cubicBezTo>
              </a:path>
            </a:pathLst>
          </a:custGeom>
          <a:noFill/>
          <a:ln w="47625" cap="flat" cmpd="dbl" algn="ctr">
            <a:solidFill>
              <a:sysClr val="window" lastClr="FFFFFF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4" name="33 Forma libre"/>
          <p:cNvSpPr/>
          <p:nvPr/>
        </p:nvSpPr>
        <p:spPr>
          <a:xfrm rot="4621480">
            <a:off x="2169897" y="1748325"/>
            <a:ext cx="407960" cy="575816"/>
          </a:xfrm>
          <a:custGeom>
            <a:avLst/>
            <a:gdLst>
              <a:gd name="connsiteX0" fmla="*/ 0 w 508881"/>
              <a:gd name="connsiteY0" fmla="*/ 0 h 708167"/>
              <a:gd name="connsiteX1" fmla="*/ 25400 w 508881"/>
              <a:gd name="connsiteY1" fmla="*/ 431800 h 708167"/>
              <a:gd name="connsiteX2" fmla="*/ 101600 w 508881"/>
              <a:gd name="connsiteY2" fmla="*/ 38100 h 708167"/>
              <a:gd name="connsiteX3" fmla="*/ 165100 w 508881"/>
              <a:gd name="connsiteY3" fmla="*/ 431800 h 708167"/>
              <a:gd name="connsiteX4" fmla="*/ 241300 w 508881"/>
              <a:gd name="connsiteY4" fmla="*/ 38100 h 708167"/>
              <a:gd name="connsiteX5" fmla="*/ 304800 w 508881"/>
              <a:gd name="connsiteY5" fmla="*/ 457200 h 708167"/>
              <a:gd name="connsiteX6" fmla="*/ 381000 w 508881"/>
              <a:gd name="connsiteY6" fmla="*/ 25400 h 708167"/>
              <a:gd name="connsiteX7" fmla="*/ 495300 w 508881"/>
              <a:gd name="connsiteY7" fmla="*/ 635000 h 708167"/>
              <a:gd name="connsiteX8" fmla="*/ 38100 w 508881"/>
              <a:gd name="connsiteY8" fmla="*/ 698500 h 708167"/>
              <a:gd name="connsiteX0" fmla="*/ 0 w 508965"/>
              <a:gd name="connsiteY0" fmla="*/ 0 h 708167"/>
              <a:gd name="connsiteX1" fmla="*/ 25400 w 508965"/>
              <a:gd name="connsiteY1" fmla="*/ 431800 h 708167"/>
              <a:gd name="connsiteX2" fmla="*/ 101600 w 508965"/>
              <a:gd name="connsiteY2" fmla="*/ 38100 h 708167"/>
              <a:gd name="connsiteX3" fmla="*/ 165100 w 508965"/>
              <a:gd name="connsiteY3" fmla="*/ 431800 h 708167"/>
              <a:gd name="connsiteX4" fmla="*/ 241300 w 508965"/>
              <a:gd name="connsiteY4" fmla="*/ 38100 h 708167"/>
              <a:gd name="connsiteX5" fmla="*/ 297618 w 508965"/>
              <a:gd name="connsiteY5" fmla="*/ 635697 h 708167"/>
              <a:gd name="connsiteX6" fmla="*/ 381000 w 508965"/>
              <a:gd name="connsiteY6" fmla="*/ 25400 h 708167"/>
              <a:gd name="connsiteX7" fmla="*/ 495300 w 508965"/>
              <a:gd name="connsiteY7" fmla="*/ 635000 h 708167"/>
              <a:gd name="connsiteX8" fmla="*/ 38100 w 508965"/>
              <a:gd name="connsiteY8" fmla="*/ 698500 h 708167"/>
              <a:gd name="connsiteX0" fmla="*/ 0 w 508965"/>
              <a:gd name="connsiteY0" fmla="*/ 0 h 775981"/>
              <a:gd name="connsiteX1" fmla="*/ 25400 w 508965"/>
              <a:gd name="connsiteY1" fmla="*/ 431800 h 775981"/>
              <a:gd name="connsiteX2" fmla="*/ 101600 w 508965"/>
              <a:gd name="connsiteY2" fmla="*/ 38100 h 775981"/>
              <a:gd name="connsiteX3" fmla="*/ 165100 w 508965"/>
              <a:gd name="connsiteY3" fmla="*/ 431800 h 775981"/>
              <a:gd name="connsiteX4" fmla="*/ 241300 w 508965"/>
              <a:gd name="connsiteY4" fmla="*/ 38100 h 775981"/>
              <a:gd name="connsiteX5" fmla="*/ 297618 w 508965"/>
              <a:gd name="connsiteY5" fmla="*/ 635697 h 775981"/>
              <a:gd name="connsiteX6" fmla="*/ 381000 w 508965"/>
              <a:gd name="connsiteY6" fmla="*/ 25400 h 775981"/>
              <a:gd name="connsiteX7" fmla="*/ 495300 w 508965"/>
              <a:gd name="connsiteY7" fmla="*/ 635000 h 775981"/>
              <a:gd name="connsiteX8" fmla="*/ 52015 w 508965"/>
              <a:gd name="connsiteY8" fmla="*/ 775982 h 775981"/>
              <a:gd name="connsiteX0" fmla="*/ 0 w 535979"/>
              <a:gd name="connsiteY0" fmla="*/ 0 h 783258"/>
              <a:gd name="connsiteX1" fmla="*/ 25400 w 535979"/>
              <a:gd name="connsiteY1" fmla="*/ 431800 h 783258"/>
              <a:gd name="connsiteX2" fmla="*/ 101600 w 535979"/>
              <a:gd name="connsiteY2" fmla="*/ 38100 h 783258"/>
              <a:gd name="connsiteX3" fmla="*/ 165100 w 535979"/>
              <a:gd name="connsiteY3" fmla="*/ 431800 h 783258"/>
              <a:gd name="connsiteX4" fmla="*/ 241300 w 535979"/>
              <a:gd name="connsiteY4" fmla="*/ 38100 h 783258"/>
              <a:gd name="connsiteX5" fmla="*/ 297618 w 535979"/>
              <a:gd name="connsiteY5" fmla="*/ 635697 h 783258"/>
              <a:gd name="connsiteX6" fmla="*/ 381000 w 535979"/>
              <a:gd name="connsiteY6" fmla="*/ 25400 h 783258"/>
              <a:gd name="connsiteX7" fmla="*/ 523914 w 535979"/>
              <a:gd name="connsiteY7" fmla="*/ 706945 h 783258"/>
              <a:gd name="connsiteX8" fmla="*/ 52015 w 535979"/>
              <a:gd name="connsiteY8" fmla="*/ 775982 h 7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979" h="783258">
                <a:moveTo>
                  <a:pt x="0" y="0"/>
                </a:moveTo>
                <a:cubicBezTo>
                  <a:pt x="4233" y="212725"/>
                  <a:pt x="8467" y="425450"/>
                  <a:pt x="25400" y="431800"/>
                </a:cubicBezTo>
                <a:cubicBezTo>
                  <a:pt x="42333" y="438150"/>
                  <a:pt x="78317" y="38100"/>
                  <a:pt x="101600" y="38100"/>
                </a:cubicBezTo>
                <a:cubicBezTo>
                  <a:pt x="124883" y="38100"/>
                  <a:pt x="141817" y="431800"/>
                  <a:pt x="165100" y="431800"/>
                </a:cubicBezTo>
                <a:cubicBezTo>
                  <a:pt x="188383" y="431800"/>
                  <a:pt x="219214" y="4117"/>
                  <a:pt x="241300" y="38100"/>
                </a:cubicBezTo>
                <a:cubicBezTo>
                  <a:pt x="263386" y="72083"/>
                  <a:pt x="274335" y="637814"/>
                  <a:pt x="297618" y="635697"/>
                </a:cubicBezTo>
                <a:cubicBezTo>
                  <a:pt x="320901" y="633580"/>
                  <a:pt x="343284" y="13525"/>
                  <a:pt x="381000" y="25400"/>
                </a:cubicBezTo>
                <a:cubicBezTo>
                  <a:pt x="418716" y="37275"/>
                  <a:pt x="581064" y="594762"/>
                  <a:pt x="523914" y="706945"/>
                </a:cubicBezTo>
                <a:cubicBezTo>
                  <a:pt x="466764" y="819128"/>
                  <a:pt x="140915" y="773865"/>
                  <a:pt x="52015" y="775982"/>
                </a:cubicBezTo>
              </a:path>
            </a:pathLst>
          </a:custGeom>
          <a:noFill/>
          <a:ln w="47625" cap="flat" cmpd="dbl" algn="ctr">
            <a:solidFill>
              <a:sysClr val="window" lastClr="FFFFFF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699792" y="692696"/>
            <a:ext cx="22541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noradrenalina</a:t>
            </a:r>
            <a:endParaRPr lang="es-E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acetilcolina</a:t>
            </a:r>
            <a:endParaRPr lang="es-E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5-HT</a:t>
            </a:r>
          </a:p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dopamina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4876383" y="703356"/>
            <a:ext cx="1959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GABA</a:t>
            </a:r>
          </a:p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glutamato</a:t>
            </a:r>
            <a:endParaRPr lang="es-E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buClr>
                <a:schemeClr val="accent2">
                  <a:lumMod val="20000"/>
                  <a:lumOff val="80000"/>
                </a:schemeClr>
              </a:buClr>
              <a:buSzPct val="125000"/>
              <a:buFont typeface="Arial" pitchFamily="34" charset="0"/>
              <a:buChar char="•"/>
            </a:pPr>
            <a:r>
              <a:rPr lang="es-E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sustancia P</a:t>
            </a:r>
          </a:p>
        </p:txBody>
      </p:sp>
      <p:sp>
        <p:nvSpPr>
          <p:cNvPr id="38" name="37 CuadroTexto"/>
          <p:cNvSpPr txBox="1"/>
          <p:nvPr/>
        </p:nvSpPr>
        <p:spPr>
          <a:xfrm rot="19945557">
            <a:off x="380208" y="4560793"/>
            <a:ext cx="63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H</a:t>
            </a:r>
            <a:r>
              <a:rPr kumimoji="0" lang="es-MX" sz="20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3</a:t>
            </a: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R</a:t>
            </a:r>
          </a:p>
        </p:txBody>
      </p:sp>
      <p:sp>
        <p:nvSpPr>
          <p:cNvPr id="39" name="38 CuadroTexto"/>
          <p:cNvSpPr txBox="1"/>
          <p:nvPr/>
        </p:nvSpPr>
        <p:spPr>
          <a:xfrm rot="19945557">
            <a:off x="1460328" y="2184529"/>
            <a:ext cx="63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H</a:t>
            </a:r>
            <a:r>
              <a:rPr kumimoji="0" lang="es-MX" sz="20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3</a:t>
            </a: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99108" name="Picture 4" descr="http://www.neuroanatomy.ca/MRIs/mri_coronal_files/220key.jpg"/>
          <p:cNvPicPr>
            <a:picLocks noChangeAspect="1" noChangeArrowheads="1"/>
          </p:cNvPicPr>
          <p:nvPr/>
        </p:nvPicPr>
        <p:blipFill>
          <a:blip r:embed="rId2" cstate="print"/>
          <a:srcRect t="6473" b="22637"/>
          <a:stretch>
            <a:fillRect/>
          </a:stretch>
        </p:blipFill>
        <p:spPr bwMode="auto">
          <a:xfrm>
            <a:off x="1331640" y="1556792"/>
            <a:ext cx="6624736" cy="4968552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1520" y="284455"/>
            <a:ext cx="864096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400" dirty="0">
                <a:solidFill>
                  <a:schemeClr val="bg1"/>
                </a:solidFill>
                <a:latin typeface="Arial" charset="0"/>
              </a:rPr>
              <a:t>El H</a:t>
            </a:r>
            <a:r>
              <a:rPr lang="es-MX" sz="3400" baseline="-25000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s-MX" sz="3400" dirty="0">
                <a:solidFill>
                  <a:schemeClr val="bg1"/>
                </a:solidFill>
                <a:latin typeface="Arial" charset="0"/>
              </a:rPr>
              <a:t>R regula la liberación de neurotransmisores en los ganglios basales</a:t>
            </a:r>
            <a:endParaRPr lang="es-ES" sz="3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51520" y="1268760"/>
            <a:ext cx="8712968" cy="4319215"/>
          </a:xfrm>
          <a:prstGeom prst="rect">
            <a:avLst/>
          </a:prstGeom>
          <a:solidFill>
            <a:schemeClr val="bg1"/>
          </a:solidFill>
          <a:ln w="571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 cstate="print"/>
          <a:srcRect l="6446"/>
          <a:stretch>
            <a:fillRect/>
          </a:stretch>
        </p:blipFill>
        <p:spPr bwMode="auto">
          <a:xfrm>
            <a:off x="323528" y="1844824"/>
            <a:ext cx="4534874" cy="30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197" r="29801"/>
          <a:stretch>
            <a:fillRect/>
          </a:stretch>
        </p:blipFill>
        <p:spPr bwMode="auto">
          <a:xfrm>
            <a:off x="4647021" y="2060848"/>
            <a:ext cx="410144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6081168" y="3592894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GP</a:t>
            </a:r>
            <a:endParaRPr lang="es-MX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7"/>
          <p:cNvSpPr>
            <a:spLocks noChangeArrowheads="1"/>
          </p:cNvSpPr>
          <p:nvPr/>
        </p:nvSpPr>
        <p:spPr bwMode="auto">
          <a:xfrm>
            <a:off x="274638" y="188913"/>
            <a:ext cx="87137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MX" sz="3200" dirty="0">
                <a:latin typeface="Arial" charset="0"/>
              </a:rPr>
              <a:t>Circuito sináptico de los ganglios basales</a:t>
            </a:r>
          </a:p>
        </p:txBody>
      </p:sp>
      <p:sp>
        <p:nvSpPr>
          <p:cNvPr id="72" name="Rounded Rectangle 3"/>
          <p:cNvSpPr/>
          <p:nvPr/>
        </p:nvSpPr>
        <p:spPr>
          <a:xfrm>
            <a:off x="3864948" y="2700900"/>
            <a:ext cx="2067353" cy="691062"/>
          </a:xfrm>
          <a:prstGeom prst="roundRect">
            <a:avLst/>
          </a:prstGeom>
          <a:solidFill>
            <a:srgbClr val="00CC66"/>
          </a:solidFill>
          <a:ln w="28575">
            <a:solidFill>
              <a:srgbClr val="00CC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Neoestriado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3864948" y="1087706"/>
            <a:ext cx="2067353" cy="44754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Cortex</a:t>
            </a:r>
          </a:p>
        </p:txBody>
      </p:sp>
      <p:sp>
        <p:nvSpPr>
          <p:cNvPr id="74" name="Rectangle 5"/>
          <p:cNvSpPr/>
          <p:nvPr/>
        </p:nvSpPr>
        <p:spPr>
          <a:xfrm>
            <a:off x="1840872" y="2712057"/>
            <a:ext cx="990691" cy="691062"/>
          </a:xfrm>
          <a:prstGeom prst="rect">
            <a:avLst/>
          </a:prstGeom>
          <a:solidFill>
            <a:srgbClr val="00CC66"/>
          </a:solidFill>
          <a:ln w="381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GP</a:t>
            </a:r>
          </a:p>
        </p:txBody>
      </p:sp>
      <p:sp>
        <p:nvSpPr>
          <p:cNvPr id="75" name="Rectangle 6"/>
          <p:cNvSpPr/>
          <p:nvPr/>
        </p:nvSpPr>
        <p:spPr>
          <a:xfrm>
            <a:off x="6876256" y="2712057"/>
            <a:ext cx="1152128" cy="69106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Tálamo</a:t>
            </a:r>
            <a:endParaRPr lang="en-US" sz="2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7"/>
          <p:cNvSpPr/>
          <p:nvPr/>
        </p:nvSpPr>
        <p:spPr>
          <a:xfrm>
            <a:off x="1840872" y="4466130"/>
            <a:ext cx="990691" cy="69106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STN</a:t>
            </a:r>
          </a:p>
        </p:txBody>
      </p:sp>
      <p:sp>
        <p:nvSpPr>
          <p:cNvPr id="78" name="Rectangle 8"/>
          <p:cNvSpPr/>
          <p:nvPr/>
        </p:nvSpPr>
        <p:spPr>
          <a:xfrm>
            <a:off x="4403278" y="4466130"/>
            <a:ext cx="990691" cy="691062"/>
          </a:xfrm>
          <a:prstGeom prst="rect">
            <a:avLst/>
          </a:prstGeom>
          <a:solidFill>
            <a:srgbClr val="00CC66"/>
          </a:solidFill>
          <a:ln w="381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SNr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9"/>
          <p:cNvSpPr/>
          <p:nvPr/>
        </p:nvSpPr>
        <p:spPr>
          <a:xfrm>
            <a:off x="5735668" y="3736221"/>
            <a:ext cx="990691" cy="754805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SNc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33"/>
          <p:cNvSpPr/>
          <p:nvPr/>
        </p:nvSpPr>
        <p:spPr>
          <a:xfrm>
            <a:off x="402799" y="5550934"/>
            <a:ext cx="430939" cy="250717"/>
          </a:xfrm>
          <a:prstGeom prst="rect">
            <a:avLst/>
          </a:prstGeom>
          <a:solidFill>
            <a:srgbClr val="00CC66"/>
          </a:solidFill>
          <a:ln w="508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34"/>
          <p:cNvSpPr/>
          <p:nvPr/>
        </p:nvSpPr>
        <p:spPr>
          <a:xfrm>
            <a:off x="395536" y="6159747"/>
            <a:ext cx="430939" cy="250717"/>
          </a:xfrm>
          <a:prstGeom prst="rect">
            <a:avLst/>
          </a:prstGeom>
          <a:solidFill>
            <a:srgbClr val="FF000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35"/>
          <p:cNvSpPr txBox="1"/>
          <p:nvPr/>
        </p:nvSpPr>
        <p:spPr>
          <a:xfrm>
            <a:off x="877205" y="5445224"/>
            <a:ext cx="383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Neuronas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GABAérgicas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36"/>
          <p:cNvSpPr txBox="1"/>
          <p:nvPr/>
        </p:nvSpPr>
        <p:spPr>
          <a:xfrm>
            <a:off x="966298" y="6063679"/>
            <a:ext cx="388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Neuronas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glutamatérgicas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97 Grupo"/>
          <p:cNvGrpSpPr/>
          <p:nvPr/>
        </p:nvGrpSpPr>
        <p:grpSpPr>
          <a:xfrm>
            <a:off x="2051720" y="1988840"/>
            <a:ext cx="5478547" cy="2860416"/>
            <a:chOff x="2051720" y="1988840"/>
            <a:chExt cx="5478547" cy="2860416"/>
          </a:xfrm>
        </p:grpSpPr>
        <p:sp>
          <p:nvSpPr>
            <p:cNvPr id="80" name="TextBox 29"/>
            <p:cNvSpPr txBox="1"/>
            <p:nvPr/>
          </p:nvSpPr>
          <p:spPr>
            <a:xfrm>
              <a:off x="2965586" y="3279837"/>
              <a:ext cx="75052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20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2000" baseline="-250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baseline="-25000" dirty="0">
                  <a:latin typeface="Arial" pitchFamily="34" charset="0"/>
                  <a:cs typeface="Arial" pitchFamily="34" charset="0"/>
                </a:rPr>
                <a:t>2A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R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Enk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30"/>
            <p:cNvSpPr txBox="1"/>
            <p:nvPr/>
          </p:nvSpPr>
          <p:spPr>
            <a:xfrm>
              <a:off x="4039268" y="3447836"/>
              <a:ext cx="6703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20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R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R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SP</a:t>
              </a:r>
            </a:p>
          </p:txBody>
        </p:sp>
        <p:grpSp>
          <p:nvGrpSpPr>
            <p:cNvPr id="3" name="96 Grupo"/>
            <p:cNvGrpSpPr/>
            <p:nvPr/>
          </p:nvGrpSpPr>
          <p:grpSpPr>
            <a:xfrm>
              <a:off x="2051720" y="1988840"/>
              <a:ext cx="5478547" cy="2860416"/>
              <a:chOff x="2046125" y="1982299"/>
              <a:chExt cx="5478547" cy="2860416"/>
            </a:xfrm>
          </p:grpSpPr>
          <p:sp>
            <p:nvSpPr>
              <p:cNvPr id="69" name="Down Arrow 18"/>
              <p:cNvSpPr/>
              <p:nvPr/>
            </p:nvSpPr>
            <p:spPr>
              <a:xfrm rot="13522046">
                <a:off x="3253679" y="1319180"/>
                <a:ext cx="314628" cy="1640865"/>
              </a:xfrm>
              <a:prstGeom prst="downArrow">
                <a:avLst>
                  <a:gd name="adj1" fmla="val 26830"/>
                  <a:gd name="adj2" fmla="val 69010"/>
                </a:avLst>
              </a:prstGeom>
              <a:solidFill>
                <a:srgbClr val="00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Down Arrow 19"/>
              <p:cNvSpPr/>
              <p:nvPr/>
            </p:nvSpPr>
            <p:spPr>
              <a:xfrm>
                <a:off x="4705722" y="3427212"/>
                <a:ext cx="360251" cy="1007439"/>
              </a:xfrm>
              <a:prstGeom prst="downArrow">
                <a:avLst>
                  <a:gd name="adj1" fmla="val 35714"/>
                  <a:gd name="adj2" fmla="val 75000"/>
                </a:avLst>
              </a:prstGeom>
              <a:solidFill>
                <a:srgbClr val="00CC66"/>
              </a:solidFill>
              <a:ln w="28575">
                <a:solidFill>
                  <a:srgbClr val="00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Bent-Up Arrow 15"/>
              <p:cNvSpPr/>
              <p:nvPr/>
            </p:nvSpPr>
            <p:spPr>
              <a:xfrm>
                <a:off x="5414626" y="3420166"/>
                <a:ext cx="2110046" cy="1422549"/>
              </a:xfrm>
              <a:prstGeom prst="bentUpArrow">
                <a:avLst>
                  <a:gd name="adj1" fmla="val 8857"/>
                  <a:gd name="adj2" fmla="val 11493"/>
                  <a:gd name="adj3" fmla="val 22080"/>
                </a:avLst>
              </a:prstGeom>
              <a:solidFill>
                <a:srgbClr val="00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Left-Right Arrow 39"/>
              <p:cNvSpPr/>
              <p:nvPr/>
            </p:nvSpPr>
            <p:spPr>
              <a:xfrm>
                <a:off x="2842095" y="2917801"/>
                <a:ext cx="1005711" cy="293550"/>
              </a:xfrm>
              <a:prstGeom prst="leftRightArrow">
                <a:avLst>
                  <a:gd name="adj1" fmla="val 24650"/>
                  <a:gd name="adj2" fmla="val 78291"/>
                </a:avLst>
              </a:prstGeom>
              <a:solidFill>
                <a:srgbClr val="00CC66"/>
              </a:solidFill>
              <a:ln w="22225">
                <a:solidFill>
                  <a:srgbClr val="00CC6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Left Arrow 27"/>
              <p:cNvSpPr/>
              <p:nvPr/>
            </p:nvSpPr>
            <p:spPr>
              <a:xfrm rot="16200000">
                <a:off x="1689351" y="3786932"/>
                <a:ext cx="1022335" cy="308788"/>
              </a:xfrm>
              <a:prstGeom prst="leftArrow">
                <a:avLst>
                  <a:gd name="adj1" fmla="val 33333"/>
                  <a:gd name="adj2" fmla="val 75000"/>
                </a:avLst>
              </a:prstGeom>
              <a:solidFill>
                <a:srgbClr val="00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95 Grupo"/>
          <p:cNvGrpSpPr/>
          <p:nvPr/>
        </p:nvGrpSpPr>
        <p:grpSpPr>
          <a:xfrm>
            <a:off x="1323695" y="1088802"/>
            <a:ext cx="6142014" cy="3860401"/>
            <a:chOff x="1323695" y="1088802"/>
            <a:chExt cx="6142014" cy="3860401"/>
          </a:xfrm>
        </p:grpSpPr>
        <p:sp>
          <p:nvSpPr>
            <p:cNvPr id="63" name="Rectangle 40"/>
            <p:cNvSpPr/>
            <p:nvPr/>
          </p:nvSpPr>
          <p:spPr>
            <a:xfrm rot="5400000">
              <a:off x="-370774" y="3034631"/>
              <a:ext cx="3465931" cy="769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94 Grupo"/>
            <p:cNvGrpSpPr/>
            <p:nvPr/>
          </p:nvGrpSpPr>
          <p:grpSpPr>
            <a:xfrm>
              <a:off x="1328917" y="1088802"/>
              <a:ext cx="6136792" cy="3860401"/>
              <a:chOff x="1328917" y="1088802"/>
              <a:chExt cx="6136792" cy="3860401"/>
            </a:xfrm>
          </p:grpSpPr>
          <p:sp>
            <p:nvSpPr>
              <p:cNvPr id="62" name="Rectangle 1"/>
              <p:cNvSpPr/>
              <p:nvPr/>
            </p:nvSpPr>
            <p:spPr>
              <a:xfrm>
                <a:off x="1328917" y="1272915"/>
                <a:ext cx="2540807" cy="78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Down Arrow 12"/>
              <p:cNvSpPr/>
              <p:nvPr/>
            </p:nvSpPr>
            <p:spPr>
              <a:xfrm rot="16200000">
                <a:off x="1500414" y="4549755"/>
                <a:ext cx="157542" cy="500462"/>
              </a:xfrm>
              <a:prstGeom prst="downArrow">
                <a:avLst>
                  <a:gd name="adj1" fmla="val 50000"/>
                  <a:gd name="adj2" fmla="val 79066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Left Arrow 27"/>
              <p:cNvSpPr/>
              <p:nvPr/>
            </p:nvSpPr>
            <p:spPr>
              <a:xfrm>
                <a:off x="5928203" y="2916080"/>
                <a:ext cx="936000" cy="315915"/>
              </a:xfrm>
              <a:prstGeom prst="leftArrow">
                <a:avLst>
                  <a:gd name="adj1" fmla="val 33333"/>
                  <a:gd name="adj2" fmla="val 75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Down Arrow 11"/>
              <p:cNvSpPr/>
              <p:nvPr/>
            </p:nvSpPr>
            <p:spPr>
              <a:xfrm>
                <a:off x="4710016" y="1535251"/>
                <a:ext cx="360251" cy="1166322"/>
              </a:xfrm>
              <a:prstGeom prst="downArrow">
                <a:avLst>
                  <a:gd name="adj1" fmla="val 35714"/>
                  <a:gd name="adj2" fmla="val 75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ight Arrow 14"/>
              <p:cNvSpPr/>
              <p:nvPr/>
            </p:nvSpPr>
            <p:spPr>
              <a:xfrm>
                <a:off x="2831563" y="4603672"/>
                <a:ext cx="1571715" cy="345531"/>
              </a:xfrm>
              <a:prstGeom prst="rightArrow">
                <a:avLst>
                  <a:gd name="adj1" fmla="val 34762"/>
                  <a:gd name="adj2" fmla="val 80476"/>
                </a:avLst>
              </a:prstGeom>
              <a:solidFill>
                <a:srgbClr val="FF0000"/>
              </a:solidFill>
              <a:ln w="2222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Bent-Up Arrow 16"/>
              <p:cNvSpPr/>
              <p:nvPr/>
            </p:nvSpPr>
            <p:spPr>
              <a:xfrm rot="16200000">
                <a:off x="5883526" y="1133479"/>
                <a:ext cx="1626860" cy="1537506"/>
              </a:xfrm>
              <a:prstGeom prst="bentUpArrow">
                <a:avLst>
                  <a:gd name="adj1" fmla="val 8857"/>
                  <a:gd name="adj2" fmla="val 11493"/>
                  <a:gd name="adj3" fmla="val 2208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Left Arrow 27"/>
              <p:cNvSpPr/>
              <p:nvPr/>
            </p:nvSpPr>
            <p:spPr>
              <a:xfrm rot="5400000">
                <a:off x="2014651" y="3832075"/>
                <a:ext cx="1004498" cy="194775"/>
              </a:xfrm>
              <a:prstGeom prst="leftArrow">
                <a:avLst>
                  <a:gd name="adj1" fmla="val 33333"/>
                  <a:gd name="adj2" fmla="val 75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Down Arrow 12"/>
              <p:cNvSpPr/>
              <p:nvPr/>
            </p:nvSpPr>
            <p:spPr>
              <a:xfrm rot="16200000">
                <a:off x="1542240" y="2762532"/>
                <a:ext cx="124394" cy="500462"/>
              </a:xfrm>
              <a:prstGeom prst="downArrow">
                <a:avLst>
                  <a:gd name="adj1" fmla="val 50000"/>
                  <a:gd name="adj2" fmla="val 79066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2" name="Rectangle 34"/>
          <p:cNvSpPr/>
          <p:nvPr/>
        </p:nvSpPr>
        <p:spPr>
          <a:xfrm>
            <a:off x="4661783" y="5779310"/>
            <a:ext cx="430939" cy="250717"/>
          </a:xfrm>
          <a:prstGeom prst="rect">
            <a:avLst/>
          </a:prstGeom>
          <a:solidFill>
            <a:srgbClr val="0000FF"/>
          </a:solidFill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36"/>
          <p:cNvSpPr txBox="1"/>
          <p:nvPr/>
        </p:nvSpPr>
        <p:spPr>
          <a:xfrm>
            <a:off x="5200194" y="5657224"/>
            <a:ext cx="390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Neuronas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dopaminérgicas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98 Grupo"/>
          <p:cNvGrpSpPr/>
          <p:nvPr/>
        </p:nvGrpSpPr>
        <p:grpSpPr>
          <a:xfrm>
            <a:off x="5095107" y="3418619"/>
            <a:ext cx="638945" cy="1054461"/>
            <a:chOff x="5095107" y="3418619"/>
            <a:chExt cx="638945" cy="1054461"/>
          </a:xfrm>
        </p:grpSpPr>
        <p:sp>
          <p:nvSpPr>
            <p:cNvPr id="71" name="Down Arrow 17"/>
            <p:cNvSpPr/>
            <p:nvPr/>
          </p:nvSpPr>
          <p:spPr>
            <a:xfrm rot="10800000">
              <a:off x="5095107" y="3418619"/>
              <a:ext cx="338181" cy="748326"/>
            </a:xfrm>
            <a:prstGeom prst="downArrow">
              <a:avLst>
                <a:gd name="adj1" fmla="val 18881"/>
                <a:gd name="adj2" fmla="val 6901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90 Conector recto"/>
            <p:cNvCxnSpPr/>
            <p:nvPr/>
          </p:nvCxnSpPr>
          <p:spPr>
            <a:xfrm flipH="1">
              <a:off x="5233590" y="4145806"/>
              <a:ext cx="500462" cy="1"/>
            </a:xfrm>
            <a:prstGeom prst="line">
              <a:avLst/>
            </a:prstGeom>
            <a:ln w="698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Down Arrow 17"/>
            <p:cNvSpPr/>
            <p:nvPr/>
          </p:nvSpPr>
          <p:spPr>
            <a:xfrm rot="21600000">
              <a:off x="5119489" y="4149080"/>
              <a:ext cx="288000" cy="324000"/>
            </a:xfrm>
            <a:prstGeom prst="downArrow">
              <a:avLst>
                <a:gd name="adj1" fmla="val 18881"/>
                <a:gd name="adj2" fmla="val 6901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7606109" y="4643040"/>
            <a:ext cx="422275" cy="376238"/>
            <a:chOff x="497" y="2421"/>
            <a:chExt cx="266" cy="237"/>
          </a:xfrm>
        </p:grpSpPr>
        <p:sp>
          <p:nvSpPr>
            <p:cNvPr id="101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  <p:sp>
        <p:nvSpPr>
          <p:cNvPr id="103" name="Text Box 74"/>
          <p:cNvSpPr txBox="1">
            <a:spLocks noChangeArrowheads="1"/>
          </p:cNvSpPr>
          <p:nvPr/>
        </p:nvSpPr>
        <p:spPr bwMode="auto">
          <a:xfrm>
            <a:off x="8028384" y="4581128"/>
            <a:ext cx="8370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 b="1" dirty="0">
                <a:latin typeface="Arial" charset="0"/>
              </a:rPr>
              <a:t>H</a:t>
            </a:r>
            <a:r>
              <a:rPr lang="es-MX" sz="2800" b="1" baseline="-25000" dirty="0">
                <a:latin typeface="Arial" charset="0"/>
              </a:rPr>
              <a:t>3</a:t>
            </a:r>
            <a:r>
              <a:rPr lang="es-MX" sz="2800" b="1" dirty="0">
                <a:latin typeface="Arial" charset="0"/>
              </a:rPr>
              <a:t>R</a:t>
            </a:r>
            <a:endParaRPr lang="es-ES" sz="2800" b="1" dirty="0">
              <a:latin typeface="Arial" charset="0"/>
            </a:endParaRP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668391" y="3645024"/>
            <a:ext cx="422275" cy="376238"/>
            <a:chOff x="497" y="2421"/>
            <a:chExt cx="266" cy="237"/>
          </a:xfrm>
        </p:grpSpPr>
        <p:sp>
          <p:nvSpPr>
            <p:cNvPr id="105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4644008" y="1772816"/>
            <a:ext cx="422275" cy="376238"/>
            <a:chOff x="497" y="2421"/>
            <a:chExt cx="266" cy="237"/>
          </a:xfrm>
        </p:grpSpPr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7164288" y="1844824"/>
            <a:ext cx="422275" cy="376238"/>
            <a:chOff x="497" y="2421"/>
            <a:chExt cx="266" cy="237"/>
          </a:xfrm>
        </p:grpSpPr>
        <p:sp>
          <p:nvSpPr>
            <p:cNvPr id="111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1259632" y="2780928"/>
            <a:ext cx="422275" cy="376238"/>
            <a:chOff x="497" y="2421"/>
            <a:chExt cx="266" cy="237"/>
          </a:xfrm>
        </p:grpSpPr>
        <p:sp>
          <p:nvSpPr>
            <p:cNvPr id="114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3131840" y="2852936"/>
            <a:ext cx="422275" cy="376238"/>
            <a:chOff x="497" y="2421"/>
            <a:chExt cx="266" cy="237"/>
          </a:xfrm>
        </p:grpSpPr>
        <p:sp>
          <p:nvSpPr>
            <p:cNvPr id="117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8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5148064" y="3697982"/>
            <a:ext cx="422275" cy="376238"/>
            <a:chOff x="497" y="2421"/>
            <a:chExt cx="266" cy="237"/>
          </a:xfrm>
        </p:grpSpPr>
        <p:sp>
          <p:nvSpPr>
            <p:cNvPr id="120" name="Oval 49"/>
            <p:cNvSpPr>
              <a:spLocks noChangeArrowheads="1"/>
            </p:cNvSpPr>
            <p:nvPr/>
          </p:nvSpPr>
          <p:spPr bwMode="auto">
            <a:xfrm>
              <a:off x="521" y="2432"/>
              <a:ext cx="227" cy="22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1" name="Text Box 50"/>
            <p:cNvSpPr txBox="1">
              <a:spLocks noChangeArrowheads="1"/>
            </p:cNvSpPr>
            <p:nvPr/>
          </p:nvSpPr>
          <p:spPr bwMode="auto">
            <a:xfrm>
              <a:off x="497" y="242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Arial" charset="0"/>
                </a:rPr>
                <a:t>H</a:t>
              </a:r>
              <a:r>
                <a:rPr lang="es-MX" sz="2000" b="1" baseline="-25000" dirty="0">
                  <a:latin typeface="Arial" charset="0"/>
                </a:rPr>
                <a:t>3</a:t>
              </a:r>
              <a:endParaRPr lang="es-ES" sz="2000" b="1" baseline="-25000" dirty="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>
            <a:off x="1053294" y="836613"/>
            <a:ext cx="6659562" cy="4651375"/>
          </a:xfrm>
          <a:custGeom>
            <a:avLst/>
            <a:gdLst>
              <a:gd name="T0" fmla="*/ 2147483647 w 2451"/>
              <a:gd name="T1" fmla="*/ 0 h 2049"/>
              <a:gd name="T2" fmla="*/ 2147483647 w 2451"/>
              <a:gd name="T3" fmla="*/ 1030643701 h 2049"/>
              <a:gd name="T4" fmla="*/ 2147483647 w 2451"/>
              <a:gd name="T5" fmla="*/ 2147483647 h 2049"/>
              <a:gd name="T6" fmla="*/ 2147483647 w 2451"/>
              <a:gd name="T7" fmla="*/ 2147483647 h 2049"/>
              <a:gd name="T8" fmla="*/ 2147483647 w 2451"/>
              <a:gd name="T9" fmla="*/ 2147483647 h 2049"/>
              <a:gd name="T10" fmla="*/ 1188586319 w 2451"/>
              <a:gd name="T11" fmla="*/ 2147483647 h 2049"/>
              <a:gd name="T12" fmla="*/ 494628004 w 2451"/>
              <a:gd name="T13" fmla="*/ 2147483647 h 2049"/>
              <a:gd name="T14" fmla="*/ 251006512 w 2451"/>
              <a:gd name="T15" fmla="*/ 2147483647 h 2049"/>
              <a:gd name="T16" fmla="*/ 125501897 w 2451"/>
              <a:gd name="T17" fmla="*/ 2147483647 h 2049"/>
              <a:gd name="T18" fmla="*/ 302682627 w 2451"/>
              <a:gd name="T19" fmla="*/ 2147483647 h 2049"/>
              <a:gd name="T20" fmla="*/ 1963750129 w 2451"/>
              <a:gd name="T21" fmla="*/ 2147483647 h 2049"/>
              <a:gd name="T22" fmla="*/ 2147483647 w 2451"/>
              <a:gd name="T23" fmla="*/ 2147483647 h 2049"/>
              <a:gd name="T24" fmla="*/ 2147483647 w 2451"/>
              <a:gd name="T25" fmla="*/ 2147483647 h 2049"/>
              <a:gd name="T26" fmla="*/ 2147483647 w 2451"/>
              <a:gd name="T27" fmla="*/ 2147483647 h 2049"/>
              <a:gd name="T28" fmla="*/ 2147483647 w 2451"/>
              <a:gd name="T29" fmla="*/ 2147483647 h 2049"/>
              <a:gd name="T30" fmla="*/ 2147483647 w 2451"/>
              <a:gd name="T31" fmla="*/ 2147483647 h 2049"/>
              <a:gd name="T32" fmla="*/ 2147483647 w 2451"/>
              <a:gd name="T33" fmla="*/ 2147483647 h 2049"/>
              <a:gd name="T34" fmla="*/ 2147483647 w 2451"/>
              <a:gd name="T35" fmla="*/ 2147483647 h 2049"/>
              <a:gd name="T36" fmla="*/ 2147483647 w 2451"/>
              <a:gd name="T37" fmla="*/ 2147483647 h 2049"/>
              <a:gd name="T38" fmla="*/ 2147483647 w 2451"/>
              <a:gd name="T39" fmla="*/ 2147483647 h 2049"/>
              <a:gd name="T40" fmla="*/ 2147483647 w 2451"/>
              <a:gd name="T41" fmla="*/ 1030643701 h 2049"/>
              <a:gd name="T42" fmla="*/ 2147483647 w 2451"/>
              <a:gd name="T43" fmla="*/ 412258417 h 2049"/>
              <a:gd name="T44" fmla="*/ 2147483647 w 2451"/>
              <a:gd name="T45" fmla="*/ 618385426 h 204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51"/>
              <a:gd name="T70" fmla="*/ 0 h 2049"/>
              <a:gd name="T71" fmla="*/ 2451 w 2451"/>
              <a:gd name="T72" fmla="*/ 2049 h 204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51" h="2049">
                <a:moveTo>
                  <a:pt x="796" y="0"/>
                </a:moveTo>
                <a:cubicBezTo>
                  <a:pt x="822" y="64"/>
                  <a:pt x="849" y="127"/>
                  <a:pt x="836" y="200"/>
                </a:cubicBezTo>
                <a:cubicBezTo>
                  <a:pt x="822" y="274"/>
                  <a:pt x="782" y="354"/>
                  <a:pt x="714" y="441"/>
                </a:cubicBezTo>
                <a:cubicBezTo>
                  <a:pt x="646" y="528"/>
                  <a:pt x="494" y="658"/>
                  <a:pt x="426" y="721"/>
                </a:cubicBezTo>
                <a:cubicBezTo>
                  <a:pt x="358" y="784"/>
                  <a:pt x="349" y="785"/>
                  <a:pt x="305" y="820"/>
                </a:cubicBezTo>
                <a:cubicBezTo>
                  <a:pt x="261" y="855"/>
                  <a:pt x="201" y="893"/>
                  <a:pt x="161" y="934"/>
                </a:cubicBezTo>
                <a:cubicBezTo>
                  <a:pt x="121" y="975"/>
                  <a:pt x="88" y="1028"/>
                  <a:pt x="67" y="1067"/>
                </a:cubicBezTo>
                <a:cubicBezTo>
                  <a:pt x="46" y="1106"/>
                  <a:pt x="42" y="1121"/>
                  <a:pt x="34" y="1167"/>
                </a:cubicBezTo>
                <a:cubicBezTo>
                  <a:pt x="26" y="1213"/>
                  <a:pt x="16" y="1281"/>
                  <a:pt x="17" y="1343"/>
                </a:cubicBezTo>
                <a:cubicBezTo>
                  <a:pt x="18" y="1405"/>
                  <a:pt x="0" y="1459"/>
                  <a:pt x="41" y="1542"/>
                </a:cubicBezTo>
                <a:cubicBezTo>
                  <a:pt x="82" y="1625"/>
                  <a:pt x="161" y="1773"/>
                  <a:pt x="266" y="1842"/>
                </a:cubicBezTo>
                <a:cubicBezTo>
                  <a:pt x="371" y="1912"/>
                  <a:pt x="565" y="1936"/>
                  <a:pt x="673" y="1962"/>
                </a:cubicBezTo>
                <a:cubicBezTo>
                  <a:pt x="782" y="1989"/>
                  <a:pt x="782" y="1989"/>
                  <a:pt x="918" y="2002"/>
                </a:cubicBezTo>
                <a:cubicBezTo>
                  <a:pt x="1053" y="2015"/>
                  <a:pt x="1318" y="2049"/>
                  <a:pt x="1488" y="2043"/>
                </a:cubicBezTo>
                <a:cubicBezTo>
                  <a:pt x="1657" y="2037"/>
                  <a:pt x="1806" y="2002"/>
                  <a:pt x="1936" y="1962"/>
                </a:cubicBezTo>
                <a:cubicBezTo>
                  <a:pt x="2065" y="1923"/>
                  <a:pt x="2180" y="1876"/>
                  <a:pt x="2262" y="1803"/>
                </a:cubicBezTo>
                <a:cubicBezTo>
                  <a:pt x="2343" y="1729"/>
                  <a:pt x="2397" y="1622"/>
                  <a:pt x="2424" y="1522"/>
                </a:cubicBezTo>
                <a:cubicBezTo>
                  <a:pt x="2451" y="1422"/>
                  <a:pt x="2451" y="1295"/>
                  <a:pt x="2424" y="1202"/>
                </a:cubicBezTo>
                <a:cubicBezTo>
                  <a:pt x="2397" y="1108"/>
                  <a:pt x="2357" y="1068"/>
                  <a:pt x="2262" y="961"/>
                </a:cubicBezTo>
                <a:cubicBezTo>
                  <a:pt x="2166" y="855"/>
                  <a:pt x="1949" y="688"/>
                  <a:pt x="1854" y="561"/>
                </a:cubicBezTo>
                <a:cubicBezTo>
                  <a:pt x="1759" y="433"/>
                  <a:pt x="1718" y="281"/>
                  <a:pt x="1691" y="200"/>
                </a:cubicBezTo>
                <a:cubicBezTo>
                  <a:pt x="1665" y="120"/>
                  <a:pt x="1691" y="94"/>
                  <a:pt x="1691" y="80"/>
                </a:cubicBezTo>
                <a:cubicBezTo>
                  <a:pt x="1691" y="67"/>
                  <a:pt x="1691" y="114"/>
                  <a:pt x="1691" y="120"/>
                </a:cubicBezTo>
              </a:path>
            </a:pathLst>
          </a:custGeom>
          <a:solidFill>
            <a:srgbClr val="FFFFCC"/>
          </a:solidFill>
          <a:ln w="1016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6371270" y="3427413"/>
            <a:ext cx="428625" cy="577850"/>
            <a:chOff x="4403" y="2204"/>
            <a:chExt cx="270" cy="364"/>
          </a:xfrm>
        </p:grpSpPr>
        <p:sp>
          <p:nvSpPr>
            <p:cNvPr id="70770" name="Oval 4"/>
            <p:cNvSpPr>
              <a:spLocks noChangeArrowheads="1"/>
            </p:cNvSpPr>
            <p:nvPr/>
          </p:nvSpPr>
          <p:spPr bwMode="auto">
            <a:xfrm rot="-8817783" flipH="1" flipV="1">
              <a:off x="4404" y="2204"/>
              <a:ext cx="241" cy="364"/>
            </a:xfrm>
            <a:prstGeom prst="ellipse">
              <a:avLst/>
            </a:prstGeom>
            <a:solidFill>
              <a:srgbClr val="00FFFF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70771" name="Text Box 5"/>
            <p:cNvSpPr txBox="1">
              <a:spLocks noChangeArrowheads="1"/>
            </p:cNvSpPr>
            <p:nvPr/>
          </p:nvSpPr>
          <p:spPr bwMode="auto">
            <a:xfrm rot="-8817783" flipH="1" flipV="1">
              <a:off x="4403" y="2295"/>
              <a:ext cx="2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000" b="1">
                  <a:latin typeface="Symbol" pitchFamily="18" charset="2"/>
                </a:rPr>
                <a:t>bg</a:t>
              </a:r>
              <a:endParaRPr lang="es-ES_tradnl" sz="2000" b="1">
                <a:solidFill>
                  <a:srgbClr val="FFFF00"/>
                </a:solidFill>
                <a:latin typeface="Symbol" pitchFamily="18" charset="2"/>
              </a:endParaRPr>
            </a:p>
          </p:txBody>
        </p:sp>
      </p:grpSp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6144406" y="1568450"/>
            <a:ext cx="1446213" cy="2000250"/>
            <a:chOff x="4205" y="1033"/>
            <a:chExt cx="911" cy="1260"/>
          </a:xfrm>
        </p:grpSpPr>
        <p:sp>
          <p:nvSpPr>
            <p:cNvPr id="70752" name="Text Box 7"/>
            <p:cNvSpPr txBox="1">
              <a:spLocks noChangeArrowheads="1"/>
            </p:cNvSpPr>
            <p:nvPr/>
          </p:nvSpPr>
          <p:spPr bwMode="auto">
            <a:xfrm rot="1982217">
              <a:off x="4467" y="1033"/>
              <a:ext cx="6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3000" dirty="0">
                  <a:solidFill>
                    <a:schemeClr val="bg1"/>
                  </a:solidFill>
                  <a:latin typeface="Arial" charset="0"/>
                </a:rPr>
                <a:t>R-H</a:t>
              </a:r>
              <a:r>
                <a:rPr lang="es-ES_tradnl" sz="3600" baseline="-25000" dirty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s-ES_tradnl" sz="36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59848" name="AutoShape 8"/>
            <p:cNvSpPr>
              <a:spLocks noChangeArrowheads="1"/>
            </p:cNvSpPr>
            <p:nvPr/>
          </p:nvSpPr>
          <p:spPr bwMode="auto">
            <a:xfrm rot="12795389" flipH="1">
              <a:off x="4759" y="1667"/>
              <a:ext cx="125" cy="393"/>
            </a:xfrm>
            <a:prstGeom prst="can">
              <a:avLst>
                <a:gd name="adj" fmla="val 54860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54" name="Freeform 9"/>
            <p:cNvSpPr>
              <a:spLocks/>
            </p:cNvSpPr>
            <p:nvPr/>
          </p:nvSpPr>
          <p:spPr bwMode="auto">
            <a:xfrm rot="-8804611" flipH="1" flipV="1">
              <a:off x="4904" y="1684"/>
              <a:ext cx="45" cy="140"/>
            </a:xfrm>
            <a:custGeom>
              <a:avLst/>
              <a:gdLst>
                <a:gd name="T0" fmla="*/ 0 w 81"/>
                <a:gd name="T1" fmla="*/ 16 h 248"/>
                <a:gd name="T2" fmla="*/ 6 w 81"/>
                <a:gd name="T3" fmla="*/ 0 h 248"/>
                <a:gd name="T4" fmla="*/ 22 w 81"/>
                <a:gd name="T5" fmla="*/ 16 h 248"/>
                <a:gd name="T6" fmla="*/ 22 w 81"/>
                <a:gd name="T7" fmla="*/ 46 h 248"/>
                <a:gd name="T8" fmla="*/ 16 w 81"/>
                <a:gd name="T9" fmla="*/ 79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48"/>
                <a:gd name="T17" fmla="*/ 81 w 81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48">
                  <a:moveTo>
                    <a:pt x="0" y="52"/>
                  </a:moveTo>
                  <a:cubicBezTo>
                    <a:pt x="3" y="43"/>
                    <a:pt x="8" y="0"/>
                    <a:pt x="20" y="0"/>
                  </a:cubicBezTo>
                  <a:cubicBezTo>
                    <a:pt x="32" y="0"/>
                    <a:pt x="63" y="28"/>
                    <a:pt x="72" y="52"/>
                  </a:cubicBezTo>
                  <a:cubicBezTo>
                    <a:pt x="81" y="76"/>
                    <a:pt x="75" y="112"/>
                    <a:pt x="72" y="145"/>
                  </a:cubicBezTo>
                  <a:cubicBezTo>
                    <a:pt x="69" y="178"/>
                    <a:pt x="56" y="227"/>
                    <a:pt x="52" y="2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55" name="Freeform 10"/>
            <p:cNvSpPr>
              <a:spLocks/>
            </p:cNvSpPr>
            <p:nvPr/>
          </p:nvSpPr>
          <p:spPr bwMode="auto">
            <a:xfrm rot="-8804611" flipH="1" flipV="1">
              <a:off x="4631" y="1458"/>
              <a:ext cx="207" cy="130"/>
            </a:xfrm>
            <a:custGeom>
              <a:avLst/>
              <a:gdLst>
                <a:gd name="T0" fmla="*/ 0 w 374"/>
                <a:gd name="T1" fmla="*/ 73 h 231"/>
                <a:gd name="T2" fmla="*/ 2 w 374"/>
                <a:gd name="T3" fmla="*/ 49 h 231"/>
                <a:gd name="T4" fmla="*/ 9 w 374"/>
                <a:gd name="T5" fmla="*/ 10 h 231"/>
                <a:gd name="T6" fmla="*/ 36 w 374"/>
                <a:gd name="T7" fmla="*/ 3 h 231"/>
                <a:gd name="T8" fmla="*/ 51 w 374"/>
                <a:gd name="T9" fmla="*/ 29 h 231"/>
                <a:gd name="T10" fmla="*/ 69 w 374"/>
                <a:gd name="T11" fmla="*/ 23 h 231"/>
                <a:gd name="T12" fmla="*/ 84 w 374"/>
                <a:gd name="T13" fmla="*/ 26 h 231"/>
                <a:gd name="T14" fmla="*/ 111 w 374"/>
                <a:gd name="T15" fmla="*/ 29 h 231"/>
                <a:gd name="T16" fmla="*/ 107 w 374"/>
                <a:gd name="T17" fmla="*/ 63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4"/>
                <a:gd name="T28" fmla="*/ 0 h 231"/>
                <a:gd name="T29" fmla="*/ 374 w 374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4" h="231">
                  <a:moveTo>
                    <a:pt x="0" y="231"/>
                  </a:moveTo>
                  <a:cubicBezTo>
                    <a:pt x="1" y="218"/>
                    <a:pt x="2" y="187"/>
                    <a:pt x="7" y="154"/>
                  </a:cubicBezTo>
                  <a:cubicBezTo>
                    <a:pt x="13" y="121"/>
                    <a:pt x="13" y="56"/>
                    <a:pt x="31" y="32"/>
                  </a:cubicBezTo>
                  <a:cubicBezTo>
                    <a:pt x="49" y="8"/>
                    <a:pt x="94" y="0"/>
                    <a:pt x="117" y="10"/>
                  </a:cubicBezTo>
                  <a:cubicBezTo>
                    <a:pt x="140" y="20"/>
                    <a:pt x="150" y="82"/>
                    <a:pt x="168" y="93"/>
                  </a:cubicBezTo>
                  <a:cubicBezTo>
                    <a:pt x="186" y="104"/>
                    <a:pt x="208" y="75"/>
                    <a:pt x="225" y="73"/>
                  </a:cubicBezTo>
                  <a:cubicBezTo>
                    <a:pt x="242" y="71"/>
                    <a:pt x="249" y="80"/>
                    <a:pt x="272" y="83"/>
                  </a:cubicBezTo>
                  <a:cubicBezTo>
                    <a:pt x="295" y="86"/>
                    <a:pt x="348" y="74"/>
                    <a:pt x="361" y="93"/>
                  </a:cubicBezTo>
                  <a:cubicBezTo>
                    <a:pt x="374" y="112"/>
                    <a:pt x="352" y="177"/>
                    <a:pt x="349" y="19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56" name="Freeform 11"/>
            <p:cNvSpPr>
              <a:spLocks/>
            </p:cNvSpPr>
            <p:nvPr/>
          </p:nvSpPr>
          <p:spPr bwMode="auto">
            <a:xfrm rot="-8804611" flipH="1" flipV="1">
              <a:off x="4578" y="1947"/>
              <a:ext cx="131" cy="126"/>
            </a:xfrm>
            <a:custGeom>
              <a:avLst/>
              <a:gdLst>
                <a:gd name="T0" fmla="*/ 0 w 234"/>
                <a:gd name="T1" fmla="*/ 0 h 225"/>
                <a:gd name="T2" fmla="*/ 8 w 234"/>
                <a:gd name="T3" fmla="*/ 46 h 225"/>
                <a:gd name="T4" fmla="*/ 31 w 234"/>
                <a:gd name="T5" fmla="*/ 69 h 225"/>
                <a:gd name="T6" fmla="*/ 60 w 234"/>
                <a:gd name="T7" fmla="*/ 37 h 225"/>
                <a:gd name="T8" fmla="*/ 73 w 234"/>
                <a:gd name="T9" fmla="*/ 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225"/>
                <a:gd name="T17" fmla="*/ 234 w 234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225">
                  <a:moveTo>
                    <a:pt x="0" y="0"/>
                  </a:moveTo>
                  <a:cubicBezTo>
                    <a:pt x="4" y="25"/>
                    <a:pt x="10" y="111"/>
                    <a:pt x="27" y="148"/>
                  </a:cubicBezTo>
                  <a:cubicBezTo>
                    <a:pt x="44" y="185"/>
                    <a:pt x="72" y="225"/>
                    <a:pt x="99" y="220"/>
                  </a:cubicBezTo>
                  <a:cubicBezTo>
                    <a:pt x="126" y="215"/>
                    <a:pt x="170" y="153"/>
                    <a:pt x="192" y="117"/>
                  </a:cubicBezTo>
                  <a:cubicBezTo>
                    <a:pt x="214" y="81"/>
                    <a:pt x="225" y="27"/>
                    <a:pt x="234" y="3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59852" name="AutoShape 12"/>
            <p:cNvSpPr>
              <a:spLocks noChangeArrowheads="1"/>
            </p:cNvSpPr>
            <p:nvPr/>
          </p:nvSpPr>
          <p:spPr bwMode="auto">
            <a:xfrm rot="12795389" flipH="1">
              <a:off x="4469" y="1451"/>
              <a:ext cx="124" cy="394"/>
            </a:xfrm>
            <a:prstGeom prst="can">
              <a:avLst>
                <a:gd name="adj" fmla="val 50898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59853" name="AutoShape 13"/>
            <p:cNvSpPr>
              <a:spLocks noChangeArrowheads="1"/>
            </p:cNvSpPr>
            <p:nvPr/>
          </p:nvSpPr>
          <p:spPr bwMode="auto">
            <a:xfrm rot="12795389" flipH="1">
              <a:off x="4635" y="1538"/>
              <a:ext cx="125" cy="395"/>
            </a:xfrm>
            <a:prstGeom prst="can">
              <a:avLst>
                <a:gd name="adj" fmla="val 50033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59" name="Freeform 14"/>
            <p:cNvSpPr>
              <a:spLocks/>
            </p:cNvSpPr>
            <p:nvPr/>
          </p:nvSpPr>
          <p:spPr bwMode="auto">
            <a:xfrm rot="-8804611" flipH="1" flipV="1">
              <a:off x="4606" y="1586"/>
              <a:ext cx="182" cy="141"/>
            </a:xfrm>
            <a:custGeom>
              <a:avLst/>
              <a:gdLst>
                <a:gd name="T0" fmla="*/ 100 w 329"/>
                <a:gd name="T1" fmla="*/ 80 h 250"/>
                <a:gd name="T2" fmla="*/ 98 w 329"/>
                <a:gd name="T3" fmla="*/ 49 h 250"/>
                <a:gd name="T4" fmla="*/ 83 w 329"/>
                <a:gd name="T5" fmla="*/ 8 h 250"/>
                <a:gd name="T6" fmla="*/ 51 w 329"/>
                <a:gd name="T7" fmla="*/ 8 h 250"/>
                <a:gd name="T8" fmla="*/ 37 w 329"/>
                <a:gd name="T9" fmla="*/ 12 h 250"/>
                <a:gd name="T10" fmla="*/ 31 w 329"/>
                <a:gd name="T11" fmla="*/ 5 h 250"/>
                <a:gd name="T12" fmla="*/ 17 w 329"/>
                <a:gd name="T13" fmla="*/ 2 h 250"/>
                <a:gd name="T14" fmla="*/ 1 w 329"/>
                <a:gd name="T15" fmla="*/ 17 h 250"/>
                <a:gd name="T16" fmla="*/ 8 w 329"/>
                <a:gd name="T17" fmla="*/ 51 h 250"/>
                <a:gd name="T18" fmla="*/ 5 w 329"/>
                <a:gd name="T19" fmla="*/ 80 h 2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9"/>
                <a:gd name="T31" fmla="*/ 0 h 250"/>
                <a:gd name="T32" fmla="*/ 329 w 329"/>
                <a:gd name="T33" fmla="*/ 250 h 2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9" h="250">
                  <a:moveTo>
                    <a:pt x="328" y="250"/>
                  </a:moveTo>
                  <a:cubicBezTo>
                    <a:pt x="326" y="234"/>
                    <a:pt x="329" y="192"/>
                    <a:pt x="320" y="155"/>
                  </a:cubicBezTo>
                  <a:cubicBezTo>
                    <a:pt x="311" y="118"/>
                    <a:pt x="296" y="48"/>
                    <a:pt x="271" y="27"/>
                  </a:cubicBezTo>
                  <a:cubicBezTo>
                    <a:pt x="246" y="6"/>
                    <a:pt x="193" y="25"/>
                    <a:pt x="168" y="27"/>
                  </a:cubicBezTo>
                  <a:cubicBezTo>
                    <a:pt x="143" y="29"/>
                    <a:pt x="133" y="39"/>
                    <a:pt x="122" y="37"/>
                  </a:cubicBezTo>
                  <a:cubicBezTo>
                    <a:pt x="111" y="35"/>
                    <a:pt x="112" y="21"/>
                    <a:pt x="101" y="16"/>
                  </a:cubicBezTo>
                  <a:cubicBezTo>
                    <a:pt x="90" y="11"/>
                    <a:pt x="70" y="0"/>
                    <a:pt x="54" y="6"/>
                  </a:cubicBezTo>
                  <a:cubicBezTo>
                    <a:pt x="38" y="12"/>
                    <a:pt x="8" y="28"/>
                    <a:pt x="4" y="54"/>
                  </a:cubicBezTo>
                  <a:cubicBezTo>
                    <a:pt x="0" y="80"/>
                    <a:pt x="27" y="129"/>
                    <a:pt x="28" y="162"/>
                  </a:cubicBezTo>
                  <a:cubicBezTo>
                    <a:pt x="30" y="195"/>
                    <a:pt x="18" y="232"/>
                    <a:pt x="16" y="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59855" name="AutoShape 15"/>
            <p:cNvSpPr>
              <a:spLocks noChangeArrowheads="1"/>
            </p:cNvSpPr>
            <p:nvPr/>
          </p:nvSpPr>
          <p:spPr bwMode="auto">
            <a:xfrm rot="12795389" flipH="1">
              <a:off x="4755" y="1738"/>
              <a:ext cx="126" cy="393"/>
            </a:xfrm>
            <a:prstGeom prst="can">
              <a:avLst>
                <a:gd name="adj" fmla="val 45371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61" name="Freeform 16"/>
            <p:cNvSpPr>
              <a:spLocks/>
            </p:cNvSpPr>
            <p:nvPr/>
          </p:nvSpPr>
          <p:spPr bwMode="auto">
            <a:xfrm rot="-8804611" flipH="1" flipV="1">
              <a:off x="4327" y="1358"/>
              <a:ext cx="216" cy="111"/>
            </a:xfrm>
            <a:custGeom>
              <a:avLst/>
              <a:gdLst>
                <a:gd name="T0" fmla="*/ 84 w 496"/>
                <a:gd name="T1" fmla="*/ 45 h 271"/>
                <a:gd name="T2" fmla="*/ 93 w 496"/>
                <a:gd name="T3" fmla="*/ 23 h 271"/>
                <a:gd name="T4" fmla="*/ 92 w 496"/>
                <a:gd name="T5" fmla="*/ 12 h 271"/>
                <a:gd name="T6" fmla="*/ 83 w 496"/>
                <a:gd name="T7" fmla="*/ 7 h 271"/>
                <a:gd name="T8" fmla="*/ 65 w 496"/>
                <a:gd name="T9" fmla="*/ 1 h 271"/>
                <a:gd name="T10" fmla="*/ 47 w 496"/>
                <a:gd name="T11" fmla="*/ 1 h 271"/>
                <a:gd name="T12" fmla="*/ 28 w 496"/>
                <a:gd name="T13" fmla="*/ 7 h 271"/>
                <a:gd name="T14" fmla="*/ 10 w 496"/>
                <a:gd name="T15" fmla="*/ 7 h 271"/>
                <a:gd name="T16" fmla="*/ 0 w 496"/>
                <a:gd name="T17" fmla="*/ 1 h 2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6"/>
                <a:gd name="T28" fmla="*/ 0 h 271"/>
                <a:gd name="T29" fmla="*/ 496 w 496"/>
                <a:gd name="T30" fmla="*/ 271 h 2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6" h="271">
                  <a:moveTo>
                    <a:pt x="445" y="271"/>
                  </a:moveTo>
                  <a:cubicBezTo>
                    <a:pt x="450" y="249"/>
                    <a:pt x="482" y="172"/>
                    <a:pt x="489" y="139"/>
                  </a:cubicBezTo>
                  <a:cubicBezTo>
                    <a:pt x="496" y="106"/>
                    <a:pt x="494" y="87"/>
                    <a:pt x="486" y="70"/>
                  </a:cubicBezTo>
                  <a:cubicBezTo>
                    <a:pt x="478" y="53"/>
                    <a:pt x="462" y="49"/>
                    <a:pt x="438" y="38"/>
                  </a:cubicBezTo>
                  <a:cubicBezTo>
                    <a:pt x="414" y="27"/>
                    <a:pt x="374" y="11"/>
                    <a:pt x="342" y="5"/>
                  </a:cubicBezTo>
                  <a:cubicBezTo>
                    <a:pt x="310" y="0"/>
                    <a:pt x="278" y="0"/>
                    <a:pt x="246" y="5"/>
                  </a:cubicBezTo>
                  <a:cubicBezTo>
                    <a:pt x="214" y="11"/>
                    <a:pt x="182" y="32"/>
                    <a:pt x="150" y="38"/>
                  </a:cubicBezTo>
                  <a:cubicBezTo>
                    <a:pt x="118" y="43"/>
                    <a:pt x="79" y="44"/>
                    <a:pt x="54" y="38"/>
                  </a:cubicBezTo>
                  <a:cubicBezTo>
                    <a:pt x="29" y="32"/>
                    <a:pt x="11" y="11"/>
                    <a:pt x="0" y="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59857" name="AutoShape 17"/>
            <p:cNvSpPr>
              <a:spLocks noChangeArrowheads="1"/>
            </p:cNvSpPr>
            <p:nvPr/>
          </p:nvSpPr>
          <p:spPr bwMode="auto">
            <a:xfrm rot="12795389" flipH="1">
              <a:off x="4616" y="1645"/>
              <a:ext cx="125" cy="394"/>
            </a:xfrm>
            <a:prstGeom prst="can">
              <a:avLst>
                <a:gd name="adj" fmla="val 41355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59858" name="AutoShape 18"/>
            <p:cNvSpPr>
              <a:spLocks noChangeArrowheads="1"/>
            </p:cNvSpPr>
            <p:nvPr/>
          </p:nvSpPr>
          <p:spPr bwMode="auto">
            <a:xfrm rot="12795389" flipH="1">
              <a:off x="4476" y="1553"/>
              <a:ext cx="126" cy="394"/>
            </a:xfrm>
            <a:prstGeom prst="can">
              <a:avLst>
                <a:gd name="adj" fmla="val 41476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64" name="Freeform 19"/>
            <p:cNvSpPr>
              <a:spLocks/>
            </p:cNvSpPr>
            <p:nvPr/>
          </p:nvSpPr>
          <p:spPr bwMode="auto">
            <a:xfrm rot="-8804611" flipH="1" flipV="1">
              <a:off x="4442" y="2024"/>
              <a:ext cx="394" cy="199"/>
            </a:xfrm>
            <a:custGeom>
              <a:avLst/>
              <a:gdLst>
                <a:gd name="T0" fmla="*/ 133 w 709"/>
                <a:gd name="T1" fmla="*/ 10 h 354"/>
                <a:gd name="T2" fmla="*/ 162 w 709"/>
                <a:gd name="T3" fmla="*/ 29 h 354"/>
                <a:gd name="T4" fmla="*/ 197 w 709"/>
                <a:gd name="T5" fmla="*/ 39 h 354"/>
                <a:gd name="T6" fmla="*/ 208 w 709"/>
                <a:gd name="T7" fmla="*/ 82 h 354"/>
                <a:gd name="T8" fmla="*/ 129 w 709"/>
                <a:gd name="T9" fmla="*/ 98 h 354"/>
                <a:gd name="T10" fmla="*/ 59 w 709"/>
                <a:gd name="T11" fmla="*/ 111 h 354"/>
                <a:gd name="T12" fmla="*/ 5 w 709"/>
                <a:gd name="T13" fmla="*/ 91 h 354"/>
                <a:gd name="T14" fmla="*/ 31 w 709"/>
                <a:gd name="T15" fmla="*/ 49 h 354"/>
                <a:gd name="T16" fmla="*/ 38 w 709"/>
                <a:gd name="T17" fmla="*/ 0 h 3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9"/>
                <a:gd name="T28" fmla="*/ 0 h 354"/>
                <a:gd name="T29" fmla="*/ 709 w 709"/>
                <a:gd name="T30" fmla="*/ 354 h 3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9" h="354">
                  <a:moveTo>
                    <a:pt x="430" y="30"/>
                  </a:moveTo>
                  <a:cubicBezTo>
                    <a:pt x="445" y="40"/>
                    <a:pt x="489" y="77"/>
                    <a:pt x="523" y="92"/>
                  </a:cubicBezTo>
                  <a:cubicBezTo>
                    <a:pt x="557" y="107"/>
                    <a:pt x="612" y="95"/>
                    <a:pt x="637" y="123"/>
                  </a:cubicBezTo>
                  <a:cubicBezTo>
                    <a:pt x="662" y="151"/>
                    <a:pt x="709" y="228"/>
                    <a:pt x="673" y="259"/>
                  </a:cubicBezTo>
                  <a:cubicBezTo>
                    <a:pt x="637" y="290"/>
                    <a:pt x="499" y="295"/>
                    <a:pt x="419" y="310"/>
                  </a:cubicBezTo>
                  <a:cubicBezTo>
                    <a:pt x="339" y="325"/>
                    <a:pt x="259" y="354"/>
                    <a:pt x="192" y="351"/>
                  </a:cubicBezTo>
                  <a:cubicBezTo>
                    <a:pt x="125" y="348"/>
                    <a:pt x="32" y="322"/>
                    <a:pt x="16" y="289"/>
                  </a:cubicBezTo>
                  <a:cubicBezTo>
                    <a:pt x="0" y="256"/>
                    <a:pt x="81" y="202"/>
                    <a:pt x="99" y="154"/>
                  </a:cubicBezTo>
                  <a:cubicBezTo>
                    <a:pt x="117" y="106"/>
                    <a:pt x="120" y="32"/>
                    <a:pt x="12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65" name="Freeform 20"/>
            <p:cNvSpPr>
              <a:spLocks/>
            </p:cNvSpPr>
            <p:nvPr/>
          </p:nvSpPr>
          <p:spPr bwMode="auto">
            <a:xfrm rot="-8804611" flipH="1" flipV="1">
              <a:off x="4205" y="1837"/>
              <a:ext cx="209" cy="215"/>
            </a:xfrm>
            <a:custGeom>
              <a:avLst/>
              <a:gdLst>
                <a:gd name="T0" fmla="*/ 106 w 376"/>
                <a:gd name="T1" fmla="*/ 0 h 383"/>
                <a:gd name="T2" fmla="*/ 116 w 376"/>
                <a:gd name="T3" fmla="*/ 44 h 383"/>
                <a:gd name="T4" fmla="*/ 104 w 376"/>
                <a:gd name="T5" fmla="*/ 66 h 383"/>
                <a:gd name="T6" fmla="*/ 96 w 376"/>
                <a:gd name="T7" fmla="*/ 79 h 383"/>
                <a:gd name="T8" fmla="*/ 88 w 376"/>
                <a:gd name="T9" fmla="*/ 92 h 383"/>
                <a:gd name="T10" fmla="*/ 70 w 376"/>
                <a:gd name="T11" fmla="*/ 99 h 383"/>
                <a:gd name="T12" fmla="*/ 35 w 376"/>
                <a:gd name="T13" fmla="*/ 99 h 383"/>
                <a:gd name="T14" fmla="*/ 23 w 376"/>
                <a:gd name="T15" fmla="*/ 109 h 383"/>
                <a:gd name="T16" fmla="*/ 0 w 376"/>
                <a:gd name="T17" fmla="*/ 121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6"/>
                <a:gd name="T28" fmla="*/ 0 h 383"/>
                <a:gd name="T29" fmla="*/ 376 w 376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6" h="383">
                  <a:moveTo>
                    <a:pt x="341" y="0"/>
                  </a:moveTo>
                  <a:cubicBezTo>
                    <a:pt x="345" y="23"/>
                    <a:pt x="376" y="104"/>
                    <a:pt x="376" y="139"/>
                  </a:cubicBezTo>
                  <a:cubicBezTo>
                    <a:pt x="376" y="174"/>
                    <a:pt x="350" y="191"/>
                    <a:pt x="339" y="209"/>
                  </a:cubicBezTo>
                  <a:cubicBezTo>
                    <a:pt x="328" y="227"/>
                    <a:pt x="319" y="236"/>
                    <a:pt x="311" y="250"/>
                  </a:cubicBezTo>
                  <a:cubicBezTo>
                    <a:pt x="302" y="264"/>
                    <a:pt x="299" y="279"/>
                    <a:pt x="285" y="290"/>
                  </a:cubicBezTo>
                  <a:cubicBezTo>
                    <a:pt x="271" y="301"/>
                    <a:pt x="254" y="310"/>
                    <a:pt x="226" y="314"/>
                  </a:cubicBezTo>
                  <a:cubicBezTo>
                    <a:pt x="198" y="317"/>
                    <a:pt x="138" y="307"/>
                    <a:pt x="113" y="314"/>
                  </a:cubicBezTo>
                  <a:cubicBezTo>
                    <a:pt x="88" y="319"/>
                    <a:pt x="94" y="337"/>
                    <a:pt x="75" y="348"/>
                  </a:cubicBezTo>
                  <a:cubicBezTo>
                    <a:pt x="57" y="360"/>
                    <a:pt x="28" y="371"/>
                    <a:pt x="0" y="38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59861" name="AutoShape 21"/>
            <p:cNvSpPr>
              <a:spLocks noChangeArrowheads="1"/>
            </p:cNvSpPr>
            <p:nvPr/>
          </p:nvSpPr>
          <p:spPr bwMode="auto">
            <a:xfrm rot="12795389" flipH="1">
              <a:off x="4359" y="1414"/>
              <a:ext cx="126" cy="393"/>
            </a:xfrm>
            <a:prstGeom prst="can">
              <a:avLst>
                <a:gd name="adj" fmla="val 49963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67" name="Freeform 22"/>
            <p:cNvSpPr>
              <a:spLocks/>
            </p:cNvSpPr>
            <p:nvPr/>
          </p:nvSpPr>
          <p:spPr bwMode="auto">
            <a:xfrm rot="-8804611" flipH="1" flipV="1">
              <a:off x="4282" y="1746"/>
              <a:ext cx="118" cy="133"/>
            </a:xfrm>
            <a:custGeom>
              <a:avLst/>
              <a:gdLst>
                <a:gd name="T0" fmla="*/ 8 w 213"/>
                <a:gd name="T1" fmla="*/ 16 h 238"/>
                <a:gd name="T2" fmla="*/ 5 w 213"/>
                <a:gd name="T3" fmla="*/ 61 h 238"/>
                <a:gd name="T4" fmla="*/ 37 w 213"/>
                <a:gd name="T5" fmla="*/ 74 h 238"/>
                <a:gd name="T6" fmla="*/ 61 w 213"/>
                <a:gd name="T7" fmla="*/ 60 h 238"/>
                <a:gd name="T8" fmla="*/ 59 w 213"/>
                <a:gd name="T9" fmla="*/ 19 h 238"/>
                <a:gd name="T10" fmla="*/ 65 w 213"/>
                <a:gd name="T11" fmla="*/ 0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238"/>
                <a:gd name="T20" fmla="*/ 213 w 21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238">
                  <a:moveTo>
                    <a:pt x="26" y="51"/>
                  </a:moveTo>
                  <a:cubicBezTo>
                    <a:pt x="23" y="77"/>
                    <a:pt x="0" y="165"/>
                    <a:pt x="16" y="196"/>
                  </a:cubicBezTo>
                  <a:cubicBezTo>
                    <a:pt x="32" y="227"/>
                    <a:pt x="90" y="238"/>
                    <a:pt x="120" y="237"/>
                  </a:cubicBezTo>
                  <a:cubicBezTo>
                    <a:pt x="150" y="236"/>
                    <a:pt x="186" y="221"/>
                    <a:pt x="198" y="192"/>
                  </a:cubicBezTo>
                  <a:cubicBezTo>
                    <a:pt x="210" y="163"/>
                    <a:pt x="189" y="92"/>
                    <a:pt x="192" y="60"/>
                  </a:cubicBezTo>
                  <a:cubicBezTo>
                    <a:pt x="195" y="28"/>
                    <a:pt x="209" y="12"/>
                    <a:pt x="213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68" name="Oval 23"/>
            <p:cNvSpPr>
              <a:spLocks noChangeArrowheads="1"/>
            </p:cNvSpPr>
            <p:nvPr/>
          </p:nvSpPr>
          <p:spPr bwMode="auto">
            <a:xfrm rot="-8817783" flipH="1" flipV="1">
              <a:off x="4289" y="2072"/>
              <a:ext cx="334" cy="178"/>
            </a:xfrm>
            <a:prstGeom prst="ellipse">
              <a:avLst/>
            </a:prstGeom>
            <a:solidFill>
              <a:srgbClr val="99FF33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33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769" name="Text Box 24"/>
            <p:cNvSpPr txBox="1">
              <a:spLocks noChangeArrowheads="1"/>
            </p:cNvSpPr>
            <p:nvPr/>
          </p:nvSpPr>
          <p:spPr bwMode="auto">
            <a:xfrm rot="-8817783" flipH="1" flipV="1">
              <a:off x="4268" y="2043"/>
              <a:ext cx="3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2000" b="1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r>
                <a:rPr lang="es-ES_tradnl" sz="2000">
                  <a:solidFill>
                    <a:schemeClr val="bg1"/>
                  </a:solidFill>
                  <a:latin typeface="Arial" charset="0"/>
                </a:rPr>
                <a:t>i/o</a:t>
              </a:r>
              <a:endParaRPr lang="es-ES_tradnl" sz="2000" b="1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991881" y="4902200"/>
            <a:ext cx="720725" cy="504825"/>
            <a:chOff x="3247" y="3693"/>
            <a:chExt cx="454" cy="318"/>
          </a:xfrm>
        </p:grpSpPr>
        <p:sp>
          <p:nvSpPr>
            <p:cNvPr id="70742" name="Oval 25"/>
            <p:cNvSpPr>
              <a:spLocks noChangeArrowheads="1"/>
            </p:cNvSpPr>
            <p:nvPr/>
          </p:nvSpPr>
          <p:spPr bwMode="auto">
            <a:xfrm rot="-420000">
              <a:off x="3247" y="3693"/>
              <a:ext cx="454" cy="318"/>
            </a:xfrm>
            <a:prstGeom prst="ellipse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3" name="Oval 26"/>
            <p:cNvSpPr>
              <a:spLocks noChangeArrowheads="1"/>
            </p:cNvSpPr>
            <p:nvPr/>
          </p:nvSpPr>
          <p:spPr bwMode="auto">
            <a:xfrm>
              <a:off x="3288" y="3793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4" name="Oval 27"/>
            <p:cNvSpPr>
              <a:spLocks noChangeArrowheads="1"/>
            </p:cNvSpPr>
            <p:nvPr/>
          </p:nvSpPr>
          <p:spPr bwMode="auto">
            <a:xfrm>
              <a:off x="3424" y="3702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5" name="Oval 28"/>
            <p:cNvSpPr>
              <a:spLocks noChangeArrowheads="1"/>
            </p:cNvSpPr>
            <p:nvPr/>
          </p:nvSpPr>
          <p:spPr bwMode="auto">
            <a:xfrm>
              <a:off x="3560" y="383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6" name="Oval 29"/>
            <p:cNvSpPr>
              <a:spLocks noChangeArrowheads="1"/>
            </p:cNvSpPr>
            <p:nvPr/>
          </p:nvSpPr>
          <p:spPr bwMode="auto">
            <a:xfrm>
              <a:off x="3334" y="374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7" name="Oval 30"/>
            <p:cNvSpPr>
              <a:spLocks noChangeArrowheads="1"/>
            </p:cNvSpPr>
            <p:nvPr/>
          </p:nvSpPr>
          <p:spPr bwMode="auto">
            <a:xfrm>
              <a:off x="3424" y="383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8" name="Oval 32"/>
            <p:cNvSpPr>
              <a:spLocks noChangeArrowheads="1"/>
            </p:cNvSpPr>
            <p:nvPr/>
          </p:nvSpPr>
          <p:spPr bwMode="auto">
            <a:xfrm>
              <a:off x="3514" y="3747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49" name="Oval 34"/>
            <p:cNvSpPr>
              <a:spLocks noChangeArrowheads="1"/>
            </p:cNvSpPr>
            <p:nvPr/>
          </p:nvSpPr>
          <p:spPr bwMode="auto">
            <a:xfrm>
              <a:off x="3515" y="3884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50" name="Oval 37"/>
            <p:cNvSpPr>
              <a:spLocks noChangeArrowheads="1"/>
            </p:cNvSpPr>
            <p:nvPr/>
          </p:nvSpPr>
          <p:spPr bwMode="auto">
            <a:xfrm>
              <a:off x="3288" y="3883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51" name="Oval 39"/>
            <p:cNvSpPr>
              <a:spLocks noChangeArrowheads="1"/>
            </p:cNvSpPr>
            <p:nvPr/>
          </p:nvSpPr>
          <p:spPr bwMode="auto">
            <a:xfrm>
              <a:off x="3378" y="392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0662" name="Text Box 40"/>
          <p:cNvSpPr txBox="1">
            <a:spLocks noChangeArrowheads="1"/>
          </p:cNvSpPr>
          <p:nvPr/>
        </p:nvSpPr>
        <p:spPr bwMode="auto">
          <a:xfrm>
            <a:off x="2667781" y="6018213"/>
            <a:ext cx="1050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 dirty="0">
                <a:latin typeface="Arial" charset="0"/>
              </a:rPr>
              <a:t>Ca</a:t>
            </a:r>
            <a:r>
              <a:rPr lang="es-MX" sz="3600" baseline="30000" dirty="0">
                <a:latin typeface="Arial" charset="0"/>
              </a:rPr>
              <a:t>2+</a:t>
            </a:r>
          </a:p>
        </p:txBody>
      </p:sp>
      <p:sp>
        <p:nvSpPr>
          <p:cNvPr id="1059882" name="Text Box 42"/>
          <p:cNvSpPr txBox="1">
            <a:spLocks noChangeArrowheads="1"/>
          </p:cNvSpPr>
          <p:nvPr/>
        </p:nvSpPr>
        <p:spPr bwMode="auto">
          <a:xfrm>
            <a:off x="3375604" y="4035236"/>
            <a:ext cx="1050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 dirty="0">
                <a:latin typeface="Arial" charset="0"/>
              </a:rPr>
              <a:t>Ca</a:t>
            </a:r>
            <a:r>
              <a:rPr lang="es-MX" sz="3600" baseline="30000" dirty="0">
                <a:latin typeface="Arial" charset="0"/>
              </a:rPr>
              <a:t>2+</a:t>
            </a:r>
          </a:p>
        </p:txBody>
      </p:sp>
      <p:sp>
        <p:nvSpPr>
          <p:cNvPr id="70665" name="Text Box 43"/>
          <p:cNvSpPr txBox="1">
            <a:spLocks noChangeArrowheads="1"/>
          </p:cNvSpPr>
          <p:nvPr/>
        </p:nvSpPr>
        <p:spPr bwMode="auto">
          <a:xfrm rot="-2245611">
            <a:off x="456394" y="2052638"/>
            <a:ext cx="10302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3000" dirty="0">
                <a:solidFill>
                  <a:schemeClr val="bg1"/>
                </a:solidFill>
                <a:latin typeface="Arial" charset="0"/>
              </a:rPr>
              <a:t>R-D</a:t>
            </a:r>
            <a:r>
              <a:rPr lang="es-ES_tradnl" sz="3600" baseline="-25000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70666" name="AutoShape 44"/>
          <p:cNvSpPr>
            <a:spLocks noChangeArrowheads="1"/>
          </p:cNvSpPr>
          <p:nvPr/>
        </p:nvSpPr>
        <p:spPr bwMode="auto">
          <a:xfrm rot="8567561" flipH="1">
            <a:off x="1818469" y="2284413"/>
            <a:ext cx="198437" cy="623887"/>
          </a:xfrm>
          <a:prstGeom prst="can">
            <a:avLst>
              <a:gd name="adj" fmla="val 54860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67" name="Freeform 45"/>
          <p:cNvSpPr>
            <a:spLocks/>
          </p:cNvSpPr>
          <p:nvPr/>
        </p:nvSpPr>
        <p:spPr bwMode="auto">
          <a:xfrm rot="8567561" flipH="1" flipV="1">
            <a:off x="1772431" y="2270125"/>
            <a:ext cx="71438" cy="222250"/>
          </a:xfrm>
          <a:custGeom>
            <a:avLst/>
            <a:gdLst>
              <a:gd name="T0" fmla="*/ 0 w 81"/>
              <a:gd name="T1" fmla="*/ 41762392 h 248"/>
              <a:gd name="T2" fmla="*/ 15556728 w 81"/>
              <a:gd name="T3" fmla="*/ 0 h 248"/>
              <a:gd name="T4" fmla="*/ 56003857 w 81"/>
              <a:gd name="T5" fmla="*/ 41762392 h 248"/>
              <a:gd name="T6" fmla="*/ 56003857 w 81"/>
              <a:gd name="T7" fmla="*/ 116452726 h 248"/>
              <a:gd name="T8" fmla="*/ 40447136 w 81"/>
              <a:gd name="T9" fmla="*/ 199173646 h 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248"/>
              <a:gd name="T17" fmla="*/ 81 w 81"/>
              <a:gd name="T18" fmla="*/ 248 h 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248">
                <a:moveTo>
                  <a:pt x="0" y="52"/>
                </a:moveTo>
                <a:cubicBezTo>
                  <a:pt x="3" y="43"/>
                  <a:pt x="8" y="0"/>
                  <a:pt x="20" y="0"/>
                </a:cubicBezTo>
                <a:cubicBezTo>
                  <a:pt x="32" y="0"/>
                  <a:pt x="63" y="28"/>
                  <a:pt x="72" y="52"/>
                </a:cubicBezTo>
                <a:cubicBezTo>
                  <a:pt x="81" y="76"/>
                  <a:pt x="75" y="112"/>
                  <a:pt x="72" y="145"/>
                </a:cubicBezTo>
                <a:cubicBezTo>
                  <a:pt x="69" y="178"/>
                  <a:pt x="56" y="227"/>
                  <a:pt x="52" y="24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68" name="Freeform 46"/>
          <p:cNvSpPr>
            <a:spLocks/>
          </p:cNvSpPr>
          <p:nvPr/>
        </p:nvSpPr>
        <p:spPr bwMode="auto">
          <a:xfrm rot="8567561" flipH="1" flipV="1">
            <a:off x="1196169" y="2443163"/>
            <a:ext cx="328612" cy="206375"/>
          </a:xfrm>
          <a:custGeom>
            <a:avLst/>
            <a:gdLst>
              <a:gd name="T0" fmla="*/ 0 w 374"/>
              <a:gd name="T1" fmla="*/ 184375075 h 231"/>
              <a:gd name="T2" fmla="*/ 5403646 w 374"/>
              <a:gd name="T3" fmla="*/ 122916437 h 231"/>
              <a:gd name="T4" fmla="*/ 23932442 w 374"/>
              <a:gd name="T5" fmla="*/ 25541363 h 231"/>
              <a:gd name="T6" fmla="*/ 90325245 w 374"/>
              <a:gd name="T7" fmla="*/ 7981622 h 231"/>
              <a:gd name="T8" fmla="*/ 129698073 w 374"/>
              <a:gd name="T9" fmla="*/ 74228897 h 231"/>
              <a:gd name="T10" fmla="*/ 173702193 w 374"/>
              <a:gd name="T11" fmla="*/ 58265647 h 231"/>
              <a:gd name="T12" fmla="*/ 209987448 w 374"/>
              <a:gd name="T13" fmla="*/ 66247279 h 231"/>
              <a:gd name="T14" fmla="*/ 278696383 w 374"/>
              <a:gd name="T15" fmla="*/ 74228897 h 231"/>
              <a:gd name="T16" fmla="*/ 269431988 w 374"/>
              <a:gd name="T17" fmla="*/ 158833718 h 2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4"/>
              <a:gd name="T28" fmla="*/ 0 h 231"/>
              <a:gd name="T29" fmla="*/ 374 w 374"/>
              <a:gd name="T30" fmla="*/ 231 h 2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4" h="231">
                <a:moveTo>
                  <a:pt x="0" y="231"/>
                </a:moveTo>
                <a:cubicBezTo>
                  <a:pt x="1" y="218"/>
                  <a:pt x="2" y="187"/>
                  <a:pt x="7" y="154"/>
                </a:cubicBezTo>
                <a:cubicBezTo>
                  <a:pt x="13" y="121"/>
                  <a:pt x="13" y="56"/>
                  <a:pt x="31" y="32"/>
                </a:cubicBezTo>
                <a:cubicBezTo>
                  <a:pt x="49" y="8"/>
                  <a:pt x="94" y="0"/>
                  <a:pt x="117" y="10"/>
                </a:cubicBezTo>
                <a:cubicBezTo>
                  <a:pt x="140" y="20"/>
                  <a:pt x="150" y="82"/>
                  <a:pt x="168" y="93"/>
                </a:cubicBezTo>
                <a:cubicBezTo>
                  <a:pt x="186" y="104"/>
                  <a:pt x="208" y="75"/>
                  <a:pt x="225" y="73"/>
                </a:cubicBezTo>
                <a:cubicBezTo>
                  <a:pt x="242" y="71"/>
                  <a:pt x="249" y="80"/>
                  <a:pt x="272" y="83"/>
                </a:cubicBezTo>
                <a:cubicBezTo>
                  <a:pt x="295" y="86"/>
                  <a:pt x="348" y="74"/>
                  <a:pt x="361" y="93"/>
                </a:cubicBezTo>
                <a:cubicBezTo>
                  <a:pt x="374" y="112"/>
                  <a:pt x="352" y="177"/>
                  <a:pt x="349" y="199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69" name="Freeform 47"/>
          <p:cNvSpPr>
            <a:spLocks/>
          </p:cNvSpPr>
          <p:nvPr/>
        </p:nvSpPr>
        <p:spPr bwMode="auto">
          <a:xfrm rot="8567561" flipH="1" flipV="1">
            <a:off x="1937531" y="2840038"/>
            <a:ext cx="207963" cy="200025"/>
          </a:xfrm>
          <a:custGeom>
            <a:avLst/>
            <a:gdLst>
              <a:gd name="T0" fmla="*/ 0 w 234"/>
              <a:gd name="T1" fmla="*/ 0 h 225"/>
              <a:gd name="T2" fmla="*/ 21325985 w 234"/>
              <a:gd name="T3" fmla="*/ 116967532 h 225"/>
              <a:gd name="T4" fmla="*/ 78194095 w 234"/>
              <a:gd name="T5" fmla="*/ 173870628 h 225"/>
              <a:gd name="T6" fmla="*/ 151649480 w 234"/>
              <a:gd name="T7" fmla="*/ 92467560 h 225"/>
              <a:gd name="T8" fmla="*/ 184823124 w 234"/>
              <a:gd name="T9" fmla="*/ 2370963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"/>
              <a:gd name="T16" fmla="*/ 0 h 225"/>
              <a:gd name="T17" fmla="*/ 234 w 234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" h="225">
                <a:moveTo>
                  <a:pt x="0" y="0"/>
                </a:moveTo>
                <a:cubicBezTo>
                  <a:pt x="4" y="25"/>
                  <a:pt x="10" y="111"/>
                  <a:pt x="27" y="148"/>
                </a:cubicBezTo>
                <a:cubicBezTo>
                  <a:pt x="44" y="185"/>
                  <a:pt x="72" y="225"/>
                  <a:pt x="99" y="220"/>
                </a:cubicBezTo>
                <a:cubicBezTo>
                  <a:pt x="126" y="215"/>
                  <a:pt x="170" y="153"/>
                  <a:pt x="192" y="117"/>
                </a:cubicBezTo>
                <a:cubicBezTo>
                  <a:pt x="214" y="81"/>
                  <a:pt x="225" y="27"/>
                  <a:pt x="234" y="3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0" name="AutoShape 48"/>
          <p:cNvSpPr>
            <a:spLocks noChangeArrowheads="1"/>
          </p:cNvSpPr>
          <p:nvPr/>
        </p:nvSpPr>
        <p:spPr bwMode="auto">
          <a:xfrm rot="8567561" flipH="1">
            <a:off x="1342219" y="2605088"/>
            <a:ext cx="196850" cy="625475"/>
          </a:xfrm>
          <a:prstGeom prst="can">
            <a:avLst>
              <a:gd name="adj" fmla="val 50898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1" name="AutoShape 49"/>
          <p:cNvSpPr>
            <a:spLocks noChangeArrowheads="1"/>
          </p:cNvSpPr>
          <p:nvPr/>
        </p:nvSpPr>
        <p:spPr bwMode="auto">
          <a:xfrm rot="8567561" flipH="1">
            <a:off x="1559706" y="2400300"/>
            <a:ext cx="198438" cy="627063"/>
          </a:xfrm>
          <a:prstGeom prst="can">
            <a:avLst>
              <a:gd name="adj" fmla="val 50033"/>
            </a:avLst>
          </a:prstGeom>
          <a:gradFill rotWithShape="1">
            <a:gsLst>
              <a:gs pos="0">
                <a:srgbClr val="99CCFF"/>
              </a:gs>
              <a:gs pos="100000">
                <a:srgbClr val="5A7896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2" name="Freeform 50"/>
          <p:cNvSpPr>
            <a:spLocks/>
          </p:cNvSpPr>
          <p:nvPr/>
        </p:nvSpPr>
        <p:spPr bwMode="auto">
          <a:xfrm rot="8567561" flipH="1" flipV="1">
            <a:off x="1397781" y="2562225"/>
            <a:ext cx="288925" cy="223838"/>
          </a:xfrm>
          <a:custGeom>
            <a:avLst/>
            <a:gdLst>
              <a:gd name="T0" fmla="*/ 252960440 w 329"/>
              <a:gd name="T1" fmla="*/ 200413808 h 250"/>
              <a:gd name="T2" fmla="*/ 246790269 w 329"/>
              <a:gd name="T3" fmla="*/ 124256976 h 250"/>
              <a:gd name="T4" fmla="*/ 209000770 w 329"/>
              <a:gd name="T5" fmla="*/ 21645136 h 250"/>
              <a:gd name="T6" fmla="*/ 129564866 w 329"/>
              <a:gd name="T7" fmla="*/ 21645136 h 250"/>
              <a:gd name="T8" fmla="*/ 94088551 w 329"/>
              <a:gd name="T9" fmla="*/ 29661228 h 250"/>
              <a:gd name="T10" fmla="*/ 77892949 w 329"/>
              <a:gd name="T11" fmla="*/ 12826813 h 250"/>
              <a:gd name="T12" fmla="*/ 41645595 w 329"/>
              <a:gd name="T13" fmla="*/ 4809832 h 250"/>
              <a:gd name="T14" fmla="*/ 3085086 w 329"/>
              <a:gd name="T15" fmla="*/ 43289377 h 250"/>
              <a:gd name="T16" fmla="*/ 21593849 w 329"/>
              <a:gd name="T17" fmla="*/ 129868146 h 250"/>
              <a:gd name="T18" fmla="*/ 12339467 w 329"/>
              <a:gd name="T19" fmla="*/ 200413808 h 2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9"/>
              <a:gd name="T31" fmla="*/ 0 h 250"/>
              <a:gd name="T32" fmla="*/ 329 w 329"/>
              <a:gd name="T33" fmla="*/ 250 h 25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9" h="250">
                <a:moveTo>
                  <a:pt x="328" y="250"/>
                </a:moveTo>
                <a:cubicBezTo>
                  <a:pt x="326" y="234"/>
                  <a:pt x="329" y="192"/>
                  <a:pt x="320" y="155"/>
                </a:cubicBezTo>
                <a:cubicBezTo>
                  <a:pt x="311" y="118"/>
                  <a:pt x="296" y="48"/>
                  <a:pt x="271" y="27"/>
                </a:cubicBezTo>
                <a:cubicBezTo>
                  <a:pt x="246" y="6"/>
                  <a:pt x="193" y="25"/>
                  <a:pt x="168" y="27"/>
                </a:cubicBezTo>
                <a:cubicBezTo>
                  <a:pt x="143" y="29"/>
                  <a:pt x="133" y="39"/>
                  <a:pt x="122" y="37"/>
                </a:cubicBezTo>
                <a:cubicBezTo>
                  <a:pt x="111" y="35"/>
                  <a:pt x="112" y="21"/>
                  <a:pt x="101" y="16"/>
                </a:cubicBezTo>
                <a:cubicBezTo>
                  <a:pt x="90" y="11"/>
                  <a:pt x="70" y="0"/>
                  <a:pt x="54" y="6"/>
                </a:cubicBezTo>
                <a:cubicBezTo>
                  <a:pt x="38" y="12"/>
                  <a:pt x="8" y="28"/>
                  <a:pt x="4" y="54"/>
                </a:cubicBezTo>
                <a:cubicBezTo>
                  <a:pt x="0" y="80"/>
                  <a:pt x="27" y="129"/>
                  <a:pt x="28" y="162"/>
                </a:cubicBezTo>
                <a:cubicBezTo>
                  <a:pt x="30" y="195"/>
                  <a:pt x="18" y="232"/>
                  <a:pt x="16" y="25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3" name="AutoShape 51"/>
          <p:cNvSpPr>
            <a:spLocks noChangeArrowheads="1"/>
          </p:cNvSpPr>
          <p:nvPr/>
        </p:nvSpPr>
        <p:spPr bwMode="auto">
          <a:xfrm rot="8567561" flipH="1">
            <a:off x="1921656" y="2327275"/>
            <a:ext cx="200025" cy="623888"/>
          </a:xfrm>
          <a:prstGeom prst="can">
            <a:avLst>
              <a:gd name="adj" fmla="val 45371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4" name="Freeform 52"/>
          <p:cNvSpPr>
            <a:spLocks/>
          </p:cNvSpPr>
          <p:nvPr/>
        </p:nvSpPr>
        <p:spPr bwMode="auto">
          <a:xfrm rot="8567561" flipH="1" flipV="1">
            <a:off x="867556" y="2847975"/>
            <a:ext cx="342900" cy="176213"/>
          </a:xfrm>
          <a:custGeom>
            <a:avLst/>
            <a:gdLst>
              <a:gd name="T0" fmla="*/ 212682376 w 496"/>
              <a:gd name="T1" fmla="*/ 114579404 h 271"/>
              <a:gd name="T2" fmla="*/ 233711958 w 496"/>
              <a:gd name="T3" fmla="*/ 58769305 h 271"/>
              <a:gd name="T4" fmla="*/ 232278139 w 496"/>
              <a:gd name="T5" fmla="*/ 29595978 h 271"/>
              <a:gd name="T6" fmla="*/ 209337028 w 496"/>
              <a:gd name="T7" fmla="*/ 16066592 h 271"/>
              <a:gd name="T8" fmla="*/ 163454764 w 496"/>
              <a:gd name="T9" fmla="*/ 2113905 h 271"/>
              <a:gd name="T10" fmla="*/ 117572543 w 496"/>
              <a:gd name="T11" fmla="*/ 2113905 h 271"/>
              <a:gd name="T12" fmla="*/ 71690992 w 496"/>
              <a:gd name="T13" fmla="*/ 16066592 h 271"/>
              <a:gd name="T14" fmla="*/ 25808760 w 496"/>
              <a:gd name="T15" fmla="*/ 16066592 h 271"/>
              <a:gd name="T16" fmla="*/ 0 w 496"/>
              <a:gd name="T17" fmla="*/ 1691255 h 2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96"/>
              <a:gd name="T28" fmla="*/ 0 h 271"/>
              <a:gd name="T29" fmla="*/ 496 w 496"/>
              <a:gd name="T30" fmla="*/ 271 h 2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96" h="271">
                <a:moveTo>
                  <a:pt x="445" y="271"/>
                </a:moveTo>
                <a:cubicBezTo>
                  <a:pt x="450" y="249"/>
                  <a:pt x="482" y="172"/>
                  <a:pt x="489" y="139"/>
                </a:cubicBezTo>
                <a:cubicBezTo>
                  <a:pt x="496" y="106"/>
                  <a:pt x="494" y="87"/>
                  <a:pt x="486" y="70"/>
                </a:cubicBezTo>
                <a:cubicBezTo>
                  <a:pt x="478" y="53"/>
                  <a:pt x="462" y="49"/>
                  <a:pt x="438" y="38"/>
                </a:cubicBezTo>
                <a:cubicBezTo>
                  <a:pt x="414" y="27"/>
                  <a:pt x="374" y="11"/>
                  <a:pt x="342" y="5"/>
                </a:cubicBezTo>
                <a:cubicBezTo>
                  <a:pt x="310" y="0"/>
                  <a:pt x="278" y="0"/>
                  <a:pt x="246" y="5"/>
                </a:cubicBezTo>
                <a:cubicBezTo>
                  <a:pt x="214" y="11"/>
                  <a:pt x="182" y="32"/>
                  <a:pt x="150" y="38"/>
                </a:cubicBezTo>
                <a:cubicBezTo>
                  <a:pt x="118" y="43"/>
                  <a:pt x="79" y="44"/>
                  <a:pt x="54" y="38"/>
                </a:cubicBezTo>
                <a:cubicBezTo>
                  <a:pt x="29" y="32"/>
                  <a:pt x="11" y="11"/>
                  <a:pt x="0" y="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5" name="AutoShape 53"/>
          <p:cNvSpPr>
            <a:spLocks noChangeArrowheads="1"/>
          </p:cNvSpPr>
          <p:nvPr/>
        </p:nvSpPr>
        <p:spPr bwMode="auto">
          <a:xfrm rot="8567561" flipH="1">
            <a:off x="1737506" y="2493963"/>
            <a:ext cx="198438" cy="625475"/>
          </a:xfrm>
          <a:prstGeom prst="can">
            <a:avLst>
              <a:gd name="adj" fmla="val 41355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6" name="AutoShape 54"/>
          <p:cNvSpPr>
            <a:spLocks noChangeArrowheads="1"/>
          </p:cNvSpPr>
          <p:nvPr/>
        </p:nvSpPr>
        <p:spPr bwMode="auto">
          <a:xfrm rot="8567561" flipH="1">
            <a:off x="1496206" y="2647950"/>
            <a:ext cx="200025" cy="625475"/>
          </a:xfrm>
          <a:prstGeom prst="can">
            <a:avLst>
              <a:gd name="adj" fmla="val 41476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7" name="Freeform 55"/>
          <p:cNvSpPr>
            <a:spLocks/>
          </p:cNvSpPr>
          <p:nvPr/>
        </p:nvSpPr>
        <p:spPr bwMode="auto">
          <a:xfrm rot="8567561" flipH="1" flipV="1">
            <a:off x="1896256" y="2849563"/>
            <a:ext cx="625475" cy="315912"/>
          </a:xfrm>
          <a:custGeom>
            <a:avLst/>
            <a:gdLst>
              <a:gd name="T0" fmla="*/ 334653821 w 709"/>
              <a:gd name="T1" fmla="*/ 23891513 h 354"/>
              <a:gd name="T2" fmla="*/ 407032458 w 709"/>
              <a:gd name="T3" fmla="*/ 73267492 h 354"/>
              <a:gd name="T4" fmla="*/ 495754711 w 709"/>
              <a:gd name="T5" fmla="*/ 97955917 h 354"/>
              <a:gd name="T6" fmla="*/ 523772276 w 709"/>
              <a:gd name="T7" fmla="*/ 206264641 h 354"/>
              <a:gd name="T8" fmla="*/ 326093021 w 709"/>
              <a:gd name="T9" fmla="*/ 246880792 h 354"/>
              <a:gd name="T10" fmla="*/ 149426775 w 709"/>
              <a:gd name="T11" fmla="*/ 279533053 h 354"/>
              <a:gd name="T12" fmla="*/ 12452157 w 709"/>
              <a:gd name="T13" fmla="*/ 230157039 h 354"/>
              <a:gd name="T14" fmla="*/ 77048111 w 709"/>
              <a:gd name="T15" fmla="*/ 122644370 h 354"/>
              <a:gd name="T16" fmla="*/ 97282970 w 709"/>
              <a:gd name="T17" fmla="*/ 0 h 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09"/>
              <a:gd name="T28" fmla="*/ 0 h 354"/>
              <a:gd name="T29" fmla="*/ 709 w 709"/>
              <a:gd name="T30" fmla="*/ 354 h 3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09" h="354">
                <a:moveTo>
                  <a:pt x="430" y="30"/>
                </a:moveTo>
                <a:cubicBezTo>
                  <a:pt x="445" y="40"/>
                  <a:pt x="489" y="77"/>
                  <a:pt x="523" y="92"/>
                </a:cubicBezTo>
                <a:cubicBezTo>
                  <a:pt x="557" y="107"/>
                  <a:pt x="612" y="95"/>
                  <a:pt x="637" y="123"/>
                </a:cubicBezTo>
                <a:cubicBezTo>
                  <a:pt x="662" y="151"/>
                  <a:pt x="709" y="228"/>
                  <a:pt x="673" y="259"/>
                </a:cubicBezTo>
                <a:cubicBezTo>
                  <a:pt x="637" y="290"/>
                  <a:pt x="499" y="295"/>
                  <a:pt x="419" y="310"/>
                </a:cubicBezTo>
                <a:cubicBezTo>
                  <a:pt x="339" y="325"/>
                  <a:pt x="259" y="354"/>
                  <a:pt x="192" y="351"/>
                </a:cubicBezTo>
                <a:cubicBezTo>
                  <a:pt x="125" y="348"/>
                  <a:pt x="32" y="322"/>
                  <a:pt x="16" y="289"/>
                </a:cubicBezTo>
                <a:cubicBezTo>
                  <a:pt x="0" y="256"/>
                  <a:pt x="81" y="202"/>
                  <a:pt x="99" y="154"/>
                </a:cubicBezTo>
                <a:cubicBezTo>
                  <a:pt x="117" y="106"/>
                  <a:pt x="120" y="32"/>
                  <a:pt x="125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8" name="Freeform 56"/>
          <p:cNvSpPr>
            <a:spLocks/>
          </p:cNvSpPr>
          <p:nvPr/>
        </p:nvSpPr>
        <p:spPr bwMode="auto">
          <a:xfrm rot="8567561" flipH="1" flipV="1">
            <a:off x="1600981" y="3235325"/>
            <a:ext cx="331788" cy="341313"/>
          </a:xfrm>
          <a:custGeom>
            <a:avLst/>
            <a:gdLst>
              <a:gd name="T0" fmla="*/ 265521313 w 376"/>
              <a:gd name="T1" fmla="*/ 0 h 383"/>
              <a:gd name="T2" fmla="*/ 292774688 w 376"/>
              <a:gd name="T3" fmla="*/ 110388459 h 383"/>
              <a:gd name="T4" fmla="*/ 263964733 w 376"/>
              <a:gd name="T5" fmla="*/ 165979713 h 383"/>
              <a:gd name="T6" fmla="*/ 242162033 w 376"/>
              <a:gd name="T7" fmla="*/ 198539893 h 383"/>
              <a:gd name="T8" fmla="*/ 221916740 w 376"/>
              <a:gd name="T9" fmla="*/ 230306053 h 383"/>
              <a:gd name="T10" fmla="*/ 175976471 w 376"/>
              <a:gd name="T11" fmla="*/ 249366161 h 383"/>
              <a:gd name="T12" fmla="*/ 87988235 w 376"/>
              <a:gd name="T13" fmla="*/ 249366161 h 383"/>
              <a:gd name="T14" fmla="*/ 58399109 w 376"/>
              <a:gd name="T15" fmla="*/ 276368200 h 383"/>
              <a:gd name="T16" fmla="*/ 0 w 376"/>
              <a:gd name="T17" fmla="*/ 30416336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6"/>
              <a:gd name="T28" fmla="*/ 0 h 383"/>
              <a:gd name="T29" fmla="*/ 376 w 376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6" h="383">
                <a:moveTo>
                  <a:pt x="341" y="0"/>
                </a:moveTo>
                <a:cubicBezTo>
                  <a:pt x="345" y="23"/>
                  <a:pt x="376" y="104"/>
                  <a:pt x="376" y="139"/>
                </a:cubicBezTo>
                <a:cubicBezTo>
                  <a:pt x="376" y="174"/>
                  <a:pt x="350" y="191"/>
                  <a:pt x="339" y="209"/>
                </a:cubicBezTo>
                <a:cubicBezTo>
                  <a:pt x="328" y="227"/>
                  <a:pt x="319" y="236"/>
                  <a:pt x="311" y="250"/>
                </a:cubicBezTo>
                <a:cubicBezTo>
                  <a:pt x="302" y="264"/>
                  <a:pt x="299" y="279"/>
                  <a:pt x="285" y="290"/>
                </a:cubicBezTo>
                <a:cubicBezTo>
                  <a:pt x="271" y="301"/>
                  <a:pt x="254" y="310"/>
                  <a:pt x="226" y="314"/>
                </a:cubicBezTo>
                <a:cubicBezTo>
                  <a:pt x="198" y="317"/>
                  <a:pt x="138" y="307"/>
                  <a:pt x="113" y="314"/>
                </a:cubicBezTo>
                <a:cubicBezTo>
                  <a:pt x="88" y="319"/>
                  <a:pt x="94" y="337"/>
                  <a:pt x="75" y="348"/>
                </a:cubicBezTo>
                <a:cubicBezTo>
                  <a:pt x="57" y="360"/>
                  <a:pt x="28" y="371"/>
                  <a:pt x="0" y="38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79" name="AutoShape 57"/>
          <p:cNvSpPr>
            <a:spLocks noChangeArrowheads="1"/>
          </p:cNvSpPr>
          <p:nvPr/>
        </p:nvSpPr>
        <p:spPr bwMode="auto">
          <a:xfrm rot="8567561" flipH="1">
            <a:off x="1226331" y="2747963"/>
            <a:ext cx="200025" cy="623887"/>
          </a:xfrm>
          <a:prstGeom prst="can">
            <a:avLst>
              <a:gd name="adj" fmla="val 49962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80" name="Freeform 58"/>
          <p:cNvSpPr>
            <a:spLocks/>
          </p:cNvSpPr>
          <p:nvPr/>
        </p:nvSpPr>
        <p:spPr bwMode="auto">
          <a:xfrm rot="8567561" flipH="1" flipV="1">
            <a:off x="1493031" y="3182938"/>
            <a:ext cx="187325" cy="211137"/>
          </a:xfrm>
          <a:custGeom>
            <a:avLst/>
            <a:gdLst>
              <a:gd name="T0" fmla="*/ 20109736 w 213"/>
              <a:gd name="T1" fmla="*/ 40137325 h 238"/>
              <a:gd name="T2" fmla="*/ 12374883 w 213"/>
              <a:gd name="T3" fmla="*/ 154252450 h 238"/>
              <a:gd name="T4" fmla="*/ 92813822 w 213"/>
              <a:gd name="T5" fmla="*/ 186519143 h 238"/>
              <a:gd name="T6" fmla="*/ 153143036 w 213"/>
              <a:gd name="T7" fmla="*/ 151104025 h 238"/>
              <a:gd name="T8" fmla="*/ 148502126 w 213"/>
              <a:gd name="T9" fmla="*/ 47220171 h 238"/>
              <a:gd name="T10" fmla="*/ 164744870 w 213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3"/>
              <a:gd name="T19" fmla="*/ 0 h 238"/>
              <a:gd name="T20" fmla="*/ 213 w 213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3" h="238">
                <a:moveTo>
                  <a:pt x="26" y="51"/>
                </a:moveTo>
                <a:cubicBezTo>
                  <a:pt x="23" y="77"/>
                  <a:pt x="0" y="165"/>
                  <a:pt x="16" y="196"/>
                </a:cubicBezTo>
                <a:cubicBezTo>
                  <a:pt x="32" y="227"/>
                  <a:pt x="90" y="238"/>
                  <a:pt x="120" y="237"/>
                </a:cubicBezTo>
                <a:cubicBezTo>
                  <a:pt x="150" y="236"/>
                  <a:pt x="186" y="221"/>
                  <a:pt x="198" y="192"/>
                </a:cubicBezTo>
                <a:cubicBezTo>
                  <a:pt x="210" y="163"/>
                  <a:pt x="189" y="92"/>
                  <a:pt x="192" y="60"/>
                </a:cubicBezTo>
                <a:cubicBezTo>
                  <a:pt x="195" y="28"/>
                  <a:pt x="209" y="12"/>
                  <a:pt x="213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681" name="Text Box 59"/>
          <p:cNvSpPr txBox="1">
            <a:spLocks noChangeArrowheads="1"/>
          </p:cNvSpPr>
          <p:nvPr/>
        </p:nvSpPr>
        <p:spPr bwMode="auto">
          <a:xfrm>
            <a:off x="6685744" y="5260975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>
                <a:latin typeface="Arial" charset="0"/>
              </a:rPr>
              <a:t>N</a:t>
            </a:r>
            <a:endParaRPr lang="es-ES" sz="3200">
              <a:latin typeface="Arial" charset="0"/>
            </a:endParaRPr>
          </a:p>
        </p:txBody>
      </p:sp>
      <p:sp>
        <p:nvSpPr>
          <p:cNvPr id="70682" name="Text Box 60"/>
          <p:cNvSpPr txBox="1">
            <a:spLocks noChangeArrowheads="1"/>
          </p:cNvSpPr>
          <p:nvPr/>
        </p:nvSpPr>
        <p:spPr bwMode="auto">
          <a:xfrm>
            <a:off x="2004206" y="5418138"/>
            <a:ext cx="884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 dirty="0">
                <a:latin typeface="Arial" charset="0"/>
              </a:rPr>
              <a:t>P/Q</a:t>
            </a:r>
            <a:endParaRPr lang="es-ES" sz="3200" dirty="0">
              <a:latin typeface="Arial" charset="0"/>
            </a:endParaRPr>
          </a:p>
        </p:txBody>
      </p:sp>
      <p:sp>
        <p:nvSpPr>
          <p:cNvPr id="70683" name="Oval 61"/>
          <p:cNvSpPr>
            <a:spLocks noChangeArrowheads="1"/>
          </p:cNvSpPr>
          <p:nvPr/>
        </p:nvSpPr>
        <p:spPr bwMode="auto">
          <a:xfrm rot="-1946728">
            <a:off x="2356631" y="2166938"/>
            <a:ext cx="720725" cy="431800"/>
          </a:xfrm>
          <a:prstGeom prst="ellipse">
            <a:avLst/>
          </a:prstGeom>
          <a:solidFill>
            <a:srgbClr val="9999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s-MX" sz="2000" b="1">
                <a:solidFill>
                  <a:schemeClr val="bg1"/>
                </a:solidFill>
                <a:latin typeface="Arial" charset="0"/>
              </a:rPr>
              <a:t>AC</a:t>
            </a:r>
            <a:endParaRPr lang="es-ES" sz="2000" b="1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2817006" y="2089150"/>
            <a:ext cx="1376363" cy="1209675"/>
            <a:chOff x="1918" y="1316"/>
            <a:chExt cx="867" cy="762"/>
          </a:xfrm>
        </p:grpSpPr>
        <p:grpSp>
          <p:nvGrpSpPr>
            <p:cNvPr id="70737" name="Group 63"/>
            <p:cNvGrpSpPr>
              <a:grpSpLocks/>
            </p:cNvGrpSpPr>
            <p:nvPr/>
          </p:nvGrpSpPr>
          <p:grpSpPr bwMode="auto">
            <a:xfrm>
              <a:off x="1918" y="1480"/>
              <a:ext cx="363" cy="440"/>
              <a:chOff x="2109" y="1525"/>
              <a:chExt cx="363" cy="440"/>
            </a:xfrm>
          </p:grpSpPr>
          <p:sp>
            <p:nvSpPr>
              <p:cNvPr id="70740" name="Arc 64"/>
              <p:cNvSpPr>
                <a:spLocks/>
              </p:cNvSpPr>
              <p:nvPr/>
            </p:nvSpPr>
            <p:spPr bwMode="auto">
              <a:xfrm flipH="1">
                <a:off x="2109" y="1525"/>
                <a:ext cx="363" cy="2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0741" name="Arc 65"/>
              <p:cNvSpPr>
                <a:spLocks/>
              </p:cNvSpPr>
              <p:nvPr/>
            </p:nvSpPr>
            <p:spPr bwMode="auto">
              <a:xfrm flipH="1" flipV="1">
                <a:off x="2109" y="1739"/>
                <a:ext cx="227" cy="2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70738" name="Text Box 66"/>
            <p:cNvSpPr txBox="1">
              <a:spLocks noChangeArrowheads="1"/>
            </p:cNvSpPr>
            <p:nvPr/>
          </p:nvSpPr>
          <p:spPr bwMode="auto">
            <a:xfrm>
              <a:off x="2275" y="1316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>
                  <a:solidFill>
                    <a:srgbClr val="0066FF"/>
                  </a:solidFill>
                  <a:latin typeface="Arial" charset="0"/>
                </a:rPr>
                <a:t>ATP</a:t>
              </a:r>
              <a:endParaRPr lang="es-ES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70739" name="Text Box 67"/>
            <p:cNvSpPr txBox="1">
              <a:spLocks noChangeArrowheads="1"/>
            </p:cNvSpPr>
            <p:nvPr/>
          </p:nvSpPr>
          <p:spPr bwMode="auto">
            <a:xfrm>
              <a:off x="2135" y="1790"/>
              <a:ext cx="6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 b="1">
                  <a:solidFill>
                    <a:srgbClr val="0066FF"/>
                  </a:solidFill>
                  <a:latin typeface="Arial" charset="0"/>
                </a:rPr>
                <a:t>AMPc</a:t>
              </a:r>
              <a:endParaRPr lang="es-ES" b="1">
                <a:solidFill>
                  <a:srgbClr val="0066FF"/>
                </a:solidFill>
                <a:latin typeface="Arial" charset="0"/>
              </a:endParaRPr>
            </a:p>
          </p:txBody>
        </p:sp>
      </p:grpSp>
      <p:sp>
        <p:nvSpPr>
          <p:cNvPr id="70685" name="Text Box 68"/>
          <p:cNvSpPr txBox="1">
            <a:spLocks noChangeArrowheads="1"/>
          </p:cNvSpPr>
          <p:nvPr/>
        </p:nvSpPr>
        <p:spPr bwMode="auto">
          <a:xfrm>
            <a:off x="6177744" y="5815013"/>
            <a:ext cx="1050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>
                <a:latin typeface="Arial" charset="0"/>
              </a:rPr>
              <a:t>Ca</a:t>
            </a:r>
            <a:r>
              <a:rPr lang="es-MX" sz="3600" baseline="30000">
                <a:latin typeface="Arial" charset="0"/>
              </a:rPr>
              <a:t>2+</a:t>
            </a:r>
          </a:p>
        </p:txBody>
      </p: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2169306" y="3281363"/>
            <a:ext cx="1527175" cy="962025"/>
            <a:chOff x="1510" y="2067"/>
            <a:chExt cx="962" cy="606"/>
          </a:xfrm>
        </p:grpSpPr>
        <p:grpSp>
          <p:nvGrpSpPr>
            <p:cNvPr id="70733" name="Group 70"/>
            <p:cNvGrpSpPr>
              <a:grpSpLocks/>
            </p:cNvGrpSpPr>
            <p:nvPr/>
          </p:nvGrpSpPr>
          <p:grpSpPr bwMode="auto">
            <a:xfrm>
              <a:off x="1510" y="2385"/>
              <a:ext cx="589" cy="288"/>
              <a:chOff x="1791" y="2471"/>
              <a:chExt cx="589" cy="288"/>
            </a:xfrm>
          </p:grpSpPr>
          <p:sp>
            <p:nvSpPr>
              <p:cNvPr id="70735" name="AutoShape 71"/>
              <p:cNvSpPr>
                <a:spLocks noChangeArrowheads="1"/>
              </p:cNvSpPr>
              <p:nvPr/>
            </p:nvSpPr>
            <p:spPr bwMode="auto">
              <a:xfrm>
                <a:off x="1791" y="2478"/>
                <a:ext cx="589" cy="272"/>
              </a:xfrm>
              <a:prstGeom prst="octagon">
                <a:avLst>
                  <a:gd name="adj" fmla="val 29287"/>
                </a:avLst>
              </a:prstGeom>
              <a:solidFill>
                <a:srgbClr val="33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0736" name="Text Box 72"/>
              <p:cNvSpPr txBox="1">
                <a:spLocks noChangeArrowheads="1"/>
              </p:cNvSpPr>
              <p:nvPr/>
            </p:nvSpPr>
            <p:spPr bwMode="auto">
              <a:xfrm>
                <a:off x="1836" y="2471"/>
                <a:ext cx="52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s-MX" b="1">
                    <a:solidFill>
                      <a:srgbClr val="FFFF00"/>
                    </a:solidFill>
                    <a:latin typeface="Arial" charset="0"/>
                  </a:rPr>
                  <a:t>PKA</a:t>
                </a:r>
                <a:endParaRPr lang="es-ES" b="1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  <p:sp>
          <p:nvSpPr>
            <p:cNvPr id="70734" name="Arc 73"/>
            <p:cNvSpPr>
              <a:spLocks/>
            </p:cNvSpPr>
            <p:nvPr/>
          </p:nvSpPr>
          <p:spPr bwMode="auto">
            <a:xfrm flipV="1">
              <a:off x="2163" y="2067"/>
              <a:ext cx="309" cy="4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" name="Group 74"/>
          <p:cNvGrpSpPr>
            <a:grpSpLocks/>
          </p:cNvGrpSpPr>
          <p:nvPr/>
        </p:nvGrpSpPr>
        <p:grpSpPr bwMode="auto">
          <a:xfrm>
            <a:off x="2472519" y="4292600"/>
            <a:ext cx="666750" cy="754063"/>
            <a:chOff x="1701" y="2704"/>
            <a:chExt cx="420" cy="475"/>
          </a:xfrm>
        </p:grpSpPr>
        <p:sp>
          <p:nvSpPr>
            <p:cNvPr id="70731" name="Arc 75"/>
            <p:cNvSpPr>
              <a:spLocks/>
            </p:cNvSpPr>
            <p:nvPr/>
          </p:nvSpPr>
          <p:spPr bwMode="auto">
            <a:xfrm flipH="1" flipV="1">
              <a:off x="1701" y="2704"/>
              <a:ext cx="172" cy="3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732" name="Oval 76"/>
            <p:cNvSpPr>
              <a:spLocks noChangeArrowheads="1"/>
            </p:cNvSpPr>
            <p:nvPr/>
          </p:nvSpPr>
          <p:spPr bwMode="auto">
            <a:xfrm>
              <a:off x="1894" y="2952"/>
              <a:ext cx="227" cy="227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s-MX" sz="1800" b="1">
                  <a:latin typeface="Arial" charset="0"/>
                </a:rPr>
                <a:t>P</a:t>
              </a:r>
              <a:endParaRPr lang="es-ES" sz="1800" b="1">
                <a:latin typeface="Arial" charset="0"/>
              </a:endParaRPr>
            </a:p>
          </p:txBody>
        </p:sp>
      </p:grpSp>
      <p:sp>
        <p:nvSpPr>
          <p:cNvPr id="1059917" name="Line 77"/>
          <p:cNvSpPr>
            <a:spLocks noChangeShapeType="1"/>
          </p:cNvSpPr>
          <p:nvPr/>
        </p:nvSpPr>
        <p:spPr bwMode="auto">
          <a:xfrm rot="603406" flipV="1">
            <a:off x="2996394" y="5499100"/>
            <a:ext cx="74612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9" name="AutoShape 78"/>
          <p:cNvSpPr>
            <a:spLocks noChangeArrowheads="1"/>
          </p:cNvSpPr>
          <p:nvPr/>
        </p:nvSpPr>
        <p:spPr bwMode="auto">
          <a:xfrm rot="1139802" flipH="1">
            <a:off x="2993219" y="4906963"/>
            <a:ext cx="433387" cy="817562"/>
          </a:xfrm>
          <a:prstGeom prst="can">
            <a:avLst>
              <a:gd name="adj" fmla="val 24751"/>
            </a:avLst>
          </a:prstGeom>
          <a:gradFill rotWithShape="1">
            <a:gsLst>
              <a:gs pos="0">
                <a:srgbClr val="007896"/>
              </a:gs>
              <a:gs pos="100000">
                <a:srgbClr val="00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19" name="Line 79"/>
          <p:cNvSpPr>
            <a:spLocks noChangeShapeType="1"/>
          </p:cNvSpPr>
          <p:nvPr/>
        </p:nvSpPr>
        <p:spPr bwMode="auto">
          <a:xfrm rot="849097" flipV="1">
            <a:off x="3372631" y="4481513"/>
            <a:ext cx="39688" cy="514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59920" name="Oval 80"/>
          <p:cNvSpPr>
            <a:spLocks noChangeArrowheads="1"/>
          </p:cNvSpPr>
          <p:nvPr/>
        </p:nvSpPr>
        <p:spPr bwMode="auto">
          <a:xfrm rot="288743">
            <a:off x="3782206" y="4754563"/>
            <a:ext cx="936625" cy="647700"/>
          </a:xfrm>
          <a:prstGeom prst="ellips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1" name="Oval 81"/>
          <p:cNvSpPr>
            <a:spLocks noChangeArrowheads="1"/>
          </p:cNvSpPr>
          <p:nvPr/>
        </p:nvSpPr>
        <p:spPr bwMode="auto">
          <a:xfrm rot="610306">
            <a:off x="3837769" y="4999038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2" name="Oval 82"/>
          <p:cNvSpPr>
            <a:spLocks noChangeArrowheads="1"/>
          </p:cNvSpPr>
          <p:nvPr/>
        </p:nvSpPr>
        <p:spPr bwMode="auto">
          <a:xfrm rot="610306">
            <a:off x="4126694" y="4856163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3" name="Oval 83"/>
          <p:cNvSpPr>
            <a:spLocks noChangeArrowheads="1"/>
          </p:cNvSpPr>
          <p:nvPr/>
        </p:nvSpPr>
        <p:spPr bwMode="auto">
          <a:xfrm rot="610306">
            <a:off x="4342594" y="5072063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4" name="Oval 84"/>
          <p:cNvSpPr>
            <a:spLocks noChangeArrowheads="1"/>
          </p:cNvSpPr>
          <p:nvPr/>
        </p:nvSpPr>
        <p:spPr bwMode="auto">
          <a:xfrm rot="610306">
            <a:off x="4485469" y="49276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5" name="Oval 85"/>
          <p:cNvSpPr>
            <a:spLocks noChangeArrowheads="1"/>
          </p:cNvSpPr>
          <p:nvPr/>
        </p:nvSpPr>
        <p:spPr bwMode="auto">
          <a:xfrm rot="610306">
            <a:off x="3910794" y="4856163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6" name="Oval 86"/>
          <p:cNvSpPr>
            <a:spLocks noChangeArrowheads="1"/>
          </p:cNvSpPr>
          <p:nvPr/>
        </p:nvSpPr>
        <p:spPr bwMode="auto">
          <a:xfrm rot="610306">
            <a:off x="4269569" y="4783138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7" name="Oval 87"/>
          <p:cNvSpPr>
            <a:spLocks noChangeArrowheads="1"/>
          </p:cNvSpPr>
          <p:nvPr/>
        </p:nvSpPr>
        <p:spPr bwMode="auto">
          <a:xfrm rot="610306">
            <a:off x="4269569" y="49276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8" name="Oval 88"/>
          <p:cNvSpPr>
            <a:spLocks noChangeArrowheads="1"/>
          </p:cNvSpPr>
          <p:nvPr/>
        </p:nvSpPr>
        <p:spPr bwMode="auto">
          <a:xfrm rot="610306">
            <a:off x="4053669" y="4999038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29" name="Oval 89"/>
          <p:cNvSpPr>
            <a:spLocks noChangeArrowheads="1"/>
          </p:cNvSpPr>
          <p:nvPr/>
        </p:nvSpPr>
        <p:spPr bwMode="auto">
          <a:xfrm rot="610306">
            <a:off x="4269569" y="5214938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30" name="Oval 90"/>
          <p:cNvSpPr>
            <a:spLocks noChangeArrowheads="1"/>
          </p:cNvSpPr>
          <p:nvPr/>
        </p:nvSpPr>
        <p:spPr bwMode="auto">
          <a:xfrm rot="610306">
            <a:off x="4198131" y="5072063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31" name="Oval 91"/>
          <p:cNvSpPr>
            <a:spLocks noChangeArrowheads="1"/>
          </p:cNvSpPr>
          <p:nvPr/>
        </p:nvSpPr>
        <p:spPr bwMode="auto">
          <a:xfrm rot="610306">
            <a:off x="4414031" y="51435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32" name="Oval 92"/>
          <p:cNvSpPr>
            <a:spLocks noChangeArrowheads="1"/>
          </p:cNvSpPr>
          <p:nvPr/>
        </p:nvSpPr>
        <p:spPr bwMode="auto">
          <a:xfrm rot="610306">
            <a:off x="3910794" y="51435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33" name="Oval 93"/>
          <p:cNvSpPr>
            <a:spLocks noChangeArrowheads="1"/>
          </p:cNvSpPr>
          <p:nvPr/>
        </p:nvSpPr>
        <p:spPr bwMode="auto">
          <a:xfrm rot="610306">
            <a:off x="4558494" y="5072063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59934" name="Oval 94"/>
          <p:cNvSpPr>
            <a:spLocks noChangeArrowheads="1"/>
          </p:cNvSpPr>
          <p:nvPr/>
        </p:nvSpPr>
        <p:spPr bwMode="auto">
          <a:xfrm rot="610306">
            <a:off x="4053669" y="5214938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1869269" y="3095625"/>
            <a:ext cx="615950" cy="396875"/>
            <a:chOff x="1321" y="1950"/>
            <a:chExt cx="388" cy="250"/>
          </a:xfrm>
        </p:grpSpPr>
        <p:sp>
          <p:nvSpPr>
            <p:cNvPr id="70729" name="Oval 96"/>
            <p:cNvSpPr>
              <a:spLocks noChangeArrowheads="1"/>
            </p:cNvSpPr>
            <p:nvPr/>
          </p:nvSpPr>
          <p:spPr bwMode="auto">
            <a:xfrm rot="8554389" flipH="1" flipV="1">
              <a:off x="1342" y="1991"/>
              <a:ext cx="334" cy="178"/>
            </a:xfrm>
            <a:prstGeom prst="ellipse">
              <a:avLst/>
            </a:prstGeom>
            <a:solidFill>
              <a:srgbClr val="99FF33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33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70730" name="Text Box 97"/>
            <p:cNvSpPr txBox="1">
              <a:spLocks noChangeArrowheads="1"/>
            </p:cNvSpPr>
            <p:nvPr/>
          </p:nvSpPr>
          <p:spPr bwMode="auto">
            <a:xfrm rot="8554389" flipH="1" flipV="1">
              <a:off x="1321" y="1950"/>
              <a:ext cx="3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2000" b="1" dirty="0">
                  <a:latin typeface="Symbol" pitchFamily="18" charset="2"/>
                </a:rPr>
                <a:t>a</a:t>
              </a:r>
              <a:r>
                <a:rPr lang="es-ES_tradnl" sz="2000" dirty="0">
                  <a:latin typeface="Arial" charset="0"/>
                </a:rPr>
                <a:t>s</a:t>
              </a:r>
              <a:endParaRPr lang="es-ES_tradnl" sz="2000" b="1" dirty="0">
                <a:solidFill>
                  <a:srgbClr val="FFFF00"/>
                </a:solidFill>
                <a:latin typeface="Symbol" pitchFamily="18" charset="2"/>
              </a:endParaRPr>
            </a:p>
          </p:txBody>
        </p:sp>
      </p:grpSp>
      <p:sp>
        <p:nvSpPr>
          <p:cNvPr id="70707" name="AutoShape 98"/>
          <p:cNvSpPr>
            <a:spLocks noChangeArrowheads="1"/>
          </p:cNvSpPr>
          <p:nvPr/>
        </p:nvSpPr>
        <p:spPr bwMode="auto">
          <a:xfrm rot="20162161" flipH="1">
            <a:off x="6238069" y="4984750"/>
            <a:ext cx="287337" cy="666750"/>
          </a:xfrm>
          <a:prstGeom prst="can">
            <a:avLst>
              <a:gd name="adj" fmla="val 30445"/>
            </a:avLst>
          </a:prstGeom>
          <a:gradFill rotWithShape="1">
            <a:gsLst>
              <a:gs pos="0">
                <a:srgbClr val="007896"/>
              </a:gs>
              <a:gs pos="100000">
                <a:srgbClr val="00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0710" name="Text Box 119"/>
          <p:cNvSpPr txBox="1">
            <a:spLocks noChangeArrowheads="1"/>
          </p:cNvSpPr>
          <p:nvPr/>
        </p:nvSpPr>
        <p:spPr bwMode="auto">
          <a:xfrm>
            <a:off x="4348944" y="2941638"/>
            <a:ext cx="1169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>
                <a:solidFill>
                  <a:srgbClr val="339966"/>
                </a:solidFill>
                <a:latin typeface="Arial" charset="0"/>
              </a:rPr>
              <a:t>GABA</a:t>
            </a:r>
            <a:endParaRPr lang="es-ES" sz="2800">
              <a:solidFill>
                <a:srgbClr val="339966"/>
              </a:solidFill>
              <a:latin typeface="Arial" charset="0"/>
            </a:endParaRPr>
          </a:p>
        </p:txBody>
      </p:sp>
      <p:grpSp>
        <p:nvGrpSpPr>
          <p:cNvPr id="199" name="198 Grupo"/>
          <p:cNvGrpSpPr/>
          <p:nvPr/>
        </p:nvGrpSpPr>
        <p:grpSpPr>
          <a:xfrm>
            <a:off x="5352244" y="4340225"/>
            <a:ext cx="3469642" cy="1692896"/>
            <a:chOff x="5352244" y="4340225"/>
            <a:chExt cx="3469642" cy="1692896"/>
          </a:xfrm>
        </p:grpSpPr>
        <p:grpSp>
          <p:nvGrpSpPr>
            <p:cNvPr id="11" name="Group 123"/>
            <p:cNvGrpSpPr>
              <a:grpSpLocks/>
            </p:cNvGrpSpPr>
            <p:nvPr/>
          </p:nvGrpSpPr>
          <p:grpSpPr bwMode="auto">
            <a:xfrm>
              <a:off x="5352244" y="4340225"/>
              <a:ext cx="1241425" cy="1573213"/>
              <a:chOff x="3515" y="2734"/>
              <a:chExt cx="782" cy="991"/>
            </a:xfrm>
          </p:grpSpPr>
          <p:sp>
            <p:nvSpPr>
              <p:cNvPr id="70726" name="Line 100"/>
              <p:cNvSpPr>
                <a:spLocks noChangeShapeType="1"/>
              </p:cNvSpPr>
              <p:nvPr/>
            </p:nvSpPr>
            <p:spPr bwMode="auto">
              <a:xfrm rot="19625764" flipV="1">
                <a:off x="4266" y="3529"/>
                <a:ext cx="31" cy="1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727" name="Text Box 101"/>
              <p:cNvSpPr txBox="1">
                <a:spLocks noChangeArrowheads="1"/>
              </p:cNvSpPr>
              <p:nvPr/>
            </p:nvSpPr>
            <p:spPr bwMode="auto">
              <a:xfrm>
                <a:off x="3515" y="2734"/>
                <a:ext cx="5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s-MX">
                    <a:latin typeface="Arial" charset="0"/>
                  </a:rPr>
                  <a:t>Ca</a:t>
                </a:r>
                <a:r>
                  <a:rPr lang="es-MX" sz="2800" baseline="30000">
                    <a:latin typeface="Arial" charset="0"/>
                  </a:rPr>
                  <a:t>2+</a:t>
                </a:r>
              </a:p>
            </p:txBody>
          </p:sp>
          <p:sp>
            <p:nvSpPr>
              <p:cNvPr id="70728" name="Line 102"/>
              <p:cNvSpPr>
                <a:spLocks noChangeShapeType="1"/>
              </p:cNvSpPr>
              <p:nvPr/>
            </p:nvSpPr>
            <p:spPr bwMode="auto">
              <a:xfrm rot="19871453" flipV="1">
                <a:off x="4022" y="2923"/>
                <a:ext cx="33" cy="2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23" name="122 Grupo"/>
            <p:cNvGrpSpPr/>
            <p:nvPr/>
          </p:nvGrpSpPr>
          <p:grpSpPr>
            <a:xfrm>
              <a:off x="7596336" y="4509120"/>
              <a:ext cx="1225550" cy="1524001"/>
              <a:chOff x="7596336" y="4509120"/>
              <a:chExt cx="1225550" cy="1524001"/>
            </a:xfrm>
          </p:grpSpPr>
          <p:sp>
            <p:nvSpPr>
              <p:cNvPr id="117" name="Line 12"/>
              <p:cNvSpPr>
                <a:spLocks noChangeShapeType="1"/>
              </p:cNvSpPr>
              <p:nvPr/>
            </p:nvSpPr>
            <p:spPr bwMode="auto">
              <a:xfrm>
                <a:off x="7596336" y="5896595"/>
                <a:ext cx="46513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8" name="Line 13"/>
              <p:cNvSpPr>
                <a:spLocks noChangeShapeType="1"/>
              </p:cNvSpPr>
              <p:nvPr/>
            </p:nvSpPr>
            <p:spPr bwMode="auto">
              <a:xfrm flipV="1">
                <a:off x="8061474" y="4509120"/>
                <a:ext cx="44450" cy="138747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9" name="Line 14"/>
              <p:cNvSpPr>
                <a:spLocks noChangeShapeType="1"/>
              </p:cNvSpPr>
              <p:nvPr/>
            </p:nvSpPr>
            <p:spPr bwMode="auto">
              <a:xfrm>
                <a:off x="8105924" y="4536108"/>
                <a:ext cx="93663" cy="149701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20" name="Line 15"/>
              <p:cNvSpPr>
                <a:spLocks noChangeShapeType="1"/>
              </p:cNvSpPr>
              <p:nvPr/>
            </p:nvSpPr>
            <p:spPr bwMode="auto">
              <a:xfrm flipV="1">
                <a:off x="8339286" y="5852145"/>
                <a:ext cx="465138" cy="16351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21" name="Arc 16"/>
              <p:cNvSpPr>
                <a:spLocks/>
              </p:cNvSpPr>
              <p:nvPr/>
            </p:nvSpPr>
            <p:spPr bwMode="auto">
              <a:xfrm flipV="1">
                <a:off x="8199586" y="6006133"/>
                <a:ext cx="139700" cy="269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22" name="Line 17"/>
              <p:cNvSpPr>
                <a:spLocks noChangeShapeType="1"/>
              </p:cNvSpPr>
              <p:nvPr/>
            </p:nvSpPr>
            <p:spPr bwMode="auto">
              <a:xfrm>
                <a:off x="7653486" y="5515644"/>
                <a:ext cx="1168400" cy="158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sp>
        <p:nvSpPr>
          <p:cNvPr id="124" name="123 CuadroTexto"/>
          <p:cNvSpPr txBox="1"/>
          <p:nvPr/>
        </p:nvSpPr>
        <p:spPr>
          <a:xfrm>
            <a:off x="611560" y="1628800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3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125" name="124 CuadroTexto"/>
          <p:cNvSpPr txBox="1"/>
          <p:nvPr/>
        </p:nvSpPr>
        <p:spPr>
          <a:xfrm>
            <a:off x="7164288" y="1774557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6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grpSp>
        <p:nvGrpSpPr>
          <p:cNvPr id="196" name="195 Grupo"/>
          <p:cNvGrpSpPr/>
          <p:nvPr/>
        </p:nvGrpSpPr>
        <p:grpSpPr>
          <a:xfrm>
            <a:off x="5039469" y="5589240"/>
            <a:ext cx="828675" cy="539750"/>
            <a:chOff x="4934123" y="5690195"/>
            <a:chExt cx="828675" cy="539750"/>
          </a:xfrm>
        </p:grpSpPr>
        <p:sp>
          <p:nvSpPr>
            <p:cNvPr id="139" name="Oval 105"/>
            <p:cNvSpPr>
              <a:spLocks noChangeArrowheads="1"/>
            </p:cNvSpPr>
            <p:nvPr/>
          </p:nvSpPr>
          <p:spPr bwMode="auto">
            <a:xfrm rot="610306">
              <a:off x="4934123" y="59060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0" name="Oval 106"/>
            <p:cNvSpPr>
              <a:spLocks noChangeArrowheads="1"/>
            </p:cNvSpPr>
            <p:nvPr/>
          </p:nvSpPr>
          <p:spPr bwMode="auto">
            <a:xfrm rot="610306">
              <a:off x="5223048" y="57632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1" name="Oval 107"/>
            <p:cNvSpPr>
              <a:spLocks noChangeArrowheads="1"/>
            </p:cNvSpPr>
            <p:nvPr/>
          </p:nvSpPr>
          <p:spPr bwMode="auto">
            <a:xfrm rot="610306">
              <a:off x="5438948" y="59791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2" name="Oval 108"/>
            <p:cNvSpPr>
              <a:spLocks noChangeArrowheads="1"/>
            </p:cNvSpPr>
            <p:nvPr/>
          </p:nvSpPr>
          <p:spPr bwMode="auto">
            <a:xfrm rot="610306">
              <a:off x="5581823" y="58346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3" name="Oval 109"/>
            <p:cNvSpPr>
              <a:spLocks noChangeArrowheads="1"/>
            </p:cNvSpPr>
            <p:nvPr/>
          </p:nvSpPr>
          <p:spPr bwMode="auto">
            <a:xfrm rot="610306">
              <a:off x="5007148" y="57632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4" name="Oval 110"/>
            <p:cNvSpPr>
              <a:spLocks noChangeArrowheads="1"/>
            </p:cNvSpPr>
            <p:nvPr/>
          </p:nvSpPr>
          <p:spPr bwMode="auto">
            <a:xfrm rot="610306">
              <a:off x="5365923" y="56901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5" name="Oval 111"/>
            <p:cNvSpPr>
              <a:spLocks noChangeArrowheads="1"/>
            </p:cNvSpPr>
            <p:nvPr/>
          </p:nvSpPr>
          <p:spPr bwMode="auto">
            <a:xfrm rot="610306">
              <a:off x="5365923" y="58346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6" name="Oval 112"/>
            <p:cNvSpPr>
              <a:spLocks noChangeArrowheads="1"/>
            </p:cNvSpPr>
            <p:nvPr/>
          </p:nvSpPr>
          <p:spPr bwMode="auto">
            <a:xfrm rot="610306">
              <a:off x="5150023" y="59060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7" name="Oval 113"/>
            <p:cNvSpPr>
              <a:spLocks noChangeArrowheads="1"/>
            </p:cNvSpPr>
            <p:nvPr/>
          </p:nvSpPr>
          <p:spPr bwMode="auto">
            <a:xfrm rot="610306">
              <a:off x="5365923" y="61219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8" name="Oval 114"/>
            <p:cNvSpPr>
              <a:spLocks noChangeArrowheads="1"/>
            </p:cNvSpPr>
            <p:nvPr/>
          </p:nvSpPr>
          <p:spPr bwMode="auto">
            <a:xfrm rot="610306">
              <a:off x="5294485" y="59791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9" name="Oval 115"/>
            <p:cNvSpPr>
              <a:spLocks noChangeArrowheads="1"/>
            </p:cNvSpPr>
            <p:nvPr/>
          </p:nvSpPr>
          <p:spPr bwMode="auto">
            <a:xfrm rot="610306">
              <a:off x="5510386" y="60505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0" name="Oval 116"/>
            <p:cNvSpPr>
              <a:spLocks noChangeArrowheads="1"/>
            </p:cNvSpPr>
            <p:nvPr/>
          </p:nvSpPr>
          <p:spPr bwMode="auto">
            <a:xfrm rot="610306">
              <a:off x="5007148" y="60505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1" name="Oval 117"/>
            <p:cNvSpPr>
              <a:spLocks noChangeArrowheads="1"/>
            </p:cNvSpPr>
            <p:nvPr/>
          </p:nvSpPr>
          <p:spPr bwMode="auto">
            <a:xfrm rot="610306">
              <a:off x="5654848" y="59791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2" name="Oval 118"/>
            <p:cNvSpPr>
              <a:spLocks noChangeArrowheads="1"/>
            </p:cNvSpPr>
            <p:nvPr/>
          </p:nvSpPr>
          <p:spPr bwMode="auto">
            <a:xfrm rot="610306">
              <a:off x="5150023" y="61219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98" name="197 Grupo"/>
          <p:cNvGrpSpPr/>
          <p:nvPr/>
        </p:nvGrpSpPr>
        <p:grpSpPr>
          <a:xfrm>
            <a:off x="3491880" y="5445224"/>
            <a:ext cx="1512168" cy="683766"/>
            <a:chOff x="3491880" y="5445224"/>
            <a:chExt cx="1512168" cy="683766"/>
          </a:xfrm>
        </p:grpSpPr>
        <p:grpSp>
          <p:nvGrpSpPr>
            <p:cNvPr id="197" name="196 Grupo"/>
            <p:cNvGrpSpPr/>
            <p:nvPr/>
          </p:nvGrpSpPr>
          <p:grpSpPr>
            <a:xfrm>
              <a:off x="3491880" y="5445224"/>
              <a:ext cx="755650" cy="539750"/>
              <a:chOff x="3932612" y="5669932"/>
              <a:chExt cx="755650" cy="539750"/>
            </a:xfrm>
          </p:grpSpPr>
          <p:sp>
            <p:nvSpPr>
              <p:cNvPr id="169" name="Oval 105"/>
              <p:cNvSpPr>
                <a:spLocks noChangeArrowheads="1"/>
              </p:cNvSpPr>
              <p:nvPr/>
            </p:nvSpPr>
            <p:spPr bwMode="auto">
              <a:xfrm rot="610306">
                <a:off x="3932612" y="58858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0" name="Oval 106"/>
              <p:cNvSpPr>
                <a:spLocks noChangeArrowheads="1"/>
              </p:cNvSpPr>
              <p:nvPr/>
            </p:nvSpPr>
            <p:spPr bwMode="auto">
              <a:xfrm rot="610306">
                <a:off x="4221537" y="57429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1" name="Oval 107"/>
              <p:cNvSpPr>
                <a:spLocks noChangeArrowheads="1"/>
              </p:cNvSpPr>
              <p:nvPr/>
            </p:nvSpPr>
            <p:spPr bwMode="auto">
              <a:xfrm rot="610306">
                <a:off x="4437437" y="59588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2" name="Oval 108"/>
              <p:cNvSpPr>
                <a:spLocks noChangeArrowheads="1"/>
              </p:cNvSpPr>
              <p:nvPr/>
            </p:nvSpPr>
            <p:spPr bwMode="auto">
              <a:xfrm rot="610306">
                <a:off x="4580312" y="58143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3" name="Oval 109"/>
              <p:cNvSpPr>
                <a:spLocks noChangeArrowheads="1"/>
              </p:cNvSpPr>
              <p:nvPr/>
            </p:nvSpPr>
            <p:spPr bwMode="auto">
              <a:xfrm rot="610306">
                <a:off x="4005637" y="57429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4" name="Oval 110"/>
              <p:cNvSpPr>
                <a:spLocks noChangeArrowheads="1"/>
              </p:cNvSpPr>
              <p:nvPr/>
            </p:nvSpPr>
            <p:spPr bwMode="auto">
              <a:xfrm rot="610306">
                <a:off x="4364412" y="56699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5" name="Oval 111"/>
              <p:cNvSpPr>
                <a:spLocks noChangeArrowheads="1"/>
              </p:cNvSpPr>
              <p:nvPr/>
            </p:nvSpPr>
            <p:spPr bwMode="auto">
              <a:xfrm rot="610306">
                <a:off x="4364412" y="58143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6" name="Oval 112"/>
              <p:cNvSpPr>
                <a:spLocks noChangeArrowheads="1"/>
              </p:cNvSpPr>
              <p:nvPr/>
            </p:nvSpPr>
            <p:spPr bwMode="auto">
              <a:xfrm rot="610306">
                <a:off x="4148512" y="58858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7" name="Oval 113"/>
              <p:cNvSpPr>
                <a:spLocks noChangeArrowheads="1"/>
              </p:cNvSpPr>
              <p:nvPr/>
            </p:nvSpPr>
            <p:spPr bwMode="auto">
              <a:xfrm rot="610306">
                <a:off x="4364412" y="61017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8" name="Oval 114"/>
              <p:cNvSpPr>
                <a:spLocks noChangeArrowheads="1"/>
              </p:cNvSpPr>
              <p:nvPr/>
            </p:nvSpPr>
            <p:spPr bwMode="auto">
              <a:xfrm rot="610306">
                <a:off x="4292974" y="59588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9" name="Oval 115"/>
              <p:cNvSpPr>
                <a:spLocks noChangeArrowheads="1"/>
              </p:cNvSpPr>
              <p:nvPr/>
            </p:nvSpPr>
            <p:spPr bwMode="auto">
              <a:xfrm rot="610306">
                <a:off x="4508875" y="60302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0" name="Oval 116"/>
              <p:cNvSpPr>
                <a:spLocks noChangeArrowheads="1"/>
              </p:cNvSpPr>
              <p:nvPr/>
            </p:nvSpPr>
            <p:spPr bwMode="auto">
              <a:xfrm rot="610306">
                <a:off x="4005637" y="60302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1" name="Oval 118"/>
              <p:cNvSpPr>
                <a:spLocks noChangeArrowheads="1"/>
              </p:cNvSpPr>
              <p:nvPr/>
            </p:nvSpPr>
            <p:spPr bwMode="auto">
              <a:xfrm rot="610306">
                <a:off x="4148512" y="61017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95" name="194 Grupo"/>
            <p:cNvGrpSpPr/>
            <p:nvPr/>
          </p:nvGrpSpPr>
          <p:grpSpPr>
            <a:xfrm>
              <a:off x="4248398" y="5589240"/>
              <a:ext cx="755650" cy="539750"/>
              <a:chOff x="4383730" y="6192934"/>
              <a:chExt cx="755650" cy="539750"/>
            </a:xfrm>
          </p:grpSpPr>
          <p:sp>
            <p:nvSpPr>
              <p:cNvPr id="182" name="Oval 105"/>
              <p:cNvSpPr>
                <a:spLocks noChangeArrowheads="1"/>
              </p:cNvSpPr>
              <p:nvPr/>
            </p:nvSpPr>
            <p:spPr bwMode="auto">
              <a:xfrm rot="610306">
                <a:off x="4383730" y="64088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3" name="Oval 106"/>
              <p:cNvSpPr>
                <a:spLocks noChangeArrowheads="1"/>
              </p:cNvSpPr>
              <p:nvPr/>
            </p:nvSpPr>
            <p:spPr bwMode="auto">
              <a:xfrm rot="610306">
                <a:off x="4672655" y="62659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4" name="Oval 107"/>
              <p:cNvSpPr>
                <a:spLocks noChangeArrowheads="1"/>
              </p:cNvSpPr>
              <p:nvPr/>
            </p:nvSpPr>
            <p:spPr bwMode="auto">
              <a:xfrm rot="610306">
                <a:off x="4888555" y="64818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5" name="Oval 108"/>
              <p:cNvSpPr>
                <a:spLocks noChangeArrowheads="1"/>
              </p:cNvSpPr>
              <p:nvPr/>
            </p:nvSpPr>
            <p:spPr bwMode="auto">
              <a:xfrm rot="610306">
                <a:off x="5031430" y="63373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6" name="Oval 109"/>
              <p:cNvSpPr>
                <a:spLocks noChangeArrowheads="1"/>
              </p:cNvSpPr>
              <p:nvPr/>
            </p:nvSpPr>
            <p:spPr bwMode="auto">
              <a:xfrm rot="610306">
                <a:off x="4456755" y="62659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7" name="Oval 110"/>
              <p:cNvSpPr>
                <a:spLocks noChangeArrowheads="1"/>
              </p:cNvSpPr>
              <p:nvPr/>
            </p:nvSpPr>
            <p:spPr bwMode="auto">
              <a:xfrm rot="610306">
                <a:off x="4815530" y="61929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8" name="Oval 111"/>
              <p:cNvSpPr>
                <a:spLocks noChangeArrowheads="1"/>
              </p:cNvSpPr>
              <p:nvPr/>
            </p:nvSpPr>
            <p:spPr bwMode="auto">
              <a:xfrm rot="610306">
                <a:off x="4815530" y="63373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9" name="Oval 112"/>
              <p:cNvSpPr>
                <a:spLocks noChangeArrowheads="1"/>
              </p:cNvSpPr>
              <p:nvPr/>
            </p:nvSpPr>
            <p:spPr bwMode="auto">
              <a:xfrm rot="610306">
                <a:off x="4599630" y="64088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90" name="Oval 113"/>
              <p:cNvSpPr>
                <a:spLocks noChangeArrowheads="1"/>
              </p:cNvSpPr>
              <p:nvPr/>
            </p:nvSpPr>
            <p:spPr bwMode="auto">
              <a:xfrm rot="610306">
                <a:off x="4815530" y="66247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91" name="Oval 114"/>
              <p:cNvSpPr>
                <a:spLocks noChangeArrowheads="1"/>
              </p:cNvSpPr>
              <p:nvPr/>
            </p:nvSpPr>
            <p:spPr bwMode="auto">
              <a:xfrm rot="610306">
                <a:off x="4744092" y="64818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92" name="Oval 115"/>
              <p:cNvSpPr>
                <a:spLocks noChangeArrowheads="1"/>
              </p:cNvSpPr>
              <p:nvPr/>
            </p:nvSpPr>
            <p:spPr bwMode="auto">
              <a:xfrm rot="610306">
                <a:off x="4959993" y="65532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93" name="Oval 116"/>
              <p:cNvSpPr>
                <a:spLocks noChangeArrowheads="1"/>
              </p:cNvSpPr>
              <p:nvPr/>
            </p:nvSpPr>
            <p:spPr bwMode="auto">
              <a:xfrm rot="610306">
                <a:off x="4456755" y="65532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94" name="Oval 118"/>
              <p:cNvSpPr>
                <a:spLocks noChangeArrowheads="1"/>
              </p:cNvSpPr>
              <p:nvPr/>
            </p:nvSpPr>
            <p:spPr bwMode="auto">
              <a:xfrm rot="610306">
                <a:off x="4599630" y="66247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 -0.04326 L 0.07292 -0.09577 " pathEditMode="relative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882" grpId="0"/>
      <p:bldP spid="1059917" grpId="0" animBg="1"/>
      <p:bldP spid="10599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/>
          <p:cNvSpPr>
            <a:spLocks/>
          </p:cNvSpPr>
          <p:nvPr/>
        </p:nvSpPr>
        <p:spPr bwMode="auto">
          <a:xfrm>
            <a:off x="1053294" y="836613"/>
            <a:ext cx="6659562" cy="4651375"/>
          </a:xfrm>
          <a:custGeom>
            <a:avLst/>
            <a:gdLst>
              <a:gd name="T0" fmla="*/ 2147483647 w 2451"/>
              <a:gd name="T1" fmla="*/ 0 h 2049"/>
              <a:gd name="T2" fmla="*/ 2147483647 w 2451"/>
              <a:gd name="T3" fmla="*/ 1030643701 h 2049"/>
              <a:gd name="T4" fmla="*/ 2147483647 w 2451"/>
              <a:gd name="T5" fmla="*/ 2147483647 h 2049"/>
              <a:gd name="T6" fmla="*/ 2147483647 w 2451"/>
              <a:gd name="T7" fmla="*/ 2147483647 h 2049"/>
              <a:gd name="T8" fmla="*/ 2147483647 w 2451"/>
              <a:gd name="T9" fmla="*/ 2147483647 h 2049"/>
              <a:gd name="T10" fmla="*/ 1188586319 w 2451"/>
              <a:gd name="T11" fmla="*/ 2147483647 h 2049"/>
              <a:gd name="T12" fmla="*/ 494628004 w 2451"/>
              <a:gd name="T13" fmla="*/ 2147483647 h 2049"/>
              <a:gd name="T14" fmla="*/ 251006512 w 2451"/>
              <a:gd name="T15" fmla="*/ 2147483647 h 2049"/>
              <a:gd name="T16" fmla="*/ 125501897 w 2451"/>
              <a:gd name="T17" fmla="*/ 2147483647 h 2049"/>
              <a:gd name="T18" fmla="*/ 302682627 w 2451"/>
              <a:gd name="T19" fmla="*/ 2147483647 h 2049"/>
              <a:gd name="T20" fmla="*/ 1963750129 w 2451"/>
              <a:gd name="T21" fmla="*/ 2147483647 h 2049"/>
              <a:gd name="T22" fmla="*/ 2147483647 w 2451"/>
              <a:gd name="T23" fmla="*/ 2147483647 h 2049"/>
              <a:gd name="T24" fmla="*/ 2147483647 w 2451"/>
              <a:gd name="T25" fmla="*/ 2147483647 h 2049"/>
              <a:gd name="T26" fmla="*/ 2147483647 w 2451"/>
              <a:gd name="T27" fmla="*/ 2147483647 h 2049"/>
              <a:gd name="T28" fmla="*/ 2147483647 w 2451"/>
              <a:gd name="T29" fmla="*/ 2147483647 h 2049"/>
              <a:gd name="T30" fmla="*/ 2147483647 w 2451"/>
              <a:gd name="T31" fmla="*/ 2147483647 h 2049"/>
              <a:gd name="T32" fmla="*/ 2147483647 w 2451"/>
              <a:gd name="T33" fmla="*/ 2147483647 h 2049"/>
              <a:gd name="T34" fmla="*/ 2147483647 w 2451"/>
              <a:gd name="T35" fmla="*/ 2147483647 h 2049"/>
              <a:gd name="T36" fmla="*/ 2147483647 w 2451"/>
              <a:gd name="T37" fmla="*/ 2147483647 h 2049"/>
              <a:gd name="T38" fmla="*/ 2147483647 w 2451"/>
              <a:gd name="T39" fmla="*/ 2147483647 h 2049"/>
              <a:gd name="T40" fmla="*/ 2147483647 w 2451"/>
              <a:gd name="T41" fmla="*/ 1030643701 h 2049"/>
              <a:gd name="T42" fmla="*/ 2147483647 w 2451"/>
              <a:gd name="T43" fmla="*/ 412258417 h 2049"/>
              <a:gd name="T44" fmla="*/ 2147483647 w 2451"/>
              <a:gd name="T45" fmla="*/ 618385426 h 204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51"/>
              <a:gd name="T70" fmla="*/ 0 h 2049"/>
              <a:gd name="T71" fmla="*/ 2451 w 2451"/>
              <a:gd name="T72" fmla="*/ 2049 h 204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51" h="2049">
                <a:moveTo>
                  <a:pt x="796" y="0"/>
                </a:moveTo>
                <a:cubicBezTo>
                  <a:pt x="822" y="64"/>
                  <a:pt x="849" y="127"/>
                  <a:pt x="836" y="200"/>
                </a:cubicBezTo>
                <a:cubicBezTo>
                  <a:pt x="822" y="274"/>
                  <a:pt x="782" y="354"/>
                  <a:pt x="714" y="441"/>
                </a:cubicBezTo>
                <a:cubicBezTo>
                  <a:pt x="646" y="528"/>
                  <a:pt x="494" y="658"/>
                  <a:pt x="426" y="721"/>
                </a:cubicBezTo>
                <a:cubicBezTo>
                  <a:pt x="358" y="784"/>
                  <a:pt x="349" y="785"/>
                  <a:pt x="305" y="820"/>
                </a:cubicBezTo>
                <a:cubicBezTo>
                  <a:pt x="261" y="855"/>
                  <a:pt x="201" y="893"/>
                  <a:pt x="161" y="934"/>
                </a:cubicBezTo>
                <a:cubicBezTo>
                  <a:pt x="121" y="975"/>
                  <a:pt x="88" y="1028"/>
                  <a:pt x="67" y="1067"/>
                </a:cubicBezTo>
                <a:cubicBezTo>
                  <a:pt x="46" y="1106"/>
                  <a:pt x="42" y="1121"/>
                  <a:pt x="34" y="1167"/>
                </a:cubicBezTo>
                <a:cubicBezTo>
                  <a:pt x="26" y="1213"/>
                  <a:pt x="16" y="1281"/>
                  <a:pt x="17" y="1343"/>
                </a:cubicBezTo>
                <a:cubicBezTo>
                  <a:pt x="18" y="1405"/>
                  <a:pt x="0" y="1459"/>
                  <a:pt x="41" y="1542"/>
                </a:cubicBezTo>
                <a:cubicBezTo>
                  <a:pt x="82" y="1625"/>
                  <a:pt x="161" y="1773"/>
                  <a:pt x="266" y="1842"/>
                </a:cubicBezTo>
                <a:cubicBezTo>
                  <a:pt x="371" y="1912"/>
                  <a:pt x="565" y="1936"/>
                  <a:pt x="673" y="1962"/>
                </a:cubicBezTo>
                <a:cubicBezTo>
                  <a:pt x="782" y="1989"/>
                  <a:pt x="782" y="1989"/>
                  <a:pt x="918" y="2002"/>
                </a:cubicBezTo>
                <a:cubicBezTo>
                  <a:pt x="1053" y="2015"/>
                  <a:pt x="1318" y="2049"/>
                  <a:pt x="1488" y="2043"/>
                </a:cubicBezTo>
                <a:cubicBezTo>
                  <a:pt x="1657" y="2037"/>
                  <a:pt x="1806" y="2002"/>
                  <a:pt x="1936" y="1962"/>
                </a:cubicBezTo>
                <a:cubicBezTo>
                  <a:pt x="2065" y="1923"/>
                  <a:pt x="2180" y="1876"/>
                  <a:pt x="2262" y="1803"/>
                </a:cubicBezTo>
                <a:cubicBezTo>
                  <a:pt x="2343" y="1729"/>
                  <a:pt x="2397" y="1622"/>
                  <a:pt x="2424" y="1522"/>
                </a:cubicBezTo>
                <a:cubicBezTo>
                  <a:pt x="2451" y="1422"/>
                  <a:pt x="2451" y="1295"/>
                  <a:pt x="2424" y="1202"/>
                </a:cubicBezTo>
                <a:cubicBezTo>
                  <a:pt x="2397" y="1108"/>
                  <a:pt x="2357" y="1068"/>
                  <a:pt x="2262" y="961"/>
                </a:cubicBezTo>
                <a:cubicBezTo>
                  <a:pt x="2166" y="855"/>
                  <a:pt x="1949" y="688"/>
                  <a:pt x="1854" y="561"/>
                </a:cubicBezTo>
                <a:cubicBezTo>
                  <a:pt x="1759" y="433"/>
                  <a:pt x="1718" y="281"/>
                  <a:pt x="1691" y="200"/>
                </a:cubicBezTo>
                <a:cubicBezTo>
                  <a:pt x="1665" y="120"/>
                  <a:pt x="1691" y="94"/>
                  <a:pt x="1691" y="80"/>
                </a:cubicBezTo>
                <a:cubicBezTo>
                  <a:pt x="1691" y="67"/>
                  <a:pt x="1691" y="114"/>
                  <a:pt x="1691" y="120"/>
                </a:cubicBezTo>
              </a:path>
            </a:pathLst>
          </a:custGeom>
          <a:solidFill>
            <a:srgbClr val="FFFFCC"/>
          </a:solidFill>
          <a:ln w="1016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1684" name="Group 6"/>
          <p:cNvGrpSpPr>
            <a:grpSpLocks/>
          </p:cNvGrpSpPr>
          <p:nvPr/>
        </p:nvGrpSpPr>
        <p:grpSpPr bwMode="auto">
          <a:xfrm>
            <a:off x="6144404" y="2015455"/>
            <a:ext cx="1181100" cy="1484313"/>
            <a:chOff x="4205" y="1358"/>
            <a:chExt cx="744" cy="935"/>
          </a:xfrm>
        </p:grpSpPr>
        <p:sp>
          <p:nvSpPr>
            <p:cNvPr id="1070088" name="AutoShape 8"/>
            <p:cNvSpPr>
              <a:spLocks noChangeArrowheads="1"/>
            </p:cNvSpPr>
            <p:nvPr/>
          </p:nvSpPr>
          <p:spPr bwMode="auto">
            <a:xfrm rot="12795389" flipH="1">
              <a:off x="4759" y="1667"/>
              <a:ext cx="125" cy="393"/>
            </a:xfrm>
            <a:prstGeom prst="can">
              <a:avLst>
                <a:gd name="adj" fmla="val 54860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79" name="Freeform 9"/>
            <p:cNvSpPr>
              <a:spLocks/>
            </p:cNvSpPr>
            <p:nvPr/>
          </p:nvSpPr>
          <p:spPr bwMode="auto">
            <a:xfrm rot="-8804611" flipH="1" flipV="1">
              <a:off x="4904" y="1684"/>
              <a:ext cx="45" cy="140"/>
            </a:xfrm>
            <a:custGeom>
              <a:avLst/>
              <a:gdLst>
                <a:gd name="T0" fmla="*/ 0 w 81"/>
                <a:gd name="T1" fmla="*/ 16 h 248"/>
                <a:gd name="T2" fmla="*/ 6 w 81"/>
                <a:gd name="T3" fmla="*/ 0 h 248"/>
                <a:gd name="T4" fmla="*/ 22 w 81"/>
                <a:gd name="T5" fmla="*/ 16 h 248"/>
                <a:gd name="T6" fmla="*/ 22 w 81"/>
                <a:gd name="T7" fmla="*/ 46 h 248"/>
                <a:gd name="T8" fmla="*/ 16 w 81"/>
                <a:gd name="T9" fmla="*/ 79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48"/>
                <a:gd name="T17" fmla="*/ 81 w 81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48">
                  <a:moveTo>
                    <a:pt x="0" y="52"/>
                  </a:moveTo>
                  <a:cubicBezTo>
                    <a:pt x="3" y="43"/>
                    <a:pt x="8" y="0"/>
                    <a:pt x="20" y="0"/>
                  </a:cubicBezTo>
                  <a:cubicBezTo>
                    <a:pt x="32" y="0"/>
                    <a:pt x="63" y="28"/>
                    <a:pt x="72" y="52"/>
                  </a:cubicBezTo>
                  <a:cubicBezTo>
                    <a:pt x="81" y="76"/>
                    <a:pt x="75" y="112"/>
                    <a:pt x="72" y="145"/>
                  </a:cubicBezTo>
                  <a:cubicBezTo>
                    <a:pt x="69" y="178"/>
                    <a:pt x="56" y="227"/>
                    <a:pt x="52" y="2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80" name="Freeform 10"/>
            <p:cNvSpPr>
              <a:spLocks/>
            </p:cNvSpPr>
            <p:nvPr/>
          </p:nvSpPr>
          <p:spPr bwMode="auto">
            <a:xfrm rot="-8804611" flipH="1" flipV="1">
              <a:off x="4631" y="1458"/>
              <a:ext cx="207" cy="130"/>
            </a:xfrm>
            <a:custGeom>
              <a:avLst/>
              <a:gdLst>
                <a:gd name="T0" fmla="*/ 0 w 374"/>
                <a:gd name="T1" fmla="*/ 73 h 231"/>
                <a:gd name="T2" fmla="*/ 2 w 374"/>
                <a:gd name="T3" fmla="*/ 49 h 231"/>
                <a:gd name="T4" fmla="*/ 9 w 374"/>
                <a:gd name="T5" fmla="*/ 10 h 231"/>
                <a:gd name="T6" fmla="*/ 36 w 374"/>
                <a:gd name="T7" fmla="*/ 3 h 231"/>
                <a:gd name="T8" fmla="*/ 51 w 374"/>
                <a:gd name="T9" fmla="*/ 29 h 231"/>
                <a:gd name="T10" fmla="*/ 69 w 374"/>
                <a:gd name="T11" fmla="*/ 23 h 231"/>
                <a:gd name="T12" fmla="*/ 84 w 374"/>
                <a:gd name="T13" fmla="*/ 26 h 231"/>
                <a:gd name="T14" fmla="*/ 111 w 374"/>
                <a:gd name="T15" fmla="*/ 29 h 231"/>
                <a:gd name="T16" fmla="*/ 107 w 374"/>
                <a:gd name="T17" fmla="*/ 63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4"/>
                <a:gd name="T28" fmla="*/ 0 h 231"/>
                <a:gd name="T29" fmla="*/ 374 w 374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4" h="231">
                  <a:moveTo>
                    <a:pt x="0" y="231"/>
                  </a:moveTo>
                  <a:cubicBezTo>
                    <a:pt x="1" y="218"/>
                    <a:pt x="2" y="187"/>
                    <a:pt x="7" y="154"/>
                  </a:cubicBezTo>
                  <a:cubicBezTo>
                    <a:pt x="13" y="121"/>
                    <a:pt x="13" y="56"/>
                    <a:pt x="31" y="32"/>
                  </a:cubicBezTo>
                  <a:cubicBezTo>
                    <a:pt x="49" y="8"/>
                    <a:pt x="94" y="0"/>
                    <a:pt x="117" y="10"/>
                  </a:cubicBezTo>
                  <a:cubicBezTo>
                    <a:pt x="140" y="20"/>
                    <a:pt x="150" y="82"/>
                    <a:pt x="168" y="93"/>
                  </a:cubicBezTo>
                  <a:cubicBezTo>
                    <a:pt x="186" y="104"/>
                    <a:pt x="208" y="75"/>
                    <a:pt x="225" y="73"/>
                  </a:cubicBezTo>
                  <a:cubicBezTo>
                    <a:pt x="242" y="71"/>
                    <a:pt x="249" y="80"/>
                    <a:pt x="272" y="83"/>
                  </a:cubicBezTo>
                  <a:cubicBezTo>
                    <a:pt x="295" y="86"/>
                    <a:pt x="348" y="74"/>
                    <a:pt x="361" y="93"/>
                  </a:cubicBezTo>
                  <a:cubicBezTo>
                    <a:pt x="374" y="112"/>
                    <a:pt x="352" y="177"/>
                    <a:pt x="349" y="19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81" name="Freeform 11"/>
            <p:cNvSpPr>
              <a:spLocks/>
            </p:cNvSpPr>
            <p:nvPr/>
          </p:nvSpPr>
          <p:spPr bwMode="auto">
            <a:xfrm rot="-8804611" flipH="1" flipV="1">
              <a:off x="4578" y="1947"/>
              <a:ext cx="131" cy="126"/>
            </a:xfrm>
            <a:custGeom>
              <a:avLst/>
              <a:gdLst>
                <a:gd name="T0" fmla="*/ 0 w 234"/>
                <a:gd name="T1" fmla="*/ 0 h 225"/>
                <a:gd name="T2" fmla="*/ 8 w 234"/>
                <a:gd name="T3" fmla="*/ 46 h 225"/>
                <a:gd name="T4" fmla="*/ 31 w 234"/>
                <a:gd name="T5" fmla="*/ 69 h 225"/>
                <a:gd name="T6" fmla="*/ 60 w 234"/>
                <a:gd name="T7" fmla="*/ 37 h 225"/>
                <a:gd name="T8" fmla="*/ 73 w 234"/>
                <a:gd name="T9" fmla="*/ 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225"/>
                <a:gd name="T17" fmla="*/ 234 w 234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225">
                  <a:moveTo>
                    <a:pt x="0" y="0"/>
                  </a:moveTo>
                  <a:cubicBezTo>
                    <a:pt x="4" y="25"/>
                    <a:pt x="10" y="111"/>
                    <a:pt x="27" y="148"/>
                  </a:cubicBezTo>
                  <a:cubicBezTo>
                    <a:pt x="44" y="185"/>
                    <a:pt x="72" y="225"/>
                    <a:pt x="99" y="220"/>
                  </a:cubicBezTo>
                  <a:cubicBezTo>
                    <a:pt x="126" y="215"/>
                    <a:pt x="170" y="153"/>
                    <a:pt x="192" y="117"/>
                  </a:cubicBezTo>
                  <a:cubicBezTo>
                    <a:pt x="214" y="81"/>
                    <a:pt x="225" y="27"/>
                    <a:pt x="234" y="3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70092" name="AutoShape 12"/>
            <p:cNvSpPr>
              <a:spLocks noChangeArrowheads="1"/>
            </p:cNvSpPr>
            <p:nvPr/>
          </p:nvSpPr>
          <p:spPr bwMode="auto">
            <a:xfrm rot="12795389" flipH="1">
              <a:off x="4469" y="1451"/>
              <a:ext cx="124" cy="394"/>
            </a:xfrm>
            <a:prstGeom prst="can">
              <a:avLst>
                <a:gd name="adj" fmla="val 50898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70093" name="AutoShape 13"/>
            <p:cNvSpPr>
              <a:spLocks noChangeArrowheads="1"/>
            </p:cNvSpPr>
            <p:nvPr/>
          </p:nvSpPr>
          <p:spPr bwMode="auto">
            <a:xfrm rot="12795389" flipH="1">
              <a:off x="4635" y="1538"/>
              <a:ext cx="125" cy="395"/>
            </a:xfrm>
            <a:prstGeom prst="can">
              <a:avLst>
                <a:gd name="adj" fmla="val 50033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84" name="Freeform 14"/>
            <p:cNvSpPr>
              <a:spLocks/>
            </p:cNvSpPr>
            <p:nvPr/>
          </p:nvSpPr>
          <p:spPr bwMode="auto">
            <a:xfrm rot="-8804611" flipH="1" flipV="1">
              <a:off x="4606" y="1586"/>
              <a:ext cx="182" cy="141"/>
            </a:xfrm>
            <a:custGeom>
              <a:avLst/>
              <a:gdLst>
                <a:gd name="T0" fmla="*/ 100 w 329"/>
                <a:gd name="T1" fmla="*/ 80 h 250"/>
                <a:gd name="T2" fmla="*/ 98 w 329"/>
                <a:gd name="T3" fmla="*/ 49 h 250"/>
                <a:gd name="T4" fmla="*/ 83 w 329"/>
                <a:gd name="T5" fmla="*/ 8 h 250"/>
                <a:gd name="T6" fmla="*/ 51 w 329"/>
                <a:gd name="T7" fmla="*/ 8 h 250"/>
                <a:gd name="T8" fmla="*/ 37 w 329"/>
                <a:gd name="T9" fmla="*/ 12 h 250"/>
                <a:gd name="T10" fmla="*/ 31 w 329"/>
                <a:gd name="T11" fmla="*/ 5 h 250"/>
                <a:gd name="T12" fmla="*/ 17 w 329"/>
                <a:gd name="T13" fmla="*/ 2 h 250"/>
                <a:gd name="T14" fmla="*/ 1 w 329"/>
                <a:gd name="T15" fmla="*/ 17 h 250"/>
                <a:gd name="T16" fmla="*/ 8 w 329"/>
                <a:gd name="T17" fmla="*/ 51 h 250"/>
                <a:gd name="T18" fmla="*/ 5 w 329"/>
                <a:gd name="T19" fmla="*/ 80 h 2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9"/>
                <a:gd name="T31" fmla="*/ 0 h 250"/>
                <a:gd name="T32" fmla="*/ 329 w 329"/>
                <a:gd name="T33" fmla="*/ 250 h 2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9" h="250">
                  <a:moveTo>
                    <a:pt x="328" y="250"/>
                  </a:moveTo>
                  <a:cubicBezTo>
                    <a:pt x="326" y="234"/>
                    <a:pt x="329" y="192"/>
                    <a:pt x="320" y="155"/>
                  </a:cubicBezTo>
                  <a:cubicBezTo>
                    <a:pt x="311" y="118"/>
                    <a:pt x="296" y="48"/>
                    <a:pt x="271" y="27"/>
                  </a:cubicBezTo>
                  <a:cubicBezTo>
                    <a:pt x="246" y="6"/>
                    <a:pt x="193" y="25"/>
                    <a:pt x="168" y="27"/>
                  </a:cubicBezTo>
                  <a:cubicBezTo>
                    <a:pt x="143" y="29"/>
                    <a:pt x="133" y="39"/>
                    <a:pt x="122" y="37"/>
                  </a:cubicBezTo>
                  <a:cubicBezTo>
                    <a:pt x="111" y="35"/>
                    <a:pt x="112" y="21"/>
                    <a:pt x="101" y="16"/>
                  </a:cubicBezTo>
                  <a:cubicBezTo>
                    <a:pt x="90" y="11"/>
                    <a:pt x="70" y="0"/>
                    <a:pt x="54" y="6"/>
                  </a:cubicBezTo>
                  <a:cubicBezTo>
                    <a:pt x="38" y="12"/>
                    <a:pt x="8" y="28"/>
                    <a:pt x="4" y="54"/>
                  </a:cubicBezTo>
                  <a:cubicBezTo>
                    <a:pt x="0" y="80"/>
                    <a:pt x="27" y="129"/>
                    <a:pt x="28" y="162"/>
                  </a:cubicBezTo>
                  <a:cubicBezTo>
                    <a:pt x="30" y="195"/>
                    <a:pt x="18" y="232"/>
                    <a:pt x="16" y="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70095" name="AutoShape 15"/>
            <p:cNvSpPr>
              <a:spLocks noChangeArrowheads="1"/>
            </p:cNvSpPr>
            <p:nvPr/>
          </p:nvSpPr>
          <p:spPr bwMode="auto">
            <a:xfrm rot="12795389" flipH="1">
              <a:off x="4755" y="1738"/>
              <a:ext cx="126" cy="393"/>
            </a:xfrm>
            <a:prstGeom prst="can">
              <a:avLst>
                <a:gd name="adj" fmla="val 45371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86" name="Freeform 16"/>
            <p:cNvSpPr>
              <a:spLocks/>
            </p:cNvSpPr>
            <p:nvPr/>
          </p:nvSpPr>
          <p:spPr bwMode="auto">
            <a:xfrm rot="-8804611" flipH="1" flipV="1">
              <a:off x="4327" y="1358"/>
              <a:ext cx="216" cy="111"/>
            </a:xfrm>
            <a:custGeom>
              <a:avLst/>
              <a:gdLst>
                <a:gd name="T0" fmla="*/ 84 w 496"/>
                <a:gd name="T1" fmla="*/ 45 h 271"/>
                <a:gd name="T2" fmla="*/ 93 w 496"/>
                <a:gd name="T3" fmla="*/ 23 h 271"/>
                <a:gd name="T4" fmla="*/ 92 w 496"/>
                <a:gd name="T5" fmla="*/ 12 h 271"/>
                <a:gd name="T6" fmla="*/ 83 w 496"/>
                <a:gd name="T7" fmla="*/ 7 h 271"/>
                <a:gd name="T8" fmla="*/ 65 w 496"/>
                <a:gd name="T9" fmla="*/ 1 h 271"/>
                <a:gd name="T10" fmla="*/ 47 w 496"/>
                <a:gd name="T11" fmla="*/ 1 h 271"/>
                <a:gd name="T12" fmla="*/ 28 w 496"/>
                <a:gd name="T13" fmla="*/ 7 h 271"/>
                <a:gd name="T14" fmla="*/ 10 w 496"/>
                <a:gd name="T15" fmla="*/ 7 h 271"/>
                <a:gd name="T16" fmla="*/ 0 w 496"/>
                <a:gd name="T17" fmla="*/ 1 h 2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6"/>
                <a:gd name="T28" fmla="*/ 0 h 271"/>
                <a:gd name="T29" fmla="*/ 496 w 496"/>
                <a:gd name="T30" fmla="*/ 271 h 2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6" h="271">
                  <a:moveTo>
                    <a:pt x="445" y="271"/>
                  </a:moveTo>
                  <a:cubicBezTo>
                    <a:pt x="450" y="249"/>
                    <a:pt x="482" y="172"/>
                    <a:pt x="489" y="139"/>
                  </a:cubicBezTo>
                  <a:cubicBezTo>
                    <a:pt x="496" y="106"/>
                    <a:pt x="494" y="87"/>
                    <a:pt x="486" y="70"/>
                  </a:cubicBezTo>
                  <a:cubicBezTo>
                    <a:pt x="478" y="53"/>
                    <a:pt x="462" y="49"/>
                    <a:pt x="438" y="38"/>
                  </a:cubicBezTo>
                  <a:cubicBezTo>
                    <a:pt x="414" y="27"/>
                    <a:pt x="374" y="11"/>
                    <a:pt x="342" y="5"/>
                  </a:cubicBezTo>
                  <a:cubicBezTo>
                    <a:pt x="310" y="0"/>
                    <a:pt x="278" y="0"/>
                    <a:pt x="246" y="5"/>
                  </a:cubicBezTo>
                  <a:cubicBezTo>
                    <a:pt x="214" y="11"/>
                    <a:pt x="182" y="32"/>
                    <a:pt x="150" y="38"/>
                  </a:cubicBezTo>
                  <a:cubicBezTo>
                    <a:pt x="118" y="43"/>
                    <a:pt x="79" y="44"/>
                    <a:pt x="54" y="38"/>
                  </a:cubicBezTo>
                  <a:cubicBezTo>
                    <a:pt x="29" y="32"/>
                    <a:pt x="11" y="11"/>
                    <a:pt x="0" y="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70097" name="AutoShape 17"/>
            <p:cNvSpPr>
              <a:spLocks noChangeArrowheads="1"/>
            </p:cNvSpPr>
            <p:nvPr/>
          </p:nvSpPr>
          <p:spPr bwMode="auto">
            <a:xfrm rot="12795389" flipH="1">
              <a:off x="4616" y="1645"/>
              <a:ext cx="125" cy="394"/>
            </a:xfrm>
            <a:prstGeom prst="can">
              <a:avLst>
                <a:gd name="adj" fmla="val 41355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70098" name="AutoShape 18"/>
            <p:cNvSpPr>
              <a:spLocks noChangeArrowheads="1"/>
            </p:cNvSpPr>
            <p:nvPr/>
          </p:nvSpPr>
          <p:spPr bwMode="auto">
            <a:xfrm rot="12795389" flipH="1">
              <a:off x="4476" y="1553"/>
              <a:ext cx="126" cy="394"/>
            </a:xfrm>
            <a:prstGeom prst="can">
              <a:avLst>
                <a:gd name="adj" fmla="val 41476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89" name="Freeform 19"/>
            <p:cNvSpPr>
              <a:spLocks/>
            </p:cNvSpPr>
            <p:nvPr/>
          </p:nvSpPr>
          <p:spPr bwMode="auto">
            <a:xfrm rot="-8804611" flipH="1" flipV="1">
              <a:off x="4442" y="2024"/>
              <a:ext cx="394" cy="199"/>
            </a:xfrm>
            <a:custGeom>
              <a:avLst/>
              <a:gdLst>
                <a:gd name="T0" fmla="*/ 133 w 709"/>
                <a:gd name="T1" fmla="*/ 10 h 354"/>
                <a:gd name="T2" fmla="*/ 162 w 709"/>
                <a:gd name="T3" fmla="*/ 29 h 354"/>
                <a:gd name="T4" fmla="*/ 197 w 709"/>
                <a:gd name="T5" fmla="*/ 39 h 354"/>
                <a:gd name="T6" fmla="*/ 208 w 709"/>
                <a:gd name="T7" fmla="*/ 82 h 354"/>
                <a:gd name="T8" fmla="*/ 129 w 709"/>
                <a:gd name="T9" fmla="*/ 98 h 354"/>
                <a:gd name="T10" fmla="*/ 59 w 709"/>
                <a:gd name="T11" fmla="*/ 111 h 354"/>
                <a:gd name="T12" fmla="*/ 5 w 709"/>
                <a:gd name="T13" fmla="*/ 91 h 354"/>
                <a:gd name="T14" fmla="*/ 31 w 709"/>
                <a:gd name="T15" fmla="*/ 49 h 354"/>
                <a:gd name="T16" fmla="*/ 38 w 709"/>
                <a:gd name="T17" fmla="*/ 0 h 3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9"/>
                <a:gd name="T28" fmla="*/ 0 h 354"/>
                <a:gd name="T29" fmla="*/ 709 w 709"/>
                <a:gd name="T30" fmla="*/ 354 h 3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9" h="354">
                  <a:moveTo>
                    <a:pt x="430" y="30"/>
                  </a:moveTo>
                  <a:cubicBezTo>
                    <a:pt x="445" y="40"/>
                    <a:pt x="489" y="77"/>
                    <a:pt x="523" y="92"/>
                  </a:cubicBezTo>
                  <a:cubicBezTo>
                    <a:pt x="557" y="107"/>
                    <a:pt x="612" y="95"/>
                    <a:pt x="637" y="123"/>
                  </a:cubicBezTo>
                  <a:cubicBezTo>
                    <a:pt x="662" y="151"/>
                    <a:pt x="709" y="228"/>
                    <a:pt x="673" y="259"/>
                  </a:cubicBezTo>
                  <a:cubicBezTo>
                    <a:pt x="637" y="290"/>
                    <a:pt x="499" y="295"/>
                    <a:pt x="419" y="310"/>
                  </a:cubicBezTo>
                  <a:cubicBezTo>
                    <a:pt x="339" y="325"/>
                    <a:pt x="259" y="354"/>
                    <a:pt x="192" y="351"/>
                  </a:cubicBezTo>
                  <a:cubicBezTo>
                    <a:pt x="125" y="348"/>
                    <a:pt x="32" y="322"/>
                    <a:pt x="16" y="289"/>
                  </a:cubicBezTo>
                  <a:cubicBezTo>
                    <a:pt x="0" y="256"/>
                    <a:pt x="81" y="202"/>
                    <a:pt x="99" y="154"/>
                  </a:cubicBezTo>
                  <a:cubicBezTo>
                    <a:pt x="117" y="106"/>
                    <a:pt x="120" y="32"/>
                    <a:pt x="12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90" name="Freeform 20"/>
            <p:cNvSpPr>
              <a:spLocks/>
            </p:cNvSpPr>
            <p:nvPr/>
          </p:nvSpPr>
          <p:spPr bwMode="auto">
            <a:xfrm rot="-8804611" flipH="1" flipV="1">
              <a:off x="4205" y="1837"/>
              <a:ext cx="209" cy="215"/>
            </a:xfrm>
            <a:custGeom>
              <a:avLst/>
              <a:gdLst>
                <a:gd name="T0" fmla="*/ 106 w 376"/>
                <a:gd name="T1" fmla="*/ 0 h 383"/>
                <a:gd name="T2" fmla="*/ 116 w 376"/>
                <a:gd name="T3" fmla="*/ 44 h 383"/>
                <a:gd name="T4" fmla="*/ 104 w 376"/>
                <a:gd name="T5" fmla="*/ 66 h 383"/>
                <a:gd name="T6" fmla="*/ 96 w 376"/>
                <a:gd name="T7" fmla="*/ 79 h 383"/>
                <a:gd name="T8" fmla="*/ 88 w 376"/>
                <a:gd name="T9" fmla="*/ 92 h 383"/>
                <a:gd name="T10" fmla="*/ 70 w 376"/>
                <a:gd name="T11" fmla="*/ 99 h 383"/>
                <a:gd name="T12" fmla="*/ 35 w 376"/>
                <a:gd name="T13" fmla="*/ 99 h 383"/>
                <a:gd name="T14" fmla="*/ 23 w 376"/>
                <a:gd name="T15" fmla="*/ 109 h 383"/>
                <a:gd name="T16" fmla="*/ 0 w 376"/>
                <a:gd name="T17" fmla="*/ 121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6"/>
                <a:gd name="T28" fmla="*/ 0 h 383"/>
                <a:gd name="T29" fmla="*/ 376 w 376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6" h="383">
                  <a:moveTo>
                    <a:pt x="341" y="0"/>
                  </a:moveTo>
                  <a:cubicBezTo>
                    <a:pt x="345" y="23"/>
                    <a:pt x="376" y="104"/>
                    <a:pt x="376" y="139"/>
                  </a:cubicBezTo>
                  <a:cubicBezTo>
                    <a:pt x="376" y="174"/>
                    <a:pt x="350" y="191"/>
                    <a:pt x="339" y="209"/>
                  </a:cubicBezTo>
                  <a:cubicBezTo>
                    <a:pt x="328" y="227"/>
                    <a:pt x="319" y="236"/>
                    <a:pt x="311" y="250"/>
                  </a:cubicBezTo>
                  <a:cubicBezTo>
                    <a:pt x="302" y="264"/>
                    <a:pt x="299" y="279"/>
                    <a:pt x="285" y="290"/>
                  </a:cubicBezTo>
                  <a:cubicBezTo>
                    <a:pt x="271" y="301"/>
                    <a:pt x="254" y="310"/>
                    <a:pt x="226" y="314"/>
                  </a:cubicBezTo>
                  <a:cubicBezTo>
                    <a:pt x="198" y="317"/>
                    <a:pt x="138" y="307"/>
                    <a:pt x="113" y="314"/>
                  </a:cubicBezTo>
                  <a:cubicBezTo>
                    <a:pt x="88" y="319"/>
                    <a:pt x="94" y="337"/>
                    <a:pt x="75" y="348"/>
                  </a:cubicBezTo>
                  <a:cubicBezTo>
                    <a:pt x="57" y="360"/>
                    <a:pt x="28" y="371"/>
                    <a:pt x="0" y="38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070101" name="AutoShape 21"/>
            <p:cNvSpPr>
              <a:spLocks noChangeArrowheads="1"/>
            </p:cNvSpPr>
            <p:nvPr/>
          </p:nvSpPr>
          <p:spPr bwMode="auto">
            <a:xfrm rot="12795389" flipH="1">
              <a:off x="4359" y="1414"/>
              <a:ext cx="126" cy="393"/>
            </a:xfrm>
            <a:prstGeom prst="can">
              <a:avLst>
                <a:gd name="adj" fmla="val 49963"/>
              </a:avLst>
            </a:prstGeom>
            <a:gradFill rotWithShape="0">
              <a:gsLst>
                <a:gs pos="0">
                  <a:schemeClr val="accent1">
                    <a:gamma/>
                    <a:shade val="58824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92" name="Freeform 22"/>
            <p:cNvSpPr>
              <a:spLocks/>
            </p:cNvSpPr>
            <p:nvPr/>
          </p:nvSpPr>
          <p:spPr bwMode="auto">
            <a:xfrm rot="-8804611" flipH="1" flipV="1">
              <a:off x="4282" y="1746"/>
              <a:ext cx="118" cy="133"/>
            </a:xfrm>
            <a:custGeom>
              <a:avLst/>
              <a:gdLst>
                <a:gd name="T0" fmla="*/ 8 w 213"/>
                <a:gd name="T1" fmla="*/ 16 h 238"/>
                <a:gd name="T2" fmla="*/ 5 w 213"/>
                <a:gd name="T3" fmla="*/ 61 h 238"/>
                <a:gd name="T4" fmla="*/ 37 w 213"/>
                <a:gd name="T5" fmla="*/ 74 h 238"/>
                <a:gd name="T6" fmla="*/ 61 w 213"/>
                <a:gd name="T7" fmla="*/ 60 h 238"/>
                <a:gd name="T8" fmla="*/ 59 w 213"/>
                <a:gd name="T9" fmla="*/ 19 h 238"/>
                <a:gd name="T10" fmla="*/ 65 w 213"/>
                <a:gd name="T11" fmla="*/ 0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238"/>
                <a:gd name="T20" fmla="*/ 213 w 21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238">
                  <a:moveTo>
                    <a:pt x="26" y="51"/>
                  </a:moveTo>
                  <a:cubicBezTo>
                    <a:pt x="23" y="77"/>
                    <a:pt x="0" y="165"/>
                    <a:pt x="16" y="196"/>
                  </a:cubicBezTo>
                  <a:cubicBezTo>
                    <a:pt x="32" y="227"/>
                    <a:pt x="90" y="238"/>
                    <a:pt x="120" y="237"/>
                  </a:cubicBezTo>
                  <a:cubicBezTo>
                    <a:pt x="150" y="236"/>
                    <a:pt x="186" y="221"/>
                    <a:pt x="198" y="192"/>
                  </a:cubicBezTo>
                  <a:cubicBezTo>
                    <a:pt x="210" y="163"/>
                    <a:pt x="189" y="92"/>
                    <a:pt x="192" y="60"/>
                  </a:cubicBezTo>
                  <a:cubicBezTo>
                    <a:pt x="195" y="28"/>
                    <a:pt x="209" y="12"/>
                    <a:pt x="213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93" name="Oval 23"/>
            <p:cNvSpPr>
              <a:spLocks noChangeArrowheads="1"/>
            </p:cNvSpPr>
            <p:nvPr/>
          </p:nvSpPr>
          <p:spPr bwMode="auto">
            <a:xfrm rot="-8817783" flipH="1" flipV="1">
              <a:off x="4289" y="2072"/>
              <a:ext cx="334" cy="178"/>
            </a:xfrm>
            <a:prstGeom prst="ellipse">
              <a:avLst/>
            </a:prstGeom>
            <a:solidFill>
              <a:srgbClr val="99FF33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33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794" name="Text Box 24"/>
            <p:cNvSpPr txBox="1">
              <a:spLocks noChangeArrowheads="1"/>
            </p:cNvSpPr>
            <p:nvPr/>
          </p:nvSpPr>
          <p:spPr bwMode="auto">
            <a:xfrm rot="-8817783" flipH="1" flipV="1">
              <a:off x="4268" y="2043"/>
              <a:ext cx="3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2000" b="1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r>
                <a:rPr lang="es-ES_tradnl" sz="2000">
                  <a:solidFill>
                    <a:schemeClr val="bg1"/>
                  </a:solidFill>
                  <a:latin typeface="Arial" charset="0"/>
                </a:rPr>
                <a:t>i/o</a:t>
              </a:r>
              <a:endParaRPr lang="es-ES_tradnl" sz="2000" b="1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sp>
        <p:nvSpPr>
          <p:cNvPr id="71685" name="Text Box 40"/>
          <p:cNvSpPr txBox="1">
            <a:spLocks noChangeArrowheads="1"/>
          </p:cNvSpPr>
          <p:nvPr/>
        </p:nvSpPr>
        <p:spPr bwMode="auto">
          <a:xfrm>
            <a:off x="2667781" y="5949280"/>
            <a:ext cx="1050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>
                <a:latin typeface="Arial" charset="0"/>
              </a:rPr>
              <a:t>Ca</a:t>
            </a:r>
            <a:r>
              <a:rPr lang="es-MX" sz="3600" baseline="30000">
                <a:latin typeface="Arial" charset="0"/>
              </a:rPr>
              <a:t>2+</a:t>
            </a:r>
          </a:p>
        </p:txBody>
      </p:sp>
      <p:sp>
        <p:nvSpPr>
          <p:cNvPr id="71689" name="AutoShape 44"/>
          <p:cNvSpPr>
            <a:spLocks noChangeArrowheads="1"/>
          </p:cNvSpPr>
          <p:nvPr/>
        </p:nvSpPr>
        <p:spPr bwMode="auto">
          <a:xfrm rot="8567561" flipH="1">
            <a:off x="1818469" y="2284413"/>
            <a:ext cx="198437" cy="623887"/>
          </a:xfrm>
          <a:prstGeom prst="can">
            <a:avLst>
              <a:gd name="adj" fmla="val 54860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0" name="Freeform 45"/>
          <p:cNvSpPr>
            <a:spLocks/>
          </p:cNvSpPr>
          <p:nvPr/>
        </p:nvSpPr>
        <p:spPr bwMode="auto">
          <a:xfrm rot="8567561" flipH="1" flipV="1">
            <a:off x="1772431" y="2270125"/>
            <a:ext cx="71438" cy="222250"/>
          </a:xfrm>
          <a:custGeom>
            <a:avLst/>
            <a:gdLst>
              <a:gd name="T0" fmla="*/ 0 w 81"/>
              <a:gd name="T1" fmla="*/ 41762392 h 248"/>
              <a:gd name="T2" fmla="*/ 15556728 w 81"/>
              <a:gd name="T3" fmla="*/ 0 h 248"/>
              <a:gd name="T4" fmla="*/ 56003857 w 81"/>
              <a:gd name="T5" fmla="*/ 41762392 h 248"/>
              <a:gd name="T6" fmla="*/ 56003857 w 81"/>
              <a:gd name="T7" fmla="*/ 116452726 h 248"/>
              <a:gd name="T8" fmla="*/ 40447136 w 81"/>
              <a:gd name="T9" fmla="*/ 199173646 h 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248"/>
              <a:gd name="T17" fmla="*/ 81 w 81"/>
              <a:gd name="T18" fmla="*/ 248 h 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248">
                <a:moveTo>
                  <a:pt x="0" y="52"/>
                </a:moveTo>
                <a:cubicBezTo>
                  <a:pt x="3" y="43"/>
                  <a:pt x="8" y="0"/>
                  <a:pt x="20" y="0"/>
                </a:cubicBezTo>
                <a:cubicBezTo>
                  <a:pt x="32" y="0"/>
                  <a:pt x="63" y="28"/>
                  <a:pt x="72" y="52"/>
                </a:cubicBezTo>
                <a:cubicBezTo>
                  <a:pt x="81" y="76"/>
                  <a:pt x="75" y="112"/>
                  <a:pt x="72" y="145"/>
                </a:cubicBezTo>
                <a:cubicBezTo>
                  <a:pt x="69" y="178"/>
                  <a:pt x="56" y="227"/>
                  <a:pt x="52" y="24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1" name="Freeform 46"/>
          <p:cNvSpPr>
            <a:spLocks/>
          </p:cNvSpPr>
          <p:nvPr/>
        </p:nvSpPr>
        <p:spPr bwMode="auto">
          <a:xfrm rot="8567561" flipH="1" flipV="1">
            <a:off x="1196169" y="2443163"/>
            <a:ext cx="328612" cy="206375"/>
          </a:xfrm>
          <a:custGeom>
            <a:avLst/>
            <a:gdLst>
              <a:gd name="T0" fmla="*/ 0 w 374"/>
              <a:gd name="T1" fmla="*/ 184375075 h 231"/>
              <a:gd name="T2" fmla="*/ 5403646 w 374"/>
              <a:gd name="T3" fmla="*/ 122916437 h 231"/>
              <a:gd name="T4" fmla="*/ 23932442 w 374"/>
              <a:gd name="T5" fmla="*/ 25541363 h 231"/>
              <a:gd name="T6" fmla="*/ 90325245 w 374"/>
              <a:gd name="T7" fmla="*/ 7981622 h 231"/>
              <a:gd name="T8" fmla="*/ 129698073 w 374"/>
              <a:gd name="T9" fmla="*/ 74228897 h 231"/>
              <a:gd name="T10" fmla="*/ 173702193 w 374"/>
              <a:gd name="T11" fmla="*/ 58265647 h 231"/>
              <a:gd name="T12" fmla="*/ 209987448 w 374"/>
              <a:gd name="T13" fmla="*/ 66247279 h 231"/>
              <a:gd name="T14" fmla="*/ 278696383 w 374"/>
              <a:gd name="T15" fmla="*/ 74228897 h 231"/>
              <a:gd name="T16" fmla="*/ 269431988 w 374"/>
              <a:gd name="T17" fmla="*/ 158833718 h 2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4"/>
              <a:gd name="T28" fmla="*/ 0 h 231"/>
              <a:gd name="T29" fmla="*/ 374 w 374"/>
              <a:gd name="T30" fmla="*/ 231 h 2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4" h="231">
                <a:moveTo>
                  <a:pt x="0" y="231"/>
                </a:moveTo>
                <a:cubicBezTo>
                  <a:pt x="1" y="218"/>
                  <a:pt x="2" y="187"/>
                  <a:pt x="7" y="154"/>
                </a:cubicBezTo>
                <a:cubicBezTo>
                  <a:pt x="13" y="121"/>
                  <a:pt x="13" y="56"/>
                  <a:pt x="31" y="32"/>
                </a:cubicBezTo>
                <a:cubicBezTo>
                  <a:pt x="49" y="8"/>
                  <a:pt x="94" y="0"/>
                  <a:pt x="117" y="10"/>
                </a:cubicBezTo>
                <a:cubicBezTo>
                  <a:pt x="140" y="20"/>
                  <a:pt x="150" y="82"/>
                  <a:pt x="168" y="93"/>
                </a:cubicBezTo>
                <a:cubicBezTo>
                  <a:pt x="186" y="104"/>
                  <a:pt x="208" y="75"/>
                  <a:pt x="225" y="73"/>
                </a:cubicBezTo>
                <a:cubicBezTo>
                  <a:pt x="242" y="71"/>
                  <a:pt x="249" y="80"/>
                  <a:pt x="272" y="83"/>
                </a:cubicBezTo>
                <a:cubicBezTo>
                  <a:pt x="295" y="86"/>
                  <a:pt x="348" y="74"/>
                  <a:pt x="361" y="93"/>
                </a:cubicBezTo>
                <a:cubicBezTo>
                  <a:pt x="374" y="112"/>
                  <a:pt x="352" y="177"/>
                  <a:pt x="349" y="199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2" name="Freeform 47"/>
          <p:cNvSpPr>
            <a:spLocks/>
          </p:cNvSpPr>
          <p:nvPr/>
        </p:nvSpPr>
        <p:spPr bwMode="auto">
          <a:xfrm rot="8567561" flipH="1" flipV="1">
            <a:off x="1937531" y="2840038"/>
            <a:ext cx="207963" cy="200025"/>
          </a:xfrm>
          <a:custGeom>
            <a:avLst/>
            <a:gdLst>
              <a:gd name="T0" fmla="*/ 0 w 234"/>
              <a:gd name="T1" fmla="*/ 0 h 225"/>
              <a:gd name="T2" fmla="*/ 21325985 w 234"/>
              <a:gd name="T3" fmla="*/ 116967532 h 225"/>
              <a:gd name="T4" fmla="*/ 78194095 w 234"/>
              <a:gd name="T5" fmla="*/ 173870628 h 225"/>
              <a:gd name="T6" fmla="*/ 151649480 w 234"/>
              <a:gd name="T7" fmla="*/ 92467560 h 225"/>
              <a:gd name="T8" fmla="*/ 184823124 w 234"/>
              <a:gd name="T9" fmla="*/ 2370963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"/>
              <a:gd name="T16" fmla="*/ 0 h 225"/>
              <a:gd name="T17" fmla="*/ 234 w 234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" h="225">
                <a:moveTo>
                  <a:pt x="0" y="0"/>
                </a:moveTo>
                <a:cubicBezTo>
                  <a:pt x="4" y="25"/>
                  <a:pt x="10" y="111"/>
                  <a:pt x="27" y="148"/>
                </a:cubicBezTo>
                <a:cubicBezTo>
                  <a:pt x="44" y="185"/>
                  <a:pt x="72" y="225"/>
                  <a:pt x="99" y="220"/>
                </a:cubicBezTo>
                <a:cubicBezTo>
                  <a:pt x="126" y="215"/>
                  <a:pt x="170" y="153"/>
                  <a:pt x="192" y="117"/>
                </a:cubicBezTo>
                <a:cubicBezTo>
                  <a:pt x="214" y="81"/>
                  <a:pt x="225" y="27"/>
                  <a:pt x="234" y="3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3" name="AutoShape 48"/>
          <p:cNvSpPr>
            <a:spLocks noChangeArrowheads="1"/>
          </p:cNvSpPr>
          <p:nvPr/>
        </p:nvSpPr>
        <p:spPr bwMode="auto">
          <a:xfrm rot="8567561" flipH="1">
            <a:off x="1342219" y="2605088"/>
            <a:ext cx="196850" cy="625475"/>
          </a:xfrm>
          <a:prstGeom prst="can">
            <a:avLst>
              <a:gd name="adj" fmla="val 50898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4" name="AutoShape 49"/>
          <p:cNvSpPr>
            <a:spLocks noChangeArrowheads="1"/>
          </p:cNvSpPr>
          <p:nvPr/>
        </p:nvSpPr>
        <p:spPr bwMode="auto">
          <a:xfrm rot="8567561" flipH="1">
            <a:off x="1559706" y="2400300"/>
            <a:ext cx="198438" cy="627063"/>
          </a:xfrm>
          <a:prstGeom prst="can">
            <a:avLst>
              <a:gd name="adj" fmla="val 50033"/>
            </a:avLst>
          </a:prstGeom>
          <a:gradFill rotWithShape="1">
            <a:gsLst>
              <a:gs pos="0">
                <a:srgbClr val="99CCFF"/>
              </a:gs>
              <a:gs pos="100000">
                <a:srgbClr val="5A7896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5" name="Freeform 50"/>
          <p:cNvSpPr>
            <a:spLocks/>
          </p:cNvSpPr>
          <p:nvPr/>
        </p:nvSpPr>
        <p:spPr bwMode="auto">
          <a:xfrm rot="8567561" flipH="1" flipV="1">
            <a:off x="1397781" y="2562225"/>
            <a:ext cx="288925" cy="223838"/>
          </a:xfrm>
          <a:custGeom>
            <a:avLst/>
            <a:gdLst>
              <a:gd name="T0" fmla="*/ 252960440 w 329"/>
              <a:gd name="T1" fmla="*/ 200413808 h 250"/>
              <a:gd name="T2" fmla="*/ 246790269 w 329"/>
              <a:gd name="T3" fmla="*/ 124256976 h 250"/>
              <a:gd name="T4" fmla="*/ 209000770 w 329"/>
              <a:gd name="T5" fmla="*/ 21645136 h 250"/>
              <a:gd name="T6" fmla="*/ 129564866 w 329"/>
              <a:gd name="T7" fmla="*/ 21645136 h 250"/>
              <a:gd name="T8" fmla="*/ 94088551 w 329"/>
              <a:gd name="T9" fmla="*/ 29661228 h 250"/>
              <a:gd name="T10" fmla="*/ 77892949 w 329"/>
              <a:gd name="T11" fmla="*/ 12826813 h 250"/>
              <a:gd name="T12" fmla="*/ 41645595 w 329"/>
              <a:gd name="T13" fmla="*/ 4809832 h 250"/>
              <a:gd name="T14" fmla="*/ 3085086 w 329"/>
              <a:gd name="T15" fmla="*/ 43289377 h 250"/>
              <a:gd name="T16" fmla="*/ 21593849 w 329"/>
              <a:gd name="T17" fmla="*/ 129868146 h 250"/>
              <a:gd name="T18" fmla="*/ 12339467 w 329"/>
              <a:gd name="T19" fmla="*/ 200413808 h 2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9"/>
              <a:gd name="T31" fmla="*/ 0 h 250"/>
              <a:gd name="T32" fmla="*/ 329 w 329"/>
              <a:gd name="T33" fmla="*/ 250 h 25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9" h="250">
                <a:moveTo>
                  <a:pt x="328" y="250"/>
                </a:moveTo>
                <a:cubicBezTo>
                  <a:pt x="326" y="234"/>
                  <a:pt x="329" y="192"/>
                  <a:pt x="320" y="155"/>
                </a:cubicBezTo>
                <a:cubicBezTo>
                  <a:pt x="311" y="118"/>
                  <a:pt x="296" y="48"/>
                  <a:pt x="271" y="27"/>
                </a:cubicBezTo>
                <a:cubicBezTo>
                  <a:pt x="246" y="6"/>
                  <a:pt x="193" y="25"/>
                  <a:pt x="168" y="27"/>
                </a:cubicBezTo>
                <a:cubicBezTo>
                  <a:pt x="143" y="29"/>
                  <a:pt x="133" y="39"/>
                  <a:pt x="122" y="37"/>
                </a:cubicBezTo>
                <a:cubicBezTo>
                  <a:pt x="111" y="35"/>
                  <a:pt x="112" y="21"/>
                  <a:pt x="101" y="16"/>
                </a:cubicBezTo>
                <a:cubicBezTo>
                  <a:pt x="90" y="11"/>
                  <a:pt x="70" y="0"/>
                  <a:pt x="54" y="6"/>
                </a:cubicBezTo>
                <a:cubicBezTo>
                  <a:pt x="38" y="12"/>
                  <a:pt x="8" y="28"/>
                  <a:pt x="4" y="54"/>
                </a:cubicBezTo>
                <a:cubicBezTo>
                  <a:pt x="0" y="80"/>
                  <a:pt x="27" y="129"/>
                  <a:pt x="28" y="162"/>
                </a:cubicBezTo>
                <a:cubicBezTo>
                  <a:pt x="30" y="195"/>
                  <a:pt x="18" y="232"/>
                  <a:pt x="16" y="25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6" name="AutoShape 51"/>
          <p:cNvSpPr>
            <a:spLocks noChangeArrowheads="1"/>
          </p:cNvSpPr>
          <p:nvPr/>
        </p:nvSpPr>
        <p:spPr bwMode="auto">
          <a:xfrm rot="8567561" flipH="1">
            <a:off x="1921656" y="2327275"/>
            <a:ext cx="200025" cy="623888"/>
          </a:xfrm>
          <a:prstGeom prst="can">
            <a:avLst>
              <a:gd name="adj" fmla="val 45371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7" name="Freeform 52"/>
          <p:cNvSpPr>
            <a:spLocks/>
          </p:cNvSpPr>
          <p:nvPr/>
        </p:nvSpPr>
        <p:spPr bwMode="auto">
          <a:xfrm rot="8567561" flipH="1" flipV="1">
            <a:off x="867556" y="2847975"/>
            <a:ext cx="342900" cy="176213"/>
          </a:xfrm>
          <a:custGeom>
            <a:avLst/>
            <a:gdLst>
              <a:gd name="T0" fmla="*/ 212682376 w 496"/>
              <a:gd name="T1" fmla="*/ 114579404 h 271"/>
              <a:gd name="T2" fmla="*/ 233711958 w 496"/>
              <a:gd name="T3" fmla="*/ 58769305 h 271"/>
              <a:gd name="T4" fmla="*/ 232278139 w 496"/>
              <a:gd name="T5" fmla="*/ 29595978 h 271"/>
              <a:gd name="T6" fmla="*/ 209337028 w 496"/>
              <a:gd name="T7" fmla="*/ 16066592 h 271"/>
              <a:gd name="T8" fmla="*/ 163454764 w 496"/>
              <a:gd name="T9" fmla="*/ 2113905 h 271"/>
              <a:gd name="T10" fmla="*/ 117572543 w 496"/>
              <a:gd name="T11" fmla="*/ 2113905 h 271"/>
              <a:gd name="T12" fmla="*/ 71690992 w 496"/>
              <a:gd name="T13" fmla="*/ 16066592 h 271"/>
              <a:gd name="T14" fmla="*/ 25808760 w 496"/>
              <a:gd name="T15" fmla="*/ 16066592 h 271"/>
              <a:gd name="T16" fmla="*/ 0 w 496"/>
              <a:gd name="T17" fmla="*/ 1691255 h 2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96"/>
              <a:gd name="T28" fmla="*/ 0 h 271"/>
              <a:gd name="T29" fmla="*/ 496 w 496"/>
              <a:gd name="T30" fmla="*/ 271 h 2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96" h="271">
                <a:moveTo>
                  <a:pt x="445" y="271"/>
                </a:moveTo>
                <a:cubicBezTo>
                  <a:pt x="450" y="249"/>
                  <a:pt x="482" y="172"/>
                  <a:pt x="489" y="139"/>
                </a:cubicBezTo>
                <a:cubicBezTo>
                  <a:pt x="496" y="106"/>
                  <a:pt x="494" y="87"/>
                  <a:pt x="486" y="70"/>
                </a:cubicBezTo>
                <a:cubicBezTo>
                  <a:pt x="478" y="53"/>
                  <a:pt x="462" y="49"/>
                  <a:pt x="438" y="38"/>
                </a:cubicBezTo>
                <a:cubicBezTo>
                  <a:pt x="414" y="27"/>
                  <a:pt x="374" y="11"/>
                  <a:pt x="342" y="5"/>
                </a:cubicBezTo>
                <a:cubicBezTo>
                  <a:pt x="310" y="0"/>
                  <a:pt x="278" y="0"/>
                  <a:pt x="246" y="5"/>
                </a:cubicBezTo>
                <a:cubicBezTo>
                  <a:pt x="214" y="11"/>
                  <a:pt x="182" y="32"/>
                  <a:pt x="150" y="38"/>
                </a:cubicBezTo>
                <a:cubicBezTo>
                  <a:pt x="118" y="43"/>
                  <a:pt x="79" y="44"/>
                  <a:pt x="54" y="38"/>
                </a:cubicBezTo>
                <a:cubicBezTo>
                  <a:pt x="29" y="32"/>
                  <a:pt x="11" y="11"/>
                  <a:pt x="0" y="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8" name="AutoShape 53"/>
          <p:cNvSpPr>
            <a:spLocks noChangeArrowheads="1"/>
          </p:cNvSpPr>
          <p:nvPr/>
        </p:nvSpPr>
        <p:spPr bwMode="auto">
          <a:xfrm rot="8567561" flipH="1">
            <a:off x="1737506" y="2493963"/>
            <a:ext cx="198438" cy="625475"/>
          </a:xfrm>
          <a:prstGeom prst="can">
            <a:avLst>
              <a:gd name="adj" fmla="val 41355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699" name="AutoShape 54"/>
          <p:cNvSpPr>
            <a:spLocks noChangeArrowheads="1"/>
          </p:cNvSpPr>
          <p:nvPr/>
        </p:nvSpPr>
        <p:spPr bwMode="auto">
          <a:xfrm rot="8567561" flipH="1">
            <a:off x="1496206" y="2647950"/>
            <a:ext cx="200025" cy="625475"/>
          </a:xfrm>
          <a:prstGeom prst="can">
            <a:avLst>
              <a:gd name="adj" fmla="val 41476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00" name="Freeform 55"/>
          <p:cNvSpPr>
            <a:spLocks/>
          </p:cNvSpPr>
          <p:nvPr/>
        </p:nvSpPr>
        <p:spPr bwMode="auto">
          <a:xfrm rot="8567561" flipH="1" flipV="1">
            <a:off x="1896256" y="2849563"/>
            <a:ext cx="625475" cy="315912"/>
          </a:xfrm>
          <a:custGeom>
            <a:avLst/>
            <a:gdLst>
              <a:gd name="T0" fmla="*/ 334653821 w 709"/>
              <a:gd name="T1" fmla="*/ 23891513 h 354"/>
              <a:gd name="T2" fmla="*/ 407032458 w 709"/>
              <a:gd name="T3" fmla="*/ 73267492 h 354"/>
              <a:gd name="T4" fmla="*/ 495754711 w 709"/>
              <a:gd name="T5" fmla="*/ 97955917 h 354"/>
              <a:gd name="T6" fmla="*/ 523772276 w 709"/>
              <a:gd name="T7" fmla="*/ 206264641 h 354"/>
              <a:gd name="T8" fmla="*/ 326093021 w 709"/>
              <a:gd name="T9" fmla="*/ 246880792 h 354"/>
              <a:gd name="T10" fmla="*/ 149426775 w 709"/>
              <a:gd name="T11" fmla="*/ 279533053 h 354"/>
              <a:gd name="T12" fmla="*/ 12452157 w 709"/>
              <a:gd name="T13" fmla="*/ 230157039 h 354"/>
              <a:gd name="T14" fmla="*/ 77048111 w 709"/>
              <a:gd name="T15" fmla="*/ 122644370 h 354"/>
              <a:gd name="T16" fmla="*/ 97282970 w 709"/>
              <a:gd name="T17" fmla="*/ 0 h 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09"/>
              <a:gd name="T28" fmla="*/ 0 h 354"/>
              <a:gd name="T29" fmla="*/ 709 w 709"/>
              <a:gd name="T30" fmla="*/ 354 h 3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09" h="354">
                <a:moveTo>
                  <a:pt x="430" y="30"/>
                </a:moveTo>
                <a:cubicBezTo>
                  <a:pt x="445" y="40"/>
                  <a:pt x="489" y="77"/>
                  <a:pt x="523" y="92"/>
                </a:cubicBezTo>
                <a:cubicBezTo>
                  <a:pt x="557" y="107"/>
                  <a:pt x="612" y="95"/>
                  <a:pt x="637" y="123"/>
                </a:cubicBezTo>
                <a:cubicBezTo>
                  <a:pt x="662" y="151"/>
                  <a:pt x="709" y="228"/>
                  <a:pt x="673" y="259"/>
                </a:cubicBezTo>
                <a:cubicBezTo>
                  <a:pt x="637" y="290"/>
                  <a:pt x="499" y="295"/>
                  <a:pt x="419" y="310"/>
                </a:cubicBezTo>
                <a:cubicBezTo>
                  <a:pt x="339" y="325"/>
                  <a:pt x="259" y="354"/>
                  <a:pt x="192" y="351"/>
                </a:cubicBezTo>
                <a:cubicBezTo>
                  <a:pt x="125" y="348"/>
                  <a:pt x="32" y="322"/>
                  <a:pt x="16" y="289"/>
                </a:cubicBezTo>
                <a:cubicBezTo>
                  <a:pt x="0" y="256"/>
                  <a:pt x="81" y="202"/>
                  <a:pt x="99" y="154"/>
                </a:cubicBezTo>
                <a:cubicBezTo>
                  <a:pt x="117" y="106"/>
                  <a:pt x="120" y="32"/>
                  <a:pt x="125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01" name="Freeform 56"/>
          <p:cNvSpPr>
            <a:spLocks/>
          </p:cNvSpPr>
          <p:nvPr/>
        </p:nvSpPr>
        <p:spPr bwMode="auto">
          <a:xfrm rot="8567561" flipH="1" flipV="1">
            <a:off x="1600981" y="3235325"/>
            <a:ext cx="331788" cy="341313"/>
          </a:xfrm>
          <a:custGeom>
            <a:avLst/>
            <a:gdLst>
              <a:gd name="T0" fmla="*/ 265521313 w 376"/>
              <a:gd name="T1" fmla="*/ 0 h 383"/>
              <a:gd name="T2" fmla="*/ 292774688 w 376"/>
              <a:gd name="T3" fmla="*/ 110388459 h 383"/>
              <a:gd name="T4" fmla="*/ 263964733 w 376"/>
              <a:gd name="T5" fmla="*/ 165979713 h 383"/>
              <a:gd name="T6" fmla="*/ 242162033 w 376"/>
              <a:gd name="T7" fmla="*/ 198539893 h 383"/>
              <a:gd name="T8" fmla="*/ 221916740 w 376"/>
              <a:gd name="T9" fmla="*/ 230306053 h 383"/>
              <a:gd name="T10" fmla="*/ 175976471 w 376"/>
              <a:gd name="T11" fmla="*/ 249366161 h 383"/>
              <a:gd name="T12" fmla="*/ 87988235 w 376"/>
              <a:gd name="T13" fmla="*/ 249366161 h 383"/>
              <a:gd name="T14" fmla="*/ 58399109 w 376"/>
              <a:gd name="T15" fmla="*/ 276368200 h 383"/>
              <a:gd name="T16" fmla="*/ 0 w 376"/>
              <a:gd name="T17" fmla="*/ 30416336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6"/>
              <a:gd name="T28" fmla="*/ 0 h 383"/>
              <a:gd name="T29" fmla="*/ 376 w 376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6" h="383">
                <a:moveTo>
                  <a:pt x="341" y="0"/>
                </a:moveTo>
                <a:cubicBezTo>
                  <a:pt x="345" y="23"/>
                  <a:pt x="376" y="104"/>
                  <a:pt x="376" y="139"/>
                </a:cubicBezTo>
                <a:cubicBezTo>
                  <a:pt x="376" y="174"/>
                  <a:pt x="350" y="191"/>
                  <a:pt x="339" y="209"/>
                </a:cubicBezTo>
                <a:cubicBezTo>
                  <a:pt x="328" y="227"/>
                  <a:pt x="319" y="236"/>
                  <a:pt x="311" y="250"/>
                </a:cubicBezTo>
                <a:cubicBezTo>
                  <a:pt x="302" y="264"/>
                  <a:pt x="299" y="279"/>
                  <a:pt x="285" y="290"/>
                </a:cubicBezTo>
                <a:cubicBezTo>
                  <a:pt x="271" y="301"/>
                  <a:pt x="254" y="310"/>
                  <a:pt x="226" y="314"/>
                </a:cubicBezTo>
                <a:cubicBezTo>
                  <a:pt x="198" y="317"/>
                  <a:pt x="138" y="307"/>
                  <a:pt x="113" y="314"/>
                </a:cubicBezTo>
                <a:cubicBezTo>
                  <a:pt x="88" y="319"/>
                  <a:pt x="94" y="337"/>
                  <a:pt x="75" y="348"/>
                </a:cubicBezTo>
                <a:cubicBezTo>
                  <a:pt x="57" y="360"/>
                  <a:pt x="28" y="371"/>
                  <a:pt x="0" y="38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02" name="AutoShape 57"/>
          <p:cNvSpPr>
            <a:spLocks noChangeArrowheads="1"/>
          </p:cNvSpPr>
          <p:nvPr/>
        </p:nvSpPr>
        <p:spPr bwMode="auto">
          <a:xfrm rot="8567561" flipH="1">
            <a:off x="1226331" y="2747963"/>
            <a:ext cx="200025" cy="623887"/>
          </a:xfrm>
          <a:prstGeom prst="can">
            <a:avLst>
              <a:gd name="adj" fmla="val 49962"/>
            </a:avLst>
          </a:prstGeom>
          <a:gradFill rotWithShape="1">
            <a:gsLst>
              <a:gs pos="0">
                <a:srgbClr val="5A7896"/>
              </a:gs>
              <a:gs pos="100000">
                <a:srgbClr val="99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03" name="Freeform 58"/>
          <p:cNvSpPr>
            <a:spLocks/>
          </p:cNvSpPr>
          <p:nvPr/>
        </p:nvSpPr>
        <p:spPr bwMode="auto">
          <a:xfrm rot="8567561" flipH="1" flipV="1">
            <a:off x="1493031" y="3182938"/>
            <a:ext cx="187325" cy="211137"/>
          </a:xfrm>
          <a:custGeom>
            <a:avLst/>
            <a:gdLst>
              <a:gd name="T0" fmla="*/ 20109736 w 213"/>
              <a:gd name="T1" fmla="*/ 40137325 h 238"/>
              <a:gd name="T2" fmla="*/ 12374883 w 213"/>
              <a:gd name="T3" fmla="*/ 154252450 h 238"/>
              <a:gd name="T4" fmla="*/ 92813822 w 213"/>
              <a:gd name="T5" fmla="*/ 186519143 h 238"/>
              <a:gd name="T6" fmla="*/ 153143036 w 213"/>
              <a:gd name="T7" fmla="*/ 151104025 h 238"/>
              <a:gd name="T8" fmla="*/ 148502126 w 213"/>
              <a:gd name="T9" fmla="*/ 47220171 h 238"/>
              <a:gd name="T10" fmla="*/ 164744870 w 213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3"/>
              <a:gd name="T19" fmla="*/ 0 h 238"/>
              <a:gd name="T20" fmla="*/ 213 w 213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3" h="238">
                <a:moveTo>
                  <a:pt x="26" y="51"/>
                </a:moveTo>
                <a:cubicBezTo>
                  <a:pt x="23" y="77"/>
                  <a:pt x="0" y="165"/>
                  <a:pt x="16" y="196"/>
                </a:cubicBezTo>
                <a:cubicBezTo>
                  <a:pt x="32" y="227"/>
                  <a:pt x="90" y="238"/>
                  <a:pt x="120" y="237"/>
                </a:cubicBezTo>
                <a:cubicBezTo>
                  <a:pt x="150" y="236"/>
                  <a:pt x="186" y="221"/>
                  <a:pt x="198" y="192"/>
                </a:cubicBezTo>
                <a:cubicBezTo>
                  <a:pt x="210" y="163"/>
                  <a:pt x="189" y="92"/>
                  <a:pt x="192" y="60"/>
                </a:cubicBezTo>
                <a:cubicBezTo>
                  <a:pt x="195" y="28"/>
                  <a:pt x="209" y="12"/>
                  <a:pt x="213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04" name="Text Box 59"/>
          <p:cNvSpPr txBox="1">
            <a:spLocks noChangeArrowheads="1"/>
          </p:cNvSpPr>
          <p:nvPr/>
        </p:nvSpPr>
        <p:spPr bwMode="auto">
          <a:xfrm>
            <a:off x="6685744" y="5260975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>
                <a:latin typeface="Arial" charset="0"/>
              </a:rPr>
              <a:t>N</a:t>
            </a:r>
            <a:endParaRPr lang="es-ES" sz="3200">
              <a:latin typeface="Arial" charset="0"/>
            </a:endParaRPr>
          </a:p>
        </p:txBody>
      </p:sp>
      <p:sp>
        <p:nvSpPr>
          <p:cNvPr id="71705" name="Text Box 60"/>
          <p:cNvSpPr txBox="1">
            <a:spLocks noChangeArrowheads="1"/>
          </p:cNvSpPr>
          <p:nvPr/>
        </p:nvSpPr>
        <p:spPr bwMode="auto">
          <a:xfrm>
            <a:off x="2004206" y="5418138"/>
            <a:ext cx="884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 dirty="0">
                <a:latin typeface="Arial" charset="0"/>
              </a:rPr>
              <a:t>P/Q</a:t>
            </a:r>
            <a:endParaRPr lang="es-ES" sz="3200" dirty="0">
              <a:latin typeface="Arial" charset="0"/>
            </a:endParaRPr>
          </a:p>
        </p:txBody>
      </p:sp>
      <p:sp>
        <p:nvSpPr>
          <p:cNvPr id="71706" name="Oval 61"/>
          <p:cNvSpPr>
            <a:spLocks noChangeArrowheads="1"/>
          </p:cNvSpPr>
          <p:nvPr/>
        </p:nvSpPr>
        <p:spPr bwMode="auto">
          <a:xfrm rot="-1946728">
            <a:off x="2356631" y="2166938"/>
            <a:ext cx="720725" cy="431800"/>
          </a:xfrm>
          <a:prstGeom prst="ellipse">
            <a:avLst/>
          </a:prstGeom>
          <a:solidFill>
            <a:srgbClr val="9999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s-MX" sz="2000" b="1">
                <a:solidFill>
                  <a:schemeClr val="bg1"/>
                </a:solidFill>
                <a:latin typeface="Arial" charset="0"/>
              </a:rPr>
              <a:t>AC</a:t>
            </a:r>
            <a:endParaRPr lang="es-ES" sz="2000" b="1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71707" name="Group 62"/>
          <p:cNvGrpSpPr>
            <a:grpSpLocks/>
          </p:cNvGrpSpPr>
          <p:nvPr/>
        </p:nvGrpSpPr>
        <p:grpSpPr bwMode="auto">
          <a:xfrm>
            <a:off x="2817006" y="2089150"/>
            <a:ext cx="1376363" cy="1209675"/>
            <a:chOff x="1918" y="1316"/>
            <a:chExt cx="867" cy="762"/>
          </a:xfrm>
        </p:grpSpPr>
        <p:grpSp>
          <p:nvGrpSpPr>
            <p:cNvPr id="71772" name="Group 63"/>
            <p:cNvGrpSpPr>
              <a:grpSpLocks/>
            </p:cNvGrpSpPr>
            <p:nvPr/>
          </p:nvGrpSpPr>
          <p:grpSpPr bwMode="auto">
            <a:xfrm>
              <a:off x="1918" y="1480"/>
              <a:ext cx="363" cy="440"/>
              <a:chOff x="2109" y="1525"/>
              <a:chExt cx="363" cy="440"/>
            </a:xfrm>
          </p:grpSpPr>
          <p:sp>
            <p:nvSpPr>
              <p:cNvPr id="71775" name="Arc 64"/>
              <p:cNvSpPr>
                <a:spLocks/>
              </p:cNvSpPr>
              <p:nvPr/>
            </p:nvSpPr>
            <p:spPr bwMode="auto">
              <a:xfrm flipH="1">
                <a:off x="2109" y="1525"/>
                <a:ext cx="363" cy="2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1776" name="Arc 65"/>
              <p:cNvSpPr>
                <a:spLocks/>
              </p:cNvSpPr>
              <p:nvPr/>
            </p:nvSpPr>
            <p:spPr bwMode="auto">
              <a:xfrm flipH="1" flipV="1">
                <a:off x="2109" y="1739"/>
                <a:ext cx="227" cy="2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71773" name="Text Box 66"/>
            <p:cNvSpPr txBox="1">
              <a:spLocks noChangeArrowheads="1"/>
            </p:cNvSpPr>
            <p:nvPr/>
          </p:nvSpPr>
          <p:spPr bwMode="auto">
            <a:xfrm>
              <a:off x="2275" y="1316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>
                  <a:solidFill>
                    <a:srgbClr val="0066FF"/>
                  </a:solidFill>
                  <a:latin typeface="Arial" charset="0"/>
                </a:rPr>
                <a:t>ATP</a:t>
              </a:r>
              <a:endParaRPr lang="es-ES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71774" name="Text Box 67"/>
            <p:cNvSpPr txBox="1">
              <a:spLocks noChangeArrowheads="1"/>
            </p:cNvSpPr>
            <p:nvPr/>
          </p:nvSpPr>
          <p:spPr bwMode="auto">
            <a:xfrm>
              <a:off x="2135" y="1790"/>
              <a:ext cx="6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 b="1">
                  <a:solidFill>
                    <a:srgbClr val="0066FF"/>
                  </a:solidFill>
                  <a:latin typeface="Arial" charset="0"/>
                </a:rPr>
                <a:t>AMPc</a:t>
              </a:r>
              <a:endParaRPr lang="es-ES" b="1">
                <a:solidFill>
                  <a:srgbClr val="0066FF"/>
                </a:solidFill>
                <a:latin typeface="Arial" charset="0"/>
              </a:endParaRPr>
            </a:p>
          </p:txBody>
        </p:sp>
      </p:grpSp>
      <p:sp>
        <p:nvSpPr>
          <p:cNvPr id="71708" name="Text Box 68"/>
          <p:cNvSpPr txBox="1">
            <a:spLocks noChangeArrowheads="1"/>
          </p:cNvSpPr>
          <p:nvPr/>
        </p:nvSpPr>
        <p:spPr bwMode="auto">
          <a:xfrm>
            <a:off x="6177744" y="5815013"/>
            <a:ext cx="1050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3200">
                <a:latin typeface="Arial" charset="0"/>
              </a:rPr>
              <a:t>Ca</a:t>
            </a:r>
            <a:r>
              <a:rPr lang="es-MX" sz="3600" baseline="30000">
                <a:latin typeface="Arial" charset="0"/>
              </a:rPr>
              <a:t>2+</a:t>
            </a:r>
          </a:p>
        </p:txBody>
      </p:sp>
      <p:grpSp>
        <p:nvGrpSpPr>
          <p:cNvPr id="71709" name="Group 69"/>
          <p:cNvGrpSpPr>
            <a:grpSpLocks/>
          </p:cNvGrpSpPr>
          <p:nvPr/>
        </p:nvGrpSpPr>
        <p:grpSpPr bwMode="auto">
          <a:xfrm>
            <a:off x="2169306" y="3281363"/>
            <a:ext cx="1527175" cy="962025"/>
            <a:chOff x="1510" y="2067"/>
            <a:chExt cx="962" cy="606"/>
          </a:xfrm>
        </p:grpSpPr>
        <p:grpSp>
          <p:nvGrpSpPr>
            <p:cNvPr id="71768" name="Group 70"/>
            <p:cNvGrpSpPr>
              <a:grpSpLocks/>
            </p:cNvGrpSpPr>
            <p:nvPr/>
          </p:nvGrpSpPr>
          <p:grpSpPr bwMode="auto">
            <a:xfrm>
              <a:off x="1510" y="2385"/>
              <a:ext cx="589" cy="288"/>
              <a:chOff x="1791" y="2471"/>
              <a:chExt cx="589" cy="288"/>
            </a:xfrm>
          </p:grpSpPr>
          <p:sp>
            <p:nvSpPr>
              <p:cNvPr id="71770" name="AutoShape 71"/>
              <p:cNvSpPr>
                <a:spLocks noChangeArrowheads="1"/>
              </p:cNvSpPr>
              <p:nvPr/>
            </p:nvSpPr>
            <p:spPr bwMode="auto">
              <a:xfrm>
                <a:off x="1791" y="2478"/>
                <a:ext cx="589" cy="272"/>
              </a:xfrm>
              <a:prstGeom prst="octagon">
                <a:avLst>
                  <a:gd name="adj" fmla="val 29287"/>
                </a:avLst>
              </a:prstGeom>
              <a:solidFill>
                <a:srgbClr val="33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1771" name="Text Box 72"/>
              <p:cNvSpPr txBox="1">
                <a:spLocks noChangeArrowheads="1"/>
              </p:cNvSpPr>
              <p:nvPr/>
            </p:nvSpPr>
            <p:spPr bwMode="auto">
              <a:xfrm>
                <a:off x="1836" y="2471"/>
                <a:ext cx="52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s-MX" b="1">
                    <a:solidFill>
                      <a:srgbClr val="FFFF00"/>
                    </a:solidFill>
                    <a:latin typeface="Arial" charset="0"/>
                  </a:rPr>
                  <a:t>PKA</a:t>
                </a:r>
                <a:endParaRPr lang="es-ES" b="1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  <p:sp>
          <p:nvSpPr>
            <p:cNvPr id="71769" name="Arc 73"/>
            <p:cNvSpPr>
              <a:spLocks/>
            </p:cNvSpPr>
            <p:nvPr/>
          </p:nvSpPr>
          <p:spPr bwMode="auto">
            <a:xfrm flipV="1">
              <a:off x="2163" y="2067"/>
              <a:ext cx="309" cy="4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71710" name="Group 74"/>
          <p:cNvGrpSpPr>
            <a:grpSpLocks/>
          </p:cNvGrpSpPr>
          <p:nvPr/>
        </p:nvGrpSpPr>
        <p:grpSpPr bwMode="auto">
          <a:xfrm>
            <a:off x="2472519" y="4292600"/>
            <a:ext cx="666750" cy="754063"/>
            <a:chOff x="1701" y="2704"/>
            <a:chExt cx="420" cy="475"/>
          </a:xfrm>
        </p:grpSpPr>
        <p:sp>
          <p:nvSpPr>
            <p:cNvPr id="71766" name="Arc 75"/>
            <p:cNvSpPr>
              <a:spLocks/>
            </p:cNvSpPr>
            <p:nvPr/>
          </p:nvSpPr>
          <p:spPr bwMode="auto">
            <a:xfrm flipH="1" flipV="1">
              <a:off x="1701" y="2704"/>
              <a:ext cx="172" cy="3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67" name="Oval 76"/>
            <p:cNvSpPr>
              <a:spLocks noChangeArrowheads="1"/>
            </p:cNvSpPr>
            <p:nvPr/>
          </p:nvSpPr>
          <p:spPr bwMode="auto">
            <a:xfrm>
              <a:off x="1894" y="2952"/>
              <a:ext cx="227" cy="227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s-MX" sz="1800" b="1">
                  <a:latin typeface="Arial" charset="0"/>
                </a:rPr>
                <a:t>P</a:t>
              </a:r>
              <a:endParaRPr lang="es-ES" sz="1800" b="1">
                <a:latin typeface="Arial" charset="0"/>
              </a:endParaRPr>
            </a:p>
          </p:txBody>
        </p:sp>
      </p:grpSp>
      <p:grpSp>
        <p:nvGrpSpPr>
          <p:cNvPr id="144" name="143 Grupo"/>
          <p:cNvGrpSpPr/>
          <p:nvPr/>
        </p:nvGrpSpPr>
        <p:grpSpPr>
          <a:xfrm>
            <a:off x="2996394" y="3995481"/>
            <a:ext cx="1722437" cy="1998919"/>
            <a:chOff x="2996394" y="3995481"/>
            <a:chExt cx="1722437" cy="1998919"/>
          </a:xfrm>
        </p:grpSpPr>
        <p:sp>
          <p:nvSpPr>
            <p:cNvPr id="71687" name="Text Box 42"/>
            <p:cNvSpPr txBox="1">
              <a:spLocks noChangeArrowheads="1"/>
            </p:cNvSpPr>
            <p:nvPr/>
          </p:nvSpPr>
          <p:spPr bwMode="auto">
            <a:xfrm>
              <a:off x="3335849" y="3995481"/>
              <a:ext cx="10509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 sz="3200" dirty="0">
                  <a:latin typeface="Arial" charset="0"/>
                </a:rPr>
                <a:t>Ca</a:t>
              </a:r>
              <a:r>
                <a:rPr lang="es-MX" sz="3600" baseline="30000" dirty="0">
                  <a:latin typeface="Arial" charset="0"/>
                </a:rPr>
                <a:t>2+</a:t>
              </a:r>
            </a:p>
          </p:txBody>
        </p:sp>
        <p:grpSp>
          <p:nvGrpSpPr>
            <p:cNvPr id="143" name="142 Grupo"/>
            <p:cNvGrpSpPr/>
            <p:nvPr/>
          </p:nvGrpSpPr>
          <p:grpSpPr>
            <a:xfrm>
              <a:off x="2996394" y="4481513"/>
              <a:ext cx="1722437" cy="1512887"/>
              <a:chOff x="2996394" y="4481513"/>
              <a:chExt cx="1722437" cy="1512887"/>
            </a:xfrm>
          </p:grpSpPr>
          <p:sp>
            <p:nvSpPr>
              <p:cNvPr id="71711" name="Line 77"/>
              <p:cNvSpPr>
                <a:spLocks noChangeShapeType="1"/>
              </p:cNvSpPr>
              <p:nvPr/>
            </p:nvSpPr>
            <p:spPr bwMode="auto">
              <a:xfrm rot="603406" flipV="1">
                <a:off x="2996394" y="5499100"/>
                <a:ext cx="74612" cy="4953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713" name="Line 79"/>
              <p:cNvSpPr>
                <a:spLocks noChangeShapeType="1"/>
              </p:cNvSpPr>
              <p:nvPr/>
            </p:nvSpPr>
            <p:spPr bwMode="auto">
              <a:xfrm rot="849097" flipV="1">
                <a:off x="3372631" y="4481513"/>
                <a:ext cx="39688" cy="51435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9" name="Group 131"/>
              <p:cNvGrpSpPr>
                <a:grpSpLocks/>
              </p:cNvGrpSpPr>
              <p:nvPr/>
            </p:nvGrpSpPr>
            <p:grpSpPr bwMode="auto">
              <a:xfrm>
                <a:off x="3782206" y="4754563"/>
                <a:ext cx="936625" cy="647700"/>
                <a:chOff x="2526" y="2995"/>
                <a:chExt cx="590" cy="408"/>
              </a:xfrm>
            </p:grpSpPr>
            <p:sp>
              <p:nvSpPr>
                <p:cNvPr id="71751" name="Oval 80"/>
                <p:cNvSpPr>
                  <a:spLocks noChangeArrowheads="1"/>
                </p:cNvSpPr>
                <p:nvPr/>
              </p:nvSpPr>
              <p:spPr bwMode="auto">
                <a:xfrm rot="288743">
                  <a:off x="2526" y="2995"/>
                  <a:ext cx="590" cy="408"/>
                </a:xfrm>
                <a:prstGeom prst="ellipse">
                  <a:avLst/>
                </a:prstGeom>
                <a:solidFill>
                  <a:srgbClr val="CCFFFF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2" name="Oval 81"/>
                <p:cNvSpPr>
                  <a:spLocks noChangeArrowheads="1"/>
                </p:cNvSpPr>
                <p:nvPr/>
              </p:nvSpPr>
              <p:spPr bwMode="auto">
                <a:xfrm rot="610306">
                  <a:off x="2561" y="3149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3" name="Oval 82"/>
                <p:cNvSpPr>
                  <a:spLocks noChangeArrowheads="1"/>
                </p:cNvSpPr>
                <p:nvPr/>
              </p:nvSpPr>
              <p:spPr bwMode="auto">
                <a:xfrm rot="610306">
                  <a:off x="2743" y="3059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4" name="Oval 83"/>
                <p:cNvSpPr>
                  <a:spLocks noChangeArrowheads="1"/>
                </p:cNvSpPr>
                <p:nvPr/>
              </p:nvSpPr>
              <p:spPr bwMode="auto">
                <a:xfrm rot="610306">
                  <a:off x="2879" y="3195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5" name="Oval 84"/>
                <p:cNvSpPr>
                  <a:spLocks noChangeArrowheads="1"/>
                </p:cNvSpPr>
                <p:nvPr/>
              </p:nvSpPr>
              <p:spPr bwMode="auto">
                <a:xfrm rot="610306">
                  <a:off x="2969" y="3104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6" name="Oval 85"/>
                <p:cNvSpPr>
                  <a:spLocks noChangeArrowheads="1"/>
                </p:cNvSpPr>
                <p:nvPr/>
              </p:nvSpPr>
              <p:spPr bwMode="auto">
                <a:xfrm rot="610306">
                  <a:off x="2607" y="3059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7" name="Oval 86"/>
                <p:cNvSpPr>
                  <a:spLocks noChangeArrowheads="1"/>
                </p:cNvSpPr>
                <p:nvPr/>
              </p:nvSpPr>
              <p:spPr bwMode="auto">
                <a:xfrm rot="610306">
                  <a:off x="2833" y="3013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8" name="Oval 87"/>
                <p:cNvSpPr>
                  <a:spLocks noChangeArrowheads="1"/>
                </p:cNvSpPr>
                <p:nvPr/>
              </p:nvSpPr>
              <p:spPr bwMode="auto">
                <a:xfrm rot="610306">
                  <a:off x="2833" y="3104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59" name="Oval 88"/>
                <p:cNvSpPr>
                  <a:spLocks noChangeArrowheads="1"/>
                </p:cNvSpPr>
                <p:nvPr/>
              </p:nvSpPr>
              <p:spPr bwMode="auto">
                <a:xfrm rot="610306">
                  <a:off x="2697" y="3149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60" name="Oval 89"/>
                <p:cNvSpPr>
                  <a:spLocks noChangeArrowheads="1"/>
                </p:cNvSpPr>
                <p:nvPr/>
              </p:nvSpPr>
              <p:spPr bwMode="auto">
                <a:xfrm rot="610306">
                  <a:off x="2833" y="3285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61" name="Oval 90"/>
                <p:cNvSpPr>
                  <a:spLocks noChangeArrowheads="1"/>
                </p:cNvSpPr>
                <p:nvPr/>
              </p:nvSpPr>
              <p:spPr bwMode="auto">
                <a:xfrm rot="610306">
                  <a:off x="2788" y="3195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62" name="Oval 91"/>
                <p:cNvSpPr>
                  <a:spLocks noChangeArrowheads="1"/>
                </p:cNvSpPr>
                <p:nvPr/>
              </p:nvSpPr>
              <p:spPr bwMode="auto">
                <a:xfrm rot="610306">
                  <a:off x="2924" y="3240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63" name="Oval 92"/>
                <p:cNvSpPr>
                  <a:spLocks noChangeArrowheads="1"/>
                </p:cNvSpPr>
                <p:nvPr/>
              </p:nvSpPr>
              <p:spPr bwMode="auto">
                <a:xfrm rot="610306">
                  <a:off x="2607" y="3240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64" name="Oval 93"/>
                <p:cNvSpPr>
                  <a:spLocks noChangeArrowheads="1"/>
                </p:cNvSpPr>
                <p:nvPr/>
              </p:nvSpPr>
              <p:spPr bwMode="auto">
                <a:xfrm rot="610306">
                  <a:off x="3015" y="3195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65" name="Oval 94"/>
                <p:cNvSpPr>
                  <a:spLocks noChangeArrowheads="1"/>
                </p:cNvSpPr>
                <p:nvPr/>
              </p:nvSpPr>
              <p:spPr bwMode="auto">
                <a:xfrm rot="610306">
                  <a:off x="2697" y="3285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</p:grpSp>
      </p:grpSp>
      <p:grpSp>
        <p:nvGrpSpPr>
          <p:cNvPr id="71715" name="Group 95"/>
          <p:cNvGrpSpPr>
            <a:grpSpLocks/>
          </p:cNvGrpSpPr>
          <p:nvPr/>
        </p:nvGrpSpPr>
        <p:grpSpPr bwMode="auto">
          <a:xfrm>
            <a:off x="2288369" y="2600325"/>
            <a:ext cx="615950" cy="396875"/>
            <a:chOff x="1321" y="1950"/>
            <a:chExt cx="388" cy="250"/>
          </a:xfrm>
        </p:grpSpPr>
        <p:sp>
          <p:nvSpPr>
            <p:cNvPr id="71749" name="Oval 96"/>
            <p:cNvSpPr>
              <a:spLocks noChangeArrowheads="1"/>
            </p:cNvSpPr>
            <p:nvPr/>
          </p:nvSpPr>
          <p:spPr bwMode="auto">
            <a:xfrm rot="8554389" flipH="1" flipV="1">
              <a:off x="1342" y="1991"/>
              <a:ext cx="334" cy="178"/>
            </a:xfrm>
            <a:prstGeom prst="ellipse">
              <a:avLst/>
            </a:prstGeom>
            <a:solidFill>
              <a:srgbClr val="99FF33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33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71750" name="Text Box 97"/>
            <p:cNvSpPr txBox="1">
              <a:spLocks noChangeArrowheads="1"/>
            </p:cNvSpPr>
            <p:nvPr/>
          </p:nvSpPr>
          <p:spPr bwMode="auto">
            <a:xfrm rot="8554389" flipH="1" flipV="1">
              <a:off x="1321" y="1950"/>
              <a:ext cx="3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2000" b="1">
                  <a:latin typeface="Symbol" pitchFamily="18" charset="2"/>
                </a:rPr>
                <a:t>a</a:t>
              </a:r>
              <a:r>
                <a:rPr lang="es-ES_tradnl" sz="2000">
                  <a:latin typeface="Arial" charset="0"/>
                </a:rPr>
                <a:t>s</a:t>
              </a:r>
              <a:endParaRPr lang="es-ES_tradnl" sz="2000" b="1">
                <a:solidFill>
                  <a:srgbClr val="FFFF00"/>
                </a:solidFill>
                <a:latin typeface="Symbol" pitchFamily="18" charset="2"/>
              </a:endParaRPr>
            </a:p>
          </p:txBody>
        </p:sp>
      </p:grpSp>
      <p:sp>
        <p:nvSpPr>
          <p:cNvPr id="71716" name="AutoShape 98"/>
          <p:cNvSpPr>
            <a:spLocks noChangeArrowheads="1"/>
          </p:cNvSpPr>
          <p:nvPr/>
        </p:nvSpPr>
        <p:spPr bwMode="auto">
          <a:xfrm rot="20162161" flipH="1">
            <a:off x="6238069" y="4984750"/>
            <a:ext cx="287337" cy="666750"/>
          </a:xfrm>
          <a:prstGeom prst="can">
            <a:avLst>
              <a:gd name="adj" fmla="val 30445"/>
            </a:avLst>
          </a:prstGeom>
          <a:gradFill rotWithShape="1">
            <a:gsLst>
              <a:gs pos="0">
                <a:srgbClr val="007896"/>
              </a:gs>
              <a:gs pos="100000">
                <a:srgbClr val="00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1717" name="Group 99"/>
          <p:cNvGrpSpPr>
            <a:grpSpLocks/>
          </p:cNvGrpSpPr>
          <p:nvPr/>
        </p:nvGrpSpPr>
        <p:grpSpPr bwMode="auto">
          <a:xfrm>
            <a:off x="5352244" y="4340225"/>
            <a:ext cx="1241425" cy="1573213"/>
            <a:chOff x="3515" y="2734"/>
            <a:chExt cx="782" cy="991"/>
          </a:xfrm>
        </p:grpSpPr>
        <p:sp>
          <p:nvSpPr>
            <p:cNvPr id="71746" name="Line 100"/>
            <p:cNvSpPr>
              <a:spLocks noChangeShapeType="1"/>
            </p:cNvSpPr>
            <p:nvPr/>
          </p:nvSpPr>
          <p:spPr bwMode="auto">
            <a:xfrm rot="19625764" flipV="1">
              <a:off x="4266" y="3529"/>
              <a:ext cx="31" cy="1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747" name="Text Box 101"/>
            <p:cNvSpPr txBox="1">
              <a:spLocks noChangeArrowheads="1"/>
            </p:cNvSpPr>
            <p:nvPr/>
          </p:nvSpPr>
          <p:spPr bwMode="auto">
            <a:xfrm>
              <a:off x="3515" y="2734"/>
              <a:ext cx="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>
                  <a:latin typeface="Arial" charset="0"/>
                </a:rPr>
                <a:t>Ca</a:t>
              </a:r>
              <a:r>
                <a:rPr lang="es-MX" sz="2800" baseline="30000">
                  <a:latin typeface="Arial" charset="0"/>
                </a:rPr>
                <a:t>2+</a:t>
              </a:r>
            </a:p>
          </p:txBody>
        </p:sp>
        <p:sp>
          <p:nvSpPr>
            <p:cNvPr id="71748" name="Line 102"/>
            <p:cNvSpPr>
              <a:spLocks noChangeShapeType="1"/>
            </p:cNvSpPr>
            <p:nvPr/>
          </p:nvSpPr>
          <p:spPr bwMode="auto">
            <a:xfrm rot="19871453" flipV="1">
              <a:off x="4022" y="2923"/>
              <a:ext cx="33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1719" name="Text Box 119"/>
          <p:cNvSpPr txBox="1">
            <a:spLocks noChangeArrowheads="1"/>
          </p:cNvSpPr>
          <p:nvPr/>
        </p:nvSpPr>
        <p:spPr bwMode="auto">
          <a:xfrm>
            <a:off x="4348944" y="2941638"/>
            <a:ext cx="1169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>
                <a:solidFill>
                  <a:srgbClr val="339966"/>
                </a:solidFill>
                <a:latin typeface="Arial" charset="0"/>
              </a:rPr>
              <a:t>GABA</a:t>
            </a:r>
            <a:endParaRPr lang="es-ES" sz="2800">
              <a:solidFill>
                <a:srgbClr val="339966"/>
              </a:solidFill>
              <a:latin typeface="Arial" charset="0"/>
            </a:endParaRPr>
          </a:p>
        </p:txBody>
      </p:sp>
      <p:grpSp>
        <p:nvGrpSpPr>
          <p:cNvPr id="71720" name="Group 120"/>
          <p:cNvGrpSpPr>
            <a:grpSpLocks/>
          </p:cNvGrpSpPr>
          <p:nvPr/>
        </p:nvGrpSpPr>
        <p:grpSpPr bwMode="auto">
          <a:xfrm>
            <a:off x="5136344" y="4868863"/>
            <a:ext cx="720725" cy="504825"/>
            <a:chOff x="3247" y="3693"/>
            <a:chExt cx="454" cy="318"/>
          </a:xfrm>
        </p:grpSpPr>
        <p:sp>
          <p:nvSpPr>
            <p:cNvPr id="71721" name="Oval 121"/>
            <p:cNvSpPr>
              <a:spLocks noChangeArrowheads="1"/>
            </p:cNvSpPr>
            <p:nvPr/>
          </p:nvSpPr>
          <p:spPr bwMode="auto">
            <a:xfrm rot="-420000">
              <a:off x="3247" y="3693"/>
              <a:ext cx="454" cy="318"/>
            </a:xfrm>
            <a:prstGeom prst="ellipse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2" name="Oval 122"/>
            <p:cNvSpPr>
              <a:spLocks noChangeArrowheads="1"/>
            </p:cNvSpPr>
            <p:nvPr/>
          </p:nvSpPr>
          <p:spPr bwMode="auto">
            <a:xfrm>
              <a:off x="3288" y="3793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3" name="Oval 123"/>
            <p:cNvSpPr>
              <a:spLocks noChangeArrowheads="1"/>
            </p:cNvSpPr>
            <p:nvPr/>
          </p:nvSpPr>
          <p:spPr bwMode="auto">
            <a:xfrm>
              <a:off x="3424" y="3702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4" name="Oval 124"/>
            <p:cNvSpPr>
              <a:spLocks noChangeArrowheads="1"/>
            </p:cNvSpPr>
            <p:nvPr/>
          </p:nvSpPr>
          <p:spPr bwMode="auto">
            <a:xfrm>
              <a:off x="3560" y="383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5" name="Oval 125"/>
            <p:cNvSpPr>
              <a:spLocks noChangeArrowheads="1"/>
            </p:cNvSpPr>
            <p:nvPr/>
          </p:nvSpPr>
          <p:spPr bwMode="auto">
            <a:xfrm>
              <a:off x="3334" y="374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6" name="Oval 126"/>
            <p:cNvSpPr>
              <a:spLocks noChangeArrowheads="1"/>
            </p:cNvSpPr>
            <p:nvPr/>
          </p:nvSpPr>
          <p:spPr bwMode="auto">
            <a:xfrm>
              <a:off x="3424" y="383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7" name="Oval 127"/>
            <p:cNvSpPr>
              <a:spLocks noChangeArrowheads="1"/>
            </p:cNvSpPr>
            <p:nvPr/>
          </p:nvSpPr>
          <p:spPr bwMode="auto">
            <a:xfrm>
              <a:off x="3514" y="3747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8" name="Oval 128"/>
            <p:cNvSpPr>
              <a:spLocks noChangeArrowheads="1"/>
            </p:cNvSpPr>
            <p:nvPr/>
          </p:nvSpPr>
          <p:spPr bwMode="auto">
            <a:xfrm>
              <a:off x="3515" y="3884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29" name="Oval 129"/>
            <p:cNvSpPr>
              <a:spLocks noChangeArrowheads="1"/>
            </p:cNvSpPr>
            <p:nvPr/>
          </p:nvSpPr>
          <p:spPr bwMode="auto">
            <a:xfrm>
              <a:off x="3288" y="3883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30" name="Oval 130"/>
            <p:cNvSpPr>
              <a:spLocks noChangeArrowheads="1"/>
            </p:cNvSpPr>
            <p:nvPr/>
          </p:nvSpPr>
          <p:spPr bwMode="auto">
            <a:xfrm>
              <a:off x="3378" y="3928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458731" y="3427413"/>
            <a:ext cx="428625" cy="577850"/>
            <a:chOff x="4403" y="2204"/>
            <a:chExt cx="270" cy="364"/>
          </a:xfrm>
        </p:grpSpPr>
        <p:sp>
          <p:nvSpPr>
            <p:cNvPr id="71795" name="Oval 4"/>
            <p:cNvSpPr>
              <a:spLocks noChangeArrowheads="1"/>
            </p:cNvSpPr>
            <p:nvPr/>
          </p:nvSpPr>
          <p:spPr bwMode="auto">
            <a:xfrm rot="-8817783" flipH="1" flipV="1">
              <a:off x="4404" y="2204"/>
              <a:ext cx="241" cy="364"/>
            </a:xfrm>
            <a:prstGeom prst="ellipse">
              <a:avLst/>
            </a:prstGeom>
            <a:solidFill>
              <a:srgbClr val="00FFFF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71796" name="Text Box 5"/>
            <p:cNvSpPr txBox="1">
              <a:spLocks noChangeArrowheads="1"/>
            </p:cNvSpPr>
            <p:nvPr/>
          </p:nvSpPr>
          <p:spPr bwMode="auto">
            <a:xfrm rot="-8817783" flipH="1" flipV="1">
              <a:off x="4403" y="2295"/>
              <a:ext cx="2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000" b="1">
                  <a:latin typeface="Symbol" pitchFamily="18" charset="2"/>
                </a:rPr>
                <a:t>bg</a:t>
              </a:r>
              <a:endParaRPr lang="es-ES_tradnl" sz="2000" b="1">
                <a:solidFill>
                  <a:srgbClr val="FFFF00"/>
                </a:solidFill>
                <a:latin typeface="Symbol" pitchFamily="18" charset="2"/>
              </a:endParaRPr>
            </a:p>
          </p:txBody>
        </p:sp>
      </p:grpSp>
      <p:grpSp>
        <p:nvGrpSpPr>
          <p:cNvPr id="123" name="122 Grupo"/>
          <p:cNvGrpSpPr/>
          <p:nvPr/>
        </p:nvGrpSpPr>
        <p:grpSpPr>
          <a:xfrm>
            <a:off x="7596336" y="4509120"/>
            <a:ext cx="1225550" cy="1524001"/>
            <a:chOff x="7596336" y="4509120"/>
            <a:chExt cx="1225550" cy="1524001"/>
          </a:xfrm>
        </p:grpSpPr>
        <p:sp>
          <p:nvSpPr>
            <p:cNvPr id="124" name="Line 12"/>
            <p:cNvSpPr>
              <a:spLocks noChangeShapeType="1"/>
            </p:cNvSpPr>
            <p:nvPr/>
          </p:nvSpPr>
          <p:spPr bwMode="auto">
            <a:xfrm>
              <a:off x="7596336" y="5896595"/>
              <a:ext cx="46513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8061474" y="4509120"/>
              <a:ext cx="44450" cy="13874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6" name="Line 14"/>
            <p:cNvSpPr>
              <a:spLocks noChangeShapeType="1"/>
            </p:cNvSpPr>
            <p:nvPr/>
          </p:nvSpPr>
          <p:spPr bwMode="auto">
            <a:xfrm>
              <a:off x="8105924" y="4536108"/>
              <a:ext cx="93663" cy="14970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7" name="Line 15"/>
            <p:cNvSpPr>
              <a:spLocks noChangeShapeType="1"/>
            </p:cNvSpPr>
            <p:nvPr/>
          </p:nvSpPr>
          <p:spPr bwMode="auto">
            <a:xfrm flipV="1">
              <a:off x="8339286" y="5852145"/>
              <a:ext cx="465138" cy="1635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8" name="Arc 16"/>
            <p:cNvSpPr>
              <a:spLocks/>
            </p:cNvSpPr>
            <p:nvPr/>
          </p:nvSpPr>
          <p:spPr bwMode="auto">
            <a:xfrm flipV="1">
              <a:off x="8199586" y="6006133"/>
              <a:ext cx="139700" cy="269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9" name="Line 17"/>
            <p:cNvSpPr>
              <a:spLocks noChangeShapeType="1"/>
            </p:cNvSpPr>
            <p:nvPr/>
          </p:nvSpPr>
          <p:spPr bwMode="auto">
            <a:xfrm>
              <a:off x="7653486" y="5515644"/>
              <a:ext cx="1168400" cy="15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132" name="131 CuadroTexto"/>
          <p:cNvSpPr txBox="1"/>
          <p:nvPr/>
        </p:nvSpPr>
        <p:spPr>
          <a:xfrm>
            <a:off x="611560" y="1628800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3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133" name="132 CuadroTexto"/>
          <p:cNvSpPr txBox="1"/>
          <p:nvPr/>
        </p:nvSpPr>
        <p:spPr>
          <a:xfrm>
            <a:off x="7164288" y="1774557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6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71712" name="AutoShape 78"/>
          <p:cNvSpPr>
            <a:spLocks noChangeArrowheads="1"/>
          </p:cNvSpPr>
          <p:nvPr/>
        </p:nvSpPr>
        <p:spPr bwMode="auto">
          <a:xfrm rot="1139802" flipH="1">
            <a:off x="2993219" y="4906963"/>
            <a:ext cx="433387" cy="817562"/>
          </a:xfrm>
          <a:prstGeom prst="can">
            <a:avLst>
              <a:gd name="adj" fmla="val 24751"/>
            </a:avLst>
          </a:prstGeom>
          <a:gradFill rotWithShape="1">
            <a:gsLst>
              <a:gs pos="0">
                <a:srgbClr val="007896"/>
              </a:gs>
              <a:gs pos="100000">
                <a:srgbClr val="00CCFF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45" name="144 Grupo"/>
          <p:cNvGrpSpPr/>
          <p:nvPr/>
        </p:nvGrpSpPr>
        <p:grpSpPr>
          <a:xfrm>
            <a:off x="5039469" y="5589240"/>
            <a:ext cx="828675" cy="539750"/>
            <a:chOff x="4934123" y="5690195"/>
            <a:chExt cx="828675" cy="539750"/>
          </a:xfrm>
        </p:grpSpPr>
        <p:sp>
          <p:nvSpPr>
            <p:cNvPr id="146" name="Oval 105"/>
            <p:cNvSpPr>
              <a:spLocks noChangeArrowheads="1"/>
            </p:cNvSpPr>
            <p:nvPr/>
          </p:nvSpPr>
          <p:spPr bwMode="auto">
            <a:xfrm rot="610306">
              <a:off x="4934123" y="59060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7" name="Oval 106"/>
            <p:cNvSpPr>
              <a:spLocks noChangeArrowheads="1"/>
            </p:cNvSpPr>
            <p:nvPr/>
          </p:nvSpPr>
          <p:spPr bwMode="auto">
            <a:xfrm rot="610306">
              <a:off x="5223048" y="57632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8" name="Oval 107"/>
            <p:cNvSpPr>
              <a:spLocks noChangeArrowheads="1"/>
            </p:cNvSpPr>
            <p:nvPr/>
          </p:nvSpPr>
          <p:spPr bwMode="auto">
            <a:xfrm rot="610306">
              <a:off x="5438948" y="59791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9" name="Oval 108"/>
            <p:cNvSpPr>
              <a:spLocks noChangeArrowheads="1"/>
            </p:cNvSpPr>
            <p:nvPr/>
          </p:nvSpPr>
          <p:spPr bwMode="auto">
            <a:xfrm rot="610306">
              <a:off x="5581823" y="58346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0" name="Oval 109"/>
            <p:cNvSpPr>
              <a:spLocks noChangeArrowheads="1"/>
            </p:cNvSpPr>
            <p:nvPr/>
          </p:nvSpPr>
          <p:spPr bwMode="auto">
            <a:xfrm rot="610306">
              <a:off x="5007148" y="57632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1" name="Oval 110"/>
            <p:cNvSpPr>
              <a:spLocks noChangeArrowheads="1"/>
            </p:cNvSpPr>
            <p:nvPr/>
          </p:nvSpPr>
          <p:spPr bwMode="auto">
            <a:xfrm rot="610306">
              <a:off x="5365923" y="56901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2" name="Oval 111"/>
            <p:cNvSpPr>
              <a:spLocks noChangeArrowheads="1"/>
            </p:cNvSpPr>
            <p:nvPr/>
          </p:nvSpPr>
          <p:spPr bwMode="auto">
            <a:xfrm rot="610306">
              <a:off x="5365923" y="58346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3" name="Oval 112"/>
            <p:cNvSpPr>
              <a:spLocks noChangeArrowheads="1"/>
            </p:cNvSpPr>
            <p:nvPr/>
          </p:nvSpPr>
          <p:spPr bwMode="auto">
            <a:xfrm rot="610306">
              <a:off x="5150023" y="59060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4" name="Oval 113"/>
            <p:cNvSpPr>
              <a:spLocks noChangeArrowheads="1"/>
            </p:cNvSpPr>
            <p:nvPr/>
          </p:nvSpPr>
          <p:spPr bwMode="auto">
            <a:xfrm rot="610306">
              <a:off x="5365923" y="61219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5" name="Oval 114"/>
            <p:cNvSpPr>
              <a:spLocks noChangeArrowheads="1"/>
            </p:cNvSpPr>
            <p:nvPr/>
          </p:nvSpPr>
          <p:spPr bwMode="auto">
            <a:xfrm rot="610306">
              <a:off x="5294485" y="59791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6" name="Oval 115"/>
            <p:cNvSpPr>
              <a:spLocks noChangeArrowheads="1"/>
            </p:cNvSpPr>
            <p:nvPr/>
          </p:nvSpPr>
          <p:spPr bwMode="auto">
            <a:xfrm rot="610306">
              <a:off x="5510386" y="60505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7" name="Oval 116"/>
            <p:cNvSpPr>
              <a:spLocks noChangeArrowheads="1"/>
            </p:cNvSpPr>
            <p:nvPr/>
          </p:nvSpPr>
          <p:spPr bwMode="auto">
            <a:xfrm rot="610306">
              <a:off x="5007148" y="6050558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8" name="Oval 117"/>
            <p:cNvSpPr>
              <a:spLocks noChangeArrowheads="1"/>
            </p:cNvSpPr>
            <p:nvPr/>
          </p:nvSpPr>
          <p:spPr bwMode="auto">
            <a:xfrm rot="610306">
              <a:off x="5654848" y="5979120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9" name="Oval 118"/>
            <p:cNvSpPr>
              <a:spLocks noChangeArrowheads="1"/>
            </p:cNvSpPr>
            <p:nvPr/>
          </p:nvSpPr>
          <p:spPr bwMode="auto">
            <a:xfrm rot="610306">
              <a:off x="5150023" y="6121995"/>
              <a:ext cx="107950" cy="10795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60" name="159 Grupo"/>
          <p:cNvGrpSpPr/>
          <p:nvPr/>
        </p:nvGrpSpPr>
        <p:grpSpPr>
          <a:xfrm>
            <a:off x="3491880" y="5445224"/>
            <a:ext cx="1512168" cy="683766"/>
            <a:chOff x="3491880" y="5445224"/>
            <a:chExt cx="1512168" cy="683766"/>
          </a:xfrm>
        </p:grpSpPr>
        <p:grpSp>
          <p:nvGrpSpPr>
            <p:cNvPr id="161" name="196 Grupo"/>
            <p:cNvGrpSpPr/>
            <p:nvPr/>
          </p:nvGrpSpPr>
          <p:grpSpPr>
            <a:xfrm>
              <a:off x="3491880" y="5445224"/>
              <a:ext cx="755650" cy="539750"/>
              <a:chOff x="3932612" y="5669932"/>
              <a:chExt cx="755650" cy="539750"/>
            </a:xfrm>
          </p:grpSpPr>
          <p:sp>
            <p:nvSpPr>
              <p:cNvPr id="176" name="Oval 105"/>
              <p:cNvSpPr>
                <a:spLocks noChangeArrowheads="1"/>
              </p:cNvSpPr>
              <p:nvPr/>
            </p:nvSpPr>
            <p:spPr bwMode="auto">
              <a:xfrm rot="610306">
                <a:off x="3932612" y="58858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7" name="Oval 106"/>
              <p:cNvSpPr>
                <a:spLocks noChangeArrowheads="1"/>
              </p:cNvSpPr>
              <p:nvPr/>
            </p:nvSpPr>
            <p:spPr bwMode="auto">
              <a:xfrm rot="610306">
                <a:off x="4221537" y="57429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8" name="Oval 107"/>
              <p:cNvSpPr>
                <a:spLocks noChangeArrowheads="1"/>
              </p:cNvSpPr>
              <p:nvPr/>
            </p:nvSpPr>
            <p:spPr bwMode="auto">
              <a:xfrm rot="610306">
                <a:off x="4437437" y="59588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9" name="Oval 108"/>
              <p:cNvSpPr>
                <a:spLocks noChangeArrowheads="1"/>
              </p:cNvSpPr>
              <p:nvPr/>
            </p:nvSpPr>
            <p:spPr bwMode="auto">
              <a:xfrm rot="610306">
                <a:off x="4580312" y="58143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0" name="Oval 109"/>
              <p:cNvSpPr>
                <a:spLocks noChangeArrowheads="1"/>
              </p:cNvSpPr>
              <p:nvPr/>
            </p:nvSpPr>
            <p:spPr bwMode="auto">
              <a:xfrm rot="610306">
                <a:off x="4005637" y="57429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1" name="Oval 110"/>
              <p:cNvSpPr>
                <a:spLocks noChangeArrowheads="1"/>
              </p:cNvSpPr>
              <p:nvPr/>
            </p:nvSpPr>
            <p:spPr bwMode="auto">
              <a:xfrm rot="610306">
                <a:off x="4364412" y="56699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2" name="Oval 111"/>
              <p:cNvSpPr>
                <a:spLocks noChangeArrowheads="1"/>
              </p:cNvSpPr>
              <p:nvPr/>
            </p:nvSpPr>
            <p:spPr bwMode="auto">
              <a:xfrm rot="610306">
                <a:off x="4364412" y="58143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3" name="Oval 112"/>
              <p:cNvSpPr>
                <a:spLocks noChangeArrowheads="1"/>
              </p:cNvSpPr>
              <p:nvPr/>
            </p:nvSpPr>
            <p:spPr bwMode="auto">
              <a:xfrm rot="610306">
                <a:off x="4148512" y="58858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4" name="Oval 113"/>
              <p:cNvSpPr>
                <a:spLocks noChangeArrowheads="1"/>
              </p:cNvSpPr>
              <p:nvPr/>
            </p:nvSpPr>
            <p:spPr bwMode="auto">
              <a:xfrm rot="610306">
                <a:off x="4364412" y="61017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5" name="Oval 114"/>
              <p:cNvSpPr>
                <a:spLocks noChangeArrowheads="1"/>
              </p:cNvSpPr>
              <p:nvPr/>
            </p:nvSpPr>
            <p:spPr bwMode="auto">
              <a:xfrm rot="610306">
                <a:off x="4292974" y="595885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6" name="Oval 115"/>
              <p:cNvSpPr>
                <a:spLocks noChangeArrowheads="1"/>
              </p:cNvSpPr>
              <p:nvPr/>
            </p:nvSpPr>
            <p:spPr bwMode="auto">
              <a:xfrm rot="610306">
                <a:off x="4508875" y="60302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7" name="Oval 116"/>
              <p:cNvSpPr>
                <a:spLocks noChangeArrowheads="1"/>
              </p:cNvSpPr>
              <p:nvPr/>
            </p:nvSpPr>
            <p:spPr bwMode="auto">
              <a:xfrm rot="610306">
                <a:off x="4005637" y="6030295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8" name="Oval 118"/>
              <p:cNvSpPr>
                <a:spLocks noChangeArrowheads="1"/>
              </p:cNvSpPr>
              <p:nvPr/>
            </p:nvSpPr>
            <p:spPr bwMode="auto">
              <a:xfrm rot="610306">
                <a:off x="4148512" y="6101732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62" name="194 Grupo"/>
            <p:cNvGrpSpPr/>
            <p:nvPr/>
          </p:nvGrpSpPr>
          <p:grpSpPr>
            <a:xfrm>
              <a:off x="4248398" y="5589240"/>
              <a:ext cx="755650" cy="539750"/>
              <a:chOff x="4383730" y="6192934"/>
              <a:chExt cx="755650" cy="539750"/>
            </a:xfrm>
          </p:grpSpPr>
          <p:sp>
            <p:nvSpPr>
              <p:cNvPr id="163" name="Oval 105"/>
              <p:cNvSpPr>
                <a:spLocks noChangeArrowheads="1"/>
              </p:cNvSpPr>
              <p:nvPr/>
            </p:nvSpPr>
            <p:spPr bwMode="auto">
              <a:xfrm rot="610306">
                <a:off x="4383730" y="64088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4" name="Oval 106"/>
              <p:cNvSpPr>
                <a:spLocks noChangeArrowheads="1"/>
              </p:cNvSpPr>
              <p:nvPr/>
            </p:nvSpPr>
            <p:spPr bwMode="auto">
              <a:xfrm rot="610306">
                <a:off x="4672655" y="62659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5" name="Oval 107"/>
              <p:cNvSpPr>
                <a:spLocks noChangeArrowheads="1"/>
              </p:cNvSpPr>
              <p:nvPr/>
            </p:nvSpPr>
            <p:spPr bwMode="auto">
              <a:xfrm rot="610306">
                <a:off x="4888555" y="64818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6" name="Oval 108"/>
              <p:cNvSpPr>
                <a:spLocks noChangeArrowheads="1"/>
              </p:cNvSpPr>
              <p:nvPr/>
            </p:nvSpPr>
            <p:spPr bwMode="auto">
              <a:xfrm rot="610306">
                <a:off x="5031430" y="63373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7" name="Oval 109"/>
              <p:cNvSpPr>
                <a:spLocks noChangeArrowheads="1"/>
              </p:cNvSpPr>
              <p:nvPr/>
            </p:nvSpPr>
            <p:spPr bwMode="auto">
              <a:xfrm rot="610306">
                <a:off x="4456755" y="62659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8" name="Oval 110"/>
              <p:cNvSpPr>
                <a:spLocks noChangeArrowheads="1"/>
              </p:cNvSpPr>
              <p:nvPr/>
            </p:nvSpPr>
            <p:spPr bwMode="auto">
              <a:xfrm rot="610306">
                <a:off x="4815530" y="61929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9" name="Oval 111"/>
              <p:cNvSpPr>
                <a:spLocks noChangeArrowheads="1"/>
              </p:cNvSpPr>
              <p:nvPr/>
            </p:nvSpPr>
            <p:spPr bwMode="auto">
              <a:xfrm rot="610306">
                <a:off x="4815530" y="63373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0" name="Oval 112"/>
              <p:cNvSpPr>
                <a:spLocks noChangeArrowheads="1"/>
              </p:cNvSpPr>
              <p:nvPr/>
            </p:nvSpPr>
            <p:spPr bwMode="auto">
              <a:xfrm rot="610306">
                <a:off x="4599630" y="64088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1" name="Oval 113"/>
              <p:cNvSpPr>
                <a:spLocks noChangeArrowheads="1"/>
              </p:cNvSpPr>
              <p:nvPr/>
            </p:nvSpPr>
            <p:spPr bwMode="auto">
              <a:xfrm rot="610306">
                <a:off x="4815530" y="66247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2" name="Oval 114"/>
              <p:cNvSpPr>
                <a:spLocks noChangeArrowheads="1"/>
              </p:cNvSpPr>
              <p:nvPr/>
            </p:nvSpPr>
            <p:spPr bwMode="auto">
              <a:xfrm rot="610306">
                <a:off x="4744092" y="6481859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3" name="Oval 115"/>
              <p:cNvSpPr>
                <a:spLocks noChangeArrowheads="1"/>
              </p:cNvSpPr>
              <p:nvPr/>
            </p:nvSpPr>
            <p:spPr bwMode="auto">
              <a:xfrm rot="610306">
                <a:off x="4959993" y="65532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4" name="Oval 116"/>
              <p:cNvSpPr>
                <a:spLocks noChangeArrowheads="1"/>
              </p:cNvSpPr>
              <p:nvPr/>
            </p:nvSpPr>
            <p:spPr bwMode="auto">
              <a:xfrm rot="610306">
                <a:off x="4456755" y="6553297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75" name="Oval 118"/>
              <p:cNvSpPr>
                <a:spLocks noChangeArrowheads="1"/>
              </p:cNvSpPr>
              <p:nvPr/>
            </p:nvSpPr>
            <p:spPr bwMode="auto">
              <a:xfrm rot="610306">
                <a:off x="4599630" y="6624734"/>
                <a:ext cx="107950" cy="107950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33351 0.1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4778727" y="1124744"/>
            <a:ext cx="41857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Arial" charset="0"/>
              </a:rPr>
              <a:t>Las tentaciones de </a:t>
            </a:r>
          </a:p>
          <a:p>
            <a:pPr algn="ctr"/>
            <a:r>
              <a:rPr lang="es-MX" sz="3600" dirty="0">
                <a:latin typeface="Arial" charset="0"/>
              </a:rPr>
              <a:t>San Antonio</a:t>
            </a:r>
            <a:endParaRPr lang="es-ES" sz="3600" dirty="0">
              <a:latin typeface="Arial" charset="0"/>
            </a:endParaRP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5028707" y="2469089"/>
            <a:ext cx="370005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 err="1">
                <a:latin typeface="Arial" charset="0"/>
              </a:rPr>
              <a:t>Matthias</a:t>
            </a:r>
            <a:r>
              <a:rPr lang="es-ES" sz="2800" b="1" dirty="0">
                <a:latin typeface="Arial" charset="0"/>
              </a:rPr>
              <a:t> </a:t>
            </a:r>
            <a:r>
              <a:rPr lang="es-ES" sz="2800" b="1" dirty="0" err="1">
                <a:latin typeface="Arial" charset="0"/>
              </a:rPr>
              <a:t>Grünewald</a:t>
            </a:r>
            <a:r>
              <a:rPr lang="es-ES" sz="2800" dirty="0">
                <a:latin typeface="Arial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2800" dirty="0">
                <a:latin typeface="Arial" charset="0"/>
              </a:rPr>
              <a:t>(1470-1528)</a:t>
            </a:r>
          </a:p>
        </p:txBody>
      </p:sp>
      <p:pic>
        <p:nvPicPr>
          <p:cNvPr id="286729" name="Picture 9" descr="http://upload.wikimedia.org/wikipedia/commons/4/4c/Mathis_Gothart_Gr%C3%BCnewald_015.jpg"/>
          <p:cNvPicPr>
            <a:picLocks noChangeAspect="1" noChangeArrowheads="1"/>
          </p:cNvPicPr>
          <p:nvPr/>
        </p:nvPicPr>
        <p:blipFill>
          <a:blip r:embed="rId2" cstate="print"/>
          <a:srcRect t="14440"/>
          <a:stretch>
            <a:fillRect/>
          </a:stretch>
        </p:blipFill>
        <p:spPr bwMode="auto">
          <a:xfrm>
            <a:off x="544884" y="82761"/>
            <a:ext cx="4045543" cy="671156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716016" y="5859269"/>
            <a:ext cx="35253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Museo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Oterlinden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Colmar,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Francia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 bwMode="auto">
          <a:xfrm>
            <a:off x="539552" y="692696"/>
            <a:ext cx="4320480" cy="5616624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755576" y="2189808"/>
            <a:ext cx="2106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800" dirty="0" err="1">
                <a:latin typeface="Arial" charset="0"/>
              </a:rPr>
              <a:t>Neoestriado</a:t>
            </a:r>
            <a:endParaRPr lang="es-ES_tradnl" sz="2800" dirty="0">
              <a:latin typeface="Arial" charset="0"/>
            </a:endParaRPr>
          </a:p>
        </p:txBody>
      </p:sp>
      <p:sp>
        <p:nvSpPr>
          <p:cNvPr id="135171" name="Oval 6"/>
          <p:cNvSpPr>
            <a:spLocks noChangeArrowheads="1"/>
          </p:cNvSpPr>
          <p:nvPr/>
        </p:nvSpPr>
        <p:spPr bwMode="auto">
          <a:xfrm>
            <a:off x="2749550" y="1235522"/>
            <a:ext cx="727075" cy="619125"/>
          </a:xfrm>
          <a:prstGeom prst="ellipse">
            <a:avLst/>
          </a:prstGeom>
          <a:solidFill>
            <a:srgbClr val="6699FF"/>
          </a:solidFill>
          <a:ln w="57150">
            <a:solidFill>
              <a:srgbClr val="66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5172" name="Line 7"/>
          <p:cNvSpPr>
            <a:spLocks noChangeShapeType="1"/>
          </p:cNvSpPr>
          <p:nvPr/>
        </p:nvSpPr>
        <p:spPr bwMode="auto">
          <a:xfrm>
            <a:off x="3100388" y="1854647"/>
            <a:ext cx="0" cy="2919412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5173" name="Rectangle 8"/>
          <p:cNvSpPr>
            <a:spLocks noChangeArrowheads="1"/>
          </p:cNvSpPr>
          <p:nvPr/>
        </p:nvSpPr>
        <p:spPr bwMode="auto">
          <a:xfrm>
            <a:off x="2816225" y="4774059"/>
            <a:ext cx="566738" cy="354013"/>
          </a:xfrm>
          <a:prstGeom prst="rect">
            <a:avLst/>
          </a:prstGeom>
          <a:solidFill>
            <a:srgbClr val="6699FF"/>
          </a:solidFill>
          <a:ln w="57150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5174" name="Line 9"/>
          <p:cNvSpPr>
            <a:spLocks noChangeShapeType="1"/>
          </p:cNvSpPr>
          <p:nvPr/>
        </p:nvSpPr>
        <p:spPr bwMode="auto">
          <a:xfrm>
            <a:off x="3100388" y="2048322"/>
            <a:ext cx="727075" cy="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5175" name="Text Box 11"/>
          <p:cNvSpPr txBox="1">
            <a:spLocks noChangeArrowheads="1"/>
          </p:cNvSpPr>
          <p:nvPr/>
        </p:nvSpPr>
        <p:spPr bwMode="auto">
          <a:xfrm>
            <a:off x="2474913" y="5502175"/>
            <a:ext cx="796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800" dirty="0" err="1">
                <a:latin typeface="Arial" charset="0"/>
              </a:rPr>
              <a:t>SNr</a:t>
            </a:r>
            <a:endParaRPr lang="es-ES_tradnl" dirty="0"/>
          </a:p>
        </p:txBody>
      </p:sp>
      <p:sp>
        <p:nvSpPr>
          <p:cNvPr id="135176" name="Text Box 14"/>
          <p:cNvSpPr txBox="1">
            <a:spLocks noChangeArrowheads="1"/>
          </p:cNvSpPr>
          <p:nvPr/>
        </p:nvSpPr>
        <p:spPr bwMode="auto">
          <a:xfrm>
            <a:off x="1765300" y="3016697"/>
            <a:ext cx="1169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800" dirty="0">
                <a:latin typeface="Arial" charset="0"/>
              </a:rPr>
              <a:t>GABA</a:t>
            </a:r>
            <a:endParaRPr lang="es-ES_tradnl" dirty="0"/>
          </a:p>
        </p:txBody>
      </p:sp>
      <p:sp>
        <p:nvSpPr>
          <p:cNvPr id="135177" name="Text Box 16"/>
          <p:cNvSpPr txBox="1">
            <a:spLocks noChangeArrowheads="1"/>
          </p:cNvSpPr>
          <p:nvPr/>
        </p:nvSpPr>
        <p:spPr bwMode="auto">
          <a:xfrm>
            <a:off x="4598988" y="1919734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35178" name="Rectangle 18"/>
          <p:cNvSpPr>
            <a:spLocks noChangeArrowheads="1"/>
          </p:cNvSpPr>
          <p:nvPr/>
        </p:nvSpPr>
        <p:spPr bwMode="auto">
          <a:xfrm>
            <a:off x="3848100" y="1768922"/>
            <a:ext cx="242888" cy="530225"/>
          </a:xfrm>
          <a:prstGeom prst="rect">
            <a:avLst/>
          </a:prstGeom>
          <a:solidFill>
            <a:srgbClr val="6699FF"/>
          </a:solidFill>
          <a:ln w="38100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362200" y="865634"/>
            <a:ext cx="2354263" cy="4171950"/>
            <a:chOff x="1488" y="636"/>
            <a:chExt cx="1483" cy="2628"/>
          </a:xfrm>
        </p:grpSpPr>
        <p:sp>
          <p:nvSpPr>
            <p:cNvPr id="135180" name="Text Box 15"/>
            <p:cNvSpPr txBox="1">
              <a:spLocks noChangeArrowheads="1"/>
            </p:cNvSpPr>
            <p:nvPr/>
          </p:nvSpPr>
          <p:spPr bwMode="auto">
            <a:xfrm>
              <a:off x="2037" y="2807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>
                  <a:latin typeface="Arial" charset="0"/>
                </a:rPr>
                <a:t>D</a:t>
              </a:r>
              <a:r>
                <a:rPr lang="es-ES_tradnl" baseline="-25000">
                  <a:latin typeface="Arial" charset="0"/>
                </a:rPr>
                <a:t>1</a:t>
              </a:r>
              <a:endParaRPr lang="es-ES_tradnl"/>
            </a:p>
          </p:txBody>
        </p:sp>
        <p:sp>
          <p:nvSpPr>
            <p:cNvPr id="135181" name="Text Box 17"/>
            <p:cNvSpPr txBox="1">
              <a:spLocks noChangeArrowheads="1"/>
            </p:cNvSpPr>
            <p:nvPr/>
          </p:nvSpPr>
          <p:spPr bwMode="auto">
            <a:xfrm>
              <a:off x="2645" y="1112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>
                  <a:latin typeface="Arial" charset="0"/>
                </a:rPr>
                <a:t>D</a:t>
              </a:r>
              <a:r>
                <a:rPr lang="es-ES_tradnl" baseline="-25000">
                  <a:latin typeface="Arial" charset="0"/>
                </a:rPr>
                <a:t>1</a:t>
              </a:r>
            </a:p>
          </p:txBody>
        </p:sp>
        <p:sp>
          <p:nvSpPr>
            <p:cNvPr id="135182" name="Oval 25"/>
            <p:cNvSpPr>
              <a:spLocks noChangeArrowheads="1"/>
            </p:cNvSpPr>
            <p:nvPr/>
          </p:nvSpPr>
          <p:spPr bwMode="auto">
            <a:xfrm>
              <a:off x="1787" y="828"/>
              <a:ext cx="144" cy="144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83" name="Text Box 26"/>
            <p:cNvSpPr txBox="1">
              <a:spLocks noChangeArrowheads="1"/>
            </p:cNvSpPr>
            <p:nvPr/>
          </p:nvSpPr>
          <p:spPr bwMode="auto">
            <a:xfrm>
              <a:off x="1488" y="636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dirty="0">
                  <a:latin typeface="Arial" charset="0"/>
                </a:rPr>
                <a:t>D</a:t>
              </a:r>
              <a:r>
                <a:rPr lang="es-ES_tradnl" baseline="-25000" dirty="0">
                  <a:latin typeface="Arial" charset="0"/>
                </a:rPr>
                <a:t>1</a:t>
              </a:r>
              <a:endParaRPr lang="en-GB" baseline="-25000" dirty="0">
                <a:latin typeface="Arial" charset="0"/>
              </a:endParaRPr>
            </a:p>
          </p:txBody>
        </p:sp>
        <p:sp>
          <p:nvSpPr>
            <p:cNvPr id="135184" name="Oval 27"/>
            <p:cNvSpPr>
              <a:spLocks noChangeArrowheads="1"/>
            </p:cNvSpPr>
            <p:nvPr/>
          </p:nvSpPr>
          <p:spPr bwMode="auto">
            <a:xfrm>
              <a:off x="2064" y="3120"/>
              <a:ext cx="144" cy="144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85" name="Oval 28"/>
            <p:cNvSpPr>
              <a:spLocks noChangeArrowheads="1"/>
            </p:cNvSpPr>
            <p:nvPr/>
          </p:nvSpPr>
          <p:spPr bwMode="auto">
            <a:xfrm>
              <a:off x="2496" y="1260"/>
              <a:ext cx="144" cy="144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170113" y="1476822"/>
            <a:ext cx="2401887" cy="4070350"/>
            <a:chOff x="1367" y="1021"/>
            <a:chExt cx="1513" cy="2564"/>
          </a:xfrm>
        </p:grpSpPr>
        <p:sp>
          <p:nvSpPr>
            <p:cNvPr id="135187" name="Oval 29"/>
            <p:cNvSpPr>
              <a:spLocks noChangeArrowheads="1"/>
            </p:cNvSpPr>
            <p:nvPr/>
          </p:nvSpPr>
          <p:spPr bwMode="auto">
            <a:xfrm>
              <a:off x="1667" y="1057"/>
              <a:ext cx="144" cy="144"/>
            </a:xfrm>
            <a:prstGeom prst="ellipse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88" name="Text Box 30"/>
            <p:cNvSpPr txBox="1">
              <a:spLocks noChangeArrowheads="1"/>
            </p:cNvSpPr>
            <p:nvPr/>
          </p:nvSpPr>
          <p:spPr bwMode="auto">
            <a:xfrm>
              <a:off x="1367" y="1021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>
                  <a:latin typeface="Arial" charset="0"/>
                </a:rPr>
                <a:t>H</a:t>
              </a:r>
              <a:r>
                <a:rPr lang="es-ES_tradnl" baseline="-25000">
                  <a:latin typeface="Arial" charset="0"/>
                </a:rPr>
                <a:t>3</a:t>
              </a:r>
              <a:endParaRPr lang="en-GB"/>
            </a:p>
          </p:txBody>
        </p:sp>
        <p:sp>
          <p:nvSpPr>
            <p:cNvPr id="135189" name="Oval 31"/>
            <p:cNvSpPr>
              <a:spLocks noChangeArrowheads="1"/>
            </p:cNvSpPr>
            <p:nvPr/>
          </p:nvSpPr>
          <p:spPr bwMode="auto">
            <a:xfrm>
              <a:off x="2427" y="1465"/>
              <a:ext cx="144" cy="144"/>
            </a:xfrm>
            <a:prstGeom prst="ellipse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90" name="Text Box 32"/>
            <p:cNvSpPr txBox="1">
              <a:spLocks noChangeArrowheads="1"/>
            </p:cNvSpPr>
            <p:nvPr/>
          </p:nvSpPr>
          <p:spPr bwMode="auto">
            <a:xfrm>
              <a:off x="2554" y="1362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>
                  <a:latin typeface="Arial" charset="0"/>
                </a:rPr>
                <a:t>H</a:t>
              </a:r>
              <a:r>
                <a:rPr lang="es-ES_tradnl" baseline="-25000">
                  <a:latin typeface="Arial" charset="0"/>
                </a:rPr>
                <a:t>3</a:t>
              </a:r>
              <a:endParaRPr lang="en-GB"/>
            </a:p>
          </p:txBody>
        </p:sp>
        <p:sp>
          <p:nvSpPr>
            <p:cNvPr id="135191" name="Oval 33"/>
            <p:cNvSpPr>
              <a:spLocks noChangeArrowheads="1"/>
            </p:cNvSpPr>
            <p:nvPr/>
          </p:nvSpPr>
          <p:spPr bwMode="auto">
            <a:xfrm>
              <a:off x="1964" y="3295"/>
              <a:ext cx="144" cy="144"/>
            </a:xfrm>
            <a:prstGeom prst="ellipse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92" name="Text Box 34"/>
            <p:cNvSpPr txBox="1">
              <a:spLocks noChangeArrowheads="1"/>
            </p:cNvSpPr>
            <p:nvPr/>
          </p:nvSpPr>
          <p:spPr bwMode="auto">
            <a:xfrm>
              <a:off x="2072" y="3297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dirty="0">
                  <a:latin typeface="Arial" charset="0"/>
                </a:rPr>
                <a:t>H</a:t>
              </a:r>
              <a:r>
                <a:rPr lang="es-ES_tradnl" baseline="-25000" dirty="0">
                  <a:latin typeface="Arial" charset="0"/>
                </a:rPr>
                <a:t>3</a:t>
              </a:r>
              <a:endParaRPr lang="en-GB" dirty="0"/>
            </a:p>
          </p:txBody>
        </p:sp>
      </p:grpSp>
      <p:sp>
        <p:nvSpPr>
          <p:cNvPr id="135193" name="Rectangle 36"/>
          <p:cNvSpPr>
            <a:spLocks noChangeArrowheads="1"/>
          </p:cNvSpPr>
          <p:nvPr/>
        </p:nvSpPr>
        <p:spPr bwMode="auto">
          <a:xfrm>
            <a:off x="5405438" y="5085804"/>
            <a:ext cx="2982912" cy="1079500"/>
          </a:xfrm>
          <a:prstGeom prst="rect">
            <a:avLst/>
          </a:prstGeom>
          <a:solidFill>
            <a:srgbClr val="3333F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Arial" charset="0"/>
              </a:rPr>
              <a:t>Transmisión </a:t>
            </a:r>
          </a:p>
          <a:p>
            <a:pPr algn="ctr"/>
            <a:r>
              <a:rPr lang="es-MX" sz="2800" dirty="0" err="1">
                <a:solidFill>
                  <a:schemeClr val="bg1"/>
                </a:solidFill>
                <a:latin typeface="Arial" charset="0"/>
              </a:rPr>
              <a:t>GABAérgica</a:t>
            </a:r>
            <a:endParaRPr lang="es-ES" sz="28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5405438" y="673532"/>
            <a:ext cx="2982912" cy="2035388"/>
            <a:chOff x="5405438" y="889556"/>
            <a:chExt cx="2982912" cy="2035388"/>
          </a:xfrm>
        </p:grpSpPr>
        <p:sp>
          <p:nvSpPr>
            <p:cNvPr id="135199" name="Rectangle 42"/>
            <p:cNvSpPr>
              <a:spLocks noChangeArrowheads="1"/>
            </p:cNvSpPr>
            <p:nvPr/>
          </p:nvSpPr>
          <p:spPr bwMode="auto">
            <a:xfrm>
              <a:off x="5405438" y="1547357"/>
              <a:ext cx="2982912" cy="72951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MX" sz="2800" b="1" dirty="0" err="1">
                  <a:latin typeface="Arial" charset="0"/>
                </a:rPr>
                <a:t>Metamodulación</a:t>
              </a:r>
              <a:endParaRPr lang="es-ES" sz="2800" b="1" dirty="0">
                <a:latin typeface="Arial" charset="0"/>
              </a:endParaRPr>
            </a:p>
          </p:txBody>
        </p:sp>
        <p:sp>
          <p:nvSpPr>
            <p:cNvPr id="135200" name="Text Box 43"/>
            <p:cNvSpPr txBox="1">
              <a:spLocks noChangeArrowheads="1"/>
            </p:cNvSpPr>
            <p:nvPr/>
          </p:nvSpPr>
          <p:spPr bwMode="auto">
            <a:xfrm>
              <a:off x="6013450" y="889556"/>
              <a:ext cx="190308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800" b="1" dirty="0">
                  <a:latin typeface="Arial" charset="0"/>
                </a:rPr>
                <a:t>Histamina</a:t>
              </a:r>
              <a:endParaRPr lang="es-ES" sz="2800" b="1" dirty="0">
                <a:latin typeface="Arial" charset="0"/>
              </a:endParaRPr>
            </a:p>
          </p:txBody>
        </p:sp>
        <p:sp>
          <p:nvSpPr>
            <p:cNvPr id="135201" name="Line 44"/>
            <p:cNvSpPr>
              <a:spLocks noChangeShapeType="1"/>
            </p:cNvSpPr>
            <p:nvPr/>
          </p:nvSpPr>
          <p:spPr bwMode="auto">
            <a:xfrm>
              <a:off x="6916738" y="2436813"/>
              <a:ext cx="0" cy="488131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5405438" y="2890639"/>
            <a:ext cx="2982912" cy="2007096"/>
            <a:chOff x="5405438" y="2674615"/>
            <a:chExt cx="2982912" cy="2007096"/>
          </a:xfrm>
        </p:grpSpPr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5405438" y="2714799"/>
              <a:ext cx="2982912" cy="1966912"/>
              <a:chOff x="3405" y="1641"/>
              <a:chExt cx="1879" cy="1239"/>
            </a:xfrm>
          </p:grpSpPr>
          <p:sp>
            <p:nvSpPr>
              <p:cNvPr id="135195" name="Rectangle 38"/>
              <p:cNvSpPr>
                <a:spLocks noChangeArrowheads="1"/>
              </p:cNvSpPr>
              <p:nvPr/>
            </p:nvSpPr>
            <p:spPr bwMode="auto">
              <a:xfrm>
                <a:off x="3405" y="1972"/>
                <a:ext cx="1879" cy="40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MX" sz="2800" b="1">
                    <a:solidFill>
                      <a:schemeClr val="bg1"/>
                    </a:solidFill>
                    <a:latin typeface="Arial" charset="0"/>
                  </a:rPr>
                  <a:t>Modulación</a:t>
                </a:r>
                <a:endParaRPr lang="es-ES" sz="2800" b="1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5196" name="Text Box 39"/>
              <p:cNvSpPr txBox="1">
                <a:spLocks noChangeArrowheads="1"/>
              </p:cNvSpPr>
              <p:nvPr/>
            </p:nvSpPr>
            <p:spPr bwMode="auto">
              <a:xfrm>
                <a:off x="3753" y="1641"/>
                <a:ext cx="120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MX" sz="2800" b="1" dirty="0">
                    <a:solidFill>
                      <a:schemeClr val="bg1"/>
                    </a:solidFill>
                    <a:latin typeface="Arial" charset="0"/>
                  </a:rPr>
                  <a:t>Dopamina</a:t>
                </a:r>
                <a:endParaRPr lang="es-ES" sz="28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5197" name="Line 40"/>
              <p:cNvSpPr>
                <a:spLocks noChangeShapeType="1"/>
              </p:cNvSpPr>
              <p:nvPr/>
            </p:nvSpPr>
            <p:spPr bwMode="auto">
              <a:xfrm>
                <a:off x="4351" y="2495"/>
                <a:ext cx="0" cy="385"/>
              </a:xfrm>
              <a:prstGeom prst="line">
                <a:avLst/>
              </a:prstGeom>
              <a:noFill/>
              <a:ln w="76200">
                <a:solidFill>
                  <a:srgbClr val="66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6" name="35 CuadroTexto"/>
            <p:cNvSpPr txBox="1"/>
            <p:nvPr/>
          </p:nvSpPr>
          <p:spPr>
            <a:xfrm>
              <a:off x="5916910" y="2674615"/>
              <a:ext cx="19223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Dopamina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2354104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latin typeface="Arial" pitchFamily="34" charset="0"/>
                <a:cs typeface="Arial" pitchFamily="34" charset="0"/>
              </a:rPr>
              <a:t>Mutación A280V </a:t>
            </a:r>
            <a:br>
              <a:rPr lang="es-ES" sz="4000" dirty="0">
                <a:latin typeface="Arial" pitchFamily="34" charset="0"/>
                <a:cs typeface="Arial" pitchFamily="34" charset="0"/>
              </a:rPr>
            </a:br>
            <a:r>
              <a:rPr lang="es-ES" sz="4000" dirty="0">
                <a:latin typeface="Arial" pitchFamily="34" charset="0"/>
                <a:cs typeface="Arial" pitchFamily="34" charset="0"/>
              </a:rPr>
              <a:t>en el receptor a histamina H</a:t>
            </a:r>
            <a:r>
              <a:rPr lang="es-ES" sz="4000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humano</a:t>
            </a:r>
            <a:endParaRPr lang="es-MX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Resultado de imagen para histamine h1 receptor structure"/>
          <p:cNvPicPr>
            <a:picLocks noChangeAspect="1" noChangeArrowheads="1"/>
          </p:cNvPicPr>
          <p:nvPr/>
        </p:nvPicPr>
        <p:blipFill>
          <a:blip r:embed="rId2" cstate="print"/>
          <a:srcRect l="13763" r="13617"/>
          <a:stretch>
            <a:fillRect/>
          </a:stretch>
        </p:blipFill>
        <p:spPr bwMode="auto">
          <a:xfrm>
            <a:off x="5364088" y="1124744"/>
            <a:ext cx="2952328" cy="4520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8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259632" y="332656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rial" pitchFamily="34" charset="0"/>
                <a:cs typeface="Arial" pitchFamily="34" charset="0"/>
              </a:rPr>
              <a:t>Mutación A280V en el receptor a histamina H</a:t>
            </a:r>
            <a:r>
              <a:rPr lang="es-ES" sz="3600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humano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18 Grupo"/>
          <p:cNvGrpSpPr/>
          <p:nvPr/>
        </p:nvGrpSpPr>
        <p:grpSpPr>
          <a:xfrm>
            <a:off x="603865" y="1916832"/>
            <a:ext cx="4184159" cy="4098069"/>
            <a:chOff x="459849" y="2132856"/>
            <a:chExt cx="4184159" cy="4098069"/>
          </a:xfrm>
        </p:grpSpPr>
        <p:sp>
          <p:nvSpPr>
            <p:cNvPr id="7" name="6 Rectángulo"/>
            <p:cNvSpPr/>
            <p:nvPr/>
          </p:nvSpPr>
          <p:spPr>
            <a:xfrm>
              <a:off x="459849" y="2132856"/>
              <a:ext cx="4184159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2800" dirty="0">
                  <a:latin typeface="Arial" pitchFamily="34" charset="0"/>
                  <a:cs typeface="Arial" pitchFamily="34" charset="0"/>
                </a:rPr>
                <a:t>Síndrome de </a:t>
              </a:r>
              <a:r>
                <a:rPr lang="es-MX" sz="2800" dirty="0" err="1">
                  <a:latin typeface="Arial" pitchFamily="34" charset="0"/>
                  <a:cs typeface="Arial" pitchFamily="34" charset="0"/>
                </a:rPr>
                <a:t>Shy-Drager</a:t>
              </a:r>
              <a:endParaRPr lang="es-MX" sz="2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49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3068960"/>
              <a:ext cx="3240360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12 CuadroTexto"/>
            <p:cNvSpPr txBox="1"/>
            <p:nvPr/>
          </p:nvSpPr>
          <p:spPr>
            <a:xfrm>
              <a:off x="755576" y="5769260"/>
              <a:ext cx="3437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err="1">
                  <a:latin typeface="Arial" pitchFamily="34" charset="0"/>
                  <a:cs typeface="Arial" pitchFamily="34" charset="0"/>
                </a:rPr>
                <a:t>Wiedemann</a:t>
              </a:r>
              <a:r>
                <a:rPr lang="es-MX" dirty="0">
                  <a:latin typeface="Arial" pitchFamily="34" charset="0"/>
                  <a:cs typeface="Arial" pitchFamily="34" charset="0"/>
                </a:rPr>
                <a:t> et al., 2002</a:t>
              </a:r>
            </a:p>
          </p:txBody>
        </p:sp>
      </p:grpSp>
      <p:grpSp>
        <p:nvGrpSpPr>
          <p:cNvPr id="4" name="19 Grupo"/>
          <p:cNvGrpSpPr/>
          <p:nvPr/>
        </p:nvGrpSpPr>
        <p:grpSpPr>
          <a:xfrm>
            <a:off x="4860032" y="1920927"/>
            <a:ext cx="3911264" cy="4106862"/>
            <a:chOff x="4716016" y="2136951"/>
            <a:chExt cx="3911264" cy="4106862"/>
          </a:xfrm>
        </p:grpSpPr>
        <p:pic>
          <p:nvPicPr>
            <p:cNvPr id="1028" name="Picture 4" descr="http://odstatic.com/sanamente.com/migranas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3076390"/>
              <a:ext cx="3600400" cy="2520000"/>
            </a:xfrm>
            <a:prstGeom prst="rect">
              <a:avLst/>
            </a:prstGeom>
            <a:noFill/>
          </p:spPr>
        </p:pic>
        <p:sp>
          <p:nvSpPr>
            <p:cNvPr id="12" name="11 Rectángulo"/>
            <p:cNvSpPr/>
            <p:nvPr/>
          </p:nvSpPr>
          <p:spPr>
            <a:xfrm>
              <a:off x="5966016" y="2136951"/>
              <a:ext cx="1486304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2800" dirty="0">
                  <a:latin typeface="Arial" pitchFamily="34" charset="0"/>
                  <a:cs typeface="Arial" pitchFamily="34" charset="0"/>
                </a:rPr>
                <a:t>Migraña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4716016" y="5782148"/>
              <a:ext cx="3911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itchFamily="34" charset="0"/>
                  <a:cs typeface="Arial" pitchFamily="34" charset="0"/>
                </a:rPr>
                <a:t>Millán-Guerrero et al., 2011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2" name="Picture 2"/>
          <p:cNvPicPr>
            <a:picLocks noChangeAspect="1" noChangeArrowheads="1"/>
          </p:cNvPicPr>
          <p:nvPr/>
        </p:nvPicPr>
        <p:blipFill>
          <a:blip r:embed="rId2" cstate="print"/>
          <a:srcRect l="1778" r="1637"/>
          <a:stretch>
            <a:fillRect/>
          </a:stretch>
        </p:blipFill>
        <p:spPr bwMode="auto">
          <a:xfrm>
            <a:off x="239077" y="1628800"/>
            <a:ext cx="876163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4498" name="Picture 2" descr="Resultado de imagen para archives of medical resear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0648"/>
            <a:ext cx="57150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 Box 3"/>
          <p:cNvSpPr txBox="1">
            <a:spLocks noChangeArrowheads="1"/>
          </p:cNvSpPr>
          <p:nvPr/>
        </p:nvSpPr>
        <p:spPr bwMode="auto">
          <a:xfrm>
            <a:off x="1619672" y="262389"/>
            <a:ext cx="58963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3600" dirty="0" err="1">
                <a:latin typeface="Arial" charset="0"/>
              </a:rPr>
              <a:t>Mutación</a:t>
            </a:r>
            <a:r>
              <a:rPr lang="en-US" sz="3600" dirty="0">
                <a:latin typeface="Arial" charset="0"/>
              </a:rPr>
              <a:t> A280V en el hH</a:t>
            </a:r>
            <a:r>
              <a:rPr lang="en-US" sz="3600" baseline="-25000" dirty="0">
                <a:latin typeface="Arial" charset="0"/>
              </a:rPr>
              <a:t>3</a:t>
            </a:r>
            <a:r>
              <a:rPr lang="en-US" sz="3600" dirty="0">
                <a:latin typeface="Arial" charset="0"/>
              </a:rPr>
              <a:t>R</a:t>
            </a:r>
            <a:endParaRPr lang="en-US" sz="3600" dirty="0"/>
          </a:p>
        </p:txBody>
      </p:sp>
      <p:sp>
        <p:nvSpPr>
          <p:cNvPr id="451" name="450 CuadroTexto"/>
          <p:cNvSpPr txBox="1"/>
          <p:nvPr/>
        </p:nvSpPr>
        <p:spPr>
          <a:xfrm>
            <a:off x="1619672" y="5805264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A280V</a:t>
            </a:r>
          </a:p>
        </p:txBody>
      </p:sp>
      <p:sp>
        <p:nvSpPr>
          <p:cNvPr id="904" name="Text Box 467"/>
          <p:cNvSpPr txBox="1">
            <a:spLocks noChangeArrowheads="1"/>
          </p:cNvSpPr>
          <p:nvPr/>
        </p:nvSpPr>
        <p:spPr bwMode="auto">
          <a:xfrm>
            <a:off x="7420149" y="4081339"/>
            <a:ext cx="699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>
                <a:latin typeface="Arial" charset="0"/>
                <a:cs typeface="Arial" charset="0"/>
              </a:rPr>
              <a:t>445</a:t>
            </a:r>
            <a:endParaRPr lang="es-ES">
              <a:latin typeface="Arial" charset="0"/>
              <a:cs typeface="Arial" charset="0"/>
            </a:endParaRPr>
          </a:p>
        </p:txBody>
      </p:sp>
      <p:grpSp>
        <p:nvGrpSpPr>
          <p:cNvPr id="917" name="Group 5"/>
          <p:cNvGrpSpPr>
            <a:grpSpLocks/>
          </p:cNvGrpSpPr>
          <p:nvPr/>
        </p:nvGrpSpPr>
        <p:grpSpPr bwMode="auto">
          <a:xfrm>
            <a:off x="150938" y="1268760"/>
            <a:ext cx="8928991" cy="4437112"/>
            <a:chOff x="470992" y="795827"/>
            <a:chExt cx="11161240" cy="6355731"/>
          </a:xfrm>
        </p:grpSpPr>
        <p:cxnSp>
          <p:nvCxnSpPr>
            <p:cNvPr id="918" name="Straight Connector 464"/>
            <p:cNvCxnSpPr/>
            <p:nvPr/>
          </p:nvCxnSpPr>
          <p:spPr bwMode="auto">
            <a:xfrm flipV="1">
              <a:off x="470992" y="3824482"/>
              <a:ext cx="11161240" cy="49207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Connector 3"/>
            <p:cNvCxnSpPr/>
            <p:nvPr/>
          </p:nvCxnSpPr>
          <p:spPr bwMode="auto">
            <a:xfrm>
              <a:off x="470992" y="2675244"/>
              <a:ext cx="11161240" cy="26984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0" name="Oval 7"/>
            <p:cNvSpPr>
              <a:spLocks noChangeAspect="1" noChangeArrowheads="1"/>
            </p:cNvSpPr>
            <p:nvPr/>
          </p:nvSpPr>
          <p:spPr bwMode="auto">
            <a:xfrm rot="265204">
              <a:off x="2325377" y="814875"/>
              <a:ext cx="192106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951" name="Oval 8"/>
            <p:cNvSpPr>
              <a:spLocks noChangeAspect="1" noChangeArrowheads="1"/>
            </p:cNvSpPr>
            <p:nvPr/>
          </p:nvSpPr>
          <p:spPr bwMode="auto">
            <a:xfrm rot="265204">
              <a:off x="2128508" y="814875"/>
              <a:ext cx="192106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952" name="Oval 9"/>
            <p:cNvSpPr>
              <a:spLocks noChangeAspect="1" noChangeArrowheads="1"/>
            </p:cNvSpPr>
            <p:nvPr/>
          </p:nvSpPr>
          <p:spPr bwMode="auto">
            <a:xfrm rot="265204">
              <a:off x="1928463" y="816462"/>
              <a:ext cx="198457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53" name="Oval 10"/>
            <p:cNvSpPr>
              <a:spLocks noChangeAspect="1" noChangeArrowheads="1"/>
            </p:cNvSpPr>
            <p:nvPr/>
          </p:nvSpPr>
          <p:spPr bwMode="auto">
            <a:xfrm rot="265204">
              <a:off x="1725242" y="816462"/>
              <a:ext cx="198457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954" name="Oval 11"/>
            <p:cNvSpPr>
              <a:spLocks noChangeAspect="1" noChangeArrowheads="1"/>
            </p:cNvSpPr>
            <p:nvPr/>
          </p:nvSpPr>
          <p:spPr bwMode="auto">
            <a:xfrm rot="265204">
              <a:off x="1526784" y="816462"/>
              <a:ext cx="196870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955" name="Oval 12"/>
            <p:cNvSpPr>
              <a:spLocks noChangeAspect="1" noChangeArrowheads="1"/>
            </p:cNvSpPr>
            <p:nvPr/>
          </p:nvSpPr>
          <p:spPr bwMode="auto">
            <a:xfrm rot="265204">
              <a:off x="1329915" y="816462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986" name="Oval 13"/>
            <p:cNvSpPr>
              <a:spLocks noChangeAspect="1" noChangeArrowheads="1"/>
            </p:cNvSpPr>
            <p:nvPr/>
          </p:nvSpPr>
          <p:spPr bwMode="auto">
            <a:xfrm rot="265204">
              <a:off x="1129870" y="816462"/>
              <a:ext cx="198458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987" name="Oval 14"/>
            <p:cNvSpPr>
              <a:spLocks noChangeAspect="1" noChangeArrowheads="1"/>
            </p:cNvSpPr>
            <p:nvPr/>
          </p:nvSpPr>
          <p:spPr bwMode="auto">
            <a:xfrm rot="265204">
              <a:off x="925062" y="895829"/>
              <a:ext cx="198457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88" name="Oval 15"/>
            <p:cNvSpPr>
              <a:spLocks noChangeAspect="1" noChangeArrowheads="1"/>
            </p:cNvSpPr>
            <p:nvPr/>
          </p:nvSpPr>
          <p:spPr bwMode="auto">
            <a:xfrm rot="265204">
              <a:off x="721842" y="964086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89" name="Oval 16"/>
            <p:cNvSpPr>
              <a:spLocks noChangeAspect="1" noChangeArrowheads="1"/>
            </p:cNvSpPr>
            <p:nvPr/>
          </p:nvSpPr>
          <p:spPr bwMode="auto">
            <a:xfrm>
              <a:off x="2527009" y="808526"/>
              <a:ext cx="195283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90" name="Oval 17"/>
            <p:cNvSpPr>
              <a:spLocks noChangeAspect="1" noChangeArrowheads="1"/>
            </p:cNvSpPr>
            <p:nvPr/>
          </p:nvSpPr>
          <p:spPr bwMode="auto">
            <a:xfrm>
              <a:off x="2734993" y="808526"/>
              <a:ext cx="200045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21" name="Oval 18"/>
            <p:cNvSpPr>
              <a:spLocks noChangeAspect="1" noChangeArrowheads="1"/>
            </p:cNvSpPr>
            <p:nvPr/>
          </p:nvSpPr>
          <p:spPr bwMode="auto">
            <a:xfrm>
              <a:off x="2942976" y="813287"/>
              <a:ext cx="196870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22" name="Oval 19"/>
            <p:cNvSpPr>
              <a:spLocks noChangeAspect="1" noChangeArrowheads="1"/>
            </p:cNvSpPr>
            <p:nvPr/>
          </p:nvSpPr>
          <p:spPr bwMode="auto">
            <a:xfrm>
              <a:off x="3139846" y="802176"/>
              <a:ext cx="196870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23" name="Oval 20"/>
            <p:cNvSpPr>
              <a:spLocks noChangeAspect="1" noChangeArrowheads="1"/>
            </p:cNvSpPr>
            <p:nvPr/>
          </p:nvSpPr>
          <p:spPr bwMode="auto">
            <a:xfrm>
              <a:off x="3347829" y="802176"/>
              <a:ext cx="195282" cy="219054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024" name="Oval 21"/>
            <p:cNvSpPr>
              <a:spLocks noChangeAspect="1" noChangeArrowheads="1"/>
            </p:cNvSpPr>
            <p:nvPr/>
          </p:nvSpPr>
          <p:spPr bwMode="auto">
            <a:xfrm>
              <a:off x="3544699" y="799002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025" name="Oval 22"/>
            <p:cNvSpPr>
              <a:spLocks noChangeAspect="1" noChangeArrowheads="1"/>
            </p:cNvSpPr>
            <p:nvPr/>
          </p:nvSpPr>
          <p:spPr bwMode="auto">
            <a:xfrm>
              <a:off x="3751095" y="799002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56" name="Oval 23"/>
            <p:cNvSpPr>
              <a:spLocks noChangeAspect="1" noChangeArrowheads="1"/>
            </p:cNvSpPr>
            <p:nvPr/>
          </p:nvSpPr>
          <p:spPr bwMode="auto">
            <a:xfrm>
              <a:off x="3949552" y="799002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057" name="Oval 24"/>
            <p:cNvSpPr>
              <a:spLocks noChangeAspect="1" noChangeArrowheads="1"/>
            </p:cNvSpPr>
            <p:nvPr/>
          </p:nvSpPr>
          <p:spPr bwMode="auto">
            <a:xfrm>
              <a:off x="4155947" y="795827"/>
              <a:ext cx="196870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58" name="Oval 25"/>
            <p:cNvSpPr>
              <a:spLocks noChangeAspect="1" noChangeArrowheads="1"/>
            </p:cNvSpPr>
            <p:nvPr/>
          </p:nvSpPr>
          <p:spPr bwMode="auto">
            <a:xfrm>
              <a:off x="4362343" y="799002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059" name="Oval 26"/>
            <p:cNvSpPr>
              <a:spLocks noChangeAspect="1" noChangeArrowheads="1"/>
            </p:cNvSpPr>
            <p:nvPr/>
          </p:nvSpPr>
          <p:spPr bwMode="auto">
            <a:xfrm>
              <a:off x="4571914" y="799002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060" name="Oval 27"/>
            <p:cNvSpPr>
              <a:spLocks noChangeAspect="1" noChangeArrowheads="1"/>
            </p:cNvSpPr>
            <p:nvPr/>
          </p:nvSpPr>
          <p:spPr bwMode="auto">
            <a:xfrm>
              <a:off x="585303" y="1152979"/>
              <a:ext cx="19845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091" name="Oval 28"/>
            <p:cNvSpPr>
              <a:spLocks noChangeAspect="1" noChangeArrowheads="1"/>
            </p:cNvSpPr>
            <p:nvPr/>
          </p:nvSpPr>
          <p:spPr bwMode="auto">
            <a:xfrm>
              <a:off x="4773547" y="799002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92" name="Oval 29"/>
            <p:cNvSpPr>
              <a:spLocks noChangeAspect="1" noChangeArrowheads="1"/>
            </p:cNvSpPr>
            <p:nvPr/>
          </p:nvSpPr>
          <p:spPr bwMode="auto">
            <a:xfrm>
              <a:off x="4978354" y="799002"/>
              <a:ext cx="195283" cy="2222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solidFill>
                    <a:schemeClr val="bg1"/>
                  </a:solidFill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093" name="Oval 30"/>
            <p:cNvSpPr>
              <a:spLocks noChangeAspect="1" noChangeArrowheads="1"/>
            </p:cNvSpPr>
            <p:nvPr/>
          </p:nvSpPr>
          <p:spPr bwMode="auto">
            <a:xfrm>
              <a:off x="5184750" y="799002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094" name="Oval 31"/>
            <p:cNvSpPr>
              <a:spLocks noChangeAspect="1" noChangeArrowheads="1"/>
            </p:cNvSpPr>
            <p:nvPr/>
          </p:nvSpPr>
          <p:spPr bwMode="auto">
            <a:xfrm>
              <a:off x="5392734" y="799002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095" name="Oval 32"/>
            <p:cNvSpPr>
              <a:spLocks noChangeAspect="1" noChangeArrowheads="1"/>
            </p:cNvSpPr>
            <p:nvPr/>
          </p:nvSpPr>
          <p:spPr bwMode="auto">
            <a:xfrm>
              <a:off x="5600716" y="799002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126" name="Oval 33"/>
            <p:cNvSpPr>
              <a:spLocks noChangeAspect="1" noChangeArrowheads="1"/>
            </p:cNvSpPr>
            <p:nvPr/>
          </p:nvSpPr>
          <p:spPr bwMode="auto">
            <a:xfrm>
              <a:off x="5805525" y="799002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127" name="Oval 34"/>
            <p:cNvSpPr>
              <a:spLocks noChangeAspect="1" noChangeArrowheads="1"/>
            </p:cNvSpPr>
            <p:nvPr/>
          </p:nvSpPr>
          <p:spPr bwMode="auto">
            <a:xfrm>
              <a:off x="6007157" y="795827"/>
              <a:ext cx="192107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128" name="Oval 35"/>
            <p:cNvSpPr>
              <a:spLocks noChangeAspect="1" noChangeArrowheads="1"/>
            </p:cNvSpPr>
            <p:nvPr/>
          </p:nvSpPr>
          <p:spPr bwMode="auto">
            <a:xfrm>
              <a:off x="6211966" y="797414"/>
              <a:ext cx="195282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129" name="Oval 36"/>
            <p:cNvSpPr>
              <a:spLocks noChangeAspect="1" noChangeArrowheads="1"/>
            </p:cNvSpPr>
            <p:nvPr/>
          </p:nvSpPr>
          <p:spPr bwMode="auto">
            <a:xfrm>
              <a:off x="6410422" y="797414"/>
              <a:ext cx="193694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30" name="Oval 37"/>
            <p:cNvSpPr>
              <a:spLocks noChangeAspect="1" noChangeArrowheads="1"/>
            </p:cNvSpPr>
            <p:nvPr/>
          </p:nvSpPr>
          <p:spPr bwMode="auto">
            <a:xfrm>
              <a:off x="6605705" y="795827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31" name="Oval 38"/>
            <p:cNvSpPr>
              <a:spLocks noChangeAspect="1" noChangeArrowheads="1"/>
            </p:cNvSpPr>
            <p:nvPr/>
          </p:nvSpPr>
          <p:spPr bwMode="auto">
            <a:xfrm>
              <a:off x="6812100" y="795827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132" name="Oval 39"/>
            <p:cNvSpPr>
              <a:spLocks noChangeAspect="1" noChangeArrowheads="1"/>
            </p:cNvSpPr>
            <p:nvPr/>
          </p:nvSpPr>
          <p:spPr bwMode="auto">
            <a:xfrm>
              <a:off x="7010557" y="795827"/>
              <a:ext cx="196870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133" name="Oval 40"/>
            <p:cNvSpPr>
              <a:spLocks noChangeAspect="1" noChangeArrowheads="1"/>
            </p:cNvSpPr>
            <p:nvPr/>
          </p:nvSpPr>
          <p:spPr bwMode="auto">
            <a:xfrm>
              <a:off x="534498" y="1384732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134" name="Oval 41"/>
            <p:cNvSpPr>
              <a:spLocks noChangeAspect="1" noChangeArrowheads="1"/>
            </p:cNvSpPr>
            <p:nvPr/>
          </p:nvSpPr>
          <p:spPr bwMode="auto">
            <a:xfrm>
              <a:off x="567839" y="1613309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35" name="Oval 42"/>
            <p:cNvSpPr>
              <a:spLocks noChangeAspect="1" noChangeArrowheads="1"/>
            </p:cNvSpPr>
            <p:nvPr/>
          </p:nvSpPr>
          <p:spPr bwMode="auto">
            <a:xfrm>
              <a:off x="656748" y="1822839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36" name="Oval 43"/>
            <p:cNvSpPr>
              <a:spLocks noChangeAspect="1" noChangeArrowheads="1"/>
            </p:cNvSpPr>
            <p:nvPr/>
          </p:nvSpPr>
          <p:spPr bwMode="auto">
            <a:xfrm>
              <a:off x="831390" y="2237137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37" name="Oval 44"/>
            <p:cNvSpPr>
              <a:spLocks noChangeAspect="1" noChangeArrowheads="1"/>
            </p:cNvSpPr>
            <p:nvPr/>
          </p:nvSpPr>
          <p:spPr bwMode="auto">
            <a:xfrm>
              <a:off x="939351" y="2438729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38" name="Oval 45"/>
            <p:cNvSpPr>
              <a:spLocks noChangeAspect="1" noChangeArrowheads="1"/>
            </p:cNvSpPr>
            <p:nvPr/>
          </p:nvSpPr>
          <p:spPr bwMode="auto">
            <a:xfrm>
              <a:off x="731368" y="2038718"/>
              <a:ext cx="196870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39" name="Oval 46"/>
            <p:cNvSpPr>
              <a:spLocks noChangeAspect="1" noChangeArrowheads="1"/>
            </p:cNvSpPr>
            <p:nvPr/>
          </p:nvSpPr>
          <p:spPr bwMode="auto">
            <a:xfrm>
              <a:off x="1006032" y="2632385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40" name="Oval 47"/>
            <p:cNvSpPr>
              <a:spLocks noChangeAspect="1" noChangeArrowheads="1"/>
            </p:cNvSpPr>
            <p:nvPr/>
          </p:nvSpPr>
          <p:spPr bwMode="auto">
            <a:xfrm>
              <a:off x="1198140" y="2632385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141" name="Oval 48"/>
            <p:cNvSpPr>
              <a:spLocks noChangeAspect="1" noChangeArrowheads="1"/>
            </p:cNvSpPr>
            <p:nvPr/>
          </p:nvSpPr>
          <p:spPr bwMode="auto">
            <a:xfrm>
              <a:off x="1393421" y="2632385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42" name="Oval 49"/>
            <p:cNvSpPr>
              <a:spLocks noChangeAspect="1" noChangeArrowheads="1"/>
            </p:cNvSpPr>
            <p:nvPr/>
          </p:nvSpPr>
          <p:spPr bwMode="auto">
            <a:xfrm>
              <a:off x="1093354" y="2845089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143" name="Oval 50"/>
            <p:cNvSpPr>
              <a:spLocks noChangeAspect="1" noChangeArrowheads="1"/>
            </p:cNvSpPr>
            <p:nvPr/>
          </p:nvSpPr>
          <p:spPr bwMode="auto">
            <a:xfrm>
              <a:off x="1302925" y="2845089"/>
              <a:ext cx="192106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44" name="Oval 51"/>
            <p:cNvSpPr>
              <a:spLocks noChangeAspect="1" noChangeArrowheads="1"/>
            </p:cNvSpPr>
            <p:nvPr/>
          </p:nvSpPr>
          <p:spPr bwMode="auto">
            <a:xfrm>
              <a:off x="1499795" y="2830804"/>
              <a:ext cx="19845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45" name="Oval 52"/>
            <p:cNvSpPr>
              <a:spLocks noChangeAspect="1" noChangeArrowheads="1"/>
            </p:cNvSpPr>
            <p:nvPr/>
          </p:nvSpPr>
          <p:spPr bwMode="auto">
            <a:xfrm>
              <a:off x="894896" y="2845089"/>
              <a:ext cx="195283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46" name="Oval 53"/>
            <p:cNvSpPr>
              <a:spLocks noChangeAspect="1" noChangeArrowheads="1"/>
            </p:cNvSpPr>
            <p:nvPr/>
          </p:nvSpPr>
          <p:spPr bwMode="auto">
            <a:xfrm>
              <a:off x="994919" y="3038746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47" name="Oval 54"/>
            <p:cNvSpPr>
              <a:spLocks noChangeAspect="1" noChangeArrowheads="1"/>
            </p:cNvSpPr>
            <p:nvPr/>
          </p:nvSpPr>
          <p:spPr bwMode="auto">
            <a:xfrm>
              <a:off x="1193376" y="3038746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148" name="Oval 55"/>
            <p:cNvSpPr>
              <a:spLocks noChangeAspect="1" noChangeArrowheads="1"/>
            </p:cNvSpPr>
            <p:nvPr/>
          </p:nvSpPr>
          <p:spPr bwMode="auto">
            <a:xfrm>
              <a:off x="1302925" y="3237164"/>
              <a:ext cx="192106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149" name="Oval 56"/>
            <p:cNvSpPr>
              <a:spLocks noChangeAspect="1" noChangeArrowheads="1"/>
            </p:cNvSpPr>
            <p:nvPr/>
          </p:nvSpPr>
          <p:spPr bwMode="auto">
            <a:xfrm>
              <a:off x="1510908" y="3237164"/>
              <a:ext cx="195283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50" name="Oval 57"/>
            <p:cNvSpPr>
              <a:spLocks noChangeAspect="1" noChangeArrowheads="1"/>
            </p:cNvSpPr>
            <p:nvPr/>
          </p:nvSpPr>
          <p:spPr bwMode="auto">
            <a:xfrm>
              <a:off x="1402947" y="3040333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51" name="Oval 58"/>
            <p:cNvSpPr>
              <a:spLocks noChangeAspect="1" noChangeArrowheads="1"/>
            </p:cNvSpPr>
            <p:nvPr/>
          </p:nvSpPr>
          <p:spPr bwMode="auto">
            <a:xfrm>
              <a:off x="1104467" y="3237164"/>
              <a:ext cx="195283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152" name="Oval 59"/>
            <p:cNvSpPr>
              <a:spLocks noChangeAspect="1" noChangeArrowheads="1"/>
            </p:cNvSpPr>
            <p:nvPr/>
          </p:nvSpPr>
          <p:spPr bwMode="auto">
            <a:xfrm>
              <a:off x="906010" y="3248275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53" name="Oval 60"/>
            <p:cNvSpPr>
              <a:spLocks noChangeAspect="1" noChangeArrowheads="1"/>
            </p:cNvSpPr>
            <p:nvPr/>
          </p:nvSpPr>
          <p:spPr bwMode="auto">
            <a:xfrm>
              <a:off x="1004445" y="3456218"/>
              <a:ext cx="193694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54" name="Oval 61"/>
            <p:cNvSpPr>
              <a:spLocks noChangeAspect="1" noChangeArrowheads="1"/>
            </p:cNvSpPr>
            <p:nvPr/>
          </p:nvSpPr>
          <p:spPr bwMode="auto">
            <a:xfrm>
              <a:off x="1502970" y="3667334"/>
              <a:ext cx="192106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55" name="Oval 62"/>
            <p:cNvSpPr>
              <a:spLocks noChangeAspect="1" noChangeArrowheads="1"/>
            </p:cNvSpPr>
            <p:nvPr/>
          </p:nvSpPr>
          <p:spPr bwMode="auto">
            <a:xfrm>
              <a:off x="1421999" y="3459393"/>
              <a:ext cx="196870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156" name="Oval 63"/>
            <p:cNvSpPr>
              <a:spLocks noChangeAspect="1" noChangeArrowheads="1"/>
            </p:cNvSpPr>
            <p:nvPr/>
          </p:nvSpPr>
          <p:spPr bwMode="auto">
            <a:xfrm>
              <a:off x="1215603" y="3459393"/>
              <a:ext cx="195283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57" name="Oval 64"/>
            <p:cNvSpPr>
              <a:spLocks noChangeAspect="1" noChangeArrowheads="1"/>
            </p:cNvSpPr>
            <p:nvPr/>
          </p:nvSpPr>
          <p:spPr bwMode="auto">
            <a:xfrm>
              <a:off x="1302925" y="3667334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58" name="Oval 65"/>
            <p:cNvSpPr>
              <a:spLocks noChangeAspect="1" noChangeArrowheads="1"/>
            </p:cNvSpPr>
            <p:nvPr/>
          </p:nvSpPr>
          <p:spPr bwMode="auto">
            <a:xfrm>
              <a:off x="1093354" y="3667334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159" name="Oval 66"/>
            <p:cNvSpPr>
              <a:spLocks noChangeAspect="1" noChangeArrowheads="1"/>
            </p:cNvSpPr>
            <p:nvPr/>
          </p:nvSpPr>
          <p:spPr bwMode="auto">
            <a:xfrm>
              <a:off x="1031435" y="4083219"/>
              <a:ext cx="193694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160" name="Oval 67"/>
            <p:cNvSpPr>
              <a:spLocks noChangeAspect="1" noChangeArrowheads="1"/>
            </p:cNvSpPr>
            <p:nvPr/>
          </p:nvSpPr>
          <p:spPr bwMode="auto">
            <a:xfrm>
              <a:off x="1106055" y="4300686"/>
              <a:ext cx="193694" cy="220641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161" name="Oval 68"/>
            <p:cNvSpPr>
              <a:spLocks noChangeAspect="1" noChangeArrowheads="1"/>
            </p:cNvSpPr>
            <p:nvPr/>
          </p:nvSpPr>
          <p:spPr bwMode="auto">
            <a:xfrm>
              <a:off x="1182263" y="4503866"/>
              <a:ext cx="195282" cy="223815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162" name="Oval 69"/>
            <p:cNvSpPr>
              <a:spLocks noChangeAspect="1" noChangeArrowheads="1"/>
            </p:cNvSpPr>
            <p:nvPr/>
          </p:nvSpPr>
          <p:spPr bwMode="auto">
            <a:xfrm>
              <a:off x="975867" y="3864165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63" name="Oval 70"/>
            <p:cNvSpPr>
              <a:spLocks noChangeAspect="1" noChangeArrowheads="1"/>
            </p:cNvSpPr>
            <p:nvPr/>
          </p:nvSpPr>
          <p:spPr bwMode="auto">
            <a:xfrm>
              <a:off x="1771284" y="4494342"/>
              <a:ext cx="192107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164" name="Oval 71"/>
            <p:cNvSpPr>
              <a:spLocks noChangeAspect="1" noChangeArrowheads="1"/>
            </p:cNvSpPr>
            <p:nvPr/>
          </p:nvSpPr>
          <p:spPr bwMode="auto">
            <a:xfrm>
              <a:off x="1568064" y="4581645"/>
              <a:ext cx="198458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65" name="Oval 72"/>
            <p:cNvSpPr>
              <a:spLocks noChangeAspect="1" noChangeArrowheads="1"/>
            </p:cNvSpPr>
            <p:nvPr/>
          </p:nvSpPr>
          <p:spPr bwMode="auto">
            <a:xfrm>
              <a:off x="1375957" y="4583233"/>
              <a:ext cx="195282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66" name="Oval 73"/>
            <p:cNvSpPr>
              <a:spLocks noChangeAspect="1" noChangeArrowheads="1"/>
            </p:cNvSpPr>
            <p:nvPr/>
          </p:nvSpPr>
          <p:spPr bwMode="auto">
            <a:xfrm>
              <a:off x="894896" y="3667334"/>
              <a:ext cx="196870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67" name="Oval 74"/>
            <p:cNvSpPr>
              <a:spLocks noChangeAspect="1" noChangeArrowheads="1"/>
            </p:cNvSpPr>
            <p:nvPr/>
          </p:nvSpPr>
          <p:spPr bwMode="auto">
            <a:xfrm>
              <a:off x="1920524" y="4332433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168" name="Oval 75"/>
            <p:cNvSpPr>
              <a:spLocks noChangeAspect="1" noChangeArrowheads="1"/>
            </p:cNvSpPr>
            <p:nvPr/>
          </p:nvSpPr>
          <p:spPr bwMode="auto">
            <a:xfrm>
              <a:off x="2276159" y="3689557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169" name="Oval 79"/>
            <p:cNvSpPr>
              <a:spLocks noChangeAspect="1" noChangeArrowheads="1"/>
            </p:cNvSpPr>
            <p:nvPr/>
          </p:nvSpPr>
          <p:spPr bwMode="auto">
            <a:xfrm>
              <a:off x="2180900" y="3483202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70" name="Oval 80"/>
            <p:cNvSpPr>
              <a:spLocks noChangeAspect="1" noChangeArrowheads="1"/>
            </p:cNvSpPr>
            <p:nvPr/>
          </p:nvSpPr>
          <p:spPr bwMode="auto">
            <a:xfrm>
              <a:off x="2390471" y="3491139"/>
              <a:ext cx="192107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171" name="Oval 82"/>
            <p:cNvSpPr>
              <a:spLocks noChangeAspect="1" noChangeArrowheads="1"/>
            </p:cNvSpPr>
            <p:nvPr/>
          </p:nvSpPr>
          <p:spPr bwMode="auto">
            <a:xfrm>
              <a:off x="1966566" y="3486377"/>
              <a:ext cx="196870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72" name="Oval 83"/>
            <p:cNvSpPr>
              <a:spLocks noChangeAspect="1" noChangeArrowheads="1"/>
            </p:cNvSpPr>
            <p:nvPr/>
          </p:nvSpPr>
          <p:spPr bwMode="auto">
            <a:xfrm>
              <a:off x="2068177" y="3295896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173" name="Oval 84"/>
            <p:cNvSpPr>
              <a:spLocks noChangeAspect="1" noChangeArrowheads="1"/>
            </p:cNvSpPr>
            <p:nvPr/>
          </p:nvSpPr>
          <p:spPr bwMode="auto">
            <a:xfrm>
              <a:off x="2277747" y="3300658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174" name="Oval 85"/>
            <p:cNvSpPr>
              <a:spLocks noChangeAspect="1" noChangeArrowheads="1"/>
            </p:cNvSpPr>
            <p:nvPr/>
          </p:nvSpPr>
          <p:spPr bwMode="auto">
            <a:xfrm>
              <a:off x="2579403" y="3102239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75" name="Oval 86"/>
            <p:cNvSpPr>
              <a:spLocks noChangeAspect="1" noChangeArrowheads="1"/>
            </p:cNvSpPr>
            <p:nvPr/>
          </p:nvSpPr>
          <p:spPr bwMode="auto">
            <a:xfrm>
              <a:off x="2673074" y="3291134"/>
              <a:ext cx="192107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176" name="Oval 87"/>
            <p:cNvSpPr>
              <a:spLocks noChangeAspect="1" noChangeArrowheads="1"/>
            </p:cNvSpPr>
            <p:nvPr/>
          </p:nvSpPr>
          <p:spPr bwMode="auto">
            <a:xfrm>
              <a:off x="2476204" y="3294309"/>
              <a:ext cx="198458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177" name="Oval 88"/>
            <p:cNvSpPr>
              <a:spLocks noChangeAspect="1" noChangeArrowheads="1"/>
            </p:cNvSpPr>
            <p:nvPr/>
          </p:nvSpPr>
          <p:spPr bwMode="auto">
            <a:xfrm>
              <a:off x="2377769" y="3100653"/>
              <a:ext cx="195283" cy="2269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78" name="Oval 89"/>
            <p:cNvSpPr>
              <a:spLocks noChangeAspect="1" noChangeArrowheads="1"/>
            </p:cNvSpPr>
            <p:nvPr/>
          </p:nvSpPr>
          <p:spPr bwMode="auto">
            <a:xfrm>
              <a:off x="2180900" y="3097478"/>
              <a:ext cx="195283" cy="2269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179" name="Oval 90"/>
            <p:cNvSpPr>
              <a:spLocks noChangeAspect="1" noChangeArrowheads="1"/>
            </p:cNvSpPr>
            <p:nvPr/>
          </p:nvSpPr>
          <p:spPr bwMode="auto">
            <a:xfrm>
              <a:off x="2479380" y="2894298"/>
              <a:ext cx="193694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180" name="Oval 91"/>
            <p:cNvSpPr>
              <a:spLocks noChangeAspect="1" noChangeArrowheads="1"/>
            </p:cNvSpPr>
            <p:nvPr/>
          </p:nvSpPr>
          <p:spPr bwMode="auto">
            <a:xfrm>
              <a:off x="1974504" y="3087954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81" name="Oval 92"/>
            <p:cNvSpPr>
              <a:spLocks noChangeAspect="1" noChangeArrowheads="1"/>
            </p:cNvSpPr>
            <p:nvPr/>
          </p:nvSpPr>
          <p:spPr bwMode="auto">
            <a:xfrm>
              <a:off x="2084053" y="2894298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182" name="Oval 93"/>
            <p:cNvSpPr>
              <a:spLocks noChangeAspect="1" noChangeArrowheads="1"/>
            </p:cNvSpPr>
            <p:nvPr/>
          </p:nvSpPr>
          <p:spPr bwMode="auto">
            <a:xfrm>
              <a:off x="2277747" y="2895884"/>
              <a:ext cx="19845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183" name="Oval 94"/>
            <p:cNvSpPr>
              <a:spLocks noChangeAspect="1" noChangeArrowheads="1"/>
            </p:cNvSpPr>
            <p:nvPr/>
          </p:nvSpPr>
          <p:spPr bwMode="auto">
            <a:xfrm>
              <a:off x="2377769" y="2691117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184" name="Oval 95"/>
            <p:cNvSpPr>
              <a:spLocks noChangeAspect="1" noChangeArrowheads="1"/>
            </p:cNvSpPr>
            <p:nvPr/>
          </p:nvSpPr>
          <p:spPr bwMode="auto">
            <a:xfrm>
              <a:off x="2580990" y="2692704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85" name="Oval 96"/>
            <p:cNvSpPr>
              <a:spLocks noChangeAspect="1" noChangeArrowheads="1"/>
            </p:cNvSpPr>
            <p:nvPr/>
          </p:nvSpPr>
          <p:spPr bwMode="auto">
            <a:xfrm>
              <a:off x="2681013" y="2900647"/>
              <a:ext cx="192106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186" name="Oval 97"/>
            <p:cNvSpPr>
              <a:spLocks noChangeAspect="1" noChangeArrowheads="1"/>
            </p:cNvSpPr>
            <p:nvPr/>
          </p:nvSpPr>
          <p:spPr bwMode="auto">
            <a:xfrm>
              <a:off x="1931638" y="1484735"/>
              <a:ext cx="196870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187" name="Oval 98"/>
            <p:cNvSpPr>
              <a:spLocks noChangeAspect="1" noChangeArrowheads="1"/>
            </p:cNvSpPr>
            <p:nvPr/>
          </p:nvSpPr>
          <p:spPr bwMode="auto">
            <a:xfrm>
              <a:off x="2063413" y="2345076"/>
              <a:ext cx="195283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188" name="Oval 99"/>
            <p:cNvSpPr>
              <a:spLocks noChangeAspect="1" noChangeArrowheads="1"/>
            </p:cNvSpPr>
            <p:nvPr/>
          </p:nvSpPr>
          <p:spPr bwMode="auto">
            <a:xfrm>
              <a:off x="2219004" y="2513335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189" name="Oval 100"/>
            <p:cNvSpPr>
              <a:spLocks noChangeAspect="1" noChangeArrowheads="1"/>
            </p:cNvSpPr>
            <p:nvPr/>
          </p:nvSpPr>
          <p:spPr bwMode="auto">
            <a:xfrm>
              <a:off x="2053887" y="1314888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190" name="Oval 101"/>
            <p:cNvSpPr>
              <a:spLocks noChangeAspect="1" noChangeArrowheads="1"/>
            </p:cNvSpPr>
            <p:nvPr/>
          </p:nvSpPr>
          <p:spPr bwMode="auto">
            <a:xfrm>
              <a:off x="2650847" y="1225997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191" name="Oval 102"/>
            <p:cNvSpPr>
              <a:spLocks noChangeAspect="1" noChangeArrowheads="1"/>
            </p:cNvSpPr>
            <p:nvPr/>
          </p:nvSpPr>
          <p:spPr bwMode="auto">
            <a:xfrm>
              <a:off x="2836603" y="1297428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192" name="Oval 103"/>
            <p:cNvSpPr>
              <a:spLocks noChangeAspect="1" noChangeArrowheads="1"/>
            </p:cNvSpPr>
            <p:nvPr/>
          </p:nvSpPr>
          <p:spPr bwMode="auto">
            <a:xfrm>
              <a:off x="3028710" y="1387906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193" name="Oval 104"/>
            <p:cNvSpPr>
              <a:spLocks noChangeAspect="1" noChangeArrowheads="1"/>
            </p:cNvSpPr>
            <p:nvPr/>
          </p:nvSpPr>
          <p:spPr bwMode="auto">
            <a:xfrm>
              <a:off x="2450802" y="1229172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194" name="Oval 105"/>
            <p:cNvSpPr>
              <a:spLocks noChangeAspect="1" noChangeArrowheads="1"/>
            </p:cNvSpPr>
            <p:nvPr/>
          </p:nvSpPr>
          <p:spPr bwMode="auto">
            <a:xfrm>
              <a:off x="3146196" y="2057766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95" name="Oval 106"/>
            <p:cNvSpPr>
              <a:spLocks noChangeAspect="1" noChangeArrowheads="1"/>
            </p:cNvSpPr>
            <p:nvPr/>
          </p:nvSpPr>
          <p:spPr bwMode="auto">
            <a:xfrm>
              <a:off x="3108092" y="1603785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96" name="Oval 107"/>
            <p:cNvSpPr>
              <a:spLocks noChangeAspect="1" noChangeArrowheads="1"/>
            </p:cNvSpPr>
            <p:nvPr/>
          </p:nvSpPr>
          <p:spPr bwMode="auto">
            <a:xfrm>
              <a:off x="3123969" y="2287932"/>
              <a:ext cx="196870" cy="2222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197" name="Oval 108"/>
            <p:cNvSpPr>
              <a:spLocks noChangeAspect="1" noChangeArrowheads="1"/>
            </p:cNvSpPr>
            <p:nvPr/>
          </p:nvSpPr>
          <p:spPr bwMode="auto">
            <a:xfrm>
              <a:off x="2250757" y="1246633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98" name="Oval 109"/>
            <p:cNvSpPr>
              <a:spLocks noChangeAspect="1" noChangeArrowheads="1"/>
            </p:cNvSpPr>
            <p:nvPr/>
          </p:nvSpPr>
          <p:spPr bwMode="auto">
            <a:xfrm>
              <a:off x="3146196" y="1824427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199" name="Oval 110"/>
            <p:cNvSpPr>
              <a:spLocks noChangeAspect="1" noChangeArrowheads="1"/>
            </p:cNvSpPr>
            <p:nvPr/>
          </p:nvSpPr>
          <p:spPr bwMode="auto">
            <a:xfrm>
              <a:off x="3087453" y="2503811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200" name="Oval 111"/>
            <p:cNvSpPr>
              <a:spLocks noChangeAspect="1" noChangeArrowheads="1"/>
            </p:cNvSpPr>
            <p:nvPr/>
          </p:nvSpPr>
          <p:spPr bwMode="auto">
            <a:xfrm>
              <a:off x="3087453" y="2735563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01" name="Oval 112"/>
            <p:cNvSpPr>
              <a:spLocks noChangeAspect="1" noChangeArrowheads="1"/>
            </p:cNvSpPr>
            <p:nvPr/>
          </p:nvSpPr>
          <p:spPr bwMode="auto">
            <a:xfrm>
              <a:off x="3273209" y="2703816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202" name="Oval 113"/>
            <p:cNvSpPr>
              <a:spLocks noChangeAspect="1" noChangeArrowheads="1"/>
            </p:cNvSpPr>
            <p:nvPr/>
          </p:nvSpPr>
          <p:spPr bwMode="auto">
            <a:xfrm>
              <a:off x="3473254" y="2708578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03" name="Oval 114"/>
            <p:cNvSpPr>
              <a:spLocks noChangeAspect="1" noChangeArrowheads="1"/>
            </p:cNvSpPr>
            <p:nvPr/>
          </p:nvSpPr>
          <p:spPr bwMode="auto">
            <a:xfrm>
              <a:off x="3679650" y="2692704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04" name="Oval 115"/>
            <p:cNvSpPr>
              <a:spLocks noChangeAspect="1" noChangeArrowheads="1"/>
            </p:cNvSpPr>
            <p:nvPr/>
          </p:nvSpPr>
          <p:spPr bwMode="auto">
            <a:xfrm>
              <a:off x="3778084" y="2891123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05" name="Oval 116"/>
            <p:cNvSpPr>
              <a:spLocks noChangeAspect="1" noChangeArrowheads="1"/>
            </p:cNvSpPr>
            <p:nvPr/>
          </p:nvSpPr>
          <p:spPr bwMode="auto">
            <a:xfrm>
              <a:off x="3190651" y="2919695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06" name="Oval 117"/>
            <p:cNvSpPr>
              <a:spLocks noChangeAspect="1" noChangeArrowheads="1"/>
            </p:cNvSpPr>
            <p:nvPr/>
          </p:nvSpPr>
          <p:spPr bwMode="auto">
            <a:xfrm>
              <a:off x="3376407" y="2908583"/>
              <a:ext cx="195282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07" name="Oval 118"/>
            <p:cNvSpPr>
              <a:spLocks noChangeAspect="1" noChangeArrowheads="1"/>
            </p:cNvSpPr>
            <p:nvPr/>
          </p:nvSpPr>
          <p:spPr bwMode="auto">
            <a:xfrm>
              <a:off x="3579628" y="2891123"/>
              <a:ext cx="196870" cy="2222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208" name="Oval 119"/>
            <p:cNvSpPr>
              <a:spLocks noChangeAspect="1" noChangeArrowheads="1"/>
            </p:cNvSpPr>
            <p:nvPr/>
          </p:nvSpPr>
          <p:spPr bwMode="auto">
            <a:xfrm>
              <a:off x="3263683" y="3099065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09" name="Oval 120"/>
            <p:cNvSpPr>
              <a:spLocks noChangeAspect="1" noChangeArrowheads="1"/>
            </p:cNvSpPr>
            <p:nvPr/>
          </p:nvSpPr>
          <p:spPr bwMode="auto">
            <a:xfrm>
              <a:off x="3481193" y="3107002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210" name="Oval 121"/>
            <p:cNvSpPr>
              <a:spLocks noChangeAspect="1" noChangeArrowheads="1"/>
            </p:cNvSpPr>
            <p:nvPr/>
          </p:nvSpPr>
          <p:spPr bwMode="auto">
            <a:xfrm>
              <a:off x="3679650" y="3114938"/>
              <a:ext cx="195283" cy="22381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11" name="Oval 122"/>
            <p:cNvSpPr>
              <a:spLocks noChangeAspect="1" noChangeArrowheads="1"/>
            </p:cNvSpPr>
            <p:nvPr/>
          </p:nvSpPr>
          <p:spPr bwMode="auto">
            <a:xfrm>
              <a:off x="3374819" y="3299070"/>
              <a:ext cx="192107" cy="2206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12" name="Oval 123"/>
            <p:cNvSpPr>
              <a:spLocks noChangeAspect="1" noChangeArrowheads="1"/>
            </p:cNvSpPr>
            <p:nvPr/>
          </p:nvSpPr>
          <p:spPr bwMode="auto">
            <a:xfrm>
              <a:off x="3576452" y="3313357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13" name="Oval 124"/>
            <p:cNvSpPr>
              <a:spLocks noChangeAspect="1" noChangeArrowheads="1"/>
            </p:cNvSpPr>
            <p:nvPr/>
          </p:nvSpPr>
          <p:spPr bwMode="auto">
            <a:xfrm>
              <a:off x="3762208" y="3313357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14" name="Oval 125"/>
            <p:cNvSpPr>
              <a:spLocks noChangeAspect="1" noChangeArrowheads="1"/>
            </p:cNvSpPr>
            <p:nvPr/>
          </p:nvSpPr>
          <p:spPr bwMode="auto">
            <a:xfrm>
              <a:off x="3170012" y="3297483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215" name="Oval 126"/>
            <p:cNvSpPr>
              <a:spLocks noChangeAspect="1" noChangeArrowheads="1"/>
            </p:cNvSpPr>
            <p:nvPr/>
          </p:nvSpPr>
          <p:spPr bwMode="auto">
            <a:xfrm>
              <a:off x="3266858" y="3494314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216" name="Oval 127"/>
            <p:cNvSpPr>
              <a:spLocks noChangeAspect="1" noChangeArrowheads="1"/>
            </p:cNvSpPr>
            <p:nvPr/>
          </p:nvSpPr>
          <p:spPr bwMode="auto">
            <a:xfrm>
              <a:off x="3474842" y="3505425"/>
              <a:ext cx="198457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217" name="Oval 128"/>
            <p:cNvSpPr>
              <a:spLocks noChangeAspect="1" noChangeArrowheads="1"/>
            </p:cNvSpPr>
            <p:nvPr/>
          </p:nvSpPr>
          <p:spPr bwMode="auto">
            <a:xfrm>
              <a:off x="3565338" y="3695907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218" name="Oval 129"/>
            <p:cNvSpPr>
              <a:spLocks noChangeAspect="1" noChangeArrowheads="1"/>
            </p:cNvSpPr>
            <p:nvPr/>
          </p:nvSpPr>
          <p:spPr bwMode="auto">
            <a:xfrm>
              <a:off x="3782848" y="3695907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19" name="Oval 130"/>
            <p:cNvSpPr>
              <a:spLocks noChangeAspect="1" noChangeArrowheads="1"/>
            </p:cNvSpPr>
            <p:nvPr/>
          </p:nvSpPr>
          <p:spPr bwMode="auto">
            <a:xfrm>
              <a:off x="3678062" y="3514949"/>
              <a:ext cx="192106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20" name="Oval 131"/>
            <p:cNvSpPr>
              <a:spLocks noChangeAspect="1" noChangeArrowheads="1"/>
            </p:cNvSpPr>
            <p:nvPr/>
          </p:nvSpPr>
          <p:spPr bwMode="auto">
            <a:xfrm>
              <a:off x="3376407" y="3691145"/>
              <a:ext cx="195282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21" name="Oval 132"/>
            <p:cNvSpPr>
              <a:spLocks noChangeAspect="1" noChangeArrowheads="1"/>
            </p:cNvSpPr>
            <p:nvPr/>
          </p:nvSpPr>
          <p:spPr bwMode="auto">
            <a:xfrm>
              <a:off x="3163661" y="3692732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22" name="Oval 133"/>
            <p:cNvSpPr>
              <a:spLocks noChangeAspect="1" noChangeArrowheads="1"/>
            </p:cNvSpPr>
            <p:nvPr/>
          </p:nvSpPr>
          <p:spPr bwMode="auto">
            <a:xfrm>
              <a:off x="3030298" y="3862578"/>
              <a:ext cx="198457" cy="22064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223" name="Oval 134"/>
            <p:cNvSpPr>
              <a:spLocks noChangeAspect="1" noChangeArrowheads="1"/>
            </p:cNvSpPr>
            <p:nvPr/>
          </p:nvSpPr>
          <p:spPr bwMode="auto">
            <a:xfrm>
              <a:off x="2763571" y="4478468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24" name="Oval 135"/>
            <p:cNvSpPr>
              <a:spLocks noChangeAspect="1" noChangeArrowheads="1"/>
            </p:cNvSpPr>
            <p:nvPr/>
          </p:nvSpPr>
          <p:spPr bwMode="auto">
            <a:xfrm>
              <a:off x="2811201" y="4240367"/>
              <a:ext cx="195282" cy="22222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225" name="Oval 136"/>
            <p:cNvSpPr>
              <a:spLocks noChangeAspect="1" noChangeArrowheads="1"/>
            </p:cNvSpPr>
            <p:nvPr/>
          </p:nvSpPr>
          <p:spPr bwMode="auto">
            <a:xfrm>
              <a:off x="2896934" y="4030837"/>
              <a:ext cx="193694" cy="22064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26" name="Oval 137"/>
            <p:cNvSpPr>
              <a:spLocks noChangeAspect="1" noChangeArrowheads="1"/>
            </p:cNvSpPr>
            <p:nvPr/>
          </p:nvSpPr>
          <p:spPr bwMode="auto">
            <a:xfrm>
              <a:off x="2606392" y="5364207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27" name="Oval 138"/>
            <p:cNvSpPr>
              <a:spLocks noChangeAspect="1" noChangeArrowheads="1"/>
            </p:cNvSpPr>
            <p:nvPr/>
          </p:nvSpPr>
          <p:spPr bwMode="auto">
            <a:xfrm>
              <a:off x="2860418" y="5865808"/>
              <a:ext cx="195283" cy="219054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28" name="Oval 139"/>
            <p:cNvSpPr>
              <a:spLocks noChangeAspect="1" noChangeArrowheads="1"/>
            </p:cNvSpPr>
            <p:nvPr/>
          </p:nvSpPr>
          <p:spPr bwMode="auto">
            <a:xfrm>
              <a:off x="3049350" y="5945175"/>
              <a:ext cx="195282" cy="220641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29" name="Oval 140"/>
            <p:cNvSpPr>
              <a:spLocks noChangeAspect="1" noChangeArrowheads="1"/>
            </p:cNvSpPr>
            <p:nvPr/>
          </p:nvSpPr>
          <p:spPr bwMode="auto">
            <a:xfrm>
              <a:off x="3238280" y="5994383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30" name="Oval 141"/>
            <p:cNvSpPr>
              <a:spLocks noChangeAspect="1" noChangeArrowheads="1"/>
            </p:cNvSpPr>
            <p:nvPr/>
          </p:nvSpPr>
          <p:spPr bwMode="auto">
            <a:xfrm>
              <a:off x="2681013" y="5748345"/>
              <a:ext cx="195282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31" name="Oval 142"/>
            <p:cNvSpPr>
              <a:spLocks noChangeAspect="1" noChangeArrowheads="1"/>
            </p:cNvSpPr>
            <p:nvPr/>
          </p:nvSpPr>
          <p:spPr bwMode="auto">
            <a:xfrm>
              <a:off x="3773322" y="5813425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232" name="Oval 143"/>
            <p:cNvSpPr>
              <a:spLocks noChangeAspect="1" noChangeArrowheads="1"/>
            </p:cNvSpPr>
            <p:nvPr/>
          </p:nvSpPr>
          <p:spPr bwMode="auto">
            <a:xfrm>
              <a:off x="3639959" y="5995971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233" name="Oval 144"/>
            <p:cNvSpPr>
              <a:spLocks noChangeAspect="1" noChangeArrowheads="1"/>
            </p:cNvSpPr>
            <p:nvPr/>
          </p:nvSpPr>
          <p:spPr bwMode="auto">
            <a:xfrm>
              <a:off x="3443089" y="6013431"/>
              <a:ext cx="195282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34" name="Oval 145"/>
            <p:cNvSpPr>
              <a:spLocks noChangeAspect="1" noChangeArrowheads="1"/>
            </p:cNvSpPr>
            <p:nvPr/>
          </p:nvSpPr>
          <p:spPr bwMode="auto">
            <a:xfrm>
              <a:off x="2557175" y="5573737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35" name="Oval 146"/>
            <p:cNvSpPr>
              <a:spLocks noChangeAspect="1" noChangeArrowheads="1"/>
            </p:cNvSpPr>
            <p:nvPr/>
          </p:nvSpPr>
          <p:spPr bwMode="auto">
            <a:xfrm>
              <a:off x="3873344" y="5599134"/>
              <a:ext cx="192107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236" name="Oval 147"/>
            <p:cNvSpPr>
              <a:spLocks noChangeAspect="1" noChangeArrowheads="1"/>
            </p:cNvSpPr>
            <p:nvPr/>
          </p:nvSpPr>
          <p:spPr bwMode="auto">
            <a:xfrm>
              <a:off x="3897159" y="5362619"/>
              <a:ext cx="198457" cy="2269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237" name="Oval 148"/>
            <p:cNvSpPr>
              <a:spLocks noChangeAspect="1" noChangeArrowheads="1"/>
            </p:cNvSpPr>
            <p:nvPr/>
          </p:nvSpPr>
          <p:spPr bwMode="auto">
            <a:xfrm>
              <a:off x="2625444" y="5137216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38" name="Oval 149"/>
            <p:cNvSpPr>
              <a:spLocks noChangeAspect="1" noChangeArrowheads="1"/>
            </p:cNvSpPr>
            <p:nvPr/>
          </p:nvSpPr>
          <p:spPr bwMode="auto">
            <a:xfrm>
              <a:off x="2660373" y="4914988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39" name="Oval 150"/>
            <p:cNvSpPr>
              <a:spLocks noChangeAspect="1" noChangeArrowheads="1"/>
            </p:cNvSpPr>
            <p:nvPr/>
          </p:nvSpPr>
          <p:spPr bwMode="auto">
            <a:xfrm>
              <a:off x="2692126" y="4689585"/>
              <a:ext cx="196870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40" name="Oval 151"/>
            <p:cNvSpPr>
              <a:spLocks noChangeAspect="1" noChangeArrowheads="1"/>
            </p:cNvSpPr>
            <p:nvPr/>
          </p:nvSpPr>
          <p:spPr bwMode="auto">
            <a:xfrm>
              <a:off x="3908272" y="5154677"/>
              <a:ext cx="195283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41" name="Oval 152"/>
            <p:cNvSpPr>
              <a:spLocks noChangeAspect="1" noChangeArrowheads="1"/>
            </p:cNvSpPr>
            <p:nvPr/>
          </p:nvSpPr>
          <p:spPr bwMode="auto">
            <a:xfrm>
              <a:off x="3908272" y="4946735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42" name="Oval 153"/>
            <p:cNvSpPr>
              <a:spLocks noChangeAspect="1" noChangeArrowheads="1"/>
            </p:cNvSpPr>
            <p:nvPr/>
          </p:nvSpPr>
          <p:spPr bwMode="auto">
            <a:xfrm>
              <a:off x="3908272" y="4527676"/>
              <a:ext cx="192107" cy="2269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43" name="Oval 154"/>
            <p:cNvSpPr>
              <a:spLocks noChangeAspect="1" noChangeArrowheads="1"/>
            </p:cNvSpPr>
            <p:nvPr/>
          </p:nvSpPr>
          <p:spPr bwMode="auto">
            <a:xfrm>
              <a:off x="3908272" y="4319734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44" name="Oval 155"/>
            <p:cNvSpPr>
              <a:spLocks noChangeAspect="1" noChangeArrowheads="1"/>
            </p:cNvSpPr>
            <p:nvPr/>
          </p:nvSpPr>
          <p:spPr bwMode="auto">
            <a:xfrm>
              <a:off x="3908272" y="4113379"/>
              <a:ext cx="195283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45" name="Oval 156"/>
            <p:cNvSpPr>
              <a:spLocks noChangeAspect="1" noChangeArrowheads="1"/>
            </p:cNvSpPr>
            <p:nvPr/>
          </p:nvSpPr>
          <p:spPr bwMode="auto">
            <a:xfrm>
              <a:off x="4352817" y="3667334"/>
              <a:ext cx="196870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46" name="Oval 157"/>
            <p:cNvSpPr>
              <a:spLocks noChangeAspect="1" noChangeArrowheads="1"/>
            </p:cNvSpPr>
            <p:nvPr/>
          </p:nvSpPr>
          <p:spPr bwMode="auto">
            <a:xfrm>
              <a:off x="4219453" y="3840355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247" name="Oval 158"/>
            <p:cNvSpPr>
              <a:spLocks noChangeAspect="1" noChangeArrowheads="1"/>
            </p:cNvSpPr>
            <p:nvPr/>
          </p:nvSpPr>
          <p:spPr bwMode="auto">
            <a:xfrm>
              <a:off x="4068626" y="3991153"/>
              <a:ext cx="195282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248" name="Oval 159"/>
            <p:cNvSpPr>
              <a:spLocks noChangeAspect="1" noChangeArrowheads="1"/>
            </p:cNvSpPr>
            <p:nvPr/>
          </p:nvSpPr>
          <p:spPr bwMode="auto">
            <a:xfrm>
              <a:off x="4554450" y="3664160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49" name="Oval 160"/>
            <p:cNvSpPr>
              <a:spLocks noChangeAspect="1" noChangeArrowheads="1"/>
            </p:cNvSpPr>
            <p:nvPr/>
          </p:nvSpPr>
          <p:spPr bwMode="auto">
            <a:xfrm>
              <a:off x="4764021" y="3667334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50" name="Oval 161"/>
            <p:cNvSpPr>
              <a:spLocks noChangeAspect="1" noChangeArrowheads="1"/>
            </p:cNvSpPr>
            <p:nvPr/>
          </p:nvSpPr>
          <p:spPr bwMode="auto">
            <a:xfrm>
              <a:off x="4952952" y="3667334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251" name="Oval 162"/>
            <p:cNvSpPr>
              <a:spLocks noChangeAspect="1" noChangeArrowheads="1"/>
            </p:cNvSpPr>
            <p:nvPr/>
          </p:nvSpPr>
          <p:spPr bwMode="auto">
            <a:xfrm>
              <a:off x="4443314" y="3468917"/>
              <a:ext cx="195282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52" name="Oval 163"/>
            <p:cNvSpPr>
              <a:spLocks noChangeAspect="1" noChangeArrowheads="1"/>
            </p:cNvSpPr>
            <p:nvPr/>
          </p:nvSpPr>
          <p:spPr bwMode="auto">
            <a:xfrm>
              <a:off x="4641771" y="3468917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53" name="Oval 164"/>
            <p:cNvSpPr>
              <a:spLocks noChangeAspect="1" noChangeArrowheads="1"/>
            </p:cNvSpPr>
            <p:nvPr/>
          </p:nvSpPr>
          <p:spPr bwMode="auto">
            <a:xfrm>
              <a:off x="4851342" y="3468917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54" name="Oval 165"/>
            <p:cNvSpPr>
              <a:spLocks noChangeAspect="1" noChangeArrowheads="1"/>
            </p:cNvSpPr>
            <p:nvPr/>
          </p:nvSpPr>
          <p:spPr bwMode="auto">
            <a:xfrm>
              <a:off x="4332178" y="3260974"/>
              <a:ext cx="198457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255" name="Oval 166"/>
            <p:cNvSpPr>
              <a:spLocks noChangeAspect="1" noChangeArrowheads="1"/>
            </p:cNvSpPr>
            <p:nvPr/>
          </p:nvSpPr>
          <p:spPr bwMode="auto">
            <a:xfrm>
              <a:off x="4543336" y="3260974"/>
              <a:ext cx="192107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56" name="Oval 167"/>
            <p:cNvSpPr>
              <a:spLocks noChangeAspect="1" noChangeArrowheads="1"/>
            </p:cNvSpPr>
            <p:nvPr/>
          </p:nvSpPr>
          <p:spPr bwMode="auto">
            <a:xfrm>
              <a:off x="4741794" y="3257799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57" name="Oval 168"/>
            <p:cNvSpPr>
              <a:spLocks noChangeAspect="1" noChangeArrowheads="1"/>
            </p:cNvSpPr>
            <p:nvPr/>
          </p:nvSpPr>
          <p:spPr bwMode="auto">
            <a:xfrm>
              <a:off x="4641771" y="3062556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258" name="Oval 169"/>
            <p:cNvSpPr>
              <a:spLocks noChangeAspect="1" noChangeArrowheads="1"/>
            </p:cNvSpPr>
            <p:nvPr/>
          </p:nvSpPr>
          <p:spPr bwMode="auto">
            <a:xfrm>
              <a:off x="4827527" y="3059382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259" name="Oval 170"/>
            <p:cNvSpPr>
              <a:spLocks noChangeAspect="1" noChangeArrowheads="1"/>
            </p:cNvSpPr>
            <p:nvPr/>
          </p:nvSpPr>
          <p:spPr bwMode="auto">
            <a:xfrm>
              <a:off x="4940250" y="3248275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60" name="Oval 171"/>
            <p:cNvSpPr>
              <a:spLocks noChangeAspect="1" noChangeArrowheads="1"/>
            </p:cNvSpPr>
            <p:nvPr/>
          </p:nvSpPr>
          <p:spPr bwMode="auto">
            <a:xfrm>
              <a:off x="4443314" y="3062556"/>
              <a:ext cx="19845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61" name="Oval 172"/>
            <p:cNvSpPr>
              <a:spLocks noChangeAspect="1" noChangeArrowheads="1"/>
            </p:cNvSpPr>
            <p:nvPr/>
          </p:nvSpPr>
          <p:spPr bwMode="auto">
            <a:xfrm>
              <a:off x="4343291" y="2865725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262" name="Oval 173"/>
            <p:cNvSpPr>
              <a:spLocks noChangeAspect="1" noChangeArrowheads="1"/>
            </p:cNvSpPr>
            <p:nvPr/>
          </p:nvSpPr>
          <p:spPr bwMode="auto">
            <a:xfrm>
              <a:off x="4543336" y="2865725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63" name="Oval 174"/>
            <p:cNvSpPr>
              <a:spLocks noChangeAspect="1" noChangeArrowheads="1"/>
            </p:cNvSpPr>
            <p:nvPr/>
          </p:nvSpPr>
          <p:spPr bwMode="auto">
            <a:xfrm>
              <a:off x="4929137" y="2865725"/>
              <a:ext cx="192106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264" name="Oval 175"/>
            <p:cNvSpPr>
              <a:spLocks noChangeAspect="1" noChangeArrowheads="1"/>
            </p:cNvSpPr>
            <p:nvPr/>
          </p:nvSpPr>
          <p:spPr bwMode="auto">
            <a:xfrm>
              <a:off x="4741794" y="2865725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65" name="Oval 176"/>
            <p:cNvSpPr>
              <a:spLocks noChangeAspect="1" noChangeArrowheads="1"/>
            </p:cNvSpPr>
            <p:nvPr/>
          </p:nvSpPr>
          <p:spPr bwMode="auto">
            <a:xfrm>
              <a:off x="3908272" y="4737205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66" name="Oval 177"/>
            <p:cNvSpPr>
              <a:spLocks noChangeAspect="1" noChangeArrowheads="1"/>
            </p:cNvSpPr>
            <p:nvPr/>
          </p:nvSpPr>
          <p:spPr bwMode="auto">
            <a:xfrm>
              <a:off x="4840228" y="2648259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267" name="Oval 178"/>
            <p:cNvSpPr>
              <a:spLocks noChangeAspect="1" noChangeArrowheads="1"/>
            </p:cNvSpPr>
            <p:nvPr/>
          </p:nvSpPr>
          <p:spPr bwMode="auto">
            <a:xfrm>
              <a:off x="4443314" y="2648259"/>
              <a:ext cx="193694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68" name="Oval 179"/>
            <p:cNvSpPr>
              <a:spLocks noChangeAspect="1" noChangeArrowheads="1"/>
            </p:cNvSpPr>
            <p:nvPr/>
          </p:nvSpPr>
          <p:spPr bwMode="auto">
            <a:xfrm>
              <a:off x="4378219" y="2438729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69" name="Oval 180"/>
            <p:cNvSpPr>
              <a:spLocks noChangeAspect="1" noChangeArrowheads="1"/>
            </p:cNvSpPr>
            <p:nvPr/>
          </p:nvSpPr>
          <p:spPr bwMode="auto">
            <a:xfrm>
              <a:off x="4641771" y="2648259"/>
              <a:ext cx="195283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70" name="Oval 181"/>
            <p:cNvSpPr>
              <a:spLocks noChangeAspect="1" noChangeArrowheads="1"/>
            </p:cNvSpPr>
            <p:nvPr/>
          </p:nvSpPr>
          <p:spPr bwMode="auto">
            <a:xfrm>
              <a:off x="4244856" y="1975224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271" name="Oval 182"/>
            <p:cNvSpPr>
              <a:spLocks noChangeAspect="1" noChangeArrowheads="1"/>
            </p:cNvSpPr>
            <p:nvPr/>
          </p:nvSpPr>
          <p:spPr bwMode="auto">
            <a:xfrm>
              <a:off x="4311538" y="2206977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272" name="Oval 183"/>
            <p:cNvSpPr>
              <a:spLocks noChangeAspect="1" noChangeArrowheads="1"/>
            </p:cNvSpPr>
            <p:nvPr/>
          </p:nvSpPr>
          <p:spPr bwMode="auto">
            <a:xfrm>
              <a:off x="4244856" y="1752996"/>
              <a:ext cx="195283" cy="2285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73" name="Oval 184"/>
            <p:cNvSpPr>
              <a:spLocks noChangeAspect="1" noChangeArrowheads="1"/>
            </p:cNvSpPr>
            <p:nvPr/>
          </p:nvSpPr>
          <p:spPr bwMode="auto">
            <a:xfrm>
              <a:off x="4244856" y="1535530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74" name="Oval 185"/>
            <p:cNvSpPr>
              <a:spLocks noChangeAspect="1" noChangeArrowheads="1"/>
            </p:cNvSpPr>
            <p:nvPr/>
          </p:nvSpPr>
          <p:spPr bwMode="auto">
            <a:xfrm>
              <a:off x="4667173" y="1129170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275" name="Oval 186"/>
            <p:cNvSpPr>
              <a:spLocks noChangeAspect="1" noChangeArrowheads="1"/>
            </p:cNvSpPr>
            <p:nvPr/>
          </p:nvSpPr>
          <p:spPr bwMode="auto">
            <a:xfrm>
              <a:off x="4864043" y="1118058"/>
              <a:ext cx="193694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276" name="Oval 187"/>
            <p:cNvSpPr>
              <a:spLocks noChangeAspect="1" noChangeArrowheads="1"/>
            </p:cNvSpPr>
            <p:nvPr/>
          </p:nvSpPr>
          <p:spPr bwMode="auto">
            <a:xfrm>
              <a:off x="5072027" y="1118058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277" name="Oval 188"/>
            <p:cNvSpPr>
              <a:spLocks noChangeAspect="1" noChangeArrowheads="1"/>
            </p:cNvSpPr>
            <p:nvPr/>
          </p:nvSpPr>
          <p:spPr bwMode="auto">
            <a:xfrm>
              <a:off x="4465541" y="1141868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278" name="Oval 189"/>
            <p:cNvSpPr>
              <a:spLocks noChangeAspect="1" noChangeArrowheads="1"/>
            </p:cNvSpPr>
            <p:nvPr/>
          </p:nvSpPr>
          <p:spPr bwMode="auto">
            <a:xfrm>
              <a:off x="5646759" y="1224410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79" name="Oval 190"/>
            <p:cNvSpPr>
              <a:spLocks noChangeAspect="1" noChangeArrowheads="1"/>
            </p:cNvSpPr>
            <p:nvPr/>
          </p:nvSpPr>
          <p:spPr bwMode="auto">
            <a:xfrm>
              <a:off x="5270483" y="1121232"/>
              <a:ext cx="198458" cy="2222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280" name="Oval 191"/>
            <p:cNvSpPr>
              <a:spLocks noChangeAspect="1" noChangeArrowheads="1"/>
            </p:cNvSpPr>
            <p:nvPr/>
          </p:nvSpPr>
          <p:spPr bwMode="auto">
            <a:xfrm>
              <a:off x="5699151" y="1433940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281" name="Oval 192"/>
            <p:cNvSpPr>
              <a:spLocks noChangeAspect="1" noChangeArrowheads="1"/>
            </p:cNvSpPr>
            <p:nvPr/>
          </p:nvSpPr>
          <p:spPr bwMode="auto">
            <a:xfrm>
              <a:off x="4313126" y="1305364"/>
              <a:ext cx="195282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282" name="Oval 193"/>
            <p:cNvSpPr>
              <a:spLocks noChangeAspect="1" noChangeArrowheads="1"/>
            </p:cNvSpPr>
            <p:nvPr/>
          </p:nvSpPr>
          <p:spPr bwMode="auto">
            <a:xfrm>
              <a:off x="5468941" y="1113296"/>
              <a:ext cx="196870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83" name="Oval 194"/>
            <p:cNvSpPr>
              <a:spLocks noChangeAspect="1" noChangeArrowheads="1"/>
            </p:cNvSpPr>
            <p:nvPr/>
          </p:nvSpPr>
          <p:spPr bwMode="auto">
            <a:xfrm>
              <a:off x="5708677" y="1643469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284" name="Oval 195"/>
            <p:cNvSpPr>
              <a:spLocks noChangeAspect="1" noChangeArrowheads="1"/>
            </p:cNvSpPr>
            <p:nvPr/>
          </p:nvSpPr>
          <p:spPr bwMode="auto">
            <a:xfrm>
              <a:off x="5684863" y="1851411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285" name="Oval 196"/>
            <p:cNvSpPr>
              <a:spLocks noChangeAspect="1" noChangeArrowheads="1"/>
            </p:cNvSpPr>
            <p:nvPr/>
          </p:nvSpPr>
          <p:spPr bwMode="auto">
            <a:xfrm>
              <a:off x="5616593" y="2072053"/>
              <a:ext cx="196870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86" name="Oval 197"/>
            <p:cNvSpPr>
              <a:spLocks noChangeAspect="1" noChangeArrowheads="1"/>
            </p:cNvSpPr>
            <p:nvPr/>
          </p:nvSpPr>
          <p:spPr bwMode="auto">
            <a:xfrm>
              <a:off x="5565788" y="2251422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287" name="Oval 198"/>
            <p:cNvSpPr>
              <a:spLocks noChangeAspect="1" noChangeArrowheads="1"/>
            </p:cNvSpPr>
            <p:nvPr/>
          </p:nvSpPr>
          <p:spPr bwMode="auto">
            <a:xfrm>
              <a:off x="5562613" y="2448253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288" name="Oval 199"/>
            <p:cNvSpPr>
              <a:spLocks noChangeAspect="1" noChangeArrowheads="1"/>
            </p:cNvSpPr>
            <p:nvPr/>
          </p:nvSpPr>
          <p:spPr bwMode="auto">
            <a:xfrm>
              <a:off x="4935488" y="3973693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289" name="Oval 200"/>
            <p:cNvSpPr>
              <a:spLocks noChangeAspect="1" noChangeArrowheads="1"/>
            </p:cNvSpPr>
            <p:nvPr/>
          </p:nvSpPr>
          <p:spPr bwMode="auto">
            <a:xfrm>
              <a:off x="4773547" y="4105442"/>
              <a:ext cx="195282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290" name="Oval 201"/>
            <p:cNvSpPr>
              <a:spLocks noChangeAspect="1" noChangeArrowheads="1"/>
            </p:cNvSpPr>
            <p:nvPr/>
          </p:nvSpPr>
          <p:spPr bwMode="auto">
            <a:xfrm>
              <a:off x="4840228" y="4313384"/>
              <a:ext cx="193694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91" name="Oval 203"/>
            <p:cNvSpPr>
              <a:spLocks noChangeAspect="1" noChangeArrowheads="1"/>
            </p:cNvSpPr>
            <p:nvPr/>
          </p:nvSpPr>
          <p:spPr bwMode="auto">
            <a:xfrm>
              <a:off x="5349866" y="3980042"/>
              <a:ext cx="195283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92" name="Oval 204"/>
            <p:cNvSpPr>
              <a:spLocks noChangeAspect="1" noChangeArrowheads="1"/>
            </p:cNvSpPr>
            <p:nvPr/>
          </p:nvSpPr>
          <p:spPr bwMode="auto">
            <a:xfrm>
              <a:off x="5522922" y="3872102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293" name="Oval 205"/>
            <p:cNvSpPr>
              <a:spLocks noChangeAspect="1" noChangeArrowheads="1"/>
            </p:cNvSpPr>
            <p:nvPr/>
          </p:nvSpPr>
          <p:spPr bwMode="auto">
            <a:xfrm>
              <a:off x="5975404" y="3667334"/>
              <a:ext cx="198458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94" name="Oval 206"/>
            <p:cNvSpPr>
              <a:spLocks noChangeAspect="1" noChangeArrowheads="1"/>
            </p:cNvSpPr>
            <p:nvPr/>
          </p:nvSpPr>
          <p:spPr bwMode="auto">
            <a:xfrm>
              <a:off x="6173862" y="3654636"/>
              <a:ext cx="193694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295" name="Oval 207"/>
            <p:cNvSpPr>
              <a:spLocks noChangeAspect="1" noChangeArrowheads="1"/>
            </p:cNvSpPr>
            <p:nvPr/>
          </p:nvSpPr>
          <p:spPr bwMode="auto">
            <a:xfrm>
              <a:off x="6077014" y="3459393"/>
              <a:ext cx="196870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96" name="Oval 208"/>
            <p:cNvSpPr>
              <a:spLocks noChangeAspect="1" noChangeArrowheads="1"/>
            </p:cNvSpPr>
            <p:nvPr/>
          </p:nvSpPr>
          <p:spPr bwMode="auto">
            <a:xfrm>
              <a:off x="5876969" y="3459393"/>
              <a:ext cx="196870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297" name="Oval 209"/>
            <p:cNvSpPr>
              <a:spLocks noChangeAspect="1" noChangeArrowheads="1"/>
            </p:cNvSpPr>
            <p:nvPr/>
          </p:nvSpPr>
          <p:spPr bwMode="auto">
            <a:xfrm>
              <a:off x="5767421" y="3260974"/>
              <a:ext cx="193694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98" name="Oval 210"/>
            <p:cNvSpPr>
              <a:spLocks noChangeAspect="1" noChangeArrowheads="1"/>
            </p:cNvSpPr>
            <p:nvPr/>
          </p:nvSpPr>
          <p:spPr bwMode="auto">
            <a:xfrm>
              <a:off x="5580077" y="3248275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299" name="Oval 211"/>
            <p:cNvSpPr>
              <a:spLocks noChangeAspect="1" noChangeArrowheads="1"/>
            </p:cNvSpPr>
            <p:nvPr/>
          </p:nvSpPr>
          <p:spPr bwMode="auto">
            <a:xfrm>
              <a:off x="5668986" y="3446694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00" name="Oval 212"/>
            <p:cNvSpPr>
              <a:spLocks noChangeAspect="1" noChangeArrowheads="1"/>
            </p:cNvSpPr>
            <p:nvPr/>
          </p:nvSpPr>
          <p:spPr bwMode="auto">
            <a:xfrm>
              <a:off x="5964291" y="3260974"/>
              <a:ext cx="196870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01" name="Oval 213"/>
            <p:cNvSpPr>
              <a:spLocks noChangeAspect="1" noChangeArrowheads="1"/>
            </p:cNvSpPr>
            <p:nvPr/>
          </p:nvSpPr>
          <p:spPr bwMode="auto">
            <a:xfrm>
              <a:off x="6165923" y="3260974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02" name="Oval 214"/>
            <p:cNvSpPr>
              <a:spLocks noChangeAspect="1" noChangeArrowheads="1"/>
            </p:cNvSpPr>
            <p:nvPr/>
          </p:nvSpPr>
          <p:spPr bwMode="auto">
            <a:xfrm>
              <a:off x="6086540" y="3053032"/>
              <a:ext cx="192107" cy="219054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03" name="Oval 215"/>
            <p:cNvSpPr>
              <a:spLocks noChangeAspect="1" noChangeArrowheads="1"/>
            </p:cNvSpPr>
            <p:nvPr/>
          </p:nvSpPr>
          <p:spPr bwMode="auto">
            <a:xfrm>
              <a:off x="5580077" y="2845089"/>
              <a:ext cx="192106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04" name="Oval 216"/>
            <p:cNvSpPr>
              <a:spLocks noChangeAspect="1" noChangeArrowheads="1"/>
            </p:cNvSpPr>
            <p:nvPr/>
          </p:nvSpPr>
          <p:spPr bwMode="auto">
            <a:xfrm>
              <a:off x="5889670" y="3053032"/>
              <a:ext cx="193694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05" name="Oval 217"/>
            <p:cNvSpPr>
              <a:spLocks noChangeAspect="1" noChangeArrowheads="1"/>
            </p:cNvSpPr>
            <p:nvPr/>
          </p:nvSpPr>
          <p:spPr bwMode="auto">
            <a:xfrm>
              <a:off x="5965878" y="2832391"/>
              <a:ext cx="193694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306" name="Oval 218"/>
            <p:cNvSpPr>
              <a:spLocks noChangeAspect="1" noChangeArrowheads="1"/>
            </p:cNvSpPr>
            <p:nvPr/>
          </p:nvSpPr>
          <p:spPr bwMode="auto">
            <a:xfrm>
              <a:off x="6151634" y="2832391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07" name="Oval 219"/>
            <p:cNvSpPr>
              <a:spLocks noChangeAspect="1" noChangeArrowheads="1"/>
            </p:cNvSpPr>
            <p:nvPr/>
          </p:nvSpPr>
          <p:spPr bwMode="auto">
            <a:xfrm>
              <a:off x="5769008" y="2835565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08" name="Oval 220"/>
            <p:cNvSpPr>
              <a:spLocks noChangeAspect="1" noChangeArrowheads="1"/>
            </p:cNvSpPr>
            <p:nvPr/>
          </p:nvSpPr>
          <p:spPr bwMode="auto">
            <a:xfrm>
              <a:off x="5862681" y="2637148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09" name="Oval 221"/>
            <p:cNvSpPr>
              <a:spLocks noChangeAspect="1" noChangeArrowheads="1"/>
            </p:cNvSpPr>
            <p:nvPr/>
          </p:nvSpPr>
          <p:spPr bwMode="auto">
            <a:xfrm>
              <a:off x="6061137" y="2637148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10" name="Oval 222"/>
            <p:cNvSpPr>
              <a:spLocks noChangeAspect="1" noChangeArrowheads="1"/>
            </p:cNvSpPr>
            <p:nvPr/>
          </p:nvSpPr>
          <p:spPr bwMode="auto">
            <a:xfrm>
              <a:off x="5665811" y="2637148"/>
              <a:ext cx="192106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311" name="Oval 223"/>
            <p:cNvSpPr>
              <a:spLocks noChangeAspect="1" noChangeArrowheads="1"/>
            </p:cNvSpPr>
            <p:nvPr/>
          </p:nvSpPr>
          <p:spPr bwMode="auto">
            <a:xfrm>
              <a:off x="5453065" y="4307035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312" name="Oval 224"/>
            <p:cNvSpPr>
              <a:spLocks noChangeAspect="1" noChangeArrowheads="1"/>
            </p:cNvSpPr>
            <p:nvPr/>
          </p:nvSpPr>
          <p:spPr bwMode="auto">
            <a:xfrm>
              <a:off x="5237143" y="4307035"/>
              <a:ext cx="198457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13" name="Oval 225"/>
            <p:cNvSpPr>
              <a:spLocks noChangeAspect="1" noChangeArrowheads="1"/>
            </p:cNvSpPr>
            <p:nvPr/>
          </p:nvSpPr>
          <p:spPr bwMode="auto">
            <a:xfrm>
              <a:off x="5037098" y="4313384"/>
              <a:ext cx="192106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314" name="Oval 226"/>
            <p:cNvSpPr>
              <a:spLocks noChangeAspect="1" noChangeArrowheads="1"/>
            </p:cNvSpPr>
            <p:nvPr/>
          </p:nvSpPr>
          <p:spPr bwMode="auto">
            <a:xfrm>
              <a:off x="8626794" y="2637148"/>
              <a:ext cx="195283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315" name="Oval 227"/>
            <p:cNvSpPr>
              <a:spLocks noChangeAspect="1" noChangeArrowheads="1"/>
            </p:cNvSpPr>
            <p:nvPr/>
          </p:nvSpPr>
          <p:spPr bwMode="auto">
            <a:xfrm>
              <a:off x="8833189" y="2637148"/>
              <a:ext cx="192107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16" name="Oval 228"/>
            <p:cNvSpPr>
              <a:spLocks noChangeAspect="1" noChangeArrowheads="1"/>
            </p:cNvSpPr>
            <p:nvPr/>
          </p:nvSpPr>
          <p:spPr bwMode="auto">
            <a:xfrm>
              <a:off x="9018946" y="2637148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17" name="Oval 229"/>
            <p:cNvSpPr>
              <a:spLocks noChangeAspect="1" noChangeArrowheads="1"/>
            </p:cNvSpPr>
            <p:nvPr/>
          </p:nvSpPr>
          <p:spPr bwMode="auto">
            <a:xfrm>
              <a:off x="8736343" y="2832391"/>
              <a:ext cx="192106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18" name="Oval 230"/>
            <p:cNvSpPr>
              <a:spLocks noChangeAspect="1" noChangeArrowheads="1"/>
            </p:cNvSpPr>
            <p:nvPr/>
          </p:nvSpPr>
          <p:spPr bwMode="auto">
            <a:xfrm>
              <a:off x="8937975" y="2832391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19" name="Oval 231"/>
            <p:cNvSpPr>
              <a:spLocks noChangeAspect="1" noChangeArrowheads="1"/>
            </p:cNvSpPr>
            <p:nvPr/>
          </p:nvSpPr>
          <p:spPr bwMode="auto">
            <a:xfrm>
              <a:off x="9130082" y="2830804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320" name="Oval 232"/>
            <p:cNvSpPr>
              <a:spLocks noChangeAspect="1" noChangeArrowheads="1"/>
            </p:cNvSpPr>
            <p:nvPr/>
          </p:nvSpPr>
          <p:spPr bwMode="auto">
            <a:xfrm>
              <a:off x="8544236" y="2845089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321" name="Oval 233"/>
            <p:cNvSpPr>
              <a:spLocks noChangeAspect="1" noChangeArrowheads="1"/>
            </p:cNvSpPr>
            <p:nvPr/>
          </p:nvSpPr>
          <p:spPr bwMode="auto">
            <a:xfrm>
              <a:off x="8650609" y="3049857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2" name="Oval 234"/>
            <p:cNvSpPr>
              <a:spLocks noChangeAspect="1" noChangeArrowheads="1"/>
            </p:cNvSpPr>
            <p:nvPr/>
          </p:nvSpPr>
          <p:spPr bwMode="auto">
            <a:xfrm>
              <a:off x="8853829" y="3053032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323" name="Oval 235"/>
            <p:cNvSpPr>
              <a:spLocks noChangeAspect="1" noChangeArrowheads="1"/>
            </p:cNvSpPr>
            <p:nvPr/>
          </p:nvSpPr>
          <p:spPr bwMode="auto">
            <a:xfrm>
              <a:off x="9052286" y="3053032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24" name="Oval 236"/>
            <p:cNvSpPr>
              <a:spLocks noChangeAspect="1" noChangeArrowheads="1"/>
            </p:cNvSpPr>
            <p:nvPr/>
          </p:nvSpPr>
          <p:spPr bwMode="auto">
            <a:xfrm>
              <a:off x="8937975" y="3246688"/>
              <a:ext cx="195283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325" name="Oval 237"/>
            <p:cNvSpPr>
              <a:spLocks noChangeAspect="1" noChangeArrowheads="1"/>
            </p:cNvSpPr>
            <p:nvPr/>
          </p:nvSpPr>
          <p:spPr bwMode="auto">
            <a:xfrm>
              <a:off x="9141195" y="3246688"/>
              <a:ext cx="195283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6" name="Oval 238"/>
            <p:cNvSpPr>
              <a:spLocks noChangeAspect="1" noChangeArrowheads="1"/>
            </p:cNvSpPr>
            <p:nvPr/>
          </p:nvSpPr>
          <p:spPr bwMode="auto">
            <a:xfrm>
              <a:off x="8649021" y="3456218"/>
              <a:ext cx="195283" cy="22222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327" name="Oval 239"/>
            <p:cNvSpPr>
              <a:spLocks noChangeAspect="1" noChangeArrowheads="1"/>
            </p:cNvSpPr>
            <p:nvPr/>
          </p:nvSpPr>
          <p:spPr bwMode="auto">
            <a:xfrm>
              <a:off x="8555350" y="3246688"/>
              <a:ext cx="196870" cy="22381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28" name="Oval 240"/>
            <p:cNvSpPr>
              <a:spLocks noChangeAspect="1" noChangeArrowheads="1"/>
            </p:cNvSpPr>
            <p:nvPr/>
          </p:nvSpPr>
          <p:spPr bwMode="auto">
            <a:xfrm>
              <a:off x="8747456" y="3246688"/>
              <a:ext cx="192107" cy="22381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329" name="Oval 241"/>
            <p:cNvSpPr>
              <a:spLocks noChangeAspect="1" noChangeArrowheads="1"/>
            </p:cNvSpPr>
            <p:nvPr/>
          </p:nvSpPr>
          <p:spPr bwMode="auto">
            <a:xfrm>
              <a:off x="8853829" y="3456218"/>
              <a:ext cx="193694" cy="22064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30" name="Oval 242"/>
            <p:cNvSpPr>
              <a:spLocks noChangeAspect="1" noChangeArrowheads="1"/>
            </p:cNvSpPr>
            <p:nvPr/>
          </p:nvSpPr>
          <p:spPr bwMode="auto">
            <a:xfrm>
              <a:off x="9052286" y="3456218"/>
              <a:ext cx="196870" cy="22064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331" name="Oval 243"/>
            <p:cNvSpPr>
              <a:spLocks noChangeAspect="1" noChangeArrowheads="1"/>
            </p:cNvSpPr>
            <p:nvPr/>
          </p:nvSpPr>
          <p:spPr bwMode="auto">
            <a:xfrm>
              <a:off x="9153896" y="3653049"/>
              <a:ext cx="193694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32" name="Oval 244"/>
            <p:cNvSpPr>
              <a:spLocks noChangeAspect="1" noChangeArrowheads="1"/>
            </p:cNvSpPr>
            <p:nvPr/>
          </p:nvSpPr>
          <p:spPr bwMode="auto">
            <a:xfrm>
              <a:off x="8950676" y="3654636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33" name="Oval 245"/>
            <p:cNvSpPr>
              <a:spLocks noChangeAspect="1" noChangeArrowheads="1"/>
            </p:cNvSpPr>
            <p:nvPr/>
          </p:nvSpPr>
          <p:spPr bwMode="auto">
            <a:xfrm>
              <a:off x="8755395" y="3667334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34" name="Oval 246"/>
            <p:cNvSpPr>
              <a:spLocks noChangeAspect="1" noChangeArrowheads="1"/>
            </p:cNvSpPr>
            <p:nvPr/>
          </p:nvSpPr>
          <p:spPr bwMode="auto">
            <a:xfrm>
              <a:off x="8564876" y="3664160"/>
              <a:ext cx="192106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35" name="Oval 247"/>
            <p:cNvSpPr>
              <a:spLocks noChangeAspect="1" noChangeArrowheads="1"/>
            </p:cNvSpPr>
            <p:nvPr/>
          </p:nvSpPr>
          <p:spPr bwMode="auto">
            <a:xfrm>
              <a:off x="8799849" y="4403863"/>
              <a:ext cx="196870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336" name="Oval 248"/>
            <p:cNvSpPr>
              <a:spLocks noChangeAspect="1" noChangeArrowheads="1"/>
            </p:cNvSpPr>
            <p:nvPr/>
          </p:nvSpPr>
          <p:spPr bwMode="auto">
            <a:xfrm>
              <a:off x="8553761" y="4094331"/>
              <a:ext cx="196870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37" name="Oval 249"/>
            <p:cNvSpPr>
              <a:spLocks noChangeAspect="1" noChangeArrowheads="1"/>
            </p:cNvSpPr>
            <p:nvPr/>
          </p:nvSpPr>
          <p:spPr bwMode="auto">
            <a:xfrm>
              <a:off x="8550586" y="3872102"/>
              <a:ext cx="192107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38" name="Oval 250"/>
            <p:cNvSpPr>
              <a:spLocks noChangeAspect="1" noChangeArrowheads="1"/>
            </p:cNvSpPr>
            <p:nvPr/>
          </p:nvSpPr>
          <p:spPr bwMode="auto">
            <a:xfrm>
              <a:off x="7461452" y="3687970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39" name="Oval 251"/>
            <p:cNvSpPr>
              <a:spLocks noChangeAspect="1" noChangeArrowheads="1"/>
            </p:cNvSpPr>
            <p:nvPr/>
          </p:nvSpPr>
          <p:spPr bwMode="auto">
            <a:xfrm>
              <a:off x="7651971" y="3687970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40" name="Oval 252"/>
            <p:cNvSpPr>
              <a:spLocks noChangeAspect="1" noChangeArrowheads="1"/>
            </p:cNvSpPr>
            <p:nvPr/>
          </p:nvSpPr>
          <p:spPr bwMode="auto">
            <a:xfrm>
              <a:off x="7840903" y="3687970"/>
              <a:ext cx="196870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341" name="Oval 253"/>
            <p:cNvSpPr>
              <a:spLocks noChangeAspect="1" noChangeArrowheads="1"/>
            </p:cNvSpPr>
            <p:nvPr/>
          </p:nvSpPr>
          <p:spPr bwMode="auto">
            <a:xfrm>
              <a:off x="8039360" y="3687970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42" name="Oval 254"/>
            <p:cNvSpPr>
              <a:spLocks noChangeAspect="1" noChangeArrowheads="1"/>
            </p:cNvSpPr>
            <p:nvPr/>
          </p:nvSpPr>
          <p:spPr bwMode="auto">
            <a:xfrm>
              <a:off x="7785335" y="3480028"/>
              <a:ext cx="196870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43" name="Oval 255"/>
            <p:cNvSpPr>
              <a:spLocks noChangeAspect="1" noChangeArrowheads="1"/>
            </p:cNvSpPr>
            <p:nvPr/>
          </p:nvSpPr>
          <p:spPr bwMode="auto">
            <a:xfrm>
              <a:off x="7994906" y="3480028"/>
              <a:ext cx="192107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344" name="Oval 256"/>
            <p:cNvSpPr>
              <a:spLocks noChangeAspect="1" noChangeArrowheads="1"/>
            </p:cNvSpPr>
            <p:nvPr/>
          </p:nvSpPr>
          <p:spPr bwMode="auto">
            <a:xfrm>
              <a:off x="7575764" y="3468917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45" name="Oval 257"/>
            <p:cNvSpPr>
              <a:spLocks noChangeAspect="1" noChangeArrowheads="1"/>
            </p:cNvSpPr>
            <p:nvPr/>
          </p:nvSpPr>
          <p:spPr bwMode="auto">
            <a:xfrm>
              <a:off x="7464628" y="3270498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46" name="Oval 258"/>
            <p:cNvSpPr>
              <a:spLocks noChangeAspect="1" noChangeArrowheads="1"/>
            </p:cNvSpPr>
            <p:nvPr/>
          </p:nvSpPr>
          <p:spPr bwMode="auto">
            <a:xfrm>
              <a:off x="7663085" y="3270498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347" name="Oval 259"/>
            <p:cNvSpPr>
              <a:spLocks noChangeAspect="1" noChangeArrowheads="1"/>
            </p:cNvSpPr>
            <p:nvPr/>
          </p:nvSpPr>
          <p:spPr bwMode="auto">
            <a:xfrm>
              <a:off x="7861542" y="3270498"/>
              <a:ext cx="193694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48" name="Oval 260"/>
            <p:cNvSpPr>
              <a:spLocks noChangeAspect="1" noChangeArrowheads="1"/>
            </p:cNvSpPr>
            <p:nvPr/>
          </p:nvSpPr>
          <p:spPr bwMode="auto">
            <a:xfrm>
              <a:off x="7759932" y="3062556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49" name="Oval 261"/>
            <p:cNvSpPr>
              <a:spLocks noChangeAspect="1" noChangeArrowheads="1"/>
            </p:cNvSpPr>
            <p:nvPr/>
          </p:nvSpPr>
          <p:spPr bwMode="auto">
            <a:xfrm>
              <a:off x="7551949" y="3062556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50" name="Oval 262"/>
            <p:cNvSpPr>
              <a:spLocks noChangeAspect="1" noChangeArrowheads="1"/>
            </p:cNvSpPr>
            <p:nvPr/>
          </p:nvSpPr>
          <p:spPr bwMode="auto">
            <a:xfrm>
              <a:off x="7464628" y="2854613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351" name="Oval 263"/>
            <p:cNvSpPr>
              <a:spLocks noChangeAspect="1" noChangeArrowheads="1"/>
            </p:cNvSpPr>
            <p:nvPr/>
          </p:nvSpPr>
          <p:spPr bwMode="auto">
            <a:xfrm>
              <a:off x="8058412" y="2854613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52" name="Oval 264"/>
            <p:cNvSpPr>
              <a:spLocks noChangeAspect="1" noChangeArrowheads="1"/>
            </p:cNvSpPr>
            <p:nvPr/>
          </p:nvSpPr>
          <p:spPr bwMode="auto">
            <a:xfrm>
              <a:off x="7861542" y="2854613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53" name="Oval 265"/>
            <p:cNvSpPr>
              <a:spLocks noChangeAspect="1" noChangeArrowheads="1"/>
            </p:cNvSpPr>
            <p:nvPr/>
          </p:nvSpPr>
          <p:spPr bwMode="auto">
            <a:xfrm>
              <a:off x="7663085" y="2854613"/>
              <a:ext cx="193694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354" name="Oval 266"/>
            <p:cNvSpPr>
              <a:spLocks noChangeAspect="1" noChangeArrowheads="1"/>
            </p:cNvSpPr>
            <p:nvPr/>
          </p:nvSpPr>
          <p:spPr bwMode="auto">
            <a:xfrm>
              <a:off x="7961565" y="2648259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355" name="Oval 267"/>
            <p:cNvSpPr>
              <a:spLocks noChangeAspect="1" noChangeArrowheads="1"/>
            </p:cNvSpPr>
            <p:nvPr/>
          </p:nvSpPr>
          <p:spPr bwMode="auto">
            <a:xfrm>
              <a:off x="7564651" y="2648259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56" name="Oval 268"/>
            <p:cNvSpPr>
              <a:spLocks noChangeAspect="1" noChangeArrowheads="1"/>
            </p:cNvSpPr>
            <p:nvPr/>
          </p:nvSpPr>
          <p:spPr bwMode="auto">
            <a:xfrm>
              <a:off x="7763107" y="2648259"/>
              <a:ext cx="192107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57" name="Oval 269"/>
            <p:cNvSpPr>
              <a:spLocks noChangeAspect="1" noChangeArrowheads="1"/>
            </p:cNvSpPr>
            <p:nvPr/>
          </p:nvSpPr>
          <p:spPr bwMode="auto">
            <a:xfrm>
              <a:off x="7343966" y="2251422"/>
              <a:ext cx="195283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58" name="Oval 270"/>
            <p:cNvSpPr>
              <a:spLocks noChangeAspect="1" noChangeArrowheads="1"/>
            </p:cNvSpPr>
            <p:nvPr/>
          </p:nvSpPr>
          <p:spPr bwMode="auto">
            <a:xfrm>
              <a:off x="7464628" y="2438729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359" name="Oval 271"/>
            <p:cNvSpPr>
              <a:spLocks noChangeAspect="1" noChangeArrowheads="1"/>
            </p:cNvSpPr>
            <p:nvPr/>
          </p:nvSpPr>
          <p:spPr bwMode="auto">
            <a:xfrm>
              <a:off x="7277284" y="2033956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60" name="Oval 272"/>
            <p:cNvSpPr>
              <a:spLocks noChangeAspect="1" noChangeArrowheads="1"/>
            </p:cNvSpPr>
            <p:nvPr/>
          </p:nvSpPr>
          <p:spPr bwMode="auto">
            <a:xfrm>
              <a:off x="7266171" y="1813315"/>
              <a:ext cx="192106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61" name="Oval 273"/>
            <p:cNvSpPr>
              <a:spLocks noChangeAspect="1" noChangeArrowheads="1"/>
            </p:cNvSpPr>
            <p:nvPr/>
          </p:nvSpPr>
          <p:spPr bwMode="auto">
            <a:xfrm>
              <a:off x="8998306" y="4470531"/>
              <a:ext cx="196870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362" name="Oval 274"/>
            <p:cNvSpPr>
              <a:spLocks noChangeAspect="1" noChangeArrowheads="1"/>
            </p:cNvSpPr>
            <p:nvPr/>
          </p:nvSpPr>
          <p:spPr bwMode="auto">
            <a:xfrm>
              <a:off x="9590503" y="4389577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363" name="Oval 275"/>
            <p:cNvSpPr>
              <a:spLocks noChangeAspect="1" noChangeArrowheads="1"/>
            </p:cNvSpPr>
            <p:nvPr/>
          </p:nvSpPr>
          <p:spPr bwMode="auto">
            <a:xfrm>
              <a:off x="9395221" y="4443547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364" name="Oval 276"/>
            <p:cNvSpPr>
              <a:spLocks noChangeAspect="1" noChangeArrowheads="1"/>
            </p:cNvSpPr>
            <p:nvPr/>
          </p:nvSpPr>
          <p:spPr bwMode="auto">
            <a:xfrm>
              <a:off x="9196764" y="4465770"/>
              <a:ext cx="198457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65" name="Oval 277"/>
            <p:cNvSpPr>
              <a:spLocks noChangeAspect="1" noChangeArrowheads="1"/>
            </p:cNvSpPr>
            <p:nvPr/>
          </p:nvSpPr>
          <p:spPr bwMode="auto">
            <a:xfrm>
              <a:off x="10377982" y="3957819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66" name="Oval 278"/>
            <p:cNvSpPr>
              <a:spLocks noChangeAspect="1" noChangeArrowheads="1"/>
            </p:cNvSpPr>
            <p:nvPr/>
          </p:nvSpPr>
          <p:spPr bwMode="auto">
            <a:xfrm>
              <a:off x="10204926" y="3829244"/>
              <a:ext cx="193694" cy="22222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67" name="Oval 279"/>
            <p:cNvSpPr>
              <a:spLocks noChangeAspect="1" noChangeArrowheads="1"/>
            </p:cNvSpPr>
            <p:nvPr/>
          </p:nvSpPr>
          <p:spPr bwMode="auto">
            <a:xfrm>
              <a:off x="9766733" y="4272113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368" name="Oval 280"/>
            <p:cNvSpPr>
              <a:spLocks noChangeAspect="1" noChangeArrowheads="1"/>
            </p:cNvSpPr>
            <p:nvPr/>
          </p:nvSpPr>
          <p:spPr bwMode="auto">
            <a:xfrm>
              <a:off x="9939788" y="4145126"/>
              <a:ext cx="195282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69" name="Oval 281"/>
            <p:cNvSpPr>
              <a:spLocks noChangeAspect="1" noChangeArrowheads="1"/>
            </p:cNvSpPr>
            <p:nvPr/>
          </p:nvSpPr>
          <p:spPr bwMode="auto">
            <a:xfrm>
              <a:off x="10092203" y="3987978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70" name="Oval 282"/>
            <p:cNvSpPr>
              <a:spLocks noChangeAspect="1" noChangeArrowheads="1"/>
            </p:cNvSpPr>
            <p:nvPr/>
          </p:nvSpPr>
          <p:spPr bwMode="auto">
            <a:xfrm>
              <a:off x="10379569" y="4819747"/>
              <a:ext cx="192107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371" name="Oval 283"/>
            <p:cNvSpPr>
              <a:spLocks noChangeAspect="1" noChangeArrowheads="1"/>
            </p:cNvSpPr>
            <p:nvPr/>
          </p:nvSpPr>
          <p:spPr bwMode="auto">
            <a:xfrm>
              <a:off x="10374806" y="5040389"/>
              <a:ext cx="192106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72" name="Oval 284"/>
            <p:cNvSpPr>
              <a:spLocks noChangeAspect="1" noChangeArrowheads="1"/>
            </p:cNvSpPr>
            <p:nvPr/>
          </p:nvSpPr>
          <p:spPr bwMode="auto">
            <a:xfrm>
              <a:off x="10389095" y="5264204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373" name="Oval 285"/>
            <p:cNvSpPr>
              <a:spLocks noChangeAspect="1" noChangeArrowheads="1"/>
            </p:cNvSpPr>
            <p:nvPr/>
          </p:nvSpPr>
          <p:spPr bwMode="auto">
            <a:xfrm>
              <a:off x="10377982" y="4168935"/>
              <a:ext cx="195282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374" name="Oval 286"/>
            <p:cNvSpPr>
              <a:spLocks noChangeAspect="1" noChangeArrowheads="1"/>
            </p:cNvSpPr>
            <p:nvPr/>
          </p:nvSpPr>
          <p:spPr bwMode="auto">
            <a:xfrm>
              <a:off x="10377982" y="4381640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375" name="Oval 287"/>
            <p:cNvSpPr>
              <a:spLocks noChangeAspect="1" noChangeArrowheads="1"/>
            </p:cNvSpPr>
            <p:nvPr/>
          </p:nvSpPr>
          <p:spPr bwMode="auto">
            <a:xfrm>
              <a:off x="10379569" y="4597519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76" name="Oval 288"/>
            <p:cNvSpPr>
              <a:spLocks noChangeAspect="1" noChangeArrowheads="1"/>
            </p:cNvSpPr>
            <p:nvPr/>
          </p:nvSpPr>
          <p:spPr bwMode="auto">
            <a:xfrm>
              <a:off x="10392270" y="5481671"/>
              <a:ext cx="192107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77" name="Oval 289"/>
            <p:cNvSpPr>
              <a:spLocks noChangeAspect="1" noChangeArrowheads="1"/>
            </p:cNvSpPr>
            <p:nvPr/>
          </p:nvSpPr>
          <p:spPr bwMode="auto">
            <a:xfrm>
              <a:off x="10374806" y="5703899"/>
              <a:ext cx="192106" cy="2269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78" name="Oval 290"/>
            <p:cNvSpPr>
              <a:spLocks noChangeAspect="1" noChangeArrowheads="1"/>
            </p:cNvSpPr>
            <p:nvPr/>
          </p:nvSpPr>
          <p:spPr bwMode="auto">
            <a:xfrm>
              <a:off x="10371631" y="5937238"/>
              <a:ext cx="192106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79" name="Oval 291"/>
            <p:cNvSpPr>
              <a:spLocks noChangeAspect="1" noChangeArrowheads="1"/>
            </p:cNvSpPr>
            <p:nvPr/>
          </p:nvSpPr>
          <p:spPr bwMode="auto">
            <a:xfrm>
              <a:off x="11259132" y="5807076"/>
              <a:ext cx="192107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380" name="Oval 292"/>
            <p:cNvSpPr>
              <a:spLocks noChangeAspect="1" noChangeArrowheads="1"/>
            </p:cNvSpPr>
            <p:nvPr/>
          </p:nvSpPr>
          <p:spPr bwMode="auto">
            <a:xfrm>
              <a:off x="11065437" y="5865808"/>
              <a:ext cx="193694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381" name="Oval 293"/>
            <p:cNvSpPr>
              <a:spLocks noChangeAspect="1" noChangeArrowheads="1"/>
            </p:cNvSpPr>
            <p:nvPr/>
          </p:nvSpPr>
          <p:spPr bwMode="auto">
            <a:xfrm>
              <a:off x="10973353" y="6084862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82" name="Oval 294"/>
            <p:cNvSpPr>
              <a:spLocks noChangeAspect="1" noChangeArrowheads="1"/>
            </p:cNvSpPr>
            <p:nvPr/>
          </p:nvSpPr>
          <p:spPr bwMode="auto">
            <a:xfrm>
              <a:off x="10870156" y="6286454"/>
              <a:ext cx="195282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83" name="Oval 295"/>
            <p:cNvSpPr>
              <a:spLocks noChangeAspect="1" noChangeArrowheads="1"/>
            </p:cNvSpPr>
            <p:nvPr/>
          </p:nvSpPr>
          <p:spPr bwMode="auto">
            <a:xfrm>
              <a:off x="10376394" y="6159467"/>
              <a:ext cx="192107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84" name="Oval 296"/>
            <p:cNvSpPr>
              <a:spLocks noChangeAspect="1" noChangeArrowheads="1"/>
            </p:cNvSpPr>
            <p:nvPr/>
          </p:nvSpPr>
          <p:spPr bwMode="auto">
            <a:xfrm>
              <a:off x="10489118" y="6321376"/>
              <a:ext cx="192106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85" name="Oval 297"/>
            <p:cNvSpPr>
              <a:spLocks noChangeAspect="1" noChangeArrowheads="1"/>
            </p:cNvSpPr>
            <p:nvPr/>
          </p:nvSpPr>
          <p:spPr bwMode="auto">
            <a:xfrm>
              <a:off x="10681224" y="6319789"/>
              <a:ext cx="192107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86" name="Oval 298"/>
            <p:cNvSpPr>
              <a:spLocks noChangeAspect="1" noChangeArrowheads="1"/>
            </p:cNvSpPr>
            <p:nvPr/>
          </p:nvSpPr>
          <p:spPr bwMode="auto">
            <a:xfrm>
              <a:off x="4775134" y="4618155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87" name="Oval 299"/>
            <p:cNvSpPr>
              <a:spLocks noChangeAspect="1" noChangeArrowheads="1"/>
            </p:cNvSpPr>
            <p:nvPr/>
          </p:nvSpPr>
          <p:spPr bwMode="auto">
            <a:xfrm>
              <a:off x="4973592" y="4621329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88" name="Oval 300"/>
            <p:cNvSpPr>
              <a:spLocks noChangeAspect="1" noChangeArrowheads="1"/>
            </p:cNvSpPr>
            <p:nvPr/>
          </p:nvSpPr>
          <p:spPr bwMode="auto">
            <a:xfrm>
              <a:off x="5175224" y="4618155"/>
              <a:ext cx="192107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89" name="Oval 301"/>
            <p:cNvSpPr>
              <a:spLocks noChangeAspect="1" noChangeArrowheads="1"/>
            </p:cNvSpPr>
            <p:nvPr/>
          </p:nvSpPr>
          <p:spPr bwMode="auto">
            <a:xfrm>
              <a:off x="4637008" y="4783239"/>
              <a:ext cx="195282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90" name="Oval 302"/>
            <p:cNvSpPr>
              <a:spLocks noChangeAspect="1" noChangeArrowheads="1"/>
            </p:cNvSpPr>
            <p:nvPr/>
          </p:nvSpPr>
          <p:spPr bwMode="auto">
            <a:xfrm>
              <a:off x="5380032" y="4614980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391" name="Oval 303"/>
            <p:cNvSpPr>
              <a:spLocks noChangeAspect="1" noChangeArrowheads="1"/>
            </p:cNvSpPr>
            <p:nvPr/>
          </p:nvSpPr>
          <p:spPr bwMode="auto">
            <a:xfrm>
              <a:off x="5567376" y="4614980"/>
              <a:ext cx="196870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92" name="Oval 304"/>
            <p:cNvSpPr>
              <a:spLocks noChangeAspect="1" noChangeArrowheads="1"/>
            </p:cNvSpPr>
            <p:nvPr/>
          </p:nvSpPr>
          <p:spPr bwMode="auto">
            <a:xfrm>
              <a:off x="5769008" y="4605456"/>
              <a:ext cx="196870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93" name="Oval 305"/>
            <p:cNvSpPr>
              <a:spLocks noChangeAspect="1" noChangeArrowheads="1"/>
            </p:cNvSpPr>
            <p:nvPr/>
          </p:nvSpPr>
          <p:spPr bwMode="auto">
            <a:xfrm>
              <a:off x="5972229" y="4614980"/>
              <a:ext cx="195283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94" name="Oval 306"/>
            <p:cNvSpPr>
              <a:spLocks noChangeAspect="1" noChangeArrowheads="1"/>
            </p:cNvSpPr>
            <p:nvPr/>
          </p:nvSpPr>
          <p:spPr bwMode="auto">
            <a:xfrm>
              <a:off x="6364381" y="4618155"/>
              <a:ext cx="193694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95" name="Oval 307"/>
            <p:cNvSpPr>
              <a:spLocks noChangeAspect="1" noChangeArrowheads="1"/>
            </p:cNvSpPr>
            <p:nvPr/>
          </p:nvSpPr>
          <p:spPr bwMode="auto">
            <a:xfrm>
              <a:off x="6170686" y="4610218"/>
              <a:ext cx="195282" cy="2269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396" name="Oval 308"/>
            <p:cNvSpPr>
              <a:spLocks noChangeAspect="1" noChangeArrowheads="1"/>
            </p:cNvSpPr>
            <p:nvPr/>
          </p:nvSpPr>
          <p:spPr bwMode="auto">
            <a:xfrm>
              <a:off x="5746781" y="4988006"/>
              <a:ext cx="195283" cy="2269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97" name="Oval 309"/>
            <p:cNvSpPr>
              <a:spLocks noChangeAspect="1" noChangeArrowheads="1"/>
            </p:cNvSpPr>
            <p:nvPr/>
          </p:nvSpPr>
          <p:spPr bwMode="auto">
            <a:xfrm>
              <a:off x="5957940" y="4991180"/>
              <a:ext cx="195282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98" name="Oval 310"/>
            <p:cNvSpPr>
              <a:spLocks noChangeAspect="1" noChangeArrowheads="1"/>
            </p:cNvSpPr>
            <p:nvPr/>
          </p:nvSpPr>
          <p:spPr bwMode="auto">
            <a:xfrm>
              <a:off x="6156397" y="4999118"/>
              <a:ext cx="195283" cy="2190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399" name="Oval 311"/>
            <p:cNvSpPr>
              <a:spLocks noChangeAspect="1" noChangeArrowheads="1"/>
            </p:cNvSpPr>
            <p:nvPr/>
          </p:nvSpPr>
          <p:spPr bwMode="auto">
            <a:xfrm>
              <a:off x="5532448" y="4994355"/>
              <a:ext cx="193694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00" name="Oval 312"/>
            <p:cNvSpPr>
              <a:spLocks noChangeAspect="1" noChangeArrowheads="1"/>
            </p:cNvSpPr>
            <p:nvPr/>
          </p:nvSpPr>
          <p:spPr bwMode="auto">
            <a:xfrm>
              <a:off x="6353267" y="4995943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01" name="Oval 314"/>
            <p:cNvSpPr>
              <a:spLocks noChangeAspect="1" noChangeArrowheads="1"/>
            </p:cNvSpPr>
            <p:nvPr/>
          </p:nvSpPr>
          <p:spPr bwMode="auto">
            <a:xfrm>
              <a:off x="6550136" y="4991180"/>
              <a:ext cx="193694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02" name="Oval 315"/>
            <p:cNvSpPr>
              <a:spLocks noChangeAspect="1" noChangeArrowheads="1"/>
            </p:cNvSpPr>
            <p:nvPr/>
          </p:nvSpPr>
          <p:spPr bwMode="auto">
            <a:xfrm>
              <a:off x="6739068" y="4992768"/>
              <a:ext cx="193694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03" name="Oval 316"/>
            <p:cNvSpPr>
              <a:spLocks noChangeAspect="1" noChangeArrowheads="1"/>
            </p:cNvSpPr>
            <p:nvPr/>
          </p:nvSpPr>
          <p:spPr bwMode="auto">
            <a:xfrm>
              <a:off x="7134395" y="4991180"/>
              <a:ext cx="195283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04" name="Oval 317"/>
            <p:cNvSpPr>
              <a:spLocks noChangeAspect="1" noChangeArrowheads="1"/>
            </p:cNvSpPr>
            <p:nvPr/>
          </p:nvSpPr>
          <p:spPr bwMode="auto">
            <a:xfrm>
              <a:off x="7148684" y="5219758"/>
              <a:ext cx="195282" cy="2269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405" name="Oval 318"/>
            <p:cNvSpPr>
              <a:spLocks noChangeAspect="1" noChangeArrowheads="1"/>
            </p:cNvSpPr>
            <p:nvPr/>
          </p:nvSpPr>
          <p:spPr bwMode="auto">
            <a:xfrm>
              <a:off x="6935938" y="4991180"/>
              <a:ext cx="196870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06" name="Oval 319"/>
            <p:cNvSpPr>
              <a:spLocks noChangeAspect="1" noChangeArrowheads="1"/>
            </p:cNvSpPr>
            <p:nvPr/>
          </p:nvSpPr>
          <p:spPr bwMode="auto">
            <a:xfrm>
              <a:off x="5068851" y="6268994"/>
              <a:ext cx="193694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07" name="Oval 320"/>
            <p:cNvSpPr>
              <a:spLocks noChangeAspect="1" noChangeArrowheads="1"/>
            </p:cNvSpPr>
            <p:nvPr/>
          </p:nvSpPr>
          <p:spPr bwMode="auto">
            <a:xfrm>
              <a:off x="4870393" y="6268994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08" name="Oval 321"/>
            <p:cNvSpPr>
              <a:spLocks noChangeAspect="1" noChangeArrowheads="1"/>
            </p:cNvSpPr>
            <p:nvPr/>
          </p:nvSpPr>
          <p:spPr bwMode="auto">
            <a:xfrm>
              <a:off x="6259595" y="6268994"/>
              <a:ext cx="192106" cy="220641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409" name="Oval 322"/>
            <p:cNvSpPr>
              <a:spLocks noChangeAspect="1" noChangeArrowheads="1"/>
            </p:cNvSpPr>
            <p:nvPr/>
          </p:nvSpPr>
          <p:spPr bwMode="auto">
            <a:xfrm>
              <a:off x="4671937" y="6268994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10" name="Oval 323"/>
            <p:cNvSpPr>
              <a:spLocks noChangeAspect="1" noChangeArrowheads="1"/>
            </p:cNvSpPr>
            <p:nvPr/>
          </p:nvSpPr>
          <p:spPr bwMode="auto">
            <a:xfrm>
              <a:off x="4473479" y="6268994"/>
              <a:ext cx="195283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11" name="Oval 324"/>
            <p:cNvSpPr>
              <a:spLocks noChangeAspect="1" noChangeArrowheads="1"/>
            </p:cNvSpPr>
            <p:nvPr/>
          </p:nvSpPr>
          <p:spPr bwMode="auto">
            <a:xfrm>
              <a:off x="4281373" y="6264231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412" name="Oval 325"/>
            <p:cNvSpPr>
              <a:spLocks noChangeAspect="1" noChangeArrowheads="1"/>
            </p:cNvSpPr>
            <p:nvPr/>
          </p:nvSpPr>
          <p:spPr bwMode="auto">
            <a:xfrm>
              <a:off x="4144834" y="6145181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13" name="Oval 326"/>
            <p:cNvSpPr>
              <a:spLocks noChangeAspect="1" noChangeArrowheads="1"/>
            </p:cNvSpPr>
            <p:nvPr/>
          </p:nvSpPr>
          <p:spPr bwMode="auto">
            <a:xfrm>
              <a:off x="4381395" y="5918190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14" name="Oval 327"/>
            <p:cNvSpPr>
              <a:spLocks noChangeAspect="1" noChangeArrowheads="1"/>
            </p:cNvSpPr>
            <p:nvPr/>
          </p:nvSpPr>
          <p:spPr bwMode="auto">
            <a:xfrm>
              <a:off x="4597316" y="5926127"/>
              <a:ext cx="195283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415" name="Oval 328"/>
            <p:cNvSpPr>
              <a:spLocks noChangeAspect="1" noChangeArrowheads="1"/>
            </p:cNvSpPr>
            <p:nvPr/>
          </p:nvSpPr>
          <p:spPr bwMode="auto">
            <a:xfrm>
              <a:off x="4794186" y="5926127"/>
              <a:ext cx="195283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16" name="Oval 329"/>
            <p:cNvSpPr>
              <a:spLocks noChangeAspect="1" noChangeArrowheads="1"/>
            </p:cNvSpPr>
            <p:nvPr/>
          </p:nvSpPr>
          <p:spPr bwMode="auto">
            <a:xfrm>
              <a:off x="4184525" y="5943588"/>
              <a:ext cx="193694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17" name="Oval 330"/>
            <p:cNvSpPr>
              <a:spLocks noChangeAspect="1" noChangeArrowheads="1"/>
            </p:cNvSpPr>
            <p:nvPr/>
          </p:nvSpPr>
          <p:spPr bwMode="auto">
            <a:xfrm>
              <a:off x="4992644" y="5926127"/>
              <a:ext cx="195282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18" name="Oval 331"/>
            <p:cNvSpPr>
              <a:spLocks noChangeAspect="1" noChangeArrowheads="1"/>
            </p:cNvSpPr>
            <p:nvPr/>
          </p:nvSpPr>
          <p:spPr bwMode="auto">
            <a:xfrm>
              <a:off x="5191101" y="5926127"/>
              <a:ext cx="195283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19" name="Oval 332"/>
            <p:cNvSpPr>
              <a:spLocks noChangeAspect="1" noChangeArrowheads="1"/>
            </p:cNvSpPr>
            <p:nvPr/>
          </p:nvSpPr>
          <p:spPr bwMode="auto">
            <a:xfrm>
              <a:off x="5389558" y="5926127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20" name="Oval 333"/>
            <p:cNvSpPr>
              <a:spLocks noChangeAspect="1" noChangeArrowheads="1"/>
            </p:cNvSpPr>
            <p:nvPr/>
          </p:nvSpPr>
          <p:spPr bwMode="auto">
            <a:xfrm>
              <a:off x="5588015" y="5926127"/>
              <a:ext cx="192107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21" name="Oval 334"/>
            <p:cNvSpPr>
              <a:spLocks noChangeAspect="1" noChangeArrowheads="1"/>
            </p:cNvSpPr>
            <p:nvPr/>
          </p:nvSpPr>
          <p:spPr bwMode="auto">
            <a:xfrm>
              <a:off x="6540610" y="6551541"/>
              <a:ext cx="195283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22" name="Oval 335"/>
            <p:cNvSpPr>
              <a:spLocks noChangeAspect="1" noChangeArrowheads="1"/>
            </p:cNvSpPr>
            <p:nvPr/>
          </p:nvSpPr>
          <p:spPr bwMode="auto">
            <a:xfrm>
              <a:off x="6739068" y="6551541"/>
              <a:ext cx="193694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23" name="Oval 336"/>
            <p:cNvSpPr>
              <a:spLocks noChangeAspect="1" noChangeArrowheads="1"/>
            </p:cNvSpPr>
            <p:nvPr/>
          </p:nvSpPr>
          <p:spPr bwMode="auto">
            <a:xfrm>
              <a:off x="6342154" y="6551541"/>
              <a:ext cx="195282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24" name="Oval 337"/>
            <p:cNvSpPr>
              <a:spLocks noChangeAspect="1" noChangeArrowheads="1"/>
            </p:cNvSpPr>
            <p:nvPr/>
          </p:nvSpPr>
          <p:spPr bwMode="auto">
            <a:xfrm>
              <a:off x="6935938" y="6551541"/>
              <a:ext cx="196870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25" name="Oval 338"/>
            <p:cNvSpPr>
              <a:spLocks noChangeAspect="1" noChangeArrowheads="1"/>
            </p:cNvSpPr>
            <p:nvPr/>
          </p:nvSpPr>
          <p:spPr bwMode="auto">
            <a:xfrm>
              <a:off x="6143696" y="6551541"/>
              <a:ext cx="195283" cy="223815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26" name="Oval 339"/>
            <p:cNvSpPr>
              <a:spLocks noChangeAspect="1" noChangeArrowheads="1"/>
            </p:cNvSpPr>
            <p:nvPr/>
          </p:nvSpPr>
          <p:spPr bwMode="auto">
            <a:xfrm>
              <a:off x="5945239" y="6551541"/>
              <a:ext cx="196870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27" name="Oval 340"/>
            <p:cNvSpPr>
              <a:spLocks noChangeAspect="1" noChangeArrowheads="1"/>
            </p:cNvSpPr>
            <p:nvPr/>
          </p:nvSpPr>
          <p:spPr bwMode="auto">
            <a:xfrm>
              <a:off x="5745194" y="6559478"/>
              <a:ext cx="192106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28" name="Oval 341"/>
            <p:cNvSpPr>
              <a:spLocks noChangeAspect="1" noChangeArrowheads="1"/>
            </p:cNvSpPr>
            <p:nvPr/>
          </p:nvSpPr>
          <p:spPr bwMode="auto">
            <a:xfrm>
              <a:off x="5532448" y="6561066"/>
              <a:ext cx="195282" cy="220641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29" name="Oval 342"/>
            <p:cNvSpPr>
              <a:spLocks noChangeAspect="1" noChangeArrowheads="1"/>
            </p:cNvSpPr>
            <p:nvPr/>
          </p:nvSpPr>
          <p:spPr bwMode="auto">
            <a:xfrm>
              <a:off x="5149821" y="6561066"/>
              <a:ext cx="196870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30" name="Oval 343"/>
            <p:cNvSpPr>
              <a:spLocks noChangeAspect="1" noChangeArrowheads="1"/>
            </p:cNvSpPr>
            <p:nvPr/>
          </p:nvSpPr>
          <p:spPr bwMode="auto">
            <a:xfrm>
              <a:off x="4952952" y="6570590"/>
              <a:ext cx="192107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31" name="Oval 344"/>
            <p:cNvSpPr>
              <a:spLocks noChangeAspect="1" noChangeArrowheads="1"/>
            </p:cNvSpPr>
            <p:nvPr/>
          </p:nvSpPr>
          <p:spPr bwMode="auto">
            <a:xfrm>
              <a:off x="4754495" y="6570590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32" name="Oval 345"/>
            <p:cNvSpPr>
              <a:spLocks noChangeAspect="1" noChangeArrowheads="1"/>
            </p:cNvSpPr>
            <p:nvPr/>
          </p:nvSpPr>
          <p:spPr bwMode="auto">
            <a:xfrm>
              <a:off x="5348279" y="6561066"/>
              <a:ext cx="192106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33" name="Oval 346"/>
            <p:cNvSpPr>
              <a:spLocks noChangeAspect="1" noChangeArrowheads="1"/>
            </p:cNvSpPr>
            <p:nvPr/>
          </p:nvSpPr>
          <p:spPr bwMode="auto">
            <a:xfrm>
              <a:off x="4737030" y="6788055"/>
              <a:ext cx="195283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34" name="Oval 347"/>
            <p:cNvSpPr>
              <a:spLocks noChangeAspect="1" noChangeArrowheads="1"/>
            </p:cNvSpPr>
            <p:nvPr/>
          </p:nvSpPr>
          <p:spPr bwMode="auto">
            <a:xfrm>
              <a:off x="4897384" y="6930916"/>
              <a:ext cx="195282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35" name="Oval 348"/>
            <p:cNvSpPr>
              <a:spLocks noChangeAspect="1" noChangeArrowheads="1"/>
            </p:cNvSpPr>
            <p:nvPr/>
          </p:nvSpPr>
          <p:spPr bwMode="auto">
            <a:xfrm>
              <a:off x="5105367" y="6930916"/>
              <a:ext cx="195283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36" name="Oval 349"/>
            <p:cNvSpPr>
              <a:spLocks noChangeAspect="1" noChangeArrowheads="1"/>
            </p:cNvSpPr>
            <p:nvPr/>
          </p:nvSpPr>
          <p:spPr bwMode="auto">
            <a:xfrm>
              <a:off x="5300649" y="6919806"/>
              <a:ext cx="195282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37" name="Oval 350"/>
            <p:cNvSpPr>
              <a:spLocks noChangeAspect="1" noChangeArrowheads="1"/>
            </p:cNvSpPr>
            <p:nvPr/>
          </p:nvSpPr>
          <p:spPr bwMode="auto">
            <a:xfrm>
              <a:off x="4702102" y="4978482"/>
              <a:ext cx="198458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38" name="Oval 351"/>
            <p:cNvSpPr>
              <a:spLocks noChangeAspect="1" noChangeArrowheads="1"/>
            </p:cNvSpPr>
            <p:nvPr/>
          </p:nvSpPr>
          <p:spPr bwMode="auto">
            <a:xfrm>
              <a:off x="5108542" y="4984831"/>
              <a:ext cx="193694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39" name="Oval 352"/>
            <p:cNvSpPr>
              <a:spLocks noChangeAspect="1" noChangeArrowheads="1"/>
            </p:cNvSpPr>
            <p:nvPr/>
          </p:nvSpPr>
          <p:spPr bwMode="auto">
            <a:xfrm>
              <a:off x="5316526" y="4991180"/>
              <a:ext cx="198457" cy="2206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440" name="Oval 353"/>
            <p:cNvSpPr>
              <a:spLocks noChangeAspect="1" noChangeArrowheads="1"/>
            </p:cNvSpPr>
            <p:nvPr/>
          </p:nvSpPr>
          <p:spPr bwMode="auto">
            <a:xfrm>
              <a:off x="6656510" y="6268994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41" name="Oval 354"/>
            <p:cNvSpPr>
              <a:spLocks noChangeAspect="1" noChangeArrowheads="1"/>
            </p:cNvSpPr>
            <p:nvPr/>
          </p:nvSpPr>
          <p:spPr bwMode="auto">
            <a:xfrm>
              <a:off x="6859730" y="6264231"/>
              <a:ext cx="195282" cy="2190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42" name="Oval 355"/>
            <p:cNvSpPr>
              <a:spLocks noChangeAspect="1" noChangeArrowheads="1"/>
            </p:cNvSpPr>
            <p:nvPr/>
          </p:nvSpPr>
          <p:spPr bwMode="auto">
            <a:xfrm>
              <a:off x="7134395" y="6481698"/>
              <a:ext cx="195283" cy="223815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43" name="Oval 356"/>
            <p:cNvSpPr>
              <a:spLocks noChangeAspect="1" noChangeArrowheads="1"/>
            </p:cNvSpPr>
            <p:nvPr/>
          </p:nvSpPr>
          <p:spPr bwMode="auto">
            <a:xfrm>
              <a:off x="6458052" y="6268994"/>
              <a:ext cx="193694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44" name="Oval 357"/>
            <p:cNvSpPr>
              <a:spLocks noChangeAspect="1" noChangeArrowheads="1"/>
            </p:cNvSpPr>
            <p:nvPr/>
          </p:nvSpPr>
          <p:spPr bwMode="auto">
            <a:xfrm>
              <a:off x="5643584" y="4318146"/>
              <a:ext cx="195282" cy="2190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45" name="Oval 358"/>
            <p:cNvSpPr>
              <a:spLocks noChangeAspect="1" noChangeArrowheads="1"/>
            </p:cNvSpPr>
            <p:nvPr/>
          </p:nvSpPr>
          <p:spPr bwMode="auto">
            <a:xfrm>
              <a:off x="6059550" y="4324495"/>
              <a:ext cx="195282" cy="22381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446" name="Oval 359"/>
            <p:cNvSpPr>
              <a:spLocks noChangeAspect="1" noChangeArrowheads="1"/>
            </p:cNvSpPr>
            <p:nvPr/>
          </p:nvSpPr>
          <p:spPr bwMode="auto">
            <a:xfrm>
              <a:off x="6269121" y="4319734"/>
              <a:ext cx="195282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47" name="Oval 360"/>
            <p:cNvSpPr>
              <a:spLocks noChangeAspect="1" noChangeArrowheads="1"/>
            </p:cNvSpPr>
            <p:nvPr/>
          </p:nvSpPr>
          <p:spPr bwMode="auto">
            <a:xfrm>
              <a:off x="5853155" y="4324495"/>
              <a:ext cx="193694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48" name="Oval 361"/>
            <p:cNvSpPr>
              <a:spLocks noChangeAspect="1" noChangeArrowheads="1"/>
            </p:cNvSpPr>
            <p:nvPr/>
          </p:nvSpPr>
          <p:spPr bwMode="auto">
            <a:xfrm>
              <a:off x="6465991" y="4318146"/>
              <a:ext cx="195282" cy="2190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49" name="Oval 362"/>
            <p:cNvSpPr>
              <a:spLocks noChangeAspect="1" noChangeArrowheads="1"/>
            </p:cNvSpPr>
            <p:nvPr/>
          </p:nvSpPr>
          <p:spPr bwMode="auto">
            <a:xfrm>
              <a:off x="6551724" y="4618155"/>
              <a:ext cx="192106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50" name="Oval 363"/>
            <p:cNvSpPr>
              <a:spLocks noChangeAspect="1" noChangeArrowheads="1"/>
            </p:cNvSpPr>
            <p:nvPr/>
          </p:nvSpPr>
          <p:spPr bwMode="auto">
            <a:xfrm>
              <a:off x="6659685" y="4313384"/>
              <a:ext cx="195282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51" name="Oval 364"/>
            <p:cNvSpPr>
              <a:spLocks noChangeAspect="1" noChangeArrowheads="1"/>
            </p:cNvSpPr>
            <p:nvPr/>
          </p:nvSpPr>
          <p:spPr bwMode="auto">
            <a:xfrm>
              <a:off x="6847029" y="4413387"/>
              <a:ext cx="195282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52" name="Oval 365"/>
            <p:cNvSpPr>
              <a:spLocks noChangeAspect="1" noChangeArrowheads="1"/>
            </p:cNvSpPr>
            <p:nvPr/>
          </p:nvSpPr>
          <p:spPr bwMode="auto">
            <a:xfrm>
              <a:off x="6743831" y="4610218"/>
              <a:ext cx="193694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53" name="Oval 366"/>
            <p:cNvSpPr>
              <a:spLocks noChangeAspect="1" noChangeArrowheads="1"/>
            </p:cNvSpPr>
            <p:nvPr/>
          </p:nvSpPr>
          <p:spPr bwMode="auto">
            <a:xfrm>
              <a:off x="6362793" y="5303888"/>
              <a:ext cx="195283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454" name="Oval 367"/>
            <p:cNvSpPr>
              <a:spLocks noChangeAspect="1" noChangeArrowheads="1"/>
            </p:cNvSpPr>
            <p:nvPr/>
          </p:nvSpPr>
          <p:spPr bwMode="auto">
            <a:xfrm>
              <a:off x="6970866" y="5303888"/>
              <a:ext cx="196870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55" name="Oval 368"/>
            <p:cNvSpPr>
              <a:spLocks noChangeAspect="1" noChangeArrowheads="1"/>
            </p:cNvSpPr>
            <p:nvPr/>
          </p:nvSpPr>
          <p:spPr bwMode="auto">
            <a:xfrm>
              <a:off x="6772409" y="5314999"/>
              <a:ext cx="193694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56" name="Oval 369"/>
            <p:cNvSpPr>
              <a:spLocks noChangeAspect="1" noChangeArrowheads="1"/>
            </p:cNvSpPr>
            <p:nvPr/>
          </p:nvSpPr>
          <p:spPr bwMode="auto">
            <a:xfrm>
              <a:off x="6561250" y="5303888"/>
              <a:ext cx="193694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457" name="Oval 370"/>
            <p:cNvSpPr>
              <a:spLocks noChangeAspect="1" noChangeArrowheads="1"/>
            </p:cNvSpPr>
            <p:nvPr/>
          </p:nvSpPr>
          <p:spPr bwMode="auto">
            <a:xfrm>
              <a:off x="4490944" y="5510243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458" name="Oval 371"/>
            <p:cNvSpPr>
              <a:spLocks noChangeAspect="1" noChangeArrowheads="1"/>
            </p:cNvSpPr>
            <p:nvPr/>
          </p:nvSpPr>
          <p:spPr bwMode="auto">
            <a:xfrm>
              <a:off x="4578264" y="5303888"/>
              <a:ext cx="192107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59" name="Oval 372"/>
            <p:cNvSpPr>
              <a:spLocks noChangeAspect="1" noChangeArrowheads="1"/>
            </p:cNvSpPr>
            <p:nvPr/>
          </p:nvSpPr>
          <p:spPr bwMode="auto">
            <a:xfrm>
              <a:off x="4776722" y="5303888"/>
              <a:ext cx="195282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460" name="Oval 373"/>
            <p:cNvSpPr>
              <a:spLocks noChangeAspect="1" noChangeArrowheads="1"/>
            </p:cNvSpPr>
            <p:nvPr/>
          </p:nvSpPr>
          <p:spPr bwMode="auto">
            <a:xfrm>
              <a:off x="4665586" y="5602309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61" name="Oval 374"/>
            <p:cNvSpPr>
              <a:spLocks noChangeAspect="1" noChangeArrowheads="1"/>
            </p:cNvSpPr>
            <p:nvPr/>
          </p:nvSpPr>
          <p:spPr bwMode="auto">
            <a:xfrm>
              <a:off x="4975179" y="5303888"/>
              <a:ext cx="192107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462" name="Oval 375"/>
            <p:cNvSpPr>
              <a:spLocks noChangeAspect="1" noChangeArrowheads="1"/>
            </p:cNvSpPr>
            <p:nvPr/>
          </p:nvSpPr>
          <p:spPr bwMode="auto">
            <a:xfrm>
              <a:off x="5173637" y="5303888"/>
              <a:ext cx="195282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63" name="Oval 376"/>
            <p:cNvSpPr>
              <a:spLocks noChangeAspect="1" noChangeArrowheads="1"/>
            </p:cNvSpPr>
            <p:nvPr/>
          </p:nvSpPr>
          <p:spPr bwMode="auto">
            <a:xfrm>
              <a:off x="5370506" y="5303888"/>
              <a:ext cx="193694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64" name="Oval 377"/>
            <p:cNvSpPr>
              <a:spLocks noChangeAspect="1" noChangeArrowheads="1"/>
            </p:cNvSpPr>
            <p:nvPr/>
          </p:nvSpPr>
          <p:spPr bwMode="auto">
            <a:xfrm>
              <a:off x="5568963" y="5303888"/>
              <a:ext cx="196870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65" name="Oval 378"/>
            <p:cNvSpPr>
              <a:spLocks noChangeAspect="1" noChangeArrowheads="1"/>
            </p:cNvSpPr>
            <p:nvPr/>
          </p:nvSpPr>
          <p:spPr bwMode="auto">
            <a:xfrm>
              <a:off x="5967466" y="5303888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66" name="Oval 379"/>
            <p:cNvSpPr>
              <a:spLocks noChangeAspect="1" noChangeArrowheads="1"/>
            </p:cNvSpPr>
            <p:nvPr/>
          </p:nvSpPr>
          <p:spPr bwMode="auto">
            <a:xfrm>
              <a:off x="6164336" y="5303888"/>
              <a:ext cx="195282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67" name="Oval 380"/>
            <p:cNvSpPr>
              <a:spLocks noChangeAspect="1" noChangeArrowheads="1"/>
            </p:cNvSpPr>
            <p:nvPr/>
          </p:nvSpPr>
          <p:spPr bwMode="auto">
            <a:xfrm>
              <a:off x="5769008" y="5303888"/>
              <a:ext cx="198458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468" name="Oval 381"/>
            <p:cNvSpPr>
              <a:spLocks noChangeAspect="1" noChangeArrowheads="1"/>
            </p:cNvSpPr>
            <p:nvPr/>
          </p:nvSpPr>
          <p:spPr bwMode="auto">
            <a:xfrm>
              <a:off x="5859505" y="5630881"/>
              <a:ext cx="195282" cy="2222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b="1" dirty="0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69" name="Oval 382"/>
            <p:cNvSpPr>
              <a:spLocks noChangeAspect="1" noChangeArrowheads="1"/>
            </p:cNvSpPr>
            <p:nvPr/>
          </p:nvSpPr>
          <p:spPr bwMode="auto">
            <a:xfrm>
              <a:off x="6056375" y="5630881"/>
              <a:ext cx="195282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70" name="Oval 383"/>
            <p:cNvSpPr>
              <a:spLocks noChangeAspect="1" noChangeArrowheads="1"/>
            </p:cNvSpPr>
            <p:nvPr/>
          </p:nvSpPr>
          <p:spPr bwMode="auto">
            <a:xfrm>
              <a:off x="6254832" y="5630881"/>
              <a:ext cx="195283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471" name="Oval 384"/>
            <p:cNvSpPr>
              <a:spLocks noChangeAspect="1" noChangeArrowheads="1"/>
            </p:cNvSpPr>
            <p:nvPr/>
          </p:nvSpPr>
          <p:spPr bwMode="auto">
            <a:xfrm>
              <a:off x="5661047" y="5630881"/>
              <a:ext cx="196870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72" name="Oval 385"/>
            <p:cNvSpPr>
              <a:spLocks noChangeAspect="1" noChangeArrowheads="1"/>
            </p:cNvSpPr>
            <p:nvPr/>
          </p:nvSpPr>
          <p:spPr bwMode="auto">
            <a:xfrm>
              <a:off x="6453290" y="5630881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73" name="Oval 386"/>
            <p:cNvSpPr>
              <a:spLocks noChangeAspect="1" noChangeArrowheads="1"/>
            </p:cNvSpPr>
            <p:nvPr/>
          </p:nvSpPr>
          <p:spPr bwMode="auto">
            <a:xfrm>
              <a:off x="6651746" y="5630881"/>
              <a:ext cx="195283" cy="226990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74" name="Oval 387"/>
            <p:cNvSpPr>
              <a:spLocks noChangeAspect="1" noChangeArrowheads="1"/>
            </p:cNvSpPr>
            <p:nvPr/>
          </p:nvSpPr>
          <p:spPr bwMode="auto">
            <a:xfrm>
              <a:off x="6850204" y="5630881"/>
              <a:ext cx="192106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75" name="Oval 388"/>
            <p:cNvSpPr>
              <a:spLocks noChangeAspect="1" noChangeArrowheads="1"/>
            </p:cNvSpPr>
            <p:nvPr/>
          </p:nvSpPr>
          <p:spPr bwMode="auto">
            <a:xfrm>
              <a:off x="7047074" y="5637230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76" name="Oval 389"/>
            <p:cNvSpPr>
              <a:spLocks noChangeAspect="1" noChangeArrowheads="1"/>
            </p:cNvSpPr>
            <p:nvPr/>
          </p:nvSpPr>
          <p:spPr bwMode="auto">
            <a:xfrm>
              <a:off x="6977217" y="5926127"/>
              <a:ext cx="193694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477" name="Oval 390"/>
            <p:cNvSpPr>
              <a:spLocks noChangeAspect="1" noChangeArrowheads="1"/>
            </p:cNvSpPr>
            <p:nvPr/>
          </p:nvSpPr>
          <p:spPr bwMode="auto">
            <a:xfrm>
              <a:off x="6778759" y="5926127"/>
              <a:ext cx="198458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78" name="Oval 391"/>
            <p:cNvSpPr>
              <a:spLocks noChangeAspect="1" noChangeArrowheads="1"/>
            </p:cNvSpPr>
            <p:nvPr/>
          </p:nvSpPr>
          <p:spPr bwMode="auto">
            <a:xfrm>
              <a:off x="7148684" y="5821363"/>
              <a:ext cx="195282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79" name="Oval 392"/>
            <p:cNvSpPr>
              <a:spLocks noChangeAspect="1" noChangeArrowheads="1"/>
            </p:cNvSpPr>
            <p:nvPr/>
          </p:nvSpPr>
          <p:spPr bwMode="auto">
            <a:xfrm>
              <a:off x="5064088" y="5630881"/>
              <a:ext cx="195283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80" name="Oval 393"/>
            <p:cNvSpPr>
              <a:spLocks noChangeAspect="1" noChangeArrowheads="1"/>
            </p:cNvSpPr>
            <p:nvPr/>
          </p:nvSpPr>
          <p:spPr bwMode="auto">
            <a:xfrm>
              <a:off x="5262546" y="5630881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481" name="Oval 394"/>
            <p:cNvSpPr>
              <a:spLocks noChangeAspect="1" noChangeArrowheads="1"/>
            </p:cNvSpPr>
            <p:nvPr/>
          </p:nvSpPr>
          <p:spPr bwMode="auto">
            <a:xfrm>
              <a:off x="5461002" y="5630881"/>
              <a:ext cx="193694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82" name="Oval 395"/>
            <p:cNvSpPr>
              <a:spLocks noChangeAspect="1" noChangeArrowheads="1"/>
            </p:cNvSpPr>
            <p:nvPr/>
          </p:nvSpPr>
          <p:spPr bwMode="auto">
            <a:xfrm>
              <a:off x="4865631" y="5626119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483" name="Oval 396"/>
            <p:cNvSpPr>
              <a:spLocks noChangeAspect="1" noChangeArrowheads="1"/>
            </p:cNvSpPr>
            <p:nvPr/>
          </p:nvSpPr>
          <p:spPr bwMode="auto">
            <a:xfrm>
              <a:off x="6578714" y="5926127"/>
              <a:ext cx="196870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484" name="Oval 397"/>
            <p:cNvSpPr>
              <a:spLocks noChangeAspect="1" noChangeArrowheads="1"/>
            </p:cNvSpPr>
            <p:nvPr/>
          </p:nvSpPr>
          <p:spPr bwMode="auto">
            <a:xfrm>
              <a:off x="5786473" y="5926127"/>
              <a:ext cx="192106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85" name="Oval 398"/>
            <p:cNvSpPr>
              <a:spLocks noChangeAspect="1" noChangeArrowheads="1"/>
            </p:cNvSpPr>
            <p:nvPr/>
          </p:nvSpPr>
          <p:spPr bwMode="auto">
            <a:xfrm>
              <a:off x="6381844" y="5926127"/>
              <a:ext cx="195283" cy="2269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86" name="Oval 399"/>
            <p:cNvSpPr>
              <a:spLocks noChangeAspect="1" noChangeArrowheads="1"/>
            </p:cNvSpPr>
            <p:nvPr/>
          </p:nvSpPr>
          <p:spPr bwMode="auto">
            <a:xfrm>
              <a:off x="6183388" y="5926127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87" name="Oval 400"/>
            <p:cNvSpPr>
              <a:spLocks noChangeAspect="1" noChangeArrowheads="1"/>
            </p:cNvSpPr>
            <p:nvPr/>
          </p:nvSpPr>
          <p:spPr bwMode="auto">
            <a:xfrm>
              <a:off x="5984930" y="5926127"/>
              <a:ext cx="195283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88" name="Oval 401"/>
            <p:cNvSpPr>
              <a:spLocks noChangeAspect="1" noChangeArrowheads="1"/>
            </p:cNvSpPr>
            <p:nvPr/>
          </p:nvSpPr>
          <p:spPr bwMode="auto">
            <a:xfrm>
              <a:off x="5505457" y="6908694"/>
              <a:ext cx="193694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89" name="Oval 402"/>
            <p:cNvSpPr>
              <a:spLocks noChangeAspect="1" noChangeArrowheads="1"/>
            </p:cNvSpPr>
            <p:nvPr/>
          </p:nvSpPr>
          <p:spPr bwMode="auto">
            <a:xfrm>
              <a:off x="5710265" y="6905519"/>
              <a:ext cx="195282" cy="22540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490" name="Oval 403"/>
            <p:cNvSpPr>
              <a:spLocks noChangeAspect="1" noChangeArrowheads="1"/>
            </p:cNvSpPr>
            <p:nvPr/>
          </p:nvSpPr>
          <p:spPr bwMode="auto">
            <a:xfrm>
              <a:off x="5919836" y="6897583"/>
              <a:ext cx="195282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91" name="Oval 404"/>
            <p:cNvSpPr>
              <a:spLocks noChangeAspect="1" noChangeArrowheads="1"/>
            </p:cNvSpPr>
            <p:nvPr/>
          </p:nvSpPr>
          <p:spPr bwMode="auto">
            <a:xfrm>
              <a:off x="6121468" y="6902344"/>
              <a:ext cx="192107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492" name="Oval 405"/>
            <p:cNvSpPr>
              <a:spLocks noChangeAspect="1" noChangeArrowheads="1"/>
            </p:cNvSpPr>
            <p:nvPr/>
          </p:nvSpPr>
          <p:spPr bwMode="auto">
            <a:xfrm>
              <a:off x="7497969" y="6294391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493" name="Oval 406"/>
            <p:cNvSpPr>
              <a:spLocks noChangeAspect="1" noChangeArrowheads="1"/>
            </p:cNvSpPr>
            <p:nvPr/>
          </p:nvSpPr>
          <p:spPr bwMode="auto">
            <a:xfrm>
              <a:off x="7494794" y="6511857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94" name="Oval 407"/>
            <p:cNvSpPr>
              <a:spLocks noChangeAspect="1" noChangeArrowheads="1"/>
            </p:cNvSpPr>
            <p:nvPr/>
          </p:nvSpPr>
          <p:spPr bwMode="auto">
            <a:xfrm>
              <a:off x="7494794" y="6072163"/>
              <a:ext cx="196870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495" name="Oval 408"/>
            <p:cNvSpPr>
              <a:spLocks noChangeAspect="1" noChangeArrowheads="1"/>
            </p:cNvSpPr>
            <p:nvPr/>
          </p:nvSpPr>
          <p:spPr bwMode="auto">
            <a:xfrm>
              <a:off x="7499556" y="5853109"/>
              <a:ext cx="195283" cy="2190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496" name="Oval 409"/>
            <p:cNvSpPr>
              <a:spLocks noChangeAspect="1" noChangeArrowheads="1"/>
            </p:cNvSpPr>
            <p:nvPr/>
          </p:nvSpPr>
          <p:spPr bwMode="auto">
            <a:xfrm>
              <a:off x="7143921" y="6894408"/>
              <a:ext cx="195283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497" name="Oval 410"/>
            <p:cNvSpPr>
              <a:spLocks noChangeAspect="1" noChangeArrowheads="1"/>
            </p:cNvSpPr>
            <p:nvPr/>
          </p:nvSpPr>
          <p:spPr bwMode="auto">
            <a:xfrm>
              <a:off x="6932763" y="6894408"/>
              <a:ext cx="196870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98" name="Oval 411"/>
            <p:cNvSpPr>
              <a:spLocks noChangeAspect="1" noChangeArrowheads="1"/>
            </p:cNvSpPr>
            <p:nvPr/>
          </p:nvSpPr>
          <p:spPr bwMode="auto">
            <a:xfrm>
              <a:off x="7342378" y="6894408"/>
              <a:ext cx="195282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499" name="Oval 412"/>
            <p:cNvSpPr>
              <a:spLocks noChangeAspect="1" noChangeArrowheads="1"/>
            </p:cNvSpPr>
            <p:nvPr/>
          </p:nvSpPr>
          <p:spPr bwMode="auto">
            <a:xfrm>
              <a:off x="7485268" y="6743610"/>
              <a:ext cx="195282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500" name="Oval 413"/>
            <p:cNvSpPr>
              <a:spLocks noChangeAspect="1" noChangeArrowheads="1"/>
            </p:cNvSpPr>
            <p:nvPr/>
          </p:nvSpPr>
          <p:spPr bwMode="auto">
            <a:xfrm>
              <a:off x="6327864" y="6897583"/>
              <a:ext cx="196870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501" name="Oval 414"/>
            <p:cNvSpPr>
              <a:spLocks noChangeAspect="1" noChangeArrowheads="1"/>
            </p:cNvSpPr>
            <p:nvPr/>
          </p:nvSpPr>
          <p:spPr bwMode="auto">
            <a:xfrm>
              <a:off x="6527909" y="6905519"/>
              <a:ext cx="192107" cy="225403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02" name="Oval 415"/>
            <p:cNvSpPr>
              <a:spLocks noChangeAspect="1" noChangeArrowheads="1"/>
            </p:cNvSpPr>
            <p:nvPr/>
          </p:nvSpPr>
          <p:spPr bwMode="auto">
            <a:xfrm>
              <a:off x="6723192" y="6894408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503" name="Oval 416"/>
            <p:cNvSpPr>
              <a:spLocks noChangeAspect="1" noChangeArrowheads="1"/>
            </p:cNvSpPr>
            <p:nvPr/>
          </p:nvSpPr>
          <p:spPr bwMode="auto">
            <a:xfrm>
              <a:off x="5678512" y="3053032"/>
              <a:ext cx="195282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504" name="Oval 417"/>
            <p:cNvSpPr>
              <a:spLocks noChangeAspect="1" noChangeArrowheads="1"/>
            </p:cNvSpPr>
            <p:nvPr/>
          </p:nvSpPr>
          <p:spPr bwMode="auto">
            <a:xfrm>
              <a:off x="7490030" y="4788000"/>
              <a:ext cx="196870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505" name="Oval 418"/>
            <p:cNvSpPr>
              <a:spLocks noChangeAspect="1" noChangeArrowheads="1"/>
            </p:cNvSpPr>
            <p:nvPr/>
          </p:nvSpPr>
          <p:spPr bwMode="auto">
            <a:xfrm>
              <a:off x="7490030" y="5002292"/>
              <a:ext cx="196870" cy="2190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506" name="Oval 419"/>
            <p:cNvSpPr>
              <a:spLocks noChangeAspect="1" noChangeArrowheads="1"/>
            </p:cNvSpPr>
            <p:nvPr/>
          </p:nvSpPr>
          <p:spPr bwMode="auto">
            <a:xfrm>
              <a:off x="7494794" y="4564185"/>
              <a:ext cx="196870" cy="2238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507" name="Oval 420"/>
            <p:cNvSpPr>
              <a:spLocks noChangeAspect="1" noChangeArrowheads="1"/>
            </p:cNvSpPr>
            <p:nvPr/>
          </p:nvSpPr>
          <p:spPr bwMode="auto">
            <a:xfrm>
              <a:off x="7494794" y="4361005"/>
              <a:ext cx="196870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508" name="Oval 421"/>
            <p:cNvSpPr>
              <a:spLocks noChangeAspect="1" noChangeArrowheads="1"/>
            </p:cNvSpPr>
            <p:nvPr/>
          </p:nvSpPr>
          <p:spPr bwMode="auto">
            <a:xfrm>
              <a:off x="7494794" y="5645167"/>
              <a:ext cx="196870" cy="22381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09" name="Oval 422"/>
            <p:cNvSpPr>
              <a:spLocks noChangeAspect="1" noChangeArrowheads="1"/>
            </p:cNvSpPr>
            <p:nvPr/>
          </p:nvSpPr>
          <p:spPr bwMode="auto">
            <a:xfrm>
              <a:off x="7494794" y="5422938"/>
              <a:ext cx="196870" cy="2269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510" name="Oval 423"/>
            <p:cNvSpPr>
              <a:spLocks noChangeAspect="1" noChangeArrowheads="1"/>
            </p:cNvSpPr>
            <p:nvPr/>
          </p:nvSpPr>
          <p:spPr bwMode="auto">
            <a:xfrm>
              <a:off x="7494794" y="5216583"/>
              <a:ext cx="196870" cy="223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511" name="Oval 424"/>
            <p:cNvSpPr>
              <a:spLocks noChangeAspect="1" noChangeArrowheads="1"/>
            </p:cNvSpPr>
            <p:nvPr/>
          </p:nvSpPr>
          <p:spPr bwMode="auto">
            <a:xfrm>
              <a:off x="7485268" y="4127665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512" name="Oval 425"/>
            <p:cNvSpPr>
              <a:spLocks noChangeAspect="1" noChangeArrowheads="1"/>
            </p:cNvSpPr>
            <p:nvPr/>
          </p:nvSpPr>
          <p:spPr bwMode="auto">
            <a:xfrm>
              <a:off x="7478917" y="3895912"/>
              <a:ext cx="193694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13" name="Oval 426"/>
            <p:cNvSpPr>
              <a:spLocks noChangeAspect="1" noChangeArrowheads="1"/>
            </p:cNvSpPr>
            <p:nvPr/>
          </p:nvSpPr>
          <p:spPr bwMode="auto">
            <a:xfrm>
              <a:off x="7388420" y="1395844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514" name="Oval 427"/>
            <p:cNvSpPr>
              <a:spLocks noChangeAspect="1" noChangeArrowheads="1"/>
            </p:cNvSpPr>
            <p:nvPr/>
          </p:nvSpPr>
          <p:spPr bwMode="auto">
            <a:xfrm>
              <a:off x="7588465" y="1283142"/>
              <a:ext cx="195283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515" name="Oval 428"/>
            <p:cNvSpPr>
              <a:spLocks noChangeAspect="1" noChangeArrowheads="1"/>
            </p:cNvSpPr>
            <p:nvPr/>
          </p:nvSpPr>
          <p:spPr bwMode="auto">
            <a:xfrm>
              <a:off x="7266171" y="1592674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516" name="Oval 429"/>
            <p:cNvSpPr>
              <a:spLocks noChangeAspect="1" noChangeArrowheads="1"/>
            </p:cNvSpPr>
            <p:nvPr/>
          </p:nvSpPr>
          <p:spPr bwMode="auto">
            <a:xfrm>
              <a:off x="7947276" y="3062556"/>
              <a:ext cx="196870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517" name="Oval 430"/>
            <p:cNvSpPr>
              <a:spLocks noChangeAspect="1" noChangeArrowheads="1"/>
            </p:cNvSpPr>
            <p:nvPr/>
          </p:nvSpPr>
          <p:spPr bwMode="auto">
            <a:xfrm>
              <a:off x="8058412" y="3270498"/>
              <a:ext cx="198458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518" name="Oval 431"/>
            <p:cNvSpPr>
              <a:spLocks noChangeAspect="1" noChangeArrowheads="1"/>
            </p:cNvSpPr>
            <p:nvPr/>
          </p:nvSpPr>
          <p:spPr bwMode="auto">
            <a:xfrm>
              <a:off x="7790098" y="1272031"/>
              <a:ext cx="195282" cy="2238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519" name="Oval 432"/>
            <p:cNvSpPr>
              <a:spLocks noChangeAspect="1" noChangeArrowheads="1"/>
            </p:cNvSpPr>
            <p:nvPr/>
          </p:nvSpPr>
          <p:spPr bwMode="auto">
            <a:xfrm>
              <a:off x="7994906" y="1283142"/>
              <a:ext cx="198458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520" name="Oval 433"/>
            <p:cNvSpPr>
              <a:spLocks noChangeAspect="1" noChangeArrowheads="1"/>
            </p:cNvSpPr>
            <p:nvPr/>
          </p:nvSpPr>
          <p:spPr bwMode="auto">
            <a:xfrm>
              <a:off x="8445801" y="1721249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521" name="Oval 434"/>
            <p:cNvSpPr>
              <a:spLocks noChangeAspect="1" noChangeArrowheads="1"/>
            </p:cNvSpPr>
            <p:nvPr/>
          </p:nvSpPr>
          <p:spPr bwMode="auto">
            <a:xfrm>
              <a:off x="8369593" y="1502195"/>
              <a:ext cx="196870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522" name="Oval 435"/>
            <p:cNvSpPr>
              <a:spLocks noChangeAspect="1" noChangeArrowheads="1"/>
            </p:cNvSpPr>
            <p:nvPr/>
          </p:nvSpPr>
          <p:spPr bwMode="auto">
            <a:xfrm>
              <a:off x="8477554" y="1953001"/>
              <a:ext cx="193694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523" name="Oval 436"/>
            <p:cNvSpPr>
              <a:spLocks noChangeAspect="1" noChangeArrowheads="1"/>
            </p:cNvSpPr>
            <p:nvPr/>
          </p:nvSpPr>
          <p:spPr bwMode="auto">
            <a:xfrm>
              <a:off x="8499781" y="2183167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524" name="Oval 437"/>
            <p:cNvSpPr>
              <a:spLocks noChangeAspect="1" noChangeArrowheads="1"/>
            </p:cNvSpPr>
            <p:nvPr/>
          </p:nvSpPr>
          <p:spPr bwMode="auto">
            <a:xfrm>
              <a:off x="8201301" y="1330762"/>
              <a:ext cx="195283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525" name="Oval 438"/>
            <p:cNvSpPr>
              <a:spLocks noChangeAspect="1" noChangeArrowheads="1"/>
            </p:cNvSpPr>
            <p:nvPr/>
          </p:nvSpPr>
          <p:spPr bwMode="auto">
            <a:xfrm>
              <a:off x="8512482" y="2414919"/>
              <a:ext cx="196870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526" name="Oval 439"/>
            <p:cNvSpPr>
              <a:spLocks noChangeAspect="1" noChangeArrowheads="1"/>
            </p:cNvSpPr>
            <p:nvPr/>
          </p:nvSpPr>
          <p:spPr bwMode="auto">
            <a:xfrm>
              <a:off x="2584165" y="3491139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527" name="Oval 440"/>
            <p:cNvSpPr>
              <a:spLocks noChangeAspect="1" noChangeArrowheads="1"/>
            </p:cNvSpPr>
            <p:nvPr/>
          </p:nvSpPr>
          <p:spPr bwMode="auto">
            <a:xfrm>
              <a:off x="1936400" y="2160944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528" name="Oval 441"/>
            <p:cNvSpPr>
              <a:spLocks noChangeAspect="1" noChangeArrowheads="1"/>
            </p:cNvSpPr>
            <p:nvPr/>
          </p:nvSpPr>
          <p:spPr bwMode="auto">
            <a:xfrm>
              <a:off x="1901472" y="1706963"/>
              <a:ext cx="195283" cy="22064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529" name="Oval 442"/>
            <p:cNvSpPr>
              <a:spLocks noChangeAspect="1" noChangeArrowheads="1"/>
            </p:cNvSpPr>
            <p:nvPr/>
          </p:nvSpPr>
          <p:spPr bwMode="auto">
            <a:xfrm>
              <a:off x="1890359" y="1937128"/>
              <a:ext cx="195282" cy="220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530" name="Oval 443"/>
            <p:cNvSpPr>
              <a:spLocks noChangeAspect="1" noChangeArrowheads="1"/>
            </p:cNvSpPr>
            <p:nvPr/>
          </p:nvSpPr>
          <p:spPr bwMode="auto">
            <a:xfrm>
              <a:off x="5267308" y="6268994"/>
              <a:ext cx="196870" cy="2222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31" name="Oval 444"/>
            <p:cNvSpPr>
              <a:spLocks noChangeAspect="1" noChangeArrowheads="1"/>
            </p:cNvSpPr>
            <p:nvPr/>
          </p:nvSpPr>
          <p:spPr bwMode="auto">
            <a:xfrm>
              <a:off x="5665811" y="6268994"/>
              <a:ext cx="196870" cy="220641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32" name="Oval 445"/>
            <p:cNvSpPr>
              <a:spLocks noChangeAspect="1" noChangeArrowheads="1"/>
            </p:cNvSpPr>
            <p:nvPr/>
          </p:nvSpPr>
          <p:spPr bwMode="auto">
            <a:xfrm>
              <a:off x="5465766" y="6268994"/>
              <a:ext cx="196870" cy="220641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33" name="Oval 446"/>
            <p:cNvSpPr>
              <a:spLocks noChangeAspect="1" noChangeArrowheads="1"/>
            </p:cNvSpPr>
            <p:nvPr/>
          </p:nvSpPr>
          <p:spPr bwMode="auto">
            <a:xfrm>
              <a:off x="5862681" y="6268994"/>
              <a:ext cx="192106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534" name="Oval 447"/>
            <p:cNvSpPr>
              <a:spLocks noChangeAspect="1" noChangeArrowheads="1"/>
            </p:cNvSpPr>
            <p:nvPr/>
          </p:nvSpPr>
          <p:spPr bwMode="auto">
            <a:xfrm>
              <a:off x="6061137" y="6268994"/>
              <a:ext cx="195283" cy="2206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535" name="Oval 448"/>
            <p:cNvSpPr>
              <a:spLocks noChangeAspect="1" noChangeArrowheads="1"/>
            </p:cNvSpPr>
            <p:nvPr/>
          </p:nvSpPr>
          <p:spPr bwMode="auto">
            <a:xfrm>
              <a:off x="7069301" y="6264231"/>
              <a:ext cx="195282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536" name="Oval 449"/>
            <p:cNvSpPr>
              <a:spLocks noChangeAspect="1" noChangeArrowheads="1"/>
            </p:cNvSpPr>
            <p:nvPr/>
          </p:nvSpPr>
          <p:spPr bwMode="auto">
            <a:xfrm>
              <a:off x="8612505" y="4307035"/>
              <a:ext cx="196870" cy="2190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537" name="Oval 450"/>
            <p:cNvSpPr>
              <a:spLocks noChangeAspect="1" noChangeArrowheads="1"/>
            </p:cNvSpPr>
            <p:nvPr/>
          </p:nvSpPr>
          <p:spPr bwMode="auto">
            <a:xfrm>
              <a:off x="5778534" y="3667334"/>
              <a:ext cx="193694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538" name="Oval 451"/>
            <p:cNvSpPr>
              <a:spLocks noChangeAspect="1" noChangeArrowheads="1"/>
            </p:cNvSpPr>
            <p:nvPr/>
          </p:nvSpPr>
          <p:spPr bwMode="auto">
            <a:xfrm>
              <a:off x="5580077" y="3667334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539" name="Oval 203"/>
            <p:cNvSpPr>
              <a:spLocks noChangeAspect="1" noChangeArrowheads="1"/>
            </p:cNvSpPr>
            <p:nvPr/>
          </p:nvSpPr>
          <p:spPr bwMode="auto">
            <a:xfrm>
              <a:off x="5143471" y="3975279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40" name="Oval 351"/>
            <p:cNvSpPr>
              <a:spLocks noChangeAspect="1" noChangeArrowheads="1"/>
            </p:cNvSpPr>
            <p:nvPr/>
          </p:nvSpPr>
          <p:spPr bwMode="auto">
            <a:xfrm>
              <a:off x="4908497" y="4978482"/>
              <a:ext cx="195283" cy="2222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541" name="Oval 75"/>
            <p:cNvSpPr>
              <a:spLocks noChangeAspect="1" noChangeArrowheads="1"/>
            </p:cNvSpPr>
            <p:nvPr/>
          </p:nvSpPr>
          <p:spPr bwMode="auto">
            <a:xfrm>
              <a:off x="2009433" y="4127665"/>
              <a:ext cx="195283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542" name="Oval 78"/>
            <p:cNvSpPr>
              <a:spLocks noChangeAspect="1" noChangeArrowheads="1"/>
            </p:cNvSpPr>
            <p:nvPr/>
          </p:nvSpPr>
          <p:spPr bwMode="auto">
            <a:xfrm>
              <a:off x="2098342" y="3919723"/>
              <a:ext cx="193694" cy="2254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543" name="Oval 75"/>
            <p:cNvSpPr>
              <a:spLocks noChangeAspect="1" noChangeArrowheads="1"/>
            </p:cNvSpPr>
            <p:nvPr/>
          </p:nvSpPr>
          <p:spPr bwMode="auto">
            <a:xfrm>
              <a:off x="2469854" y="3676858"/>
              <a:ext cx="195283" cy="223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544" name="Oval 75"/>
            <p:cNvSpPr>
              <a:spLocks noChangeAspect="1" noChangeArrowheads="1"/>
            </p:cNvSpPr>
            <p:nvPr/>
          </p:nvSpPr>
          <p:spPr bwMode="auto">
            <a:xfrm>
              <a:off x="2087228" y="3687970"/>
              <a:ext cx="195282" cy="2222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s-MX" altLang="en-US" sz="1040" dirty="0">
                  <a:cs typeface="Arial" panose="020B0604020202020204" pitchFamily="34" charset="0"/>
                </a:rPr>
                <a:t>F</a:t>
              </a:r>
            </a:p>
          </p:txBody>
        </p:sp>
      </p:grpSp>
      <p:cxnSp>
        <p:nvCxnSpPr>
          <p:cNvPr id="455" name="454 Conector recto de flecha"/>
          <p:cNvCxnSpPr/>
          <p:nvPr/>
        </p:nvCxnSpPr>
        <p:spPr bwMode="auto">
          <a:xfrm flipV="1">
            <a:off x="3059832" y="4797152"/>
            <a:ext cx="1440160" cy="129614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26064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rial" pitchFamily="34" charset="0"/>
                <a:cs typeface="Arial" pitchFamily="34" charset="0"/>
              </a:rPr>
              <a:t>Mutación puntual A280V en el 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hH</a:t>
            </a:r>
            <a:r>
              <a:rPr lang="es-MX" sz="36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R</a:t>
            </a:r>
            <a:r>
              <a:rPr lang="es-MX" sz="3600" baseline="-25000" dirty="0">
                <a:latin typeface="Arial" pitchFamily="34" charset="0"/>
                <a:cs typeface="Arial" pitchFamily="34" charset="0"/>
              </a:rPr>
              <a:t>445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Flecha derecha"/>
          <p:cNvSpPr/>
          <p:nvPr/>
        </p:nvSpPr>
        <p:spPr>
          <a:xfrm rot="10800000">
            <a:off x="5220072" y="5085184"/>
            <a:ext cx="1008112" cy="50405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90048" y="23088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f1/r2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8100392" y="281286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f2/r1</a:t>
            </a:r>
          </a:p>
        </p:txBody>
      </p:sp>
      <p:sp>
        <p:nvSpPr>
          <p:cNvPr id="19" name="18 Flecha derecha"/>
          <p:cNvSpPr/>
          <p:nvPr/>
        </p:nvSpPr>
        <p:spPr>
          <a:xfrm rot="5400000">
            <a:off x="6696236" y="4113076"/>
            <a:ext cx="1008112" cy="50405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516216" y="501317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Purificación</a:t>
            </a: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fragmentos</a:t>
            </a:r>
          </a:p>
        </p:txBody>
      </p:sp>
      <p:sp>
        <p:nvSpPr>
          <p:cNvPr id="24" name="23 Flecha derecha"/>
          <p:cNvSpPr/>
          <p:nvPr/>
        </p:nvSpPr>
        <p:spPr>
          <a:xfrm>
            <a:off x="5508104" y="2564904"/>
            <a:ext cx="648072" cy="50405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979712" y="4939531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PCR-OE</a:t>
            </a:r>
          </a:p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f2/r2</a:t>
            </a:r>
          </a:p>
          <a:p>
            <a:pPr algn="ctr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Purificación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509572" y="2617019"/>
            <a:ext cx="45365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509572" y="2977059"/>
            <a:ext cx="45365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V="1">
            <a:off x="1022012" y="2400995"/>
            <a:ext cx="423664" cy="8384"/>
          </a:xfrm>
          <a:prstGeom prst="straightConnector1">
            <a:avLst/>
          </a:prstGeom>
          <a:ln w="57150">
            <a:solidFill>
              <a:srgbClr val="99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941620" y="196894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f2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983914" y="196894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f1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165756" y="322502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r1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728064" y="3223063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r2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52780" y="24009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5´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049324" y="276941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5´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40562" y="276103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3´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049324" y="24009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3´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37 Conector recto"/>
          <p:cNvCxnSpPr/>
          <p:nvPr/>
        </p:nvCxnSpPr>
        <p:spPr>
          <a:xfrm>
            <a:off x="1517684" y="2574991"/>
            <a:ext cx="0" cy="43204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V="1">
            <a:off x="2093748" y="2400995"/>
            <a:ext cx="423664" cy="8384"/>
          </a:xfrm>
          <a:prstGeom prst="straightConnector1">
            <a:avLst/>
          </a:prstGeom>
          <a:ln w="57150">
            <a:solidFill>
              <a:srgbClr val="99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V="1">
            <a:off x="2052638" y="3184699"/>
            <a:ext cx="423664" cy="8384"/>
          </a:xfrm>
          <a:prstGeom prst="straightConnector1">
            <a:avLst/>
          </a:prstGeom>
          <a:ln w="57150">
            <a:solidFill>
              <a:srgbClr val="FFCC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V="1">
            <a:off x="4622412" y="3193083"/>
            <a:ext cx="423664" cy="8384"/>
          </a:xfrm>
          <a:prstGeom prst="straightConnector1">
            <a:avLst/>
          </a:prstGeom>
          <a:ln w="57150">
            <a:solidFill>
              <a:srgbClr val="FFCC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41 CuadroTexto"/>
          <p:cNvSpPr txBox="1"/>
          <p:nvPr/>
        </p:nvSpPr>
        <p:spPr>
          <a:xfrm>
            <a:off x="1013628" y="3121075"/>
            <a:ext cx="790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latin typeface="Arial" pitchFamily="34" charset="0"/>
                <a:cs typeface="Arial" pitchFamily="34" charset="0"/>
              </a:rPr>
              <a:t>BstE II</a:t>
            </a:r>
          </a:p>
          <a:p>
            <a:r>
              <a:rPr lang="es-MX" sz="1600" dirty="0">
                <a:latin typeface="Arial" pitchFamily="34" charset="0"/>
                <a:cs typeface="Arial" pitchFamily="34" charset="0"/>
              </a:rPr>
              <a:t>  458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42 Conector recto"/>
          <p:cNvCxnSpPr/>
          <p:nvPr/>
        </p:nvCxnSpPr>
        <p:spPr>
          <a:xfrm>
            <a:off x="2237764" y="2574991"/>
            <a:ext cx="0" cy="432048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1331640" y="3862641"/>
            <a:ext cx="246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err="1">
                <a:latin typeface="Arial" pitchFamily="34" charset="0"/>
                <a:cs typeface="Arial" pitchFamily="34" charset="0"/>
              </a:rPr>
              <a:t>Eag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 I (C^GGCCG) 892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44 Conector recto"/>
          <p:cNvCxnSpPr/>
          <p:nvPr/>
        </p:nvCxnSpPr>
        <p:spPr>
          <a:xfrm flipH="1">
            <a:off x="1517684" y="2977059"/>
            <a:ext cx="648072" cy="936104"/>
          </a:xfrm>
          <a:prstGeom prst="line">
            <a:avLst/>
          </a:prstGeom>
          <a:ln w="222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2309772" y="2977059"/>
            <a:ext cx="1254116" cy="864096"/>
          </a:xfrm>
          <a:prstGeom prst="line">
            <a:avLst/>
          </a:prstGeom>
          <a:ln w="222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1144494" y="1627893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G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C</a:t>
            </a:r>
            <a:r>
              <a:rPr lang="es-MX" dirty="0"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2402507" y="1630393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G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T</a:t>
            </a:r>
            <a:r>
              <a:rPr lang="es-MX" dirty="0">
                <a:latin typeface="Arial" pitchFamily="34" charset="0"/>
                <a:cs typeface="Arial" pitchFamily="34" charset="0"/>
              </a:rPr>
              <a:t>G</a:t>
            </a:r>
          </a:p>
        </p:txBody>
      </p:sp>
      <p:cxnSp>
        <p:nvCxnSpPr>
          <p:cNvPr id="49" name="48 Conector recto de flecha"/>
          <p:cNvCxnSpPr/>
          <p:nvPr/>
        </p:nvCxnSpPr>
        <p:spPr>
          <a:xfrm>
            <a:off x="2012421" y="1858726"/>
            <a:ext cx="396000" cy="2500"/>
          </a:xfrm>
          <a:prstGeom prst="straightConnector1">
            <a:avLst/>
          </a:prstGeom>
          <a:ln w="50800">
            <a:solidFill>
              <a:srgbClr val="66F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2967057" y="163888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  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892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1380770" y="112474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2614384" y="112474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latin typeface="Arial" pitchFamily="34" charset="0"/>
                <a:cs typeface="Arial" pitchFamily="34" charset="0"/>
              </a:rPr>
              <a:t>V</a:t>
            </a:r>
          </a:p>
        </p:txBody>
      </p:sp>
      <p:cxnSp>
        <p:nvCxnSpPr>
          <p:cNvPr id="53" name="52 Conector recto"/>
          <p:cNvCxnSpPr/>
          <p:nvPr/>
        </p:nvCxnSpPr>
        <p:spPr>
          <a:xfrm>
            <a:off x="5076056" y="2588555"/>
            <a:ext cx="0" cy="432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>
            <a:off x="5004048" y="1680915"/>
            <a:ext cx="72008" cy="864096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>
            <a:off x="4499992" y="1680915"/>
            <a:ext cx="534036" cy="864096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4404136" y="1280721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err="1">
                <a:latin typeface="Arial" pitchFamily="34" charset="0"/>
                <a:cs typeface="Arial" pitchFamily="34" charset="0"/>
              </a:rPr>
              <a:t>Not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I</a:t>
            </a:r>
          </a:p>
        </p:txBody>
      </p:sp>
      <p:pic>
        <p:nvPicPr>
          <p:cNvPr id="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628800"/>
            <a:ext cx="1379984" cy="20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914" y="4581128"/>
            <a:ext cx="1272142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74613" y="1581150"/>
          <a:ext cx="5187950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35" name="Prism Project" r:id="rId3" imgW="5616000" imgH="4356000" progId="Prism5.Document">
                  <p:embed/>
                </p:oleObj>
              </mc:Choice>
              <mc:Fallback>
                <p:oleObj name="Prism Project" r:id="rId3" imgW="5616000" imgH="4356000" progId="Prism5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" y="1581150"/>
                        <a:ext cx="5187950" cy="398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28673"/>
              </p:ext>
            </p:extLst>
          </p:nvPr>
        </p:nvGraphicFramePr>
        <p:xfrm>
          <a:off x="4644008" y="2852936"/>
          <a:ext cx="4248472" cy="136815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9853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8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85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9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2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b="1" dirty="0">
                          <a:latin typeface="Arial" pitchFamily="34" charset="0"/>
                          <a:cs typeface="Arial" pitchFamily="34" charset="0"/>
                        </a:rPr>
                        <a:t>hH</a:t>
                      </a:r>
                      <a:r>
                        <a:rPr lang="es-MX" sz="17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1700" b="1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endParaRPr lang="es-MX" sz="1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b="1" dirty="0">
                          <a:latin typeface="Arial" pitchFamily="34" charset="0"/>
                          <a:cs typeface="Arial" pitchFamily="34" charset="0"/>
                        </a:rPr>
                        <a:t>hH</a:t>
                      </a:r>
                      <a:r>
                        <a:rPr lang="es-MX" sz="17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1700" b="1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s-MX" sz="1700" b="1" baseline="-25000" dirty="0">
                          <a:latin typeface="Arial" pitchFamily="34" charset="0"/>
                          <a:cs typeface="Arial" pitchFamily="34" charset="0"/>
                        </a:rPr>
                        <a:t>A280V</a:t>
                      </a:r>
                      <a:endParaRPr lang="es-MX" sz="1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b="1" i="1" dirty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s-MX" sz="1700" b="1" i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 err="1">
                          <a:latin typeface="Arial" pitchFamily="34" charset="0"/>
                          <a:cs typeface="Arial" pitchFamily="34" charset="0"/>
                        </a:rPr>
                        <a:t>Kd</a:t>
                      </a: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s-MX" sz="1700" dirty="0" err="1">
                          <a:latin typeface="Arial" pitchFamily="34" charset="0"/>
                          <a:cs typeface="Arial" pitchFamily="34" charset="0"/>
                        </a:rPr>
                        <a:t>nM</a:t>
                      </a: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s-MX" sz="1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0.86 ± 0.23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0.83 ± 0.24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0.46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 err="1">
                          <a:latin typeface="Arial" pitchFamily="34" charset="0"/>
                          <a:cs typeface="Arial" pitchFamily="34" charset="0"/>
                        </a:rPr>
                        <a:t>Bmax</a:t>
                      </a:r>
                      <a:endParaRPr lang="es-MX" sz="1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203 ± 34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173 ± 26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0.25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83568" y="404664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rial" pitchFamily="34" charset="0"/>
                <a:cs typeface="Arial" pitchFamily="34" charset="0"/>
              </a:rPr>
              <a:t>Generación de clonas celulares</a:t>
            </a:r>
            <a:br>
              <a:rPr lang="es-ES" sz="3200" dirty="0">
                <a:latin typeface="Arial" pitchFamily="34" charset="0"/>
                <a:cs typeface="Arial" pitchFamily="34" charset="0"/>
              </a:rPr>
            </a:br>
            <a:r>
              <a:rPr lang="es-ES" sz="3200" dirty="0">
                <a:latin typeface="Arial" pitchFamily="34" charset="0"/>
                <a:cs typeface="Arial" pitchFamily="34" charset="0"/>
              </a:rPr>
              <a:t>CHOK1-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hH</a:t>
            </a:r>
            <a:r>
              <a:rPr lang="es-MX" sz="32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R</a:t>
            </a:r>
            <a:r>
              <a:rPr lang="es-MX" sz="3200" baseline="-25000" dirty="0">
                <a:latin typeface="Arial" pitchFamily="34" charset="0"/>
                <a:cs typeface="Arial" pitchFamily="34" charset="0"/>
              </a:rPr>
              <a:t>WT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 y CHOK1-hH</a:t>
            </a:r>
            <a:r>
              <a:rPr lang="es-MX" sz="32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R</a:t>
            </a:r>
            <a:r>
              <a:rPr lang="es-MX" sz="3200" baseline="-25000" dirty="0">
                <a:latin typeface="Arial" pitchFamily="34" charset="0"/>
                <a:cs typeface="Arial" pitchFamily="34" charset="0"/>
              </a:rPr>
              <a:t>A280V 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611560" y="458669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rial" pitchFamily="34" charset="0"/>
                <a:cs typeface="Arial" pitchFamily="34" charset="0"/>
              </a:rPr>
              <a:t>La mutación A280V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no modifica la unión de agonistas y antagonistas</a:t>
            </a:r>
            <a:r>
              <a:rPr lang="es-MX" sz="3200" baseline="-25000" dirty="0">
                <a:latin typeface="Arial" pitchFamily="34" charset="0"/>
                <a:cs typeface="Arial" pitchFamily="34" charset="0"/>
              </a:rPr>
              <a:t> 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-19050" y="1628775"/>
          <a:ext cx="9291638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359" name="Prism Project" r:id="rId3" imgW="5652000" imgH="2628000" progId="Prism5.Document">
                  <p:embed/>
                </p:oleObj>
              </mc:Choice>
              <mc:Fallback>
                <p:oleObj name="Prism Project" r:id="rId3" imgW="5652000" imgH="2628000" progId="Prism5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050" y="1628775"/>
                        <a:ext cx="9291638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ChangeArrowheads="1"/>
          </p:cNvSpPr>
          <p:nvPr/>
        </p:nvSpPr>
        <p:spPr bwMode="auto">
          <a:xfrm>
            <a:off x="539552" y="980728"/>
            <a:ext cx="8135938" cy="505130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9" name="Rectangle 58"/>
          <p:cNvSpPr>
            <a:spLocks noChangeArrowheads="1"/>
          </p:cNvSpPr>
          <p:nvPr/>
        </p:nvSpPr>
        <p:spPr bwMode="auto">
          <a:xfrm>
            <a:off x="1547664" y="3008084"/>
            <a:ext cx="6336704" cy="551681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3497213" y="2767678"/>
            <a:ext cx="1872208" cy="1399714"/>
            <a:chOff x="1440" y="816"/>
            <a:chExt cx="1344" cy="1248"/>
          </a:xfrm>
        </p:grpSpPr>
        <p:sp>
          <p:nvSpPr>
            <p:cNvPr id="23" name="AutoShape 60"/>
            <p:cNvSpPr>
              <a:spLocks noChangeArrowheads="1"/>
            </p:cNvSpPr>
            <p:nvPr/>
          </p:nvSpPr>
          <p:spPr bwMode="auto">
            <a:xfrm>
              <a:off x="1776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" name="AutoShape 61"/>
            <p:cNvSpPr>
              <a:spLocks noChangeArrowheads="1"/>
            </p:cNvSpPr>
            <p:nvPr/>
          </p:nvSpPr>
          <p:spPr bwMode="auto">
            <a:xfrm>
              <a:off x="2160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5" name="AutoShape 62"/>
            <p:cNvSpPr>
              <a:spLocks noChangeArrowheads="1"/>
            </p:cNvSpPr>
            <p:nvPr/>
          </p:nvSpPr>
          <p:spPr bwMode="auto">
            <a:xfrm rot="10800000">
              <a:off x="1968" y="153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6" name="AutoShape 63"/>
            <p:cNvSpPr>
              <a:spLocks noChangeArrowheads="1"/>
            </p:cNvSpPr>
            <p:nvPr/>
          </p:nvSpPr>
          <p:spPr bwMode="auto">
            <a:xfrm rot="10800000">
              <a:off x="2352" y="1872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7" name="AutoShape 64"/>
            <p:cNvSpPr>
              <a:spLocks noChangeArrowheads="1"/>
            </p:cNvSpPr>
            <p:nvPr/>
          </p:nvSpPr>
          <p:spPr bwMode="auto">
            <a:xfrm rot="10800000">
              <a:off x="1584" y="153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8" name="Rectangle 65"/>
            <p:cNvSpPr>
              <a:spLocks noChangeArrowheads="1"/>
            </p:cNvSpPr>
            <p:nvPr/>
          </p:nvSpPr>
          <p:spPr bwMode="auto">
            <a:xfrm>
              <a:off x="2352" y="912"/>
              <a:ext cx="48" cy="1056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9" name="Rectangle 66"/>
            <p:cNvSpPr>
              <a:spLocks noChangeArrowheads="1"/>
            </p:cNvSpPr>
            <p:nvPr/>
          </p:nvSpPr>
          <p:spPr bwMode="auto">
            <a:xfrm>
              <a:off x="2160" y="912"/>
              <a:ext cx="48" cy="72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0" name="Rectangle 67"/>
            <p:cNvSpPr>
              <a:spLocks noChangeArrowheads="1"/>
            </p:cNvSpPr>
            <p:nvPr/>
          </p:nvSpPr>
          <p:spPr bwMode="auto">
            <a:xfrm>
              <a:off x="1776" y="912"/>
              <a:ext cx="48" cy="72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1" name="Rectangle 68"/>
            <p:cNvSpPr>
              <a:spLocks noChangeArrowheads="1"/>
            </p:cNvSpPr>
            <p:nvPr/>
          </p:nvSpPr>
          <p:spPr bwMode="auto">
            <a:xfrm>
              <a:off x="1968" y="912"/>
              <a:ext cx="48" cy="72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" name="Rectangle 69"/>
            <p:cNvSpPr>
              <a:spLocks noChangeArrowheads="1"/>
            </p:cNvSpPr>
            <p:nvPr/>
          </p:nvSpPr>
          <p:spPr bwMode="auto">
            <a:xfrm>
              <a:off x="2544" y="912"/>
              <a:ext cx="48" cy="1056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3" name="Rectangle 70"/>
            <p:cNvSpPr>
              <a:spLocks noChangeArrowheads="1"/>
            </p:cNvSpPr>
            <p:nvPr/>
          </p:nvSpPr>
          <p:spPr bwMode="auto">
            <a:xfrm>
              <a:off x="2736" y="912"/>
              <a:ext cx="48" cy="96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4" name="AutoShape 71"/>
            <p:cNvSpPr>
              <a:spLocks noChangeArrowheads="1"/>
            </p:cNvSpPr>
            <p:nvPr/>
          </p:nvSpPr>
          <p:spPr bwMode="auto">
            <a:xfrm>
              <a:off x="2544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5" name="Rectangle 72"/>
            <p:cNvSpPr>
              <a:spLocks noChangeArrowheads="1"/>
            </p:cNvSpPr>
            <p:nvPr/>
          </p:nvSpPr>
          <p:spPr bwMode="auto">
            <a:xfrm>
              <a:off x="1584" y="912"/>
              <a:ext cx="48" cy="72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6" name="AutoShape 73"/>
            <p:cNvSpPr>
              <a:spLocks noChangeArrowheads="1"/>
            </p:cNvSpPr>
            <p:nvPr/>
          </p:nvSpPr>
          <p:spPr bwMode="auto">
            <a:xfrm>
              <a:off x="1440" y="864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11" name="Oval 74"/>
          <p:cNvSpPr>
            <a:spLocks noChangeArrowheads="1"/>
          </p:cNvSpPr>
          <p:nvPr/>
        </p:nvSpPr>
        <p:spPr bwMode="auto">
          <a:xfrm>
            <a:off x="4414706" y="3950525"/>
            <a:ext cx="1117860" cy="66142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Text Box 75"/>
          <p:cNvSpPr txBox="1">
            <a:spLocks noChangeArrowheads="1"/>
          </p:cNvSpPr>
          <p:nvPr/>
        </p:nvSpPr>
        <p:spPr bwMode="auto">
          <a:xfrm>
            <a:off x="4594419" y="3896333"/>
            <a:ext cx="83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Tahoma" pitchFamily="34" charset="0"/>
                <a:sym typeface="Symbol" pitchFamily="18" charset="2"/>
              </a:rPr>
              <a:t></a:t>
            </a:r>
            <a:r>
              <a:rPr lang="es-MX" dirty="0">
                <a:latin typeface="Tahoma" pitchFamily="34" charset="0"/>
                <a:sym typeface="Symbol" pitchFamily="18" charset="2"/>
              </a:rPr>
              <a:t>i/o</a:t>
            </a:r>
          </a:p>
        </p:txBody>
      </p:sp>
      <p:sp>
        <p:nvSpPr>
          <p:cNvPr id="13" name="Oval 76"/>
          <p:cNvSpPr>
            <a:spLocks noChangeArrowheads="1"/>
          </p:cNvSpPr>
          <p:nvPr/>
        </p:nvSpPr>
        <p:spPr bwMode="auto">
          <a:xfrm>
            <a:off x="3882954" y="4351755"/>
            <a:ext cx="964242" cy="661421"/>
          </a:xfrm>
          <a:prstGeom prst="ellipse">
            <a:avLst/>
          </a:prstGeom>
          <a:solidFill>
            <a:srgbClr val="00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4074391" y="4334339"/>
            <a:ext cx="579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200" dirty="0">
                <a:latin typeface="Tahoma" pitchFamily="34" charset="0"/>
                <a:sym typeface="Symbol" pitchFamily="18" charset="2"/>
              </a:rPr>
              <a:t></a:t>
            </a:r>
          </a:p>
        </p:txBody>
      </p:sp>
      <p:sp>
        <p:nvSpPr>
          <p:cNvPr id="15" name="Text Box 78"/>
          <p:cNvSpPr txBox="1">
            <a:spLocks noChangeArrowheads="1"/>
          </p:cNvSpPr>
          <p:nvPr/>
        </p:nvSpPr>
        <p:spPr bwMode="auto">
          <a:xfrm>
            <a:off x="5353718" y="2145050"/>
            <a:ext cx="1208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4400" dirty="0">
                <a:latin typeface="Arial" pitchFamily="34" charset="0"/>
                <a:cs typeface="Arial" pitchFamily="34" charset="0"/>
              </a:rPr>
              <a:t>H</a:t>
            </a:r>
            <a:r>
              <a:rPr lang="es-MX" sz="44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4400" dirty="0">
                <a:latin typeface="Arial" pitchFamily="34" charset="0"/>
                <a:cs typeface="Arial" pitchFamily="34" charset="0"/>
              </a:rPr>
              <a:t>R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9"/>
          <p:cNvSpPr>
            <a:spLocks noChangeArrowheads="1"/>
          </p:cNvSpPr>
          <p:nvPr/>
        </p:nvSpPr>
        <p:spPr bwMode="auto">
          <a:xfrm>
            <a:off x="2427137" y="2780878"/>
            <a:ext cx="427764" cy="8508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" name="Oval 80"/>
          <p:cNvSpPr>
            <a:spLocks noChangeArrowheads="1"/>
          </p:cNvSpPr>
          <p:nvPr/>
        </p:nvSpPr>
        <p:spPr bwMode="auto">
          <a:xfrm>
            <a:off x="2169533" y="2734676"/>
            <a:ext cx="321414" cy="11015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8" name="Oval 81"/>
          <p:cNvSpPr>
            <a:spLocks noChangeArrowheads="1"/>
          </p:cNvSpPr>
          <p:nvPr/>
        </p:nvSpPr>
        <p:spPr bwMode="auto">
          <a:xfrm>
            <a:off x="2769821" y="2712791"/>
            <a:ext cx="321414" cy="11015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" name="Line 82"/>
          <p:cNvSpPr>
            <a:spLocks noChangeShapeType="1"/>
          </p:cNvSpPr>
          <p:nvPr/>
        </p:nvSpPr>
        <p:spPr bwMode="auto">
          <a:xfrm flipV="1">
            <a:off x="2630313" y="2477724"/>
            <a:ext cx="0" cy="170948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0" name="Text Box 83"/>
          <p:cNvSpPr txBox="1">
            <a:spLocks noChangeArrowheads="1"/>
          </p:cNvSpPr>
          <p:nvPr/>
        </p:nvSpPr>
        <p:spPr bwMode="auto">
          <a:xfrm>
            <a:off x="2114786" y="1759566"/>
            <a:ext cx="1085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Arial" pitchFamily="34" charset="0"/>
                <a:cs typeface="Arial" pitchFamily="34" charset="0"/>
              </a:rPr>
              <a:t>Ca</a:t>
            </a:r>
            <a:r>
              <a:rPr lang="es-MX" sz="3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s-MX" sz="2800" baseline="30000" dirty="0">
                <a:latin typeface="Arial" pitchFamily="34" charset="0"/>
                <a:cs typeface="Arial" pitchFamily="34" charset="0"/>
              </a:rPr>
              <a:t>+</a:t>
            </a:r>
            <a:endParaRPr lang="en-US" sz="28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84"/>
          <p:cNvSpPr txBox="1">
            <a:spLocks noChangeArrowheads="1"/>
          </p:cNvSpPr>
          <p:nvPr/>
        </p:nvSpPr>
        <p:spPr bwMode="auto">
          <a:xfrm>
            <a:off x="2777133" y="4351854"/>
            <a:ext cx="593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200" b="1" dirty="0">
                <a:latin typeface="Arial" pitchFamily="34" charset="0"/>
                <a:cs typeface="Arial" pitchFamily="34" charset="0"/>
              </a:rPr>
              <a:t>(-)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rc 85"/>
          <p:cNvSpPr>
            <a:spLocks/>
          </p:cNvSpPr>
          <p:nvPr/>
        </p:nvSpPr>
        <p:spPr bwMode="auto">
          <a:xfrm flipH="1" flipV="1">
            <a:off x="3065164" y="3919806"/>
            <a:ext cx="718528" cy="65323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7" name="36 Elipse"/>
          <p:cNvSpPr/>
          <p:nvPr/>
        </p:nvSpPr>
        <p:spPr bwMode="auto">
          <a:xfrm>
            <a:off x="6593557" y="3271734"/>
            <a:ext cx="936104" cy="648072"/>
          </a:xfrm>
          <a:prstGeom prst="ellipse">
            <a:avLst/>
          </a:prstGeom>
          <a:solidFill>
            <a:srgbClr val="FFFF9B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Arc 85"/>
          <p:cNvSpPr>
            <a:spLocks/>
          </p:cNvSpPr>
          <p:nvPr/>
        </p:nvSpPr>
        <p:spPr bwMode="auto">
          <a:xfrm rot="-3120000" flipH="1" flipV="1">
            <a:off x="5503371" y="3915573"/>
            <a:ext cx="1168573" cy="54440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  <a:round/>
            <a:headEnd type="triangle"/>
            <a:tailEnd type="non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9" name="Text Box 78"/>
          <p:cNvSpPr txBox="1">
            <a:spLocks noChangeArrowheads="1"/>
          </p:cNvSpPr>
          <p:nvPr/>
        </p:nvSpPr>
        <p:spPr bwMode="auto">
          <a:xfrm>
            <a:off x="6691154" y="3325506"/>
            <a:ext cx="7553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200" dirty="0">
                <a:latin typeface="Arial" pitchFamily="34" charset="0"/>
                <a:cs typeface="Arial" pitchFamily="34" charset="0"/>
              </a:rPr>
              <a:t>AC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 Box 84"/>
          <p:cNvSpPr txBox="1">
            <a:spLocks noChangeArrowheads="1"/>
          </p:cNvSpPr>
          <p:nvPr/>
        </p:nvSpPr>
        <p:spPr bwMode="auto">
          <a:xfrm>
            <a:off x="6300192" y="4221088"/>
            <a:ext cx="593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200" b="1" dirty="0">
                <a:latin typeface="Arial" pitchFamily="34" charset="0"/>
                <a:cs typeface="Arial" pitchFamily="34" charset="0"/>
              </a:rPr>
              <a:t>(-)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40 Triángulo isósceles"/>
          <p:cNvSpPr/>
          <p:nvPr/>
        </p:nvSpPr>
        <p:spPr bwMode="auto">
          <a:xfrm rot="-10800000">
            <a:off x="4807074" y="2342406"/>
            <a:ext cx="288032" cy="432048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29 Grupo"/>
          <p:cNvGrpSpPr/>
          <p:nvPr/>
        </p:nvGrpSpPr>
        <p:grpSpPr>
          <a:xfrm>
            <a:off x="5824711" y="3352800"/>
            <a:ext cx="864096" cy="595115"/>
            <a:chOff x="2267744" y="5138142"/>
            <a:chExt cx="864096" cy="595115"/>
          </a:xfrm>
        </p:grpSpPr>
        <p:sp>
          <p:nvSpPr>
            <p:cNvPr id="31" name="Oval 76"/>
            <p:cNvSpPr>
              <a:spLocks noChangeArrowheads="1"/>
            </p:cNvSpPr>
            <p:nvPr/>
          </p:nvSpPr>
          <p:spPr bwMode="auto">
            <a:xfrm>
              <a:off x="2267744" y="5157193"/>
              <a:ext cx="864096" cy="576064"/>
            </a:xfrm>
            <a:prstGeom prst="ellipse">
              <a:avLst/>
            </a:prstGeom>
            <a:solidFill>
              <a:srgbClr val="00FFFF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" name="Text Box 77"/>
            <p:cNvSpPr txBox="1">
              <a:spLocks noChangeArrowheads="1"/>
            </p:cNvSpPr>
            <p:nvPr/>
          </p:nvSpPr>
          <p:spPr bwMode="auto">
            <a:xfrm>
              <a:off x="2411760" y="5138142"/>
              <a:ext cx="57900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MX" sz="3200" dirty="0">
                  <a:latin typeface="Tahoma" pitchFamily="34" charset="0"/>
                  <a:sym typeface="Symbol" pitchFamily="18" charset="2"/>
                </a:rPr>
                <a:t></a:t>
              </a:r>
            </a:p>
          </p:txBody>
        </p:sp>
      </p:grp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076056" y="4437112"/>
          <a:ext cx="3924943" cy="159101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757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8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45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46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MX" sz="1700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hH</a:t>
                      </a:r>
                      <a:r>
                        <a:rPr lang="es-MX" sz="17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s-MX" sz="1700" baseline="-25000" dirty="0">
                          <a:latin typeface="Arial" pitchFamily="34" charset="0"/>
                          <a:cs typeface="Arial" pitchFamily="34" charset="0"/>
                        </a:rPr>
                        <a:t>WT</a:t>
                      </a:r>
                      <a:endParaRPr lang="es-MX" sz="1700" b="1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hH</a:t>
                      </a:r>
                      <a:r>
                        <a:rPr lang="es-MX" sz="17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s-MX" sz="1700" baseline="-25000" dirty="0">
                          <a:latin typeface="Arial" pitchFamily="34" charset="0"/>
                          <a:cs typeface="Arial" pitchFamily="34" charset="0"/>
                        </a:rPr>
                        <a:t>A280V</a:t>
                      </a:r>
                      <a:endParaRPr lang="es-MX" sz="1700" b="1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i="1" dirty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s-MX" sz="1700" b="1" i="1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4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 err="1">
                          <a:latin typeface="Arial" pitchFamily="34" charset="0"/>
                          <a:cs typeface="Arial" pitchFamily="34" charset="0"/>
                        </a:rPr>
                        <a:t>Emax</a:t>
                      </a:r>
                      <a:endParaRPr lang="es-MX" sz="1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129 ± 3%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112 ± 3%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0.01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14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pEC</a:t>
                      </a:r>
                      <a:r>
                        <a:rPr lang="es-MX" sz="1700" baseline="-25000" dirty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s-MX" sz="1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8.50 ± 0.14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9.00 ± 0.32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Arial" pitchFamily="34" charset="0"/>
                          <a:cs typeface="Arial" pitchFamily="34" charset="0"/>
                        </a:rPr>
                        <a:t>0.17</a:t>
                      </a:r>
                      <a:endParaRPr lang="es-MX" sz="17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133382" y="253097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rial" pitchFamily="34" charset="0"/>
                <a:cs typeface="Arial" pitchFamily="34" charset="0"/>
              </a:rPr>
              <a:t>La mutación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A280V disminuye la </a:t>
            </a:r>
            <a:r>
              <a:rPr lang="es-MX" sz="3200" dirty="0">
                <a:latin typeface="Arial"/>
              </a:rPr>
              <a:t>activación </a:t>
            </a:r>
            <a:br>
              <a:rPr lang="es-MX" sz="3200" dirty="0">
                <a:latin typeface="Arial"/>
              </a:rPr>
            </a:br>
            <a:r>
              <a:rPr lang="es-MX" sz="3200" dirty="0">
                <a:latin typeface="Arial"/>
              </a:rPr>
              <a:t>de proteínas G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6669" name="Object 13"/>
          <p:cNvGraphicFramePr>
            <a:graphicFrameLocks noChangeAspect="1"/>
          </p:cNvGraphicFramePr>
          <p:nvPr/>
        </p:nvGraphicFramePr>
        <p:xfrm>
          <a:off x="-25940" y="1700808"/>
          <a:ext cx="5462036" cy="4629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383" name="Prism Project" r:id="rId3" imgW="5184000" imgH="4392000" progId="Prism5.Document">
                  <p:embed/>
                </p:oleObj>
              </mc:Choice>
              <mc:Fallback>
                <p:oleObj name="Prism Project" r:id="rId3" imgW="5184000" imgH="4392000" progId="Prism5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940" y="1700808"/>
                        <a:ext cx="5462036" cy="4629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5436096" y="2355655"/>
            <a:ext cx="3384376" cy="51836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4" name="33 Grupo"/>
          <p:cNvGrpSpPr/>
          <p:nvPr/>
        </p:nvGrpSpPr>
        <p:grpSpPr>
          <a:xfrm>
            <a:off x="5968727" y="2113820"/>
            <a:ext cx="1795791" cy="1315180"/>
            <a:chOff x="9544961" y="2113820"/>
            <a:chExt cx="1795791" cy="1315180"/>
          </a:xfrm>
        </p:grpSpPr>
        <p:sp>
          <p:nvSpPr>
            <p:cNvPr id="8" name="AutoShape 60"/>
            <p:cNvSpPr>
              <a:spLocks noChangeArrowheads="1"/>
            </p:cNvSpPr>
            <p:nvPr/>
          </p:nvSpPr>
          <p:spPr bwMode="auto">
            <a:xfrm>
              <a:off x="9993909" y="2113820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9" name="AutoShape 61"/>
            <p:cNvSpPr>
              <a:spLocks noChangeArrowheads="1"/>
            </p:cNvSpPr>
            <p:nvPr/>
          </p:nvSpPr>
          <p:spPr bwMode="auto">
            <a:xfrm>
              <a:off x="10506992" y="2113820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auto">
            <a:xfrm rot="10800000">
              <a:off x="10250450" y="2872577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1" name="AutoShape 63"/>
            <p:cNvSpPr>
              <a:spLocks noChangeArrowheads="1"/>
            </p:cNvSpPr>
            <p:nvPr/>
          </p:nvSpPr>
          <p:spPr bwMode="auto">
            <a:xfrm rot="10800000">
              <a:off x="10763534" y="3226664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" name="AutoShape 64"/>
            <p:cNvSpPr>
              <a:spLocks noChangeArrowheads="1"/>
            </p:cNvSpPr>
            <p:nvPr/>
          </p:nvSpPr>
          <p:spPr bwMode="auto">
            <a:xfrm rot="10800000">
              <a:off x="9737367" y="2872577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3" name="Rectangle 65"/>
            <p:cNvSpPr>
              <a:spLocks noChangeArrowheads="1"/>
            </p:cNvSpPr>
            <p:nvPr/>
          </p:nvSpPr>
          <p:spPr bwMode="auto">
            <a:xfrm>
              <a:off x="10763534" y="2214987"/>
              <a:ext cx="64136" cy="111284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4" name="Rectangle 66"/>
            <p:cNvSpPr>
              <a:spLocks noChangeArrowheads="1"/>
            </p:cNvSpPr>
            <p:nvPr/>
          </p:nvSpPr>
          <p:spPr bwMode="auto">
            <a:xfrm>
              <a:off x="10506992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5" name="Rectangle 67"/>
            <p:cNvSpPr>
              <a:spLocks noChangeArrowheads="1"/>
            </p:cNvSpPr>
            <p:nvPr/>
          </p:nvSpPr>
          <p:spPr bwMode="auto">
            <a:xfrm>
              <a:off x="9993909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7" name="Rectangle 68"/>
            <p:cNvSpPr>
              <a:spLocks noChangeArrowheads="1"/>
            </p:cNvSpPr>
            <p:nvPr/>
          </p:nvSpPr>
          <p:spPr bwMode="auto">
            <a:xfrm>
              <a:off x="10250450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8" name="Rectangle 69"/>
            <p:cNvSpPr>
              <a:spLocks noChangeArrowheads="1"/>
            </p:cNvSpPr>
            <p:nvPr/>
          </p:nvSpPr>
          <p:spPr bwMode="auto">
            <a:xfrm>
              <a:off x="11020075" y="2214987"/>
              <a:ext cx="64136" cy="111284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9" name="Rectangle 70"/>
            <p:cNvSpPr>
              <a:spLocks noChangeArrowheads="1"/>
            </p:cNvSpPr>
            <p:nvPr/>
          </p:nvSpPr>
          <p:spPr bwMode="auto">
            <a:xfrm>
              <a:off x="11276616" y="2214987"/>
              <a:ext cx="64136" cy="101167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" name="AutoShape 71"/>
            <p:cNvSpPr>
              <a:spLocks noChangeArrowheads="1"/>
            </p:cNvSpPr>
            <p:nvPr/>
          </p:nvSpPr>
          <p:spPr bwMode="auto">
            <a:xfrm>
              <a:off x="11020075" y="2113820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1" name="Rectangle 72"/>
            <p:cNvSpPr>
              <a:spLocks noChangeArrowheads="1"/>
            </p:cNvSpPr>
            <p:nvPr/>
          </p:nvSpPr>
          <p:spPr bwMode="auto">
            <a:xfrm>
              <a:off x="9737367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" name="AutoShape 73"/>
            <p:cNvSpPr>
              <a:spLocks noChangeArrowheads="1"/>
            </p:cNvSpPr>
            <p:nvPr/>
          </p:nvSpPr>
          <p:spPr bwMode="auto">
            <a:xfrm>
              <a:off x="9544961" y="2164404"/>
              <a:ext cx="256541" cy="1517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23" name="Oval 74"/>
          <p:cNvSpPr>
            <a:spLocks noChangeArrowheads="1"/>
          </p:cNvSpPr>
          <p:nvPr/>
        </p:nvSpPr>
        <p:spPr bwMode="auto">
          <a:xfrm>
            <a:off x="6541198" y="3167565"/>
            <a:ext cx="1072233" cy="621475"/>
          </a:xfrm>
          <a:prstGeom prst="ellipse">
            <a:avLst/>
          </a:prstGeom>
          <a:solidFill>
            <a:srgbClr val="FF0000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" name="Text Box 75"/>
          <p:cNvSpPr txBox="1">
            <a:spLocks noChangeArrowheads="1"/>
          </p:cNvSpPr>
          <p:nvPr/>
        </p:nvSpPr>
        <p:spPr bwMode="auto">
          <a:xfrm>
            <a:off x="6688003" y="3126755"/>
            <a:ext cx="796772" cy="6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Tahoma" pitchFamily="34" charset="0"/>
                <a:sym typeface="Symbol" pitchFamily="18" charset="2"/>
              </a:rPr>
              <a:t></a:t>
            </a:r>
            <a:r>
              <a:rPr lang="es-MX" dirty="0">
                <a:latin typeface="Tahoma" pitchFamily="34" charset="0"/>
                <a:sym typeface="Symbol" pitchFamily="18" charset="2"/>
              </a:rPr>
              <a:t>i/o</a:t>
            </a: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7453627" y="1340768"/>
            <a:ext cx="1159639" cy="7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4000" dirty="0">
                <a:latin typeface="Arial" pitchFamily="34" charset="0"/>
                <a:cs typeface="Arial" pitchFamily="34" charset="0"/>
              </a:rPr>
              <a:t>H</a:t>
            </a:r>
            <a:r>
              <a:rPr lang="es-MX" sz="4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4000" dirty="0">
                <a:latin typeface="Arial" pitchFamily="34" charset="0"/>
                <a:cs typeface="Arial" pitchFamily="34" charset="0"/>
              </a:rPr>
              <a:t>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26 Triángulo isósceles"/>
          <p:cNvSpPr/>
          <p:nvPr/>
        </p:nvSpPr>
        <p:spPr bwMode="auto">
          <a:xfrm rot="10800000">
            <a:off x="6721807" y="1638613"/>
            <a:ext cx="276276" cy="405955"/>
          </a:xfrm>
          <a:prstGeom prst="triangle">
            <a:avLst/>
          </a:prstGeom>
          <a:solidFill>
            <a:srgbClr val="FFFF9B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217514" y="260648"/>
            <a:ext cx="473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Arial" charset="0"/>
              </a:rPr>
              <a:t>Fuego de San Antonio</a:t>
            </a:r>
            <a:endParaRPr lang="es-ES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86725" name="Picture 5" descr="Bo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46384"/>
            <a:ext cx="5472608" cy="5403652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5736" y="260648"/>
            <a:ext cx="47502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Arial" charset="0"/>
              </a:rPr>
              <a:t>Fuego de San Antonio</a:t>
            </a:r>
            <a:endParaRPr lang="es-ES" sz="3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31 Grupo"/>
          <p:cNvGrpSpPr/>
          <p:nvPr/>
        </p:nvGrpSpPr>
        <p:grpSpPr>
          <a:xfrm>
            <a:off x="5292080" y="3592065"/>
            <a:ext cx="864096" cy="595115"/>
            <a:chOff x="2267744" y="5138142"/>
            <a:chExt cx="864096" cy="595115"/>
          </a:xfrm>
        </p:grpSpPr>
        <p:sp>
          <p:nvSpPr>
            <p:cNvPr id="33" name="Oval 76"/>
            <p:cNvSpPr>
              <a:spLocks noChangeArrowheads="1"/>
            </p:cNvSpPr>
            <p:nvPr/>
          </p:nvSpPr>
          <p:spPr bwMode="auto">
            <a:xfrm>
              <a:off x="2267744" y="5157193"/>
              <a:ext cx="864096" cy="576064"/>
            </a:xfrm>
            <a:prstGeom prst="ellipse">
              <a:avLst/>
            </a:prstGeom>
            <a:solidFill>
              <a:srgbClr val="00FFFF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4" name="Text Box 77"/>
            <p:cNvSpPr txBox="1">
              <a:spLocks noChangeArrowheads="1"/>
            </p:cNvSpPr>
            <p:nvPr/>
          </p:nvSpPr>
          <p:spPr bwMode="auto">
            <a:xfrm>
              <a:off x="2411760" y="5138142"/>
              <a:ext cx="57900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MX" sz="3200" dirty="0">
                  <a:latin typeface="Tahoma" pitchFamily="34" charset="0"/>
                  <a:sym typeface="Symbol" pitchFamily="18" charset="2"/>
                </a:rPr>
                <a:t></a:t>
              </a:r>
            </a:p>
          </p:txBody>
        </p:sp>
      </p:grp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860032" y="4585338"/>
          <a:ext cx="4104455" cy="165197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05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8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8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1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46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MX" sz="1800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hH</a:t>
                      </a:r>
                      <a:r>
                        <a:rPr lang="es-MX" sz="18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s-MX" sz="1800" baseline="-25000" dirty="0">
                          <a:latin typeface="Arial" pitchFamily="34" charset="0"/>
                          <a:cs typeface="Arial" pitchFamily="34" charset="0"/>
                        </a:rPr>
                        <a:t>WT</a:t>
                      </a:r>
                      <a:endParaRPr lang="es-MX" sz="1800" b="1" baseline="-25000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hH</a:t>
                      </a:r>
                      <a:r>
                        <a:rPr lang="es-MX" sz="18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s-MX" sz="1800" baseline="-25000" dirty="0">
                          <a:latin typeface="Arial" pitchFamily="34" charset="0"/>
                          <a:cs typeface="Arial" pitchFamily="34" charset="0"/>
                        </a:rPr>
                        <a:t>A280V</a:t>
                      </a:r>
                      <a:endParaRPr lang="es-MX" sz="1800" b="1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i="1" dirty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s-MX" sz="1800" b="1" i="1" dirty="0">
                        <a:solidFill>
                          <a:srgbClr val="31849B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4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latin typeface="Arial" pitchFamily="34" charset="0"/>
                          <a:cs typeface="Arial" pitchFamily="34" charset="0"/>
                        </a:rPr>
                        <a:t>Imax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94 ± 2%</a:t>
                      </a:r>
                      <a:endParaRPr lang="es-MX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57 ± 8%</a:t>
                      </a:r>
                      <a:endParaRPr lang="es-MX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0.01</a:t>
                      </a:r>
                      <a:endParaRPr lang="es-MX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14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pIC</a:t>
                      </a:r>
                      <a:r>
                        <a:rPr lang="es-MX" sz="1800" baseline="-25000" dirty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8.22 ± 0.35</a:t>
                      </a:r>
                      <a:endParaRPr lang="es-MX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7.75 ± 0.05</a:t>
                      </a:r>
                      <a:endParaRPr lang="es-MX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Arial" pitchFamily="34" charset="0"/>
                          <a:cs typeface="Arial" pitchFamily="34" charset="0"/>
                        </a:rPr>
                        <a:t>0.22</a:t>
                      </a:r>
                      <a:endParaRPr lang="es-MX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33382" y="260648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rial" pitchFamily="34" charset="0"/>
                <a:cs typeface="Arial" pitchFamily="34" charset="0"/>
              </a:rPr>
              <a:t>La mutación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A280V disminuye la eficacia del </a:t>
            </a:r>
          </a:p>
          <a:p>
            <a:pPr algn="ctr"/>
            <a:r>
              <a:rPr lang="es-MX" sz="3200" dirty="0">
                <a:latin typeface="Arial"/>
              </a:rPr>
              <a:t>H</a:t>
            </a:r>
            <a:r>
              <a:rPr lang="es-MX" sz="3200" baseline="-25000" dirty="0">
                <a:latin typeface="Arial"/>
              </a:rPr>
              <a:t>3</a:t>
            </a:r>
            <a:r>
              <a:rPr lang="es-MX" sz="3200" dirty="0">
                <a:latin typeface="Arial"/>
              </a:rPr>
              <a:t>R</a:t>
            </a:r>
            <a:r>
              <a:rPr lang="es-MX" sz="3200" baseline="-25000" dirty="0">
                <a:latin typeface="Arial"/>
              </a:rPr>
              <a:t> </a:t>
            </a:r>
            <a:r>
              <a:rPr lang="es-MX" sz="3200" dirty="0">
                <a:latin typeface="Arial"/>
                <a:cs typeface="Arial" pitchFamily="34" charset="0"/>
              </a:rPr>
              <a:t>para inhibir la formación de </a:t>
            </a:r>
            <a:r>
              <a:rPr lang="es-MX" sz="3200" dirty="0" err="1">
                <a:latin typeface="Arial"/>
                <a:cs typeface="Arial" pitchFamily="34" charset="0"/>
              </a:rPr>
              <a:t>AMPc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-36512" y="1484785"/>
          <a:ext cx="5328592" cy="464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07" name="Prism Project" r:id="rId3" imgW="5040000" imgH="4392000" progId="Prism5.Document">
                  <p:embed/>
                </p:oleObj>
              </mc:Choice>
              <mc:Fallback>
                <p:oleObj name="Prism Project" r:id="rId3" imgW="5040000" imgH="4392000" progId="Prism5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1484785"/>
                        <a:ext cx="5328592" cy="46438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8"/>
          <p:cNvSpPr>
            <a:spLocks noChangeArrowheads="1"/>
          </p:cNvSpPr>
          <p:nvPr/>
        </p:nvSpPr>
        <p:spPr bwMode="auto">
          <a:xfrm>
            <a:off x="5167114" y="2471910"/>
            <a:ext cx="3384376" cy="51836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" name="Text Box 78"/>
          <p:cNvSpPr txBox="1">
            <a:spLocks noChangeArrowheads="1"/>
          </p:cNvSpPr>
          <p:nvPr/>
        </p:nvSpPr>
        <p:spPr bwMode="auto">
          <a:xfrm>
            <a:off x="6733547" y="1476073"/>
            <a:ext cx="1159639" cy="7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4000" dirty="0">
                <a:latin typeface="Arial" pitchFamily="34" charset="0"/>
                <a:cs typeface="Arial" pitchFamily="34" charset="0"/>
              </a:rPr>
              <a:t>H</a:t>
            </a:r>
            <a:r>
              <a:rPr lang="es-MX" sz="4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4000" dirty="0">
                <a:latin typeface="Arial" pitchFamily="34" charset="0"/>
                <a:cs typeface="Arial" pitchFamily="34" charset="0"/>
              </a:rPr>
              <a:t>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26 Elipse"/>
          <p:cNvSpPr/>
          <p:nvPr/>
        </p:nvSpPr>
        <p:spPr bwMode="auto">
          <a:xfrm>
            <a:off x="7456512" y="2853750"/>
            <a:ext cx="936104" cy="648072"/>
          </a:xfrm>
          <a:prstGeom prst="ellipse">
            <a:avLst/>
          </a:prstGeom>
          <a:solidFill>
            <a:srgbClr val="FFFF9B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548711" y="2868608"/>
            <a:ext cx="75533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AC</a:t>
            </a:r>
          </a:p>
        </p:txBody>
      </p:sp>
      <p:sp>
        <p:nvSpPr>
          <p:cNvPr id="29" name="Arc 85"/>
          <p:cNvSpPr>
            <a:spLocks/>
          </p:cNvSpPr>
          <p:nvPr/>
        </p:nvSpPr>
        <p:spPr bwMode="auto">
          <a:xfrm rot="18480000" flipH="1" flipV="1">
            <a:off x="6914763" y="3478316"/>
            <a:ext cx="791274" cy="56972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  <a:round/>
            <a:headEnd type="triangle"/>
            <a:tailEnd type="non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0" name="Text Box 84"/>
          <p:cNvSpPr txBox="1">
            <a:spLocks noChangeArrowheads="1"/>
          </p:cNvSpPr>
          <p:nvPr/>
        </p:nvSpPr>
        <p:spPr bwMode="auto">
          <a:xfrm>
            <a:off x="7812360" y="3636313"/>
            <a:ext cx="593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200" b="1" dirty="0">
                <a:latin typeface="Arial" pitchFamily="34" charset="0"/>
                <a:cs typeface="Arial" pitchFamily="34" charset="0"/>
              </a:rPr>
              <a:t>(-)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34 Triángulo isósceles"/>
          <p:cNvSpPr/>
          <p:nvPr/>
        </p:nvSpPr>
        <p:spPr bwMode="auto">
          <a:xfrm rot="10800000">
            <a:off x="5985816" y="1657663"/>
            <a:ext cx="276276" cy="405955"/>
          </a:xfrm>
          <a:prstGeom prst="triangle">
            <a:avLst/>
          </a:prstGeom>
          <a:solidFill>
            <a:srgbClr val="FFFF9B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5267914" y="2190020"/>
            <a:ext cx="1795791" cy="1315180"/>
            <a:chOff x="9544961" y="2113820"/>
            <a:chExt cx="1795791" cy="1315180"/>
          </a:xfrm>
        </p:grpSpPr>
        <p:sp>
          <p:nvSpPr>
            <p:cNvPr id="37" name="AutoShape 60"/>
            <p:cNvSpPr>
              <a:spLocks noChangeArrowheads="1"/>
            </p:cNvSpPr>
            <p:nvPr/>
          </p:nvSpPr>
          <p:spPr bwMode="auto">
            <a:xfrm>
              <a:off x="9993909" y="2113820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8" name="AutoShape 61"/>
            <p:cNvSpPr>
              <a:spLocks noChangeArrowheads="1"/>
            </p:cNvSpPr>
            <p:nvPr/>
          </p:nvSpPr>
          <p:spPr bwMode="auto">
            <a:xfrm>
              <a:off x="10506992" y="2113820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9" name="AutoShape 62"/>
            <p:cNvSpPr>
              <a:spLocks noChangeArrowheads="1"/>
            </p:cNvSpPr>
            <p:nvPr/>
          </p:nvSpPr>
          <p:spPr bwMode="auto">
            <a:xfrm rot="10800000">
              <a:off x="10250450" y="2872577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0" name="AutoShape 63"/>
            <p:cNvSpPr>
              <a:spLocks noChangeArrowheads="1"/>
            </p:cNvSpPr>
            <p:nvPr/>
          </p:nvSpPr>
          <p:spPr bwMode="auto">
            <a:xfrm rot="10800000">
              <a:off x="10763534" y="3226664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1" name="AutoShape 64"/>
            <p:cNvSpPr>
              <a:spLocks noChangeArrowheads="1"/>
            </p:cNvSpPr>
            <p:nvPr/>
          </p:nvSpPr>
          <p:spPr bwMode="auto">
            <a:xfrm rot="10800000">
              <a:off x="9737367" y="2872577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2" name="Rectangle 65"/>
            <p:cNvSpPr>
              <a:spLocks noChangeArrowheads="1"/>
            </p:cNvSpPr>
            <p:nvPr/>
          </p:nvSpPr>
          <p:spPr bwMode="auto">
            <a:xfrm>
              <a:off x="10763534" y="2214987"/>
              <a:ext cx="64136" cy="111284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3" name="Rectangle 66"/>
            <p:cNvSpPr>
              <a:spLocks noChangeArrowheads="1"/>
            </p:cNvSpPr>
            <p:nvPr/>
          </p:nvSpPr>
          <p:spPr bwMode="auto">
            <a:xfrm>
              <a:off x="10506992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9993909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5" name="Rectangle 68"/>
            <p:cNvSpPr>
              <a:spLocks noChangeArrowheads="1"/>
            </p:cNvSpPr>
            <p:nvPr/>
          </p:nvSpPr>
          <p:spPr bwMode="auto">
            <a:xfrm>
              <a:off x="10250450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6" name="Rectangle 69"/>
            <p:cNvSpPr>
              <a:spLocks noChangeArrowheads="1"/>
            </p:cNvSpPr>
            <p:nvPr/>
          </p:nvSpPr>
          <p:spPr bwMode="auto">
            <a:xfrm>
              <a:off x="11020075" y="2214987"/>
              <a:ext cx="64136" cy="111284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7" name="Rectangle 70"/>
            <p:cNvSpPr>
              <a:spLocks noChangeArrowheads="1"/>
            </p:cNvSpPr>
            <p:nvPr/>
          </p:nvSpPr>
          <p:spPr bwMode="auto">
            <a:xfrm>
              <a:off x="11276616" y="2214987"/>
              <a:ext cx="64136" cy="101167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8" name="AutoShape 71"/>
            <p:cNvSpPr>
              <a:spLocks noChangeArrowheads="1"/>
            </p:cNvSpPr>
            <p:nvPr/>
          </p:nvSpPr>
          <p:spPr bwMode="auto">
            <a:xfrm>
              <a:off x="11020075" y="2113820"/>
              <a:ext cx="320677" cy="202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9" name="Rectangle 72"/>
            <p:cNvSpPr>
              <a:spLocks noChangeArrowheads="1"/>
            </p:cNvSpPr>
            <p:nvPr/>
          </p:nvSpPr>
          <p:spPr bwMode="auto">
            <a:xfrm>
              <a:off x="9737367" y="2214987"/>
              <a:ext cx="64136" cy="7587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0" name="AutoShape 73"/>
            <p:cNvSpPr>
              <a:spLocks noChangeArrowheads="1"/>
            </p:cNvSpPr>
            <p:nvPr/>
          </p:nvSpPr>
          <p:spPr bwMode="auto">
            <a:xfrm>
              <a:off x="9544961" y="2164404"/>
              <a:ext cx="256541" cy="1517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23" name="Oval 74"/>
          <p:cNvSpPr>
            <a:spLocks noChangeArrowheads="1"/>
          </p:cNvSpPr>
          <p:nvPr/>
        </p:nvSpPr>
        <p:spPr bwMode="auto">
          <a:xfrm>
            <a:off x="5821118" y="3302870"/>
            <a:ext cx="1072233" cy="621475"/>
          </a:xfrm>
          <a:prstGeom prst="ellipse">
            <a:avLst/>
          </a:prstGeom>
          <a:solidFill>
            <a:srgbClr val="FF0000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5950971" y="3262060"/>
            <a:ext cx="83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Tahoma" pitchFamily="34" charset="0"/>
                <a:sym typeface="Symbol" pitchFamily="18" charset="2"/>
              </a:rPr>
              <a:t></a:t>
            </a:r>
            <a:r>
              <a:rPr lang="es-MX" dirty="0">
                <a:latin typeface="Tahoma" pitchFamily="34" charset="0"/>
                <a:sym typeface="Symbol" pitchFamily="18" charset="2"/>
              </a:rPr>
              <a:t>i/o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4152367" y="1577608"/>
            <a:ext cx="15237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>
                <a:latin typeface="Arial" pitchFamily="34" charset="0"/>
                <a:cs typeface="Arial" pitchFamily="34" charset="0"/>
              </a:rPr>
              <a:t>pERK1/2 </a:t>
            </a:r>
          </a:p>
        </p:txBody>
      </p:sp>
      <p:pic>
        <p:nvPicPr>
          <p:cNvPr id="13" name="Picture 4" descr="F:\CT1\Curso temporal 7 min. 21 03 2013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1" t="55084" r="15934" b="38017"/>
          <a:stretch/>
        </p:blipFill>
        <p:spPr bwMode="auto">
          <a:xfrm>
            <a:off x="5641624" y="2635390"/>
            <a:ext cx="2746800" cy="4394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CT1\Curso temporal 7 min. 21 03 2013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55084" r="56733" b="38017"/>
          <a:stretch/>
        </p:blipFill>
        <p:spPr bwMode="auto">
          <a:xfrm>
            <a:off x="5629972" y="1563980"/>
            <a:ext cx="2746800" cy="4429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857873" y="3111006"/>
            <a:ext cx="447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   </a:t>
            </a:r>
            <a:r>
              <a:rPr lang="es-MX" sz="1700" dirty="0">
                <a:latin typeface="Arial" pitchFamily="34" charset="0"/>
                <a:cs typeface="Arial" pitchFamily="34" charset="0"/>
              </a:rPr>
              <a:t>Tiempo ( min )    0      1   2.5    5    10    15    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980783" y="1092437"/>
            <a:ext cx="143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hH</a:t>
            </a:r>
            <a:r>
              <a:rPr lang="es-MX" sz="2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R</a:t>
            </a:r>
            <a:r>
              <a:rPr lang="es-MX" sz="2000" baseline="-25000" dirty="0">
                <a:latin typeface="Arial" pitchFamily="34" charset="0"/>
                <a:cs typeface="Arial" pitchFamily="34" charset="0"/>
              </a:rPr>
              <a:t>WT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7095602" y="2172557"/>
            <a:ext cx="143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hH</a:t>
            </a:r>
            <a:r>
              <a:rPr lang="es-MX" sz="2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R</a:t>
            </a:r>
            <a:r>
              <a:rPr lang="es-MX" sz="2000" baseline="-25000" dirty="0">
                <a:latin typeface="Arial" pitchFamily="34" charset="0"/>
                <a:cs typeface="Arial" pitchFamily="34" charset="0"/>
              </a:rPr>
              <a:t>A280V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259871" y="2679528"/>
            <a:ext cx="1424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>
                <a:latin typeface="Arial" pitchFamily="34" charset="0"/>
                <a:cs typeface="Arial" pitchFamily="34" charset="0"/>
              </a:rPr>
              <a:t>pERK1/2 </a:t>
            </a:r>
          </a:p>
        </p:txBody>
      </p:sp>
      <p:graphicFrame>
        <p:nvGraphicFramePr>
          <p:cNvPr id="19" name="1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451773"/>
              </p:ext>
            </p:extLst>
          </p:nvPr>
        </p:nvGraphicFramePr>
        <p:xfrm>
          <a:off x="4541838" y="3591321"/>
          <a:ext cx="4217987" cy="329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719" name="Prism Project" r:id="rId5" imgW="5076000" imgH="3960000" progId="Prism5.Document">
                  <p:embed/>
                </p:oleObj>
              </mc:Choice>
              <mc:Fallback>
                <p:oleObj name="Prism Project" r:id="rId5" imgW="5076000" imgH="3960000" progId="Prism5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838" y="3591321"/>
                        <a:ext cx="4217987" cy="329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133382" y="116632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rial" pitchFamily="34" charset="0"/>
                <a:cs typeface="Arial" pitchFamily="34" charset="0"/>
              </a:rPr>
              <a:t>La mutación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A280V disminuye la activación </a:t>
            </a:r>
            <a:br>
              <a:rPr lang="es-MX" sz="3200" dirty="0">
                <a:latin typeface="Arial" pitchFamily="34" charset="0"/>
                <a:cs typeface="Arial" pitchFamily="34" charset="0"/>
              </a:rPr>
            </a:br>
            <a:r>
              <a:rPr lang="es-MX" sz="3200" dirty="0">
                <a:latin typeface="Arial"/>
                <a:cs typeface="Arial" pitchFamily="34" charset="0"/>
              </a:rPr>
              <a:t>de la vía de las </a:t>
            </a:r>
            <a:r>
              <a:rPr lang="es-MX" sz="3200" dirty="0" err="1">
                <a:latin typeface="Arial"/>
                <a:cs typeface="Arial" pitchFamily="34" charset="0"/>
              </a:rPr>
              <a:t>MAPKs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51 Grupo"/>
          <p:cNvGrpSpPr/>
          <p:nvPr/>
        </p:nvGrpSpPr>
        <p:grpSpPr>
          <a:xfrm>
            <a:off x="323528" y="2030666"/>
            <a:ext cx="3600400" cy="3599431"/>
            <a:chOff x="323528" y="1950895"/>
            <a:chExt cx="3600400" cy="3599431"/>
          </a:xfrm>
        </p:grpSpPr>
        <p:grpSp>
          <p:nvGrpSpPr>
            <p:cNvPr id="11" name="10 Grupo"/>
            <p:cNvGrpSpPr/>
            <p:nvPr/>
          </p:nvGrpSpPr>
          <p:grpSpPr>
            <a:xfrm>
              <a:off x="1898886" y="4066887"/>
              <a:ext cx="864096" cy="595115"/>
              <a:chOff x="2267744" y="5138142"/>
              <a:chExt cx="864096" cy="595115"/>
            </a:xfrm>
          </p:grpSpPr>
          <p:sp>
            <p:nvSpPr>
              <p:cNvPr id="20" name="Oval 76"/>
              <p:cNvSpPr>
                <a:spLocks noChangeArrowheads="1"/>
              </p:cNvSpPr>
              <p:nvPr/>
            </p:nvSpPr>
            <p:spPr bwMode="auto">
              <a:xfrm>
                <a:off x="2267744" y="5157193"/>
                <a:ext cx="864096" cy="576064"/>
              </a:xfrm>
              <a:prstGeom prst="ellipse">
                <a:avLst/>
              </a:prstGeom>
              <a:solidFill>
                <a:srgbClr val="00FFFF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 Box 77"/>
              <p:cNvSpPr txBox="1">
                <a:spLocks noChangeArrowheads="1"/>
              </p:cNvSpPr>
              <p:nvPr/>
            </p:nvSpPr>
            <p:spPr bwMode="auto">
              <a:xfrm>
                <a:off x="2411760" y="5138142"/>
                <a:ext cx="57900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sz="3200" dirty="0">
                    <a:latin typeface="Tahoma" pitchFamily="34" charset="0"/>
                    <a:sym typeface="Symbol" pitchFamily="18" charset="2"/>
                  </a:rPr>
                  <a:t></a:t>
                </a:r>
              </a:p>
            </p:txBody>
          </p:sp>
        </p:grpSp>
        <p:sp>
          <p:nvSpPr>
            <p:cNvPr id="23" name="Rectangle 58"/>
            <p:cNvSpPr>
              <a:spLocks noChangeArrowheads="1"/>
            </p:cNvSpPr>
            <p:nvPr/>
          </p:nvSpPr>
          <p:spPr bwMode="auto">
            <a:xfrm>
              <a:off x="539552" y="2946732"/>
              <a:ext cx="3384376" cy="5183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4" name="Text Box 78"/>
            <p:cNvSpPr txBox="1">
              <a:spLocks noChangeArrowheads="1"/>
            </p:cNvSpPr>
            <p:nvPr/>
          </p:nvSpPr>
          <p:spPr bwMode="auto">
            <a:xfrm>
              <a:off x="1187624" y="1950895"/>
              <a:ext cx="1159639" cy="722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MX" sz="4000" dirty="0">
                  <a:latin typeface="Arial" pitchFamily="34" charset="0"/>
                  <a:cs typeface="Arial" pitchFamily="34" charset="0"/>
                </a:rPr>
                <a:t>H</a:t>
              </a:r>
              <a:r>
                <a:rPr lang="es-MX" sz="40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s-MX" sz="4000" dirty="0">
                  <a:latin typeface="Arial" pitchFamily="34" charset="0"/>
                  <a:cs typeface="Arial" pitchFamily="34" charset="0"/>
                </a:rPr>
                <a:t>R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Triángulo isósceles"/>
            <p:cNvSpPr/>
            <p:nvPr/>
          </p:nvSpPr>
          <p:spPr bwMode="auto">
            <a:xfrm rot="10800000">
              <a:off x="2592622" y="2132485"/>
              <a:ext cx="276276" cy="405955"/>
            </a:xfrm>
            <a:prstGeom prst="triangle">
              <a:avLst/>
            </a:prstGeom>
            <a:solidFill>
              <a:srgbClr val="FFFF9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grpSp>
          <p:nvGrpSpPr>
            <p:cNvPr id="30" name="29 Grupo"/>
            <p:cNvGrpSpPr/>
            <p:nvPr/>
          </p:nvGrpSpPr>
          <p:grpSpPr>
            <a:xfrm>
              <a:off x="1874720" y="2664842"/>
              <a:ext cx="1795791" cy="1315180"/>
              <a:chOff x="9544961" y="2113820"/>
              <a:chExt cx="1795791" cy="1315180"/>
            </a:xfrm>
          </p:grpSpPr>
          <p:sp>
            <p:nvSpPr>
              <p:cNvPr id="31" name="AutoShape 60"/>
              <p:cNvSpPr>
                <a:spLocks noChangeArrowheads="1"/>
              </p:cNvSpPr>
              <p:nvPr/>
            </p:nvSpPr>
            <p:spPr bwMode="auto">
              <a:xfrm>
                <a:off x="9993909" y="2113820"/>
                <a:ext cx="320677" cy="202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2" name="AutoShape 61"/>
              <p:cNvSpPr>
                <a:spLocks noChangeArrowheads="1"/>
              </p:cNvSpPr>
              <p:nvPr/>
            </p:nvSpPr>
            <p:spPr bwMode="auto">
              <a:xfrm>
                <a:off x="10506992" y="2113820"/>
                <a:ext cx="320677" cy="202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3" name="AutoShape 62"/>
              <p:cNvSpPr>
                <a:spLocks noChangeArrowheads="1"/>
              </p:cNvSpPr>
              <p:nvPr/>
            </p:nvSpPr>
            <p:spPr bwMode="auto">
              <a:xfrm rot="10800000">
                <a:off x="10250450" y="2872577"/>
                <a:ext cx="320677" cy="202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4" name="AutoShape 63"/>
              <p:cNvSpPr>
                <a:spLocks noChangeArrowheads="1"/>
              </p:cNvSpPr>
              <p:nvPr/>
            </p:nvSpPr>
            <p:spPr bwMode="auto">
              <a:xfrm rot="10800000">
                <a:off x="10763534" y="3226664"/>
                <a:ext cx="320677" cy="202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5" name="AutoShape 64"/>
              <p:cNvSpPr>
                <a:spLocks noChangeArrowheads="1"/>
              </p:cNvSpPr>
              <p:nvPr/>
            </p:nvSpPr>
            <p:spPr bwMode="auto">
              <a:xfrm rot="10800000">
                <a:off x="9737367" y="2872577"/>
                <a:ext cx="320677" cy="202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6" name="Rectangle 65"/>
              <p:cNvSpPr>
                <a:spLocks noChangeArrowheads="1"/>
              </p:cNvSpPr>
              <p:nvPr/>
            </p:nvSpPr>
            <p:spPr bwMode="auto">
              <a:xfrm>
                <a:off x="10763534" y="2214987"/>
                <a:ext cx="64136" cy="111284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66"/>
              <p:cNvSpPr>
                <a:spLocks noChangeArrowheads="1"/>
              </p:cNvSpPr>
              <p:nvPr/>
            </p:nvSpPr>
            <p:spPr bwMode="auto">
              <a:xfrm>
                <a:off x="10506992" y="2214987"/>
                <a:ext cx="64136" cy="758757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67"/>
              <p:cNvSpPr>
                <a:spLocks noChangeArrowheads="1"/>
              </p:cNvSpPr>
              <p:nvPr/>
            </p:nvSpPr>
            <p:spPr bwMode="auto">
              <a:xfrm>
                <a:off x="9993909" y="2214987"/>
                <a:ext cx="64136" cy="758757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68"/>
              <p:cNvSpPr>
                <a:spLocks noChangeArrowheads="1"/>
              </p:cNvSpPr>
              <p:nvPr/>
            </p:nvSpPr>
            <p:spPr bwMode="auto">
              <a:xfrm>
                <a:off x="10250450" y="2214987"/>
                <a:ext cx="64136" cy="758757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69"/>
              <p:cNvSpPr>
                <a:spLocks noChangeArrowheads="1"/>
              </p:cNvSpPr>
              <p:nvPr/>
            </p:nvSpPr>
            <p:spPr bwMode="auto">
              <a:xfrm>
                <a:off x="11020075" y="2214987"/>
                <a:ext cx="64136" cy="111284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70"/>
              <p:cNvSpPr>
                <a:spLocks noChangeArrowheads="1"/>
              </p:cNvSpPr>
              <p:nvPr/>
            </p:nvSpPr>
            <p:spPr bwMode="auto">
              <a:xfrm>
                <a:off x="11276616" y="2214987"/>
                <a:ext cx="64136" cy="1011677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AutoShape 71"/>
              <p:cNvSpPr>
                <a:spLocks noChangeArrowheads="1"/>
              </p:cNvSpPr>
              <p:nvPr/>
            </p:nvSpPr>
            <p:spPr bwMode="auto">
              <a:xfrm>
                <a:off x="11020075" y="2113820"/>
                <a:ext cx="320677" cy="202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43" name="Rectangle 72"/>
              <p:cNvSpPr>
                <a:spLocks noChangeArrowheads="1"/>
              </p:cNvSpPr>
              <p:nvPr/>
            </p:nvSpPr>
            <p:spPr bwMode="auto">
              <a:xfrm>
                <a:off x="9737367" y="2214987"/>
                <a:ext cx="64136" cy="758757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utoShape 73"/>
              <p:cNvSpPr>
                <a:spLocks noChangeArrowheads="1"/>
              </p:cNvSpPr>
              <p:nvPr/>
            </p:nvSpPr>
            <p:spPr bwMode="auto">
              <a:xfrm>
                <a:off x="9544961" y="2164404"/>
                <a:ext cx="256541" cy="1517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45" name="Oval 74"/>
            <p:cNvSpPr>
              <a:spLocks noChangeArrowheads="1"/>
            </p:cNvSpPr>
            <p:nvPr/>
          </p:nvSpPr>
          <p:spPr bwMode="auto">
            <a:xfrm>
              <a:off x="2427924" y="3777692"/>
              <a:ext cx="1072233" cy="621475"/>
            </a:xfrm>
            <a:prstGeom prst="ellipse">
              <a:avLst/>
            </a:prstGeom>
            <a:solidFill>
              <a:srgbClr val="FF0000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6" name="Text Box 75"/>
            <p:cNvSpPr txBox="1">
              <a:spLocks noChangeArrowheads="1"/>
            </p:cNvSpPr>
            <p:nvPr/>
          </p:nvSpPr>
          <p:spPr bwMode="auto">
            <a:xfrm>
              <a:off x="2557777" y="3736882"/>
              <a:ext cx="83067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MX" sz="3600" dirty="0">
                  <a:latin typeface="Tahoma" pitchFamily="34" charset="0"/>
                  <a:sym typeface="Symbol" pitchFamily="18" charset="2"/>
                </a:rPr>
                <a:t></a:t>
              </a:r>
              <a:r>
                <a:rPr lang="es-MX" dirty="0">
                  <a:latin typeface="Tahoma" pitchFamily="34" charset="0"/>
                  <a:sym typeface="Symbol" pitchFamily="18" charset="2"/>
                </a:rPr>
                <a:t>i/o</a:t>
              </a:r>
            </a:p>
          </p:txBody>
        </p:sp>
        <p:sp>
          <p:nvSpPr>
            <p:cNvPr id="48" name="Arc 85"/>
            <p:cNvSpPr>
              <a:spLocks/>
            </p:cNvSpPr>
            <p:nvPr/>
          </p:nvSpPr>
          <p:spPr bwMode="auto">
            <a:xfrm rot="18360000" flipH="1" flipV="1">
              <a:off x="1632675" y="4606680"/>
              <a:ext cx="636923" cy="4273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9" name="Text Box 84"/>
            <p:cNvSpPr txBox="1">
              <a:spLocks noChangeArrowheads="1"/>
            </p:cNvSpPr>
            <p:nvPr/>
          </p:nvSpPr>
          <p:spPr bwMode="auto">
            <a:xfrm>
              <a:off x="1896249" y="4965551"/>
              <a:ext cx="69762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MX" sz="3200" b="1" dirty="0">
                  <a:latin typeface="Arial" pitchFamily="34" charset="0"/>
                  <a:cs typeface="Arial" pitchFamily="34" charset="0"/>
                </a:rPr>
                <a:t>(+)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49 Rectángulo"/>
            <p:cNvSpPr/>
            <p:nvPr/>
          </p:nvSpPr>
          <p:spPr bwMode="auto">
            <a:xfrm>
              <a:off x="323528" y="4733770"/>
              <a:ext cx="1224136" cy="504056"/>
            </a:xfrm>
            <a:prstGeom prst="rect">
              <a:avLst/>
            </a:prstGeom>
            <a:solidFill>
              <a:srgbClr val="0099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398536" y="4725144"/>
              <a:ext cx="1200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MAPK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362" name="Picture 2" descr="Resultado de imagen para migraine substance p"/>
          <p:cNvPicPr>
            <a:picLocks noChangeAspect="1" noChangeArrowheads="1"/>
          </p:cNvPicPr>
          <p:nvPr/>
        </p:nvPicPr>
        <p:blipFill>
          <a:blip r:embed="rId2" cstate="print"/>
          <a:srcRect l="5154" t="2778" r="5165" b="8333"/>
          <a:stretch>
            <a:fillRect/>
          </a:stretch>
        </p:blipFill>
        <p:spPr bwMode="auto">
          <a:xfrm>
            <a:off x="1608422" y="465913"/>
            <a:ext cx="7356066" cy="541135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718687" y="1340768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4" name="3 Circular"/>
          <p:cNvSpPr/>
          <p:nvPr/>
        </p:nvSpPr>
        <p:spPr bwMode="auto">
          <a:xfrm rot="20593870">
            <a:off x="2540330" y="1601586"/>
            <a:ext cx="511300" cy="46745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499992" y="836712"/>
            <a:ext cx="215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Sustancia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P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CGRP</a:t>
            </a:r>
          </a:p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Neurocininas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2" descr="Resultado de imagen para you need two for tan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060848"/>
            <a:ext cx="6096000" cy="342900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955233" y="1126485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Para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bailar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tango se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necesitan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38 Grupo"/>
          <p:cNvGrpSpPr/>
          <p:nvPr/>
        </p:nvGrpSpPr>
        <p:grpSpPr>
          <a:xfrm>
            <a:off x="4841651" y="692696"/>
            <a:ext cx="3834805" cy="5472608"/>
            <a:chOff x="4841651" y="692696"/>
            <a:chExt cx="3834805" cy="5472608"/>
          </a:xfrm>
        </p:grpSpPr>
        <p:sp>
          <p:nvSpPr>
            <p:cNvPr id="34" name="33 Rectángulo"/>
            <p:cNvSpPr/>
            <p:nvPr/>
          </p:nvSpPr>
          <p:spPr bwMode="auto">
            <a:xfrm>
              <a:off x="4860032" y="692696"/>
              <a:ext cx="3816424" cy="5472608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35170" name="Text Box 4"/>
            <p:cNvSpPr txBox="1">
              <a:spLocks noChangeArrowheads="1"/>
            </p:cNvSpPr>
            <p:nvPr/>
          </p:nvSpPr>
          <p:spPr bwMode="auto">
            <a:xfrm>
              <a:off x="4841651" y="2060848"/>
              <a:ext cx="210661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2800" dirty="0" err="1">
                  <a:latin typeface="Arial" charset="0"/>
                </a:rPr>
                <a:t>Neoestriado</a:t>
              </a:r>
              <a:endParaRPr lang="es-ES_tradnl" sz="2800" dirty="0">
                <a:latin typeface="Arial" charset="0"/>
              </a:endParaRPr>
            </a:p>
          </p:txBody>
        </p:sp>
        <p:sp>
          <p:nvSpPr>
            <p:cNvPr id="135171" name="Oval 6"/>
            <p:cNvSpPr>
              <a:spLocks noChangeArrowheads="1"/>
            </p:cNvSpPr>
            <p:nvPr/>
          </p:nvSpPr>
          <p:spPr bwMode="auto">
            <a:xfrm>
              <a:off x="6565974" y="1235522"/>
              <a:ext cx="727075" cy="619125"/>
            </a:xfrm>
            <a:prstGeom prst="ellipse">
              <a:avLst/>
            </a:prstGeom>
            <a:solidFill>
              <a:srgbClr val="6699FF"/>
            </a:solidFill>
            <a:ln w="5715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72" name="Line 7"/>
            <p:cNvSpPr>
              <a:spLocks noChangeShapeType="1"/>
            </p:cNvSpPr>
            <p:nvPr/>
          </p:nvSpPr>
          <p:spPr bwMode="auto">
            <a:xfrm>
              <a:off x="6916812" y="1854647"/>
              <a:ext cx="0" cy="2919412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73" name="Rectangle 8"/>
            <p:cNvSpPr>
              <a:spLocks noChangeArrowheads="1"/>
            </p:cNvSpPr>
            <p:nvPr/>
          </p:nvSpPr>
          <p:spPr bwMode="auto">
            <a:xfrm>
              <a:off x="6632649" y="4774059"/>
              <a:ext cx="566738" cy="354013"/>
            </a:xfrm>
            <a:prstGeom prst="rect">
              <a:avLst/>
            </a:prstGeom>
            <a:solidFill>
              <a:srgbClr val="6699FF"/>
            </a:solidFill>
            <a:ln w="5715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74" name="Line 9"/>
            <p:cNvSpPr>
              <a:spLocks noChangeShapeType="1"/>
            </p:cNvSpPr>
            <p:nvPr/>
          </p:nvSpPr>
          <p:spPr bwMode="auto">
            <a:xfrm>
              <a:off x="6916812" y="2048322"/>
              <a:ext cx="727075" cy="0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175" name="Text Box 11"/>
            <p:cNvSpPr txBox="1">
              <a:spLocks noChangeArrowheads="1"/>
            </p:cNvSpPr>
            <p:nvPr/>
          </p:nvSpPr>
          <p:spPr bwMode="auto">
            <a:xfrm>
              <a:off x="5004048" y="5498068"/>
              <a:ext cx="220605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2800" dirty="0">
                  <a:latin typeface="Arial" charset="0"/>
                </a:rPr>
                <a:t>Globo pálido</a:t>
              </a:r>
              <a:endParaRPr lang="es-ES_tradnl" dirty="0"/>
            </a:p>
          </p:txBody>
        </p:sp>
        <p:sp>
          <p:nvSpPr>
            <p:cNvPr id="135176" name="Text Box 14"/>
            <p:cNvSpPr txBox="1">
              <a:spLocks noChangeArrowheads="1"/>
            </p:cNvSpPr>
            <p:nvPr/>
          </p:nvSpPr>
          <p:spPr bwMode="auto">
            <a:xfrm>
              <a:off x="5581724" y="3016697"/>
              <a:ext cx="1169988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2800" dirty="0">
                  <a:latin typeface="Arial" charset="0"/>
                </a:rPr>
                <a:t>GABA</a:t>
              </a:r>
              <a:endParaRPr lang="es-ES_tradnl" dirty="0"/>
            </a:p>
          </p:txBody>
        </p:sp>
        <p:sp>
          <p:nvSpPr>
            <p:cNvPr id="135177" name="Text Box 16"/>
            <p:cNvSpPr txBox="1">
              <a:spLocks noChangeArrowheads="1"/>
            </p:cNvSpPr>
            <p:nvPr/>
          </p:nvSpPr>
          <p:spPr bwMode="auto">
            <a:xfrm>
              <a:off x="8415412" y="1919734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s-ES"/>
            </a:p>
          </p:txBody>
        </p:sp>
        <p:sp>
          <p:nvSpPr>
            <p:cNvPr id="135178" name="Rectangle 18"/>
            <p:cNvSpPr>
              <a:spLocks noChangeArrowheads="1"/>
            </p:cNvSpPr>
            <p:nvPr/>
          </p:nvSpPr>
          <p:spPr bwMode="auto">
            <a:xfrm>
              <a:off x="7664524" y="1768922"/>
              <a:ext cx="242888" cy="530225"/>
            </a:xfrm>
            <a:prstGeom prst="rect">
              <a:avLst/>
            </a:prstGeom>
            <a:solidFill>
              <a:srgbClr val="6699FF"/>
            </a:solidFill>
            <a:ln w="3810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2" name="Group 48"/>
            <p:cNvGrpSpPr>
              <a:grpSpLocks/>
            </p:cNvGrpSpPr>
            <p:nvPr/>
          </p:nvGrpSpPr>
          <p:grpSpPr bwMode="auto">
            <a:xfrm>
              <a:off x="6019875" y="865634"/>
              <a:ext cx="2635251" cy="4171950"/>
              <a:chOff x="1388" y="636"/>
              <a:chExt cx="1660" cy="2628"/>
            </a:xfrm>
          </p:grpSpPr>
          <p:sp>
            <p:nvSpPr>
              <p:cNvPr id="135180" name="Text Box 15"/>
              <p:cNvSpPr txBox="1">
                <a:spLocks noChangeArrowheads="1"/>
              </p:cNvSpPr>
              <p:nvPr/>
            </p:nvSpPr>
            <p:spPr bwMode="auto">
              <a:xfrm>
                <a:off x="2037" y="2807"/>
                <a:ext cx="40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dirty="0">
                    <a:latin typeface="Arial" charset="0"/>
                  </a:rPr>
                  <a:t>A</a:t>
                </a:r>
                <a:r>
                  <a:rPr lang="es-ES_tradnl" baseline="-25000" dirty="0">
                    <a:latin typeface="Arial" charset="0"/>
                  </a:rPr>
                  <a:t>2A</a:t>
                </a:r>
                <a:endParaRPr lang="es-ES_tradnl" dirty="0"/>
              </a:p>
            </p:txBody>
          </p:sp>
          <p:sp>
            <p:nvSpPr>
              <p:cNvPr id="135181" name="Text Box 17"/>
              <p:cNvSpPr txBox="1">
                <a:spLocks noChangeArrowheads="1"/>
              </p:cNvSpPr>
              <p:nvPr/>
            </p:nvSpPr>
            <p:spPr bwMode="auto">
              <a:xfrm>
                <a:off x="2645" y="1112"/>
                <a:ext cx="40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dirty="0">
                    <a:latin typeface="Arial" charset="0"/>
                  </a:rPr>
                  <a:t>A</a:t>
                </a:r>
                <a:r>
                  <a:rPr lang="es-ES_tradnl" baseline="-25000" dirty="0">
                    <a:latin typeface="Arial" charset="0"/>
                  </a:rPr>
                  <a:t>2A</a:t>
                </a:r>
              </a:p>
            </p:txBody>
          </p:sp>
          <p:sp>
            <p:nvSpPr>
              <p:cNvPr id="135182" name="Oval 25"/>
              <p:cNvSpPr>
                <a:spLocks noChangeArrowheads="1"/>
              </p:cNvSpPr>
              <p:nvPr/>
            </p:nvSpPr>
            <p:spPr bwMode="auto">
              <a:xfrm>
                <a:off x="1787" y="82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5183" name="Text Box 26"/>
              <p:cNvSpPr txBox="1">
                <a:spLocks noChangeArrowheads="1"/>
              </p:cNvSpPr>
              <p:nvPr/>
            </p:nvSpPr>
            <p:spPr bwMode="auto">
              <a:xfrm>
                <a:off x="1388" y="636"/>
                <a:ext cx="40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dirty="0">
                    <a:latin typeface="Arial" charset="0"/>
                  </a:rPr>
                  <a:t>A</a:t>
                </a:r>
                <a:r>
                  <a:rPr lang="es-ES_tradnl" baseline="-25000" dirty="0">
                    <a:latin typeface="Arial" charset="0"/>
                  </a:rPr>
                  <a:t>2A</a:t>
                </a:r>
                <a:endParaRPr lang="en-GB" baseline="-25000" dirty="0">
                  <a:latin typeface="Arial" charset="0"/>
                </a:endParaRPr>
              </a:p>
            </p:txBody>
          </p:sp>
          <p:sp>
            <p:nvSpPr>
              <p:cNvPr id="135184" name="Oval 27"/>
              <p:cNvSpPr>
                <a:spLocks noChangeArrowheads="1"/>
              </p:cNvSpPr>
              <p:nvPr/>
            </p:nvSpPr>
            <p:spPr bwMode="auto">
              <a:xfrm>
                <a:off x="2064" y="312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5185" name="Oval 28"/>
              <p:cNvSpPr>
                <a:spLocks noChangeArrowheads="1"/>
              </p:cNvSpPr>
              <p:nvPr/>
            </p:nvSpPr>
            <p:spPr bwMode="auto">
              <a:xfrm>
                <a:off x="2496" y="126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5986537" y="1476822"/>
              <a:ext cx="2401887" cy="4070350"/>
              <a:chOff x="1367" y="1021"/>
              <a:chExt cx="1513" cy="2564"/>
            </a:xfrm>
          </p:grpSpPr>
          <p:sp>
            <p:nvSpPr>
              <p:cNvPr id="135187" name="Oval 29"/>
              <p:cNvSpPr>
                <a:spLocks noChangeArrowheads="1"/>
              </p:cNvSpPr>
              <p:nvPr/>
            </p:nvSpPr>
            <p:spPr bwMode="auto">
              <a:xfrm>
                <a:off x="1667" y="1057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5188" name="Text Box 30"/>
              <p:cNvSpPr txBox="1">
                <a:spLocks noChangeArrowheads="1"/>
              </p:cNvSpPr>
              <p:nvPr/>
            </p:nvSpPr>
            <p:spPr bwMode="auto">
              <a:xfrm>
                <a:off x="1367" y="1021"/>
                <a:ext cx="32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>
                    <a:latin typeface="Arial" charset="0"/>
                  </a:rPr>
                  <a:t>H</a:t>
                </a:r>
                <a:r>
                  <a:rPr lang="es-ES_tradnl" baseline="-25000">
                    <a:latin typeface="Arial" charset="0"/>
                  </a:rPr>
                  <a:t>3</a:t>
                </a:r>
                <a:endParaRPr lang="en-GB"/>
              </a:p>
            </p:txBody>
          </p:sp>
          <p:sp>
            <p:nvSpPr>
              <p:cNvPr id="135189" name="Oval 31"/>
              <p:cNvSpPr>
                <a:spLocks noChangeArrowheads="1"/>
              </p:cNvSpPr>
              <p:nvPr/>
            </p:nvSpPr>
            <p:spPr bwMode="auto">
              <a:xfrm>
                <a:off x="2427" y="1465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5190" name="Text Box 32"/>
              <p:cNvSpPr txBox="1">
                <a:spLocks noChangeArrowheads="1"/>
              </p:cNvSpPr>
              <p:nvPr/>
            </p:nvSpPr>
            <p:spPr bwMode="auto">
              <a:xfrm>
                <a:off x="2554" y="1362"/>
                <a:ext cx="32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>
                    <a:latin typeface="Arial" charset="0"/>
                  </a:rPr>
                  <a:t>H</a:t>
                </a:r>
                <a:r>
                  <a:rPr lang="es-ES_tradnl" baseline="-25000">
                    <a:latin typeface="Arial" charset="0"/>
                  </a:rPr>
                  <a:t>3</a:t>
                </a:r>
                <a:endParaRPr lang="en-GB"/>
              </a:p>
            </p:txBody>
          </p:sp>
          <p:sp>
            <p:nvSpPr>
              <p:cNvPr id="135191" name="Oval 33"/>
              <p:cNvSpPr>
                <a:spLocks noChangeArrowheads="1"/>
              </p:cNvSpPr>
              <p:nvPr/>
            </p:nvSpPr>
            <p:spPr bwMode="auto">
              <a:xfrm>
                <a:off x="1964" y="3295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5192" name="Text Box 34"/>
              <p:cNvSpPr txBox="1">
                <a:spLocks noChangeArrowheads="1"/>
              </p:cNvSpPr>
              <p:nvPr/>
            </p:nvSpPr>
            <p:spPr bwMode="auto">
              <a:xfrm>
                <a:off x="2072" y="3297"/>
                <a:ext cx="32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dirty="0">
                    <a:latin typeface="Arial" charset="0"/>
                  </a:rPr>
                  <a:t>H</a:t>
                </a:r>
                <a:r>
                  <a:rPr lang="es-ES_tradnl" baseline="-25000" dirty="0">
                    <a:latin typeface="Arial" charset="0"/>
                  </a:rPr>
                  <a:t>3</a:t>
                </a:r>
                <a:endParaRPr lang="en-GB" dirty="0"/>
              </a:p>
            </p:txBody>
          </p:sp>
        </p:grpSp>
      </p:grp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2" cstate="print"/>
          <a:srcRect l="6446"/>
          <a:stretch>
            <a:fillRect/>
          </a:stretch>
        </p:blipFill>
        <p:spPr bwMode="auto">
          <a:xfrm>
            <a:off x="107504" y="260648"/>
            <a:ext cx="4534874" cy="30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3197" r="29801"/>
          <a:stretch>
            <a:fillRect/>
          </a:stretch>
        </p:blipFill>
        <p:spPr bwMode="auto">
          <a:xfrm>
            <a:off x="179512" y="3573016"/>
            <a:ext cx="410144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682" name="Picture 2" descr="Resultado de imagen para heterodimerization"/>
          <p:cNvPicPr>
            <a:picLocks noChangeAspect="1" noChangeArrowheads="1"/>
          </p:cNvPicPr>
          <p:nvPr/>
        </p:nvPicPr>
        <p:blipFill>
          <a:blip r:embed="rId2" cstate="print"/>
          <a:srcRect b="22261"/>
          <a:stretch>
            <a:fillRect/>
          </a:stretch>
        </p:blipFill>
        <p:spPr bwMode="auto">
          <a:xfrm>
            <a:off x="323528" y="2132856"/>
            <a:ext cx="8244408" cy="252028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51520" y="548680"/>
            <a:ext cx="8712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itchFamily="34" charset="0"/>
                <a:cs typeface="Arial" pitchFamily="34" charset="0"/>
              </a:rPr>
              <a:t>Los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receptores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acoplados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proteínas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G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pueden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formar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dímeros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(homo-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dímeros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o hetero-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dímeros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178055" y="4565226"/>
            <a:ext cx="104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Vía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202713" y="4561964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Vía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82433" y="4581128"/>
            <a:ext cx="1082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Vía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Vía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Vía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511" r="-278" b="31893"/>
          <a:stretch/>
        </p:blipFill>
        <p:spPr>
          <a:xfrm>
            <a:off x="1115616" y="620688"/>
            <a:ext cx="6989261" cy="172819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59632" y="84379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69837" y="84379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779912" y="84379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90117" y="84379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300192" y="108681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948264" y="108681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0" name="Picture 2" descr="D:\TOÑO\Articulos\HISTAMINA\H3R A2AR DIMERS\Neuropharmacology\Figure 1.TIF"/>
          <p:cNvPicPr>
            <a:picLocks noChangeAspect="1" noChangeArrowheads="1"/>
          </p:cNvPicPr>
          <p:nvPr/>
        </p:nvPicPr>
        <p:blipFill>
          <a:blip r:embed="rId3" cstate="print"/>
          <a:srcRect l="53176" t="40895" r="5509" b="30701"/>
          <a:stretch>
            <a:fillRect/>
          </a:stretch>
        </p:blipFill>
        <p:spPr bwMode="auto">
          <a:xfrm>
            <a:off x="251520" y="2714354"/>
            <a:ext cx="4157443" cy="3810989"/>
          </a:xfrm>
          <a:prstGeom prst="rect">
            <a:avLst/>
          </a:prstGeom>
          <a:noFill/>
        </p:spPr>
      </p:pic>
      <p:grpSp>
        <p:nvGrpSpPr>
          <p:cNvPr id="13" name="12 Grupo"/>
          <p:cNvGrpSpPr/>
          <p:nvPr/>
        </p:nvGrpSpPr>
        <p:grpSpPr>
          <a:xfrm>
            <a:off x="4552979" y="2492896"/>
            <a:ext cx="4029803" cy="3888432"/>
            <a:chOff x="4552979" y="2492896"/>
            <a:chExt cx="4029803" cy="3888432"/>
          </a:xfrm>
        </p:grpSpPr>
        <p:pic>
          <p:nvPicPr>
            <p:cNvPr id="11" name="Picture 2" descr="D:\TOÑO\Articulos\HISTAMINA\H3R A2AR DIMERS\Neuropharmacology\Figure 2.TIF"/>
            <p:cNvPicPr>
              <a:picLocks noChangeAspect="1" noChangeArrowheads="1"/>
            </p:cNvPicPr>
            <p:nvPr/>
          </p:nvPicPr>
          <p:blipFill>
            <a:blip r:embed="rId4" cstate="print"/>
            <a:srcRect l="3537" t="9730" r="58468" b="64300"/>
            <a:stretch>
              <a:fillRect/>
            </a:stretch>
          </p:blipFill>
          <p:spPr bwMode="auto">
            <a:xfrm>
              <a:off x="4552979" y="2708920"/>
              <a:ext cx="4029803" cy="3672408"/>
            </a:xfrm>
            <a:prstGeom prst="rect">
              <a:avLst/>
            </a:prstGeom>
            <a:noFill/>
          </p:spPr>
        </p:pic>
        <p:sp>
          <p:nvSpPr>
            <p:cNvPr id="12" name="11 Rectángulo"/>
            <p:cNvSpPr/>
            <p:nvPr/>
          </p:nvSpPr>
          <p:spPr bwMode="auto">
            <a:xfrm>
              <a:off x="4552979" y="2492896"/>
              <a:ext cx="504056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2286484" y="1873426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G</a:t>
            </a:r>
            <a:r>
              <a:rPr lang="es-ES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es-ES" sz="3200" baseline="-25000" dirty="0">
                <a:latin typeface="Arial" pitchFamily="34" charset="0"/>
                <a:cs typeface="Arial" pitchFamily="34" charset="0"/>
              </a:rPr>
              <a:t>qi4</a:t>
            </a:r>
            <a:endParaRPr lang="es-ES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114" name="Picture 2" descr="D:\TOÑO\Articulos\HISTAMINA\H3R A2AR DIMERS\Neuropharmacology\Figure 2.TIF"/>
          <p:cNvPicPr>
            <a:picLocks noChangeAspect="1" noChangeArrowheads="1"/>
          </p:cNvPicPr>
          <p:nvPr/>
        </p:nvPicPr>
        <p:blipFill>
          <a:blip r:embed="rId2" cstate="print"/>
          <a:srcRect l="52174" t="69837" r="7608" b="2381"/>
          <a:stretch>
            <a:fillRect/>
          </a:stretch>
        </p:blipFill>
        <p:spPr bwMode="auto">
          <a:xfrm>
            <a:off x="2601039" y="2708921"/>
            <a:ext cx="3987185" cy="3672408"/>
          </a:xfrm>
          <a:prstGeom prst="rect">
            <a:avLst/>
          </a:prstGeom>
          <a:noFill/>
        </p:spPr>
      </p:pic>
      <p:pic>
        <p:nvPicPr>
          <p:cNvPr id="3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511" r="72105" b="31893"/>
          <a:stretch/>
        </p:blipFill>
        <p:spPr>
          <a:xfrm>
            <a:off x="2123728" y="692696"/>
            <a:ext cx="1944216" cy="1728192"/>
          </a:xfrm>
          <a:prstGeom prst="rect">
            <a:avLst/>
          </a:prstGeom>
        </p:spPr>
      </p:pic>
      <p:pic>
        <p:nvPicPr>
          <p:cNvPr id="10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511" r="72105" b="31893"/>
          <a:stretch/>
        </p:blipFill>
        <p:spPr>
          <a:xfrm>
            <a:off x="5076056" y="692696"/>
            <a:ext cx="1944216" cy="172819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267744" y="116632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377949" y="116632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204552" y="116632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314757" y="116632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1" name="10 Rectángulo"/>
          <p:cNvSpPr/>
          <p:nvPr/>
        </p:nvSpPr>
        <p:spPr bwMode="auto">
          <a:xfrm>
            <a:off x="2699792" y="2492896"/>
            <a:ext cx="43204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11 Elipse"/>
          <p:cNvSpPr/>
          <p:nvPr/>
        </p:nvSpPr>
        <p:spPr bwMode="auto">
          <a:xfrm>
            <a:off x="6556869" y="796508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8"/>
          <p:cNvGrpSpPr/>
          <p:nvPr/>
        </p:nvGrpSpPr>
        <p:grpSpPr>
          <a:xfrm>
            <a:off x="5508104" y="746882"/>
            <a:ext cx="2879371" cy="2555933"/>
            <a:chOff x="1083285" y="4424582"/>
            <a:chExt cx="2375090" cy="2051877"/>
          </a:xfrm>
        </p:grpSpPr>
        <p:pic>
          <p:nvPicPr>
            <p:cNvPr id="3" name="Imagen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8" t="73646" r="29363" b="18919"/>
            <a:stretch/>
          </p:blipFill>
          <p:spPr>
            <a:xfrm>
              <a:off x="1164815" y="5626106"/>
              <a:ext cx="2213435" cy="40773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" name="CuadroTexto 5"/>
            <p:cNvSpPr txBox="1"/>
            <p:nvPr/>
          </p:nvSpPr>
          <p:spPr>
            <a:xfrm>
              <a:off x="1225267" y="519563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  <p:sp>
          <p:nvSpPr>
            <p:cNvPr id="5" name="CuadroTexto 6"/>
            <p:cNvSpPr txBox="1"/>
            <p:nvPr/>
          </p:nvSpPr>
          <p:spPr>
            <a:xfrm rot="18519755">
              <a:off x="1926025" y="4881278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IP:HA-H</a:t>
              </a:r>
              <a:r>
                <a:rPr lang="es-MX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6" name="CuadroTexto 7"/>
            <p:cNvSpPr txBox="1"/>
            <p:nvPr/>
          </p:nvSpPr>
          <p:spPr>
            <a:xfrm rot="18519755">
              <a:off x="2687651" y="4923613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(-) control</a:t>
              </a:r>
            </a:p>
          </p:txBody>
        </p:sp>
        <p:sp>
          <p:nvSpPr>
            <p:cNvPr id="7" name="CuadroTexto 15"/>
            <p:cNvSpPr txBox="1"/>
            <p:nvPr/>
          </p:nvSpPr>
          <p:spPr>
            <a:xfrm>
              <a:off x="1083285" y="6107127"/>
              <a:ext cx="1026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IB: A</a:t>
              </a:r>
              <a:r>
                <a:rPr lang="es-MX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2A</a:t>
              </a:r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8" name="Grupo 19"/>
          <p:cNvGrpSpPr/>
          <p:nvPr/>
        </p:nvGrpSpPr>
        <p:grpSpPr>
          <a:xfrm>
            <a:off x="5561062" y="3411178"/>
            <a:ext cx="2742709" cy="2466094"/>
            <a:chOff x="4057132" y="4508566"/>
            <a:chExt cx="2262362" cy="1979755"/>
          </a:xfrm>
        </p:grpSpPr>
        <p:sp>
          <p:nvSpPr>
            <p:cNvPr id="9" name="CuadroTexto 10"/>
            <p:cNvSpPr txBox="1"/>
            <p:nvPr/>
          </p:nvSpPr>
          <p:spPr>
            <a:xfrm>
              <a:off x="4112957" y="518198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  <p:sp>
          <p:nvSpPr>
            <p:cNvPr id="10" name="CuadroTexto 11"/>
            <p:cNvSpPr txBox="1"/>
            <p:nvPr/>
          </p:nvSpPr>
          <p:spPr>
            <a:xfrm rot="18519755">
              <a:off x="4895412" y="4975911"/>
              <a:ext cx="974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IP:A</a:t>
              </a:r>
              <a:r>
                <a:rPr lang="es-MX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2A</a:t>
              </a:r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" name="CuadroTexto 12"/>
            <p:cNvSpPr txBox="1"/>
            <p:nvPr/>
          </p:nvSpPr>
          <p:spPr>
            <a:xfrm rot="18519755">
              <a:off x="5548770" y="4909958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(-) control</a:t>
              </a:r>
            </a:p>
          </p:txBody>
        </p:sp>
        <p:sp>
          <p:nvSpPr>
            <p:cNvPr id="12" name="CuadroTexto 16"/>
            <p:cNvSpPr txBox="1"/>
            <p:nvPr/>
          </p:nvSpPr>
          <p:spPr>
            <a:xfrm>
              <a:off x="4057132" y="6118989"/>
              <a:ext cx="134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IB: HA-H</a:t>
              </a:r>
              <a:r>
                <a:rPr lang="es-MX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s-MX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pic>
          <p:nvPicPr>
            <p:cNvPr id="13" name="Imagen 21"/>
            <p:cNvPicPr>
              <a:picLocks noChangeAspect="1"/>
            </p:cNvPicPr>
            <p:nvPr/>
          </p:nvPicPr>
          <p:blipFill rotWithShape="1">
            <a:blip r:embed="rId3" cstate="print"/>
            <a:srcRect l="13295" t="2" r="5800" b="-1236"/>
            <a:stretch/>
          </p:blipFill>
          <p:spPr>
            <a:xfrm>
              <a:off x="4163687" y="5612078"/>
              <a:ext cx="2121326" cy="43400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4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511" r="-278" b="31893"/>
          <a:stretch/>
        </p:blipFill>
        <p:spPr>
          <a:xfrm>
            <a:off x="179512" y="1558710"/>
            <a:ext cx="5112568" cy="1264153"/>
          </a:xfrm>
          <a:prstGeom prst="rect">
            <a:avLst/>
          </a:prstGeom>
        </p:spPr>
      </p:pic>
      <p:pic>
        <p:nvPicPr>
          <p:cNvPr id="1235972" name="Picture 4" descr="Resultado de imagen para co-immunoprecipit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358909"/>
            <a:ext cx="3744416" cy="2230331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251520" y="980728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043608" y="980728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2051720" y="980728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987824" y="980728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922590" y="1005030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570662" y="1005030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2344896"/>
            <a:ext cx="4464495" cy="3892416"/>
          </a:xfrm>
          <a:prstGeom prst="rect">
            <a:avLst/>
          </a:prstGeom>
        </p:spPr>
      </p:pic>
      <p:pic>
        <p:nvPicPr>
          <p:cNvPr id="4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511" r="-278" b="31893"/>
          <a:stretch/>
        </p:blipFill>
        <p:spPr>
          <a:xfrm>
            <a:off x="1405537" y="692696"/>
            <a:ext cx="6406823" cy="1584176"/>
          </a:xfrm>
          <a:prstGeom prst="rect">
            <a:avLst/>
          </a:prstGeom>
        </p:spPr>
      </p:pic>
      <p:pic>
        <p:nvPicPr>
          <p:cNvPr id="5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4845"/>
            <a:ext cx="3960440" cy="305439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619672" y="188640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02593" y="188640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821088" y="188640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92056" y="188640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226846" y="212942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2A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874918" y="212942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11 Elipse"/>
          <p:cNvSpPr/>
          <p:nvPr/>
        </p:nvSpPr>
        <p:spPr bwMode="auto">
          <a:xfrm>
            <a:off x="4059066" y="787630"/>
            <a:ext cx="216024" cy="216024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12 Elipse"/>
          <p:cNvSpPr/>
          <p:nvPr/>
        </p:nvSpPr>
        <p:spPr bwMode="auto">
          <a:xfrm>
            <a:off x="6516216" y="810078"/>
            <a:ext cx="216024" cy="216024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680937" y="1948373"/>
            <a:ext cx="4035079" cy="265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Espasmo</a:t>
            </a:r>
            <a:r>
              <a:rPr lang="en-GB" sz="3200" dirty="0">
                <a:latin typeface="Arial" charset="0"/>
              </a:rPr>
              <a:t> muscular</a:t>
            </a:r>
          </a:p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Náuseas</a:t>
            </a:r>
            <a:endParaRPr lang="en-GB" sz="3200" dirty="0">
              <a:latin typeface="Arial" charset="0"/>
            </a:endParaRPr>
          </a:p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Convulsiones</a:t>
            </a:r>
            <a:endParaRPr lang="en-GB" sz="3200" dirty="0">
              <a:latin typeface="Arial" charset="0"/>
            </a:endParaRPr>
          </a:p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>
                <a:latin typeface="Arial" charset="0"/>
              </a:rPr>
              <a:t>Necrosis </a:t>
            </a:r>
            <a:r>
              <a:rPr lang="en-GB" sz="3200" dirty="0" err="1">
                <a:latin typeface="Arial" charset="0"/>
              </a:rPr>
              <a:t>tisular</a:t>
            </a:r>
            <a:endParaRPr lang="en-GB" sz="3200" dirty="0">
              <a:latin typeface="Arial" charset="0"/>
            </a:endParaRP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2198688" y="417513"/>
            <a:ext cx="473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Arial" charset="0"/>
              </a:rPr>
              <a:t>Fuego de San Antonio</a:t>
            </a:r>
            <a:endParaRPr lang="es-ES" sz="3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164719" y="1899809"/>
            <a:ext cx="3079689" cy="259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Diarrea</a:t>
            </a:r>
            <a:endParaRPr lang="en-GB" sz="3200" dirty="0">
              <a:latin typeface="Arial" charset="0"/>
            </a:endParaRPr>
          </a:p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Alucinaciones</a:t>
            </a:r>
            <a:endParaRPr lang="en-GB" sz="3200" dirty="0">
              <a:latin typeface="Arial" charset="0"/>
            </a:endParaRPr>
          </a:p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Parestesia</a:t>
            </a:r>
            <a:endParaRPr lang="en-GB" sz="3200" dirty="0">
              <a:latin typeface="Arial" charset="0"/>
            </a:endParaRPr>
          </a:p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Manía</a:t>
            </a:r>
            <a:endParaRPr lang="en-GB" sz="3200" dirty="0"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84490" y="1034151"/>
            <a:ext cx="6583854" cy="66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61950" indent="-361950">
              <a:lnSpc>
                <a:spcPts val="5000"/>
              </a:lnSpc>
              <a:buFontTx/>
              <a:buChar char="•"/>
            </a:pPr>
            <a:r>
              <a:rPr lang="en-GB" sz="3200" dirty="0" err="1">
                <a:latin typeface="Arial" charset="0"/>
              </a:rPr>
              <a:t>Dolor</a:t>
            </a:r>
            <a:r>
              <a:rPr lang="en-GB" sz="3200" dirty="0">
                <a:latin typeface="Arial" charset="0"/>
              </a:rPr>
              <a:t> </a:t>
            </a:r>
            <a:r>
              <a:rPr lang="en-GB" sz="3200" dirty="0" err="1">
                <a:latin typeface="Arial" charset="0"/>
              </a:rPr>
              <a:t>urente</a:t>
            </a:r>
            <a:r>
              <a:rPr lang="en-GB" sz="3200" dirty="0">
                <a:latin typeface="Arial" charset="0"/>
              </a:rPr>
              <a:t> en </a:t>
            </a:r>
            <a:r>
              <a:rPr lang="en-GB" sz="3200" dirty="0" err="1">
                <a:latin typeface="Arial" charset="0"/>
              </a:rPr>
              <a:t>las</a:t>
            </a:r>
            <a:r>
              <a:rPr lang="en-GB" sz="3200" dirty="0">
                <a:latin typeface="Arial" charset="0"/>
              </a:rPr>
              <a:t> </a:t>
            </a:r>
            <a:r>
              <a:rPr lang="en-GB" sz="3200" dirty="0" err="1">
                <a:latin typeface="Arial" charset="0"/>
              </a:rPr>
              <a:t>extremidades</a:t>
            </a:r>
            <a:endParaRPr lang="en-GB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sultado de imagen para histamine h1 receptor structure"/>
          <p:cNvPicPr>
            <a:picLocks noChangeAspect="1" noChangeArrowheads="1"/>
          </p:cNvPicPr>
          <p:nvPr/>
        </p:nvPicPr>
        <p:blipFill>
          <a:blip r:embed="rId2" cstate="print"/>
          <a:srcRect l="13763" r="13617"/>
          <a:stretch>
            <a:fillRect/>
          </a:stretch>
        </p:blipFill>
        <p:spPr bwMode="auto">
          <a:xfrm>
            <a:off x="4572000" y="2060848"/>
            <a:ext cx="2304256" cy="352839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737892" y="980728"/>
            <a:ext cx="1540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4800" baseline="-25000" dirty="0">
                <a:latin typeface="Arial" pitchFamily="34" charset="0"/>
                <a:cs typeface="Arial" pitchFamily="34" charset="0"/>
              </a:rPr>
              <a:t>2A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860032" y="980728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4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1039362" name="Picture 2" descr="Resultado de imagen para adenosine a2a receptor structure"/>
          <p:cNvPicPr>
            <a:picLocks noChangeAspect="1" noChangeArrowheads="1"/>
          </p:cNvPicPr>
          <p:nvPr/>
        </p:nvPicPr>
        <p:blipFill>
          <a:blip r:embed="rId3" cstate="print"/>
          <a:srcRect l="5937" r="16722"/>
          <a:stretch>
            <a:fillRect/>
          </a:stretch>
        </p:blipFill>
        <p:spPr bwMode="auto">
          <a:xfrm>
            <a:off x="1979712" y="1844824"/>
            <a:ext cx="2664296" cy="4320480"/>
          </a:xfrm>
          <a:prstGeom prst="rect">
            <a:avLst/>
          </a:prstGeom>
          <a:noFill/>
        </p:spPr>
      </p:pic>
      <p:cxnSp>
        <p:nvCxnSpPr>
          <p:cNvPr id="9" name="8 Conector recto"/>
          <p:cNvCxnSpPr/>
          <p:nvPr/>
        </p:nvCxnSpPr>
        <p:spPr bwMode="auto">
          <a:xfrm>
            <a:off x="1259632" y="2780928"/>
            <a:ext cx="65527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9 Conector recto"/>
          <p:cNvCxnSpPr/>
          <p:nvPr/>
        </p:nvCxnSpPr>
        <p:spPr bwMode="auto">
          <a:xfrm>
            <a:off x="1259632" y="5013176"/>
            <a:ext cx="65527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38924"/>
            <a:ext cx="871296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s-MX" sz="3800" dirty="0">
                <a:latin typeface="Arial" pitchFamily="34" charset="0"/>
                <a:cs typeface="Arial" pitchFamily="34" charset="0"/>
              </a:rPr>
              <a:t>Un perro viejo no aprende </a:t>
            </a:r>
            <a:br>
              <a:rPr lang="es-MX" sz="3800" dirty="0">
                <a:latin typeface="Arial" pitchFamily="34" charset="0"/>
                <a:cs typeface="Arial" pitchFamily="34" charset="0"/>
              </a:rPr>
            </a:br>
            <a:r>
              <a:rPr lang="es-MX" sz="3800" dirty="0">
                <a:latin typeface="Arial" pitchFamily="34" charset="0"/>
                <a:cs typeface="Arial" pitchFamily="34" charset="0"/>
              </a:rPr>
              <a:t>nuevos trucos ...</a:t>
            </a:r>
            <a:endParaRPr lang="es-E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0818" name="Picture 2" descr="https://i0.wp.com/horadepoder.com/wp-content/uploads/2016/06/perro-viejo-trucos-nuevos.jpg?w=1200"/>
          <p:cNvPicPr>
            <a:picLocks noChangeAspect="1" noChangeArrowheads="1"/>
          </p:cNvPicPr>
          <p:nvPr/>
        </p:nvPicPr>
        <p:blipFill>
          <a:blip r:embed="rId2" cstate="print"/>
          <a:srcRect l="20160" t="13200" r="461" b="14801"/>
          <a:stretch>
            <a:fillRect/>
          </a:stretch>
        </p:blipFill>
        <p:spPr bwMode="auto">
          <a:xfrm>
            <a:off x="246187" y="1944264"/>
            <a:ext cx="8712968" cy="4149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1560" y="692696"/>
            <a:ext cx="7992888" cy="5661248"/>
            <a:chOff x="611560" y="692696"/>
            <a:chExt cx="7992888" cy="5661248"/>
          </a:xfrm>
        </p:grpSpPr>
        <p:sp>
          <p:nvSpPr>
            <p:cNvPr id="3" name="2 Rectángulo"/>
            <p:cNvSpPr/>
            <p:nvPr/>
          </p:nvSpPr>
          <p:spPr bwMode="auto">
            <a:xfrm>
              <a:off x="611560" y="692696"/>
              <a:ext cx="7992888" cy="5661248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3 Cilindro"/>
            <p:cNvSpPr/>
            <p:nvPr/>
          </p:nvSpPr>
          <p:spPr>
            <a:xfrm>
              <a:off x="4154810" y="1710447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4 Cilindro"/>
            <p:cNvSpPr/>
            <p:nvPr/>
          </p:nvSpPr>
          <p:spPr>
            <a:xfrm>
              <a:off x="4514850" y="1566431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5 Cilindro"/>
            <p:cNvSpPr/>
            <p:nvPr/>
          </p:nvSpPr>
          <p:spPr>
            <a:xfrm>
              <a:off x="4764410" y="1566431"/>
              <a:ext cx="144016" cy="360040"/>
            </a:xfrm>
            <a:prstGeom prst="can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Cilindro"/>
            <p:cNvSpPr/>
            <p:nvPr/>
          </p:nvSpPr>
          <p:spPr>
            <a:xfrm>
              <a:off x="4298826" y="1566431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Cilindro"/>
            <p:cNvSpPr/>
            <p:nvPr/>
          </p:nvSpPr>
          <p:spPr>
            <a:xfrm>
              <a:off x="4370834" y="1782455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8 Cilindro"/>
            <p:cNvSpPr/>
            <p:nvPr/>
          </p:nvSpPr>
          <p:spPr>
            <a:xfrm>
              <a:off x="4802882" y="1782455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9 Cilindro"/>
            <p:cNvSpPr/>
            <p:nvPr/>
          </p:nvSpPr>
          <p:spPr>
            <a:xfrm>
              <a:off x="4586858" y="1782455"/>
              <a:ext cx="144016" cy="360040"/>
            </a:xfrm>
            <a:prstGeom prst="can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3836231" y="1457993"/>
              <a:ext cx="382953" cy="261257"/>
            </a:xfrm>
            <a:custGeom>
              <a:avLst/>
              <a:gdLst>
                <a:gd name="connsiteX0" fmla="*/ 0 w 382953"/>
                <a:gd name="connsiteY0" fmla="*/ 52252 h 261257"/>
                <a:gd name="connsiteX1" fmla="*/ 13062 w 382953"/>
                <a:gd name="connsiteY1" fmla="*/ 13063 h 261257"/>
                <a:gd name="connsiteX2" fmla="*/ 52251 w 382953"/>
                <a:gd name="connsiteY2" fmla="*/ 0 h 261257"/>
                <a:gd name="connsiteX3" fmla="*/ 182880 w 382953"/>
                <a:gd name="connsiteY3" fmla="*/ 13063 h 261257"/>
                <a:gd name="connsiteX4" fmla="*/ 195942 w 382953"/>
                <a:gd name="connsiteY4" fmla="*/ 52252 h 261257"/>
                <a:gd name="connsiteX5" fmla="*/ 313508 w 382953"/>
                <a:gd name="connsiteY5" fmla="*/ 117566 h 261257"/>
                <a:gd name="connsiteX6" fmla="*/ 352697 w 382953"/>
                <a:gd name="connsiteY6" fmla="*/ 143692 h 261257"/>
                <a:gd name="connsiteX7" fmla="*/ 378822 w 382953"/>
                <a:gd name="connsiteY7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953" h="261257">
                  <a:moveTo>
                    <a:pt x="0" y="52252"/>
                  </a:moveTo>
                  <a:cubicBezTo>
                    <a:pt x="4354" y="39189"/>
                    <a:pt x="3326" y="22800"/>
                    <a:pt x="13062" y="13063"/>
                  </a:cubicBezTo>
                  <a:cubicBezTo>
                    <a:pt x="22798" y="3326"/>
                    <a:pt x="38481" y="0"/>
                    <a:pt x="52251" y="0"/>
                  </a:cubicBezTo>
                  <a:cubicBezTo>
                    <a:pt x="96011" y="0"/>
                    <a:pt x="139337" y="8709"/>
                    <a:pt x="182880" y="13063"/>
                  </a:cubicBezTo>
                  <a:cubicBezTo>
                    <a:pt x="187234" y="26126"/>
                    <a:pt x="186205" y="42515"/>
                    <a:pt x="195942" y="52252"/>
                  </a:cubicBezTo>
                  <a:cubicBezTo>
                    <a:pt x="278315" y="134625"/>
                    <a:pt x="247804" y="84714"/>
                    <a:pt x="313508" y="117566"/>
                  </a:cubicBezTo>
                  <a:cubicBezTo>
                    <a:pt x="327550" y="124587"/>
                    <a:pt x="339634" y="134983"/>
                    <a:pt x="352697" y="143692"/>
                  </a:cubicBezTo>
                  <a:cubicBezTo>
                    <a:pt x="382953" y="234461"/>
                    <a:pt x="378822" y="194530"/>
                    <a:pt x="378822" y="26125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4209244" y="1954382"/>
              <a:ext cx="126529" cy="356791"/>
            </a:xfrm>
            <a:custGeom>
              <a:avLst/>
              <a:gdLst>
                <a:gd name="connsiteX0" fmla="*/ 5809 w 126529"/>
                <a:gd name="connsiteY0" fmla="*/ 156754 h 356791"/>
                <a:gd name="connsiteX1" fmla="*/ 44998 w 126529"/>
                <a:gd name="connsiteY1" fmla="*/ 313508 h 356791"/>
                <a:gd name="connsiteX2" fmla="*/ 84187 w 126529"/>
                <a:gd name="connsiteY2" fmla="*/ 339634 h 356791"/>
                <a:gd name="connsiteX3" fmla="*/ 110312 w 126529"/>
                <a:gd name="connsiteY3" fmla="*/ 143691 h 356791"/>
                <a:gd name="connsiteX4" fmla="*/ 123375 w 126529"/>
                <a:gd name="connsiteY4" fmla="*/ 104503 h 356791"/>
                <a:gd name="connsiteX5" fmla="*/ 123375 w 126529"/>
                <a:gd name="connsiteY5" fmla="*/ 0 h 35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529" h="356791">
                  <a:moveTo>
                    <a:pt x="5809" y="156754"/>
                  </a:moveTo>
                  <a:cubicBezTo>
                    <a:pt x="13072" y="222118"/>
                    <a:pt x="0" y="268510"/>
                    <a:pt x="44998" y="313508"/>
                  </a:cubicBezTo>
                  <a:cubicBezTo>
                    <a:pt x="56100" y="324609"/>
                    <a:pt x="71124" y="330925"/>
                    <a:pt x="84187" y="339634"/>
                  </a:cubicBezTo>
                  <a:cubicBezTo>
                    <a:pt x="117560" y="239510"/>
                    <a:pt x="81898" y="356791"/>
                    <a:pt x="110312" y="143691"/>
                  </a:cubicBezTo>
                  <a:cubicBezTo>
                    <a:pt x="112132" y="130042"/>
                    <a:pt x="122128" y="118216"/>
                    <a:pt x="123375" y="104503"/>
                  </a:cubicBezTo>
                  <a:cubicBezTo>
                    <a:pt x="126529" y="69812"/>
                    <a:pt x="123375" y="34834"/>
                    <a:pt x="1233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4321051" y="1431868"/>
              <a:ext cx="287265" cy="143691"/>
            </a:xfrm>
            <a:custGeom>
              <a:avLst/>
              <a:gdLst>
                <a:gd name="connsiteX0" fmla="*/ 50757 w 287265"/>
                <a:gd name="connsiteY0" fmla="*/ 143691 h 143691"/>
                <a:gd name="connsiteX1" fmla="*/ 24631 w 287265"/>
                <a:gd name="connsiteY1" fmla="*/ 65314 h 143691"/>
                <a:gd name="connsiteX2" fmla="*/ 76882 w 287265"/>
                <a:gd name="connsiteY2" fmla="*/ 39188 h 143691"/>
                <a:gd name="connsiteX3" fmla="*/ 116071 w 287265"/>
                <a:gd name="connsiteY3" fmla="*/ 13062 h 143691"/>
                <a:gd name="connsiteX4" fmla="*/ 155260 w 287265"/>
                <a:gd name="connsiteY4" fmla="*/ 0 h 143691"/>
                <a:gd name="connsiteX5" fmla="*/ 220574 w 287265"/>
                <a:gd name="connsiteY5" fmla="*/ 13062 h 143691"/>
                <a:gd name="connsiteX6" fmla="*/ 233637 w 287265"/>
                <a:gd name="connsiteY6" fmla="*/ 52251 h 143691"/>
                <a:gd name="connsiteX7" fmla="*/ 272825 w 287265"/>
                <a:gd name="connsiteY7" fmla="*/ 78377 h 143691"/>
                <a:gd name="connsiteX8" fmla="*/ 285888 w 287265"/>
                <a:gd name="connsiteY8" fmla="*/ 130628 h 14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65" h="143691">
                  <a:moveTo>
                    <a:pt x="50757" y="143691"/>
                  </a:moveTo>
                  <a:cubicBezTo>
                    <a:pt x="42048" y="117565"/>
                    <a:pt x="0" y="77630"/>
                    <a:pt x="24631" y="65314"/>
                  </a:cubicBezTo>
                  <a:cubicBezTo>
                    <a:pt x="42048" y="56605"/>
                    <a:pt x="59975" y="48849"/>
                    <a:pt x="76882" y="39188"/>
                  </a:cubicBezTo>
                  <a:cubicBezTo>
                    <a:pt x="90513" y="31399"/>
                    <a:pt x="102029" y="20083"/>
                    <a:pt x="116071" y="13062"/>
                  </a:cubicBezTo>
                  <a:cubicBezTo>
                    <a:pt x="128387" y="6904"/>
                    <a:pt x="142197" y="4354"/>
                    <a:pt x="155260" y="0"/>
                  </a:cubicBezTo>
                  <a:cubicBezTo>
                    <a:pt x="177031" y="4354"/>
                    <a:pt x="202100" y="746"/>
                    <a:pt x="220574" y="13062"/>
                  </a:cubicBezTo>
                  <a:cubicBezTo>
                    <a:pt x="232031" y="20700"/>
                    <a:pt x="225035" y="41499"/>
                    <a:pt x="233637" y="52251"/>
                  </a:cubicBezTo>
                  <a:cubicBezTo>
                    <a:pt x="243444" y="64510"/>
                    <a:pt x="259762" y="69668"/>
                    <a:pt x="272825" y="78377"/>
                  </a:cubicBezTo>
                  <a:cubicBezTo>
                    <a:pt x="287265" y="121696"/>
                    <a:pt x="285888" y="103796"/>
                    <a:pt x="285888" y="130628"/>
                  </a:cubicBezTo>
                </a:path>
              </a:pathLst>
            </a:custGeom>
            <a:solidFill>
              <a:srgbClr val="CCE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4437122" y="1928256"/>
              <a:ext cx="135234" cy="287383"/>
            </a:xfrm>
            <a:custGeom>
              <a:avLst/>
              <a:gdLst>
                <a:gd name="connsiteX0" fmla="*/ 104503 w 135234"/>
                <a:gd name="connsiteY0" fmla="*/ 0 h 287383"/>
                <a:gd name="connsiteX1" fmla="*/ 104503 w 135234"/>
                <a:gd name="connsiteY1" fmla="*/ 235132 h 287383"/>
                <a:gd name="connsiteX2" fmla="*/ 78377 w 135234"/>
                <a:gd name="connsiteY2" fmla="*/ 274320 h 287383"/>
                <a:gd name="connsiteX3" fmla="*/ 39189 w 135234"/>
                <a:gd name="connsiteY3" fmla="*/ 287383 h 287383"/>
                <a:gd name="connsiteX4" fmla="*/ 13063 w 135234"/>
                <a:gd name="connsiteY4" fmla="*/ 248194 h 287383"/>
                <a:gd name="connsiteX5" fmla="*/ 0 w 135234"/>
                <a:gd name="connsiteY5" fmla="*/ 209006 h 28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34" h="287383">
                  <a:moveTo>
                    <a:pt x="104503" y="0"/>
                  </a:moveTo>
                  <a:cubicBezTo>
                    <a:pt x="109159" y="65177"/>
                    <a:pt x="135234" y="163427"/>
                    <a:pt x="104503" y="235132"/>
                  </a:cubicBezTo>
                  <a:cubicBezTo>
                    <a:pt x="98319" y="249562"/>
                    <a:pt x="90636" y="264513"/>
                    <a:pt x="78377" y="274320"/>
                  </a:cubicBezTo>
                  <a:cubicBezTo>
                    <a:pt x="67625" y="282922"/>
                    <a:pt x="52252" y="283029"/>
                    <a:pt x="39189" y="287383"/>
                  </a:cubicBezTo>
                  <a:cubicBezTo>
                    <a:pt x="30480" y="274320"/>
                    <a:pt x="20084" y="262236"/>
                    <a:pt x="13063" y="248194"/>
                  </a:cubicBezTo>
                  <a:cubicBezTo>
                    <a:pt x="6905" y="235878"/>
                    <a:pt x="0" y="209006"/>
                    <a:pt x="0" y="20900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446216" y="1706188"/>
              <a:ext cx="214031" cy="104502"/>
            </a:xfrm>
            <a:custGeom>
              <a:avLst/>
              <a:gdLst>
                <a:gd name="connsiteX0" fmla="*/ 3969 w 214031"/>
                <a:gd name="connsiteY0" fmla="*/ 104502 h 104502"/>
                <a:gd name="connsiteX1" fmla="*/ 95409 w 214031"/>
                <a:gd name="connsiteY1" fmla="*/ 26125 h 104502"/>
                <a:gd name="connsiteX2" fmla="*/ 134597 w 214031"/>
                <a:gd name="connsiteY2" fmla="*/ 13062 h 104502"/>
                <a:gd name="connsiteX3" fmla="*/ 173786 w 214031"/>
                <a:gd name="connsiteY3" fmla="*/ 0 h 104502"/>
                <a:gd name="connsiteX4" fmla="*/ 212975 w 214031"/>
                <a:gd name="connsiteY4" fmla="*/ 78377 h 104502"/>
                <a:gd name="connsiteX5" fmla="*/ 212975 w 214031"/>
                <a:gd name="connsiteY5" fmla="*/ 91440 h 1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031" h="104502">
                  <a:moveTo>
                    <a:pt x="3969" y="104502"/>
                  </a:moveTo>
                  <a:cubicBezTo>
                    <a:pt x="23711" y="25534"/>
                    <a:pt x="0" y="57928"/>
                    <a:pt x="95409" y="26125"/>
                  </a:cubicBezTo>
                  <a:lnTo>
                    <a:pt x="134597" y="13062"/>
                  </a:lnTo>
                  <a:lnTo>
                    <a:pt x="173786" y="0"/>
                  </a:lnTo>
                  <a:cubicBezTo>
                    <a:pt x="199329" y="38313"/>
                    <a:pt x="202158" y="35110"/>
                    <a:pt x="212975" y="78377"/>
                  </a:cubicBezTo>
                  <a:cubicBezTo>
                    <a:pt x="214031" y="82601"/>
                    <a:pt x="212975" y="87086"/>
                    <a:pt x="212975" y="91440"/>
                  </a:cubicBezTo>
                </a:path>
              </a:pathLst>
            </a:custGeom>
            <a:solidFill>
              <a:srgbClr val="CCE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4460323" y="2137262"/>
              <a:ext cx="629942" cy="535917"/>
            </a:xfrm>
            <a:custGeom>
              <a:avLst/>
              <a:gdLst>
                <a:gd name="connsiteX0" fmla="*/ 185805 w 629942"/>
                <a:gd name="connsiteY0" fmla="*/ 26126 h 535917"/>
                <a:gd name="connsiteX1" fmla="*/ 172742 w 629942"/>
                <a:gd name="connsiteY1" fmla="*/ 143691 h 535917"/>
                <a:gd name="connsiteX2" fmla="*/ 94365 w 629942"/>
                <a:gd name="connsiteY2" fmla="*/ 195943 h 535917"/>
                <a:gd name="connsiteX3" fmla="*/ 55176 w 629942"/>
                <a:gd name="connsiteY3" fmla="*/ 235131 h 535917"/>
                <a:gd name="connsiteX4" fmla="*/ 2925 w 629942"/>
                <a:gd name="connsiteY4" fmla="*/ 313508 h 535917"/>
                <a:gd name="connsiteX5" fmla="*/ 15988 w 629942"/>
                <a:gd name="connsiteY5" fmla="*/ 522514 h 535917"/>
                <a:gd name="connsiteX6" fmla="*/ 55176 w 629942"/>
                <a:gd name="connsiteY6" fmla="*/ 535577 h 535917"/>
                <a:gd name="connsiteX7" fmla="*/ 224993 w 629942"/>
                <a:gd name="connsiteY7" fmla="*/ 509451 h 535917"/>
                <a:gd name="connsiteX8" fmla="*/ 512376 w 629942"/>
                <a:gd name="connsiteY8" fmla="*/ 496388 h 535917"/>
                <a:gd name="connsiteX9" fmla="*/ 629942 w 629942"/>
                <a:gd name="connsiteY9" fmla="*/ 444137 h 535917"/>
                <a:gd name="connsiteX10" fmla="*/ 616879 w 629942"/>
                <a:gd name="connsiteY10" fmla="*/ 313508 h 535917"/>
                <a:gd name="connsiteX11" fmla="*/ 551565 w 629942"/>
                <a:gd name="connsiteY11" fmla="*/ 222068 h 535917"/>
                <a:gd name="connsiteX12" fmla="*/ 473188 w 629942"/>
                <a:gd name="connsiteY12" fmla="*/ 182880 h 535917"/>
                <a:gd name="connsiteX13" fmla="*/ 447062 w 629942"/>
                <a:gd name="connsiteY13" fmla="*/ 104503 h 535917"/>
                <a:gd name="connsiteX14" fmla="*/ 433999 w 629942"/>
                <a:gd name="connsiteY14" fmla="*/ 65314 h 535917"/>
                <a:gd name="connsiteX15" fmla="*/ 433999 w 629942"/>
                <a:gd name="connsiteY15" fmla="*/ 0 h 5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9942" h="535917">
                  <a:moveTo>
                    <a:pt x="185805" y="26126"/>
                  </a:moveTo>
                  <a:cubicBezTo>
                    <a:pt x="181451" y="65314"/>
                    <a:pt x="191436" y="108974"/>
                    <a:pt x="172742" y="143691"/>
                  </a:cubicBezTo>
                  <a:cubicBezTo>
                    <a:pt x="157856" y="171337"/>
                    <a:pt x="116568" y="173741"/>
                    <a:pt x="94365" y="195943"/>
                  </a:cubicBezTo>
                  <a:cubicBezTo>
                    <a:pt x="81302" y="209006"/>
                    <a:pt x="66518" y="220549"/>
                    <a:pt x="55176" y="235131"/>
                  </a:cubicBezTo>
                  <a:cubicBezTo>
                    <a:pt x="35899" y="259916"/>
                    <a:pt x="2925" y="313508"/>
                    <a:pt x="2925" y="313508"/>
                  </a:cubicBezTo>
                  <a:cubicBezTo>
                    <a:pt x="7279" y="383177"/>
                    <a:pt x="0" y="454565"/>
                    <a:pt x="15988" y="522514"/>
                  </a:cubicBezTo>
                  <a:cubicBezTo>
                    <a:pt x="19142" y="535917"/>
                    <a:pt x="41407" y="535577"/>
                    <a:pt x="55176" y="535577"/>
                  </a:cubicBezTo>
                  <a:cubicBezTo>
                    <a:pt x="106072" y="535577"/>
                    <a:pt x="173678" y="513116"/>
                    <a:pt x="224993" y="509451"/>
                  </a:cubicBezTo>
                  <a:cubicBezTo>
                    <a:pt x="320643" y="502619"/>
                    <a:pt x="416582" y="500742"/>
                    <a:pt x="512376" y="496388"/>
                  </a:cubicBezTo>
                  <a:cubicBezTo>
                    <a:pt x="605647" y="465298"/>
                    <a:pt x="567839" y="485539"/>
                    <a:pt x="629942" y="444137"/>
                  </a:cubicBezTo>
                  <a:cubicBezTo>
                    <a:pt x="625588" y="400594"/>
                    <a:pt x="624944" y="356519"/>
                    <a:pt x="616879" y="313508"/>
                  </a:cubicBezTo>
                  <a:cubicBezTo>
                    <a:pt x="596609" y="205404"/>
                    <a:pt x="611773" y="252172"/>
                    <a:pt x="551565" y="222068"/>
                  </a:cubicBezTo>
                  <a:cubicBezTo>
                    <a:pt x="450275" y="171423"/>
                    <a:pt x="571688" y="215714"/>
                    <a:pt x="473188" y="182880"/>
                  </a:cubicBezTo>
                  <a:lnTo>
                    <a:pt x="447062" y="104503"/>
                  </a:lnTo>
                  <a:cubicBezTo>
                    <a:pt x="442708" y="91440"/>
                    <a:pt x="433999" y="79084"/>
                    <a:pt x="433999" y="65314"/>
                  </a:cubicBezTo>
                  <a:lnTo>
                    <a:pt x="433999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4829008" y="1562496"/>
              <a:ext cx="140299" cy="235132"/>
            </a:xfrm>
            <a:custGeom>
              <a:avLst/>
              <a:gdLst>
                <a:gd name="connsiteX0" fmla="*/ 52251 w 140299"/>
                <a:gd name="connsiteY0" fmla="*/ 235132 h 235132"/>
                <a:gd name="connsiteX1" fmla="*/ 91440 w 140299"/>
                <a:gd name="connsiteY1" fmla="*/ 222069 h 235132"/>
                <a:gd name="connsiteX2" fmla="*/ 104503 w 140299"/>
                <a:gd name="connsiteY2" fmla="*/ 65314 h 235132"/>
                <a:gd name="connsiteX3" fmla="*/ 78377 w 140299"/>
                <a:gd name="connsiteY3" fmla="*/ 26126 h 235132"/>
                <a:gd name="connsiteX4" fmla="*/ 0 w 140299"/>
                <a:gd name="connsiteY4" fmla="*/ 0 h 2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9" h="235132">
                  <a:moveTo>
                    <a:pt x="52251" y="235132"/>
                  </a:moveTo>
                  <a:cubicBezTo>
                    <a:pt x="65314" y="230778"/>
                    <a:pt x="80688" y="230671"/>
                    <a:pt x="91440" y="222069"/>
                  </a:cubicBezTo>
                  <a:cubicBezTo>
                    <a:pt x="140299" y="182981"/>
                    <a:pt x="117132" y="115831"/>
                    <a:pt x="104503" y="65314"/>
                  </a:cubicBezTo>
                  <a:cubicBezTo>
                    <a:pt x="100695" y="50083"/>
                    <a:pt x="91690" y="34447"/>
                    <a:pt x="78377" y="26126"/>
                  </a:cubicBezTo>
                  <a:cubicBezTo>
                    <a:pt x="55024" y="11530"/>
                    <a:pt x="0" y="0"/>
                    <a:pt x="0" y="0"/>
                  </a:cubicBezTo>
                </a:path>
              </a:pathLst>
            </a:custGeom>
            <a:solidFill>
              <a:srgbClr val="CCE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4959636" y="1941319"/>
              <a:ext cx="182880" cy="195943"/>
            </a:xfrm>
            <a:custGeom>
              <a:avLst/>
              <a:gdLst>
                <a:gd name="connsiteX0" fmla="*/ 0 w 182880"/>
                <a:gd name="connsiteY0" fmla="*/ 0 h 195943"/>
                <a:gd name="connsiteX1" fmla="*/ 65315 w 182880"/>
                <a:gd name="connsiteY1" fmla="*/ 13063 h 195943"/>
                <a:gd name="connsiteX2" fmla="*/ 104503 w 182880"/>
                <a:gd name="connsiteY2" fmla="*/ 117566 h 195943"/>
                <a:gd name="connsiteX3" fmla="*/ 117566 w 182880"/>
                <a:gd name="connsiteY3" fmla="*/ 169817 h 195943"/>
                <a:gd name="connsiteX4" fmla="*/ 156755 w 182880"/>
                <a:gd name="connsiteY4" fmla="*/ 182880 h 195943"/>
                <a:gd name="connsiteX5" fmla="*/ 182880 w 182880"/>
                <a:gd name="connsiteY5" fmla="*/ 195943 h 1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" h="195943">
                  <a:moveTo>
                    <a:pt x="0" y="0"/>
                  </a:moveTo>
                  <a:cubicBezTo>
                    <a:pt x="21772" y="4354"/>
                    <a:pt x="46038" y="2047"/>
                    <a:pt x="65315" y="13063"/>
                  </a:cubicBezTo>
                  <a:cubicBezTo>
                    <a:pt x="96122" y="30667"/>
                    <a:pt x="99157" y="93509"/>
                    <a:pt x="104503" y="117566"/>
                  </a:cubicBezTo>
                  <a:cubicBezTo>
                    <a:pt x="108398" y="135092"/>
                    <a:pt x="106351" y="155798"/>
                    <a:pt x="117566" y="169817"/>
                  </a:cubicBezTo>
                  <a:cubicBezTo>
                    <a:pt x="126168" y="180569"/>
                    <a:pt x="143970" y="177766"/>
                    <a:pt x="156755" y="182880"/>
                  </a:cubicBezTo>
                  <a:cubicBezTo>
                    <a:pt x="165795" y="186496"/>
                    <a:pt x="174172" y="191589"/>
                    <a:pt x="182880" y="19594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18 Elipse"/>
            <p:cNvSpPr/>
            <p:nvPr/>
          </p:nvSpPr>
          <p:spPr>
            <a:xfrm>
              <a:off x="4226818" y="2430527"/>
              <a:ext cx="576064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19 Elipse"/>
            <p:cNvSpPr/>
            <p:nvPr/>
          </p:nvSpPr>
          <p:spPr>
            <a:xfrm>
              <a:off x="4658866" y="2286511"/>
              <a:ext cx="792088" cy="504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298826" y="2430527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Symbol"/>
                </a:rPr>
                <a:t></a:t>
              </a:r>
              <a:endParaRPr lang="es-MX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647614" y="2267347"/>
              <a:ext cx="904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err="1">
                  <a:latin typeface="Arial" pitchFamily="34" charset="0"/>
                  <a:cs typeface="Arial" pitchFamily="34" charset="0"/>
                </a:rPr>
                <a:t>G</a:t>
              </a:r>
              <a:r>
                <a:rPr lang="es-MX" dirty="0" err="1">
                  <a:latin typeface="Arial" pitchFamily="34" charset="0"/>
                  <a:cs typeface="Arial" pitchFamily="34" charset="0"/>
                  <a:sym typeface="Symbol"/>
                </a:rPr>
                <a:t></a:t>
              </a:r>
              <a:r>
                <a:rPr lang="es-MX" baseline="-25000" dirty="0" err="1">
                  <a:latin typeface="Arial" pitchFamily="34" charset="0"/>
                  <a:cs typeface="Arial" pitchFamily="34" charset="0"/>
                </a:rPr>
                <a:t>i</a:t>
              </a:r>
              <a:r>
                <a:rPr lang="es-MX" baseline="-25000" dirty="0">
                  <a:latin typeface="Arial" pitchFamily="34" charset="0"/>
                  <a:cs typeface="Arial" pitchFamily="34" charset="0"/>
                </a:rPr>
                <a:t>/o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22 Elipse"/>
            <p:cNvSpPr/>
            <p:nvPr/>
          </p:nvSpPr>
          <p:spPr>
            <a:xfrm>
              <a:off x="1418506" y="2502535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1346498" y="2574543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24 Elipse"/>
            <p:cNvSpPr/>
            <p:nvPr/>
          </p:nvSpPr>
          <p:spPr>
            <a:xfrm>
              <a:off x="1490514" y="2574543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25 Conector recto de flecha"/>
            <p:cNvCxnSpPr/>
            <p:nvPr/>
          </p:nvCxnSpPr>
          <p:spPr>
            <a:xfrm>
              <a:off x="1490514" y="2214503"/>
              <a:ext cx="0" cy="12241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Elipse"/>
            <p:cNvSpPr/>
            <p:nvPr/>
          </p:nvSpPr>
          <p:spPr>
            <a:xfrm>
              <a:off x="1418506" y="2646551"/>
              <a:ext cx="144016" cy="5040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27 Elipse"/>
            <p:cNvSpPr/>
            <p:nvPr/>
          </p:nvSpPr>
          <p:spPr>
            <a:xfrm>
              <a:off x="6675090" y="3078599"/>
              <a:ext cx="576064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6669464" y="3061347"/>
              <a:ext cx="72008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dirty="0">
                  <a:latin typeface="Arial" pitchFamily="34" charset="0"/>
                  <a:cs typeface="Arial" pitchFamily="34" charset="0"/>
                </a:rPr>
                <a:t>AC</a:t>
              </a:r>
            </a:p>
          </p:txBody>
        </p:sp>
        <p:cxnSp>
          <p:nvCxnSpPr>
            <p:cNvPr id="30" name="29 Conector curvado"/>
            <p:cNvCxnSpPr/>
            <p:nvPr/>
          </p:nvCxnSpPr>
          <p:spPr>
            <a:xfrm rot="5400000">
              <a:off x="6783102" y="4050707"/>
              <a:ext cx="864096" cy="648072"/>
            </a:xfrm>
            <a:prstGeom prst="curvedConnector3">
              <a:avLst>
                <a:gd name="adj1" fmla="val -57333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>
              <a:off x="6891114" y="5166831"/>
              <a:ext cx="0" cy="432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Rectángulo redondeado"/>
            <p:cNvSpPr/>
            <p:nvPr/>
          </p:nvSpPr>
          <p:spPr>
            <a:xfrm>
              <a:off x="6531074" y="5670887"/>
              <a:ext cx="720080" cy="40466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6505196" y="5636383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PKA</a:t>
              </a: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531074" y="4806791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err="1">
                  <a:latin typeface="Arial" pitchFamily="34" charset="0"/>
                  <a:cs typeface="Arial" pitchFamily="34" charset="0"/>
                </a:rPr>
                <a:t>cAMP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7251154" y="3933403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latin typeface="Arial" pitchFamily="34" charset="0"/>
                  <a:cs typeface="Arial" pitchFamily="34" charset="0"/>
                </a:rPr>
                <a:t>ATP</a:t>
              </a: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1067092" y="1699909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dirty="0">
                  <a:latin typeface="Arial" pitchFamily="34" charset="0"/>
                  <a:cs typeface="Arial" pitchFamily="34" charset="0"/>
                </a:rPr>
                <a:t>Ca</a:t>
              </a:r>
              <a:r>
                <a:rPr lang="es-MX" sz="2800" baseline="30000" dirty="0">
                  <a:latin typeface="Arial" pitchFamily="34" charset="0"/>
                  <a:cs typeface="Arial" pitchFamily="34" charset="0"/>
                </a:rPr>
                <a:t>2+</a:t>
              </a:r>
              <a:endParaRPr lang="es-MX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1608258" y="3059435"/>
              <a:ext cx="11063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dirty="0">
                  <a:latin typeface="Arial" pitchFamily="34" charset="0"/>
                  <a:cs typeface="Arial" pitchFamily="34" charset="0"/>
                </a:rPr>
                <a:t>N, P/Q</a:t>
              </a:r>
            </a:p>
          </p:txBody>
        </p:sp>
        <p:grpSp>
          <p:nvGrpSpPr>
            <p:cNvPr id="38" name="67 Grupo"/>
            <p:cNvGrpSpPr/>
            <p:nvPr/>
          </p:nvGrpSpPr>
          <p:grpSpPr>
            <a:xfrm>
              <a:off x="1850554" y="2862575"/>
              <a:ext cx="2232248" cy="2562671"/>
              <a:chOff x="1691680" y="3016116"/>
              <a:chExt cx="2232248" cy="2562671"/>
            </a:xfrm>
          </p:grpSpPr>
          <p:sp>
            <p:nvSpPr>
              <p:cNvPr id="72" name="71 Elipse"/>
              <p:cNvSpPr/>
              <p:nvPr/>
            </p:nvSpPr>
            <p:spPr>
              <a:xfrm>
                <a:off x="1907704" y="4024228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72 Elipse"/>
              <p:cNvSpPr/>
              <p:nvPr/>
            </p:nvSpPr>
            <p:spPr>
              <a:xfrm>
                <a:off x="1835696" y="4096236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37 Elipse"/>
              <p:cNvSpPr/>
              <p:nvPr/>
            </p:nvSpPr>
            <p:spPr>
              <a:xfrm>
                <a:off x="1979712" y="4096236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5" name="74 Conector recto de flecha"/>
              <p:cNvCxnSpPr/>
              <p:nvPr/>
            </p:nvCxnSpPr>
            <p:spPr>
              <a:xfrm flipV="1">
                <a:off x="1979712" y="3736196"/>
                <a:ext cx="0" cy="12241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75 Elipse"/>
              <p:cNvSpPr/>
              <p:nvPr/>
            </p:nvSpPr>
            <p:spPr>
              <a:xfrm>
                <a:off x="1907704" y="4168244"/>
                <a:ext cx="144016" cy="50405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76 CuadroTexto"/>
              <p:cNvSpPr txBox="1"/>
              <p:nvPr/>
            </p:nvSpPr>
            <p:spPr>
              <a:xfrm>
                <a:off x="1691680" y="5055567"/>
                <a:ext cx="6480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80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s-MX" sz="2800" baseline="30000" dirty="0">
                    <a:latin typeface="Arial" pitchFamily="34" charset="0"/>
                    <a:cs typeface="Arial" pitchFamily="34" charset="0"/>
                  </a:rPr>
                  <a:t>+</a:t>
                </a:r>
                <a:endParaRPr lang="es-MX" sz="28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8" name="77 Conector recto de flecha"/>
              <p:cNvCxnSpPr/>
              <p:nvPr/>
            </p:nvCxnSpPr>
            <p:spPr>
              <a:xfrm flipH="1">
                <a:off x="2267744" y="3016116"/>
                <a:ext cx="1656184" cy="10801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38 Conector recto"/>
            <p:cNvCxnSpPr/>
            <p:nvPr/>
          </p:nvCxnSpPr>
          <p:spPr>
            <a:xfrm flipH="1">
              <a:off x="1922562" y="2646551"/>
              <a:ext cx="2088232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>
              <a:off x="1922562" y="2718559"/>
              <a:ext cx="0" cy="288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81 Grupo"/>
            <p:cNvGrpSpPr/>
            <p:nvPr/>
          </p:nvGrpSpPr>
          <p:grpSpPr>
            <a:xfrm>
              <a:off x="3002682" y="3006591"/>
              <a:ext cx="1296144" cy="2765255"/>
              <a:chOff x="2843808" y="3160132"/>
              <a:chExt cx="1296144" cy="2765255"/>
            </a:xfrm>
          </p:grpSpPr>
          <p:sp>
            <p:nvSpPr>
              <p:cNvPr id="67" name="66 Rectángulo"/>
              <p:cNvSpPr/>
              <p:nvPr/>
            </p:nvSpPr>
            <p:spPr>
              <a:xfrm>
                <a:off x="2843808" y="4456276"/>
                <a:ext cx="936104" cy="50405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67 CuadroTexto"/>
              <p:cNvSpPr txBox="1"/>
              <p:nvPr/>
            </p:nvSpPr>
            <p:spPr>
              <a:xfrm>
                <a:off x="2869686" y="4457364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PLA</a:t>
                </a:r>
                <a:r>
                  <a:rPr lang="es-MX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endParaRPr lang="es-MX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>
                <a:off x="3347864" y="5032340"/>
                <a:ext cx="0" cy="4320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69 CuadroTexto"/>
              <p:cNvSpPr txBox="1"/>
              <p:nvPr/>
            </p:nvSpPr>
            <p:spPr>
              <a:xfrm>
                <a:off x="3051206" y="5463722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AA</a:t>
                </a:r>
              </a:p>
            </p:txBody>
          </p:sp>
          <p:cxnSp>
            <p:nvCxnSpPr>
              <p:cNvPr id="71" name="70 Conector recto de flecha"/>
              <p:cNvCxnSpPr/>
              <p:nvPr/>
            </p:nvCxnSpPr>
            <p:spPr>
              <a:xfrm flipH="1">
                <a:off x="3275856" y="3160132"/>
                <a:ext cx="864096" cy="11521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82 Grupo"/>
            <p:cNvGrpSpPr/>
            <p:nvPr/>
          </p:nvGrpSpPr>
          <p:grpSpPr>
            <a:xfrm>
              <a:off x="4298826" y="3078599"/>
              <a:ext cx="806714" cy="2016224"/>
              <a:chOff x="4139952" y="3232140"/>
              <a:chExt cx="806714" cy="2016224"/>
            </a:xfrm>
          </p:grpSpPr>
          <p:sp>
            <p:nvSpPr>
              <p:cNvPr id="64" name="45 Rectángulo redondeado"/>
              <p:cNvSpPr/>
              <p:nvPr/>
            </p:nvSpPr>
            <p:spPr>
              <a:xfrm>
                <a:off x="4139952" y="4744308"/>
                <a:ext cx="792088" cy="504056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64 CuadroTexto"/>
              <p:cNvSpPr txBox="1"/>
              <p:nvPr/>
            </p:nvSpPr>
            <p:spPr>
              <a:xfrm>
                <a:off x="4154578" y="4772520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PI</a:t>
                </a:r>
                <a:r>
                  <a:rPr lang="es-MX" baseline="-25000" dirty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s-MX" dirty="0">
                    <a:latin typeface="Arial" pitchFamily="34" charset="0"/>
                    <a:cs typeface="Arial" pitchFamily="34" charset="0"/>
                  </a:rPr>
                  <a:t>K</a:t>
                </a: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>
                <a:off x="4427984" y="3232140"/>
                <a:ext cx="72008" cy="13681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85 Grupo"/>
            <p:cNvGrpSpPr/>
            <p:nvPr/>
          </p:nvGrpSpPr>
          <p:grpSpPr>
            <a:xfrm>
              <a:off x="4802882" y="2934583"/>
              <a:ext cx="1872208" cy="1656184"/>
              <a:chOff x="4644008" y="3088124"/>
              <a:chExt cx="1872208" cy="1656184"/>
            </a:xfrm>
          </p:grpSpPr>
          <p:sp>
            <p:nvSpPr>
              <p:cNvPr id="61" name="47 Elipse"/>
              <p:cNvSpPr/>
              <p:nvPr/>
            </p:nvSpPr>
            <p:spPr>
              <a:xfrm>
                <a:off x="5220072" y="4168244"/>
                <a:ext cx="1008112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61 CuadroTexto"/>
              <p:cNvSpPr txBox="1"/>
              <p:nvPr/>
            </p:nvSpPr>
            <p:spPr>
              <a:xfrm>
                <a:off x="5220072" y="4221088"/>
                <a:ext cx="12961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MAPK</a:t>
                </a:r>
              </a:p>
            </p:txBody>
          </p:sp>
          <p:cxnSp>
            <p:nvCxnSpPr>
              <p:cNvPr id="63" name="62 Conector recto de flecha"/>
              <p:cNvCxnSpPr/>
              <p:nvPr/>
            </p:nvCxnSpPr>
            <p:spPr>
              <a:xfrm>
                <a:off x="4644008" y="3088124"/>
                <a:ext cx="936104" cy="9361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43 Conector recto"/>
            <p:cNvCxnSpPr/>
            <p:nvPr/>
          </p:nvCxnSpPr>
          <p:spPr>
            <a:xfrm>
              <a:off x="5522962" y="2646551"/>
              <a:ext cx="108012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"/>
            <p:cNvCxnSpPr/>
            <p:nvPr/>
          </p:nvCxnSpPr>
          <p:spPr>
            <a:xfrm flipH="1">
              <a:off x="6531074" y="3006591"/>
              <a:ext cx="144016" cy="1440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88 Grupo"/>
            <p:cNvGrpSpPr/>
            <p:nvPr/>
          </p:nvGrpSpPr>
          <p:grpSpPr>
            <a:xfrm>
              <a:off x="5594970" y="1018579"/>
              <a:ext cx="2880320" cy="2089637"/>
              <a:chOff x="5436096" y="1172120"/>
              <a:chExt cx="2880320" cy="2089637"/>
            </a:xfrm>
          </p:grpSpPr>
          <p:sp>
            <p:nvSpPr>
              <p:cNvPr id="54" name="53 Elipse"/>
              <p:cNvSpPr/>
              <p:nvPr/>
            </p:nvSpPr>
            <p:spPr>
              <a:xfrm>
                <a:off x="7452320" y="1791980"/>
                <a:ext cx="360040" cy="792088"/>
              </a:xfrm>
              <a:prstGeom prst="ellipse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5" name="54 Conector recto de flecha"/>
              <p:cNvCxnSpPr/>
              <p:nvPr/>
            </p:nvCxnSpPr>
            <p:spPr>
              <a:xfrm>
                <a:off x="7714474" y="1575956"/>
                <a:ext cx="0" cy="1224136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 de flecha"/>
              <p:cNvCxnSpPr/>
              <p:nvPr/>
            </p:nvCxnSpPr>
            <p:spPr>
              <a:xfrm flipV="1">
                <a:off x="7550206" y="1575956"/>
                <a:ext cx="0" cy="1224136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56 CuadroTexto"/>
              <p:cNvSpPr txBox="1"/>
              <p:nvPr/>
            </p:nvSpPr>
            <p:spPr>
              <a:xfrm>
                <a:off x="7334182" y="1172120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s-MX" baseline="30000" dirty="0">
                    <a:latin typeface="Arial" pitchFamily="34" charset="0"/>
                    <a:cs typeface="Arial" pitchFamily="34" charset="0"/>
                  </a:rPr>
                  <a:t>+</a:t>
                </a:r>
                <a:endParaRPr lang="es-MX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7524328" y="2800092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latin typeface="Arial" pitchFamily="34" charset="0"/>
                    <a:cs typeface="Arial" pitchFamily="34" charset="0"/>
                  </a:rPr>
                  <a:t>Na</a:t>
                </a:r>
                <a:r>
                  <a:rPr lang="es-MX" baseline="30000" dirty="0">
                    <a:latin typeface="Arial" pitchFamily="34" charset="0"/>
                    <a:cs typeface="Arial" pitchFamily="34" charset="0"/>
                  </a:rPr>
                  <a:t>+</a:t>
                </a:r>
                <a:endParaRPr lang="es-MX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9" name="58 Conector recto"/>
              <p:cNvCxnSpPr/>
              <p:nvPr/>
            </p:nvCxnSpPr>
            <p:spPr>
              <a:xfrm flipH="1">
                <a:off x="5436096" y="2296036"/>
                <a:ext cx="1800200" cy="2160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>
                <a:off x="7236296" y="2152020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4154810" y="827187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MX" sz="2800" dirty="0">
                  <a:latin typeface="Arial" pitchFamily="34" charset="0"/>
                  <a:cs typeface="Arial" pitchFamily="34" charset="0"/>
                </a:rPr>
                <a:t>H</a:t>
              </a:r>
              <a:r>
                <a:rPr lang="es-MX" sz="28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s-MX" sz="2800" dirty="0">
                  <a:latin typeface="Arial" pitchFamily="34" charset="0"/>
                  <a:cs typeface="Arial" pitchFamily="34" charset="0"/>
                </a:rPr>
                <a:t>R</a:t>
              </a:r>
              <a:endParaRPr lang="es-ES" sz="28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8" name="99 Grupo"/>
            <p:cNvGrpSpPr/>
            <p:nvPr/>
          </p:nvGrpSpPr>
          <p:grpSpPr>
            <a:xfrm>
              <a:off x="986458" y="3131443"/>
              <a:ext cx="648072" cy="731913"/>
              <a:chOff x="2195736" y="476672"/>
              <a:chExt cx="1208088" cy="1524001"/>
            </a:xfrm>
          </p:grpSpPr>
          <p:sp>
            <p:nvSpPr>
              <p:cNvPr id="49" name="Line 12"/>
              <p:cNvSpPr>
                <a:spLocks noChangeShapeType="1"/>
              </p:cNvSpPr>
              <p:nvPr/>
            </p:nvSpPr>
            <p:spPr bwMode="auto">
              <a:xfrm>
                <a:off x="2195736" y="1864147"/>
                <a:ext cx="465138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0" name="Line 13"/>
              <p:cNvSpPr>
                <a:spLocks noChangeShapeType="1"/>
              </p:cNvSpPr>
              <p:nvPr/>
            </p:nvSpPr>
            <p:spPr bwMode="auto">
              <a:xfrm flipV="1">
                <a:off x="2660874" y="476672"/>
                <a:ext cx="44450" cy="13874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" name="Line 14"/>
              <p:cNvSpPr>
                <a:spLocks noChangeShapeType="1"/>
              </p:cNvSpPr>
              <p:nvPr/>
            </p:nvSpPr>
            <p:spPr bwMode="auto">
              <a:xfrm>
                <a:off x="2705324" y="503660"/>
                <a:ext cx="93663" cy="149701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2" name="Line 15"/>
              <p:cNvSpPr>
                <a:spLocks noChangeShapeType="1"/>
              </p:cNvSpPr>
              <p:nvPr/>
            </p:nvSpPr>
            <p:spPr bwMode="auto">
              <a:xfrm flipV="1">
                <a:off x="2938686" y="1819697"/>
                <a:ext cx="465138" cy="16351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3" name="Arc 16"/>
              <p:cNvSpPr>
                <a:spLocks/>
              </p:cNvSpPr>
              <p:nvPr/>
            </p:nvSpPr>
            <p:spPr bwMode="auto">
              <a:xfrm flipV="1">
                <a:off x="2798986" y="1973685"/>
                <a:ext cx="139700" cy="269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35 Grupo"/>
          <p:cNvGrpSpPr/>
          <p:nvPr/>
        </p:nvGrpSpPr>
        <p:grpSpPr>
          <a:xfrm>
            <a:off x="899592" y="1556792"/>
            <a:ext cx="3960440" cy="3356992"/>
            <a:chOff x="4427984" y="1440281"/>
            <a:chExt cx="3960440" cy="3356992"/>
          </a:xfrm>
        </p:grpSpPr>
        <p:sp>
          <p:nvSpPr>
            <p:cNvPr id="37" name="Arc 39"/>
            <p:cNvSpPr>
              <a:spLocks/>
            </p:cNvSpPr>
            <p:nvPr/>
          </p:nvSpPr>
          <p:spPr bwMode="auto">
            <a:xfrm flipH="1" flipV="1">
              <a:off x="4804252" y="2894728"/>
              <a:ext cx="55780" cy="565360"/>
            </a:xfrm>
            <a:custGeom>
              <a:avLst/>
              <a:gdLst>
                <a:gd name="T0" fmla="*/ 0 w 21600"/>
                <a:gd name="T1" fmla="*/ 0 h 20239"/>
                <a:gd name="T2" fmla="*/ 0 w 21600"/>
                <a:gd name="T3" fmla="*/ 1 h 20239"/>
                <a:gd name="T4" fmla="*/ 0 w 21600"/>
                <a:gd name="T5" fmla="*/ 1 h 2023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239"/>
                <a:gd name="T11" fmla="*/ 21600 w 21600"/>
                <a:gd name="T12" fmla="*/ 20239 h 202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239" fill="none" extrusionOk="0">
                  <a:moveTo>
                    <a:pt x="7546" y="0"/>
                  </a:moveTo>
                  <a:cubicBezTo>
                    <a:pt x="15996" y="3151"/>
                    <a:pt x="21600" y="11220"/>
                    <a:pt x="21600" y="20239"/>
                  </a:cubicBezTo>
                </a:path>
                <a:path w="21600" h="20239" stroke="0" extrusionOk="0">
                  <a:moveTo>
                    <a:pt x="7546" y="0"/>
                  </a:moveTo>
                  <a:cubicBezTo>
                    <a:pt x="15996" y="3151"/>
                    <a:pt x="21600" y="11220"/>
                    <a:pt x="21600" y="20239"/>
                  </a:cubicBezTo>
                  <a:lnTo>
                    <a:pt x="0" y="2023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 sz="2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8" name="59 Grupo"/>
            <p:cNvGrpSpPr/>
            <p:nvPr/>
          </p:nvGrpSpPr>
          <p:grpSpPr>
            <a:xfrm>
              <a:off x="4427984" y="1440281"/>
              <a:ext cx="3960440" cy="3356992"/>
              <a:chOff x="4427984" y="1440281"/>
              <a:chExt cx="3960440" cy="3356992"/>
            </a:xfrm>
          </p:grpSpPr>
          <p:sp>
            <p:nvSpPr>
              <p:cNvPr id="61" name="AutoShape 3"/>
              <p:cNvSpPr>
                <a:spLocks noChangeArrowheads="1"/>
              </p:cNvSpPr>
              <p:nvPr/>
            </p:nvSpPr>
            <p:spPr bwMode="auto">
              <a:xfrm>
                <a:off x="4427984" y="1988840"/>
                <a:ext cx="3960440" cy="2808433"/>
              </a:xfrm>
              <a:prstGeom prst="roundRect">
                <a:avLst>
                  <a:gd name="adj" fmla="val 16667"/>
                </a:avLst>
              </a:prstGeom>
              <a:solidFill>
                <a:srgbClr val="F3F6FB"/>
              </a:solidFill>
              <a:ln w="5715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5416" y="1440281"/>
                <a:ext cx="1529198" cy="1130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38 Elipse"/>
            <p:cNvSpPr/>
            <p:nvPr/>
          </p:nvSpPr>
          <p:spPr>
            <a:xfrm>
              <a:off x="4860032" y="2585902"/>
              <a:ext cx="936104" cy="41117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33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800" dirty="0">
                  <a:latin typeface="Arial" pitchFamily="34" charset="0"/>
                  <a:cs typeface="Arial" pitchFamily="34" charset="0"/>
                </a:rPr>
                <a:t>PLC</a:t>
              </a:r>
              <a:endParaRPr lang="es-MX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5346258" y="2053833"/>
              <a:ext cx="693153" cy="3734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2800" dirty="0">
                  <a:latin typeface="Arial" pitchFamily="34" charset="0"/>
                  <a:cs typeface="Arial" pitchFamily="34" charset="0"/>
                </a:rPr>
                <a:t>PIP</a:t>
              </a:r>
              <a:r>
                <a:rPr lang="es-MX" sz="2800" baseline="-25000" dirty="0">
                  <a:latin typeface="Arial" pitchFamily="34" charset="0"/>
                  <a:cs typeface="Arial" pitchFamily="34" charset="0"/>
                </a:rPr>
                <a:t>2</a:t>
              </a:r>
              <a:endParaRPr lang="es-MX" sz="20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5385691" y="3409571"/>
              <a:ext cx="5886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dirty="0">
                  <a:latin typeface="Arial" pitchFamily="34" charset="0"/>
                  <a:cs typeface="Arial" pitchFamily="34" charset="0"/>
                </a:rPr>
                <a:t>IP</a:t>
              </a:r>
              <a:r>
                <a:rPr lang="es-MX" baseline="-250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2" name="Arc 45"/>
            <p:cNvSpPr>
              <a:spLocks/>
            </p:cNvSpPr>
            <p:nvPr/>
          </p:nvSpPr>
          <p:spPr bwMode="auto">
            <a:xfrm rot="16763521" flipH="1">
              <a:off x="4570916" y="2553839"/>
              <a:ext cx="1192383" cy="721669"/>
            </a:xfrm>
            <a:custGeom>
              <a:avLst/>
              <a:gdLst>
                <a:gd name="T0" fmla="*/ 0 w 40788"/>
                <a:gd name="T1" fmla="*/ 0 h 21600"/>
                <a:gd name="T2" fmla="*/ 0 w 40788"/>
                <a:gd name="T3" fmla="*/ 0 h 21600"/>
                <a:gd name="T4" fmla="*/ 0 w 40788"/>
                <a:gd name="T5" fmla="*/ 0 h 21600"/>
                <a:gd name="T6" fmla="*/ 0 60000 65536"/>
                <a:gd name="T7" fmla="*/ 0 60000 65536"/>
                <a:gd name="T8" fmla="*/ 0 60000 65536"/>
                <a:gd name="T9" fmla="*/ 0 w 40788"/>
                <a:gd name="T10" fmla="*/ 0 h 21600"/>
                <a:gd name="T11" fmla="*/ 40788 w 407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788" h="21600" fill="none" extrusionOk="0">
                  <a:moveTo>
                    <a:pt x="0" y="11681"/>
                  </a:moveTo>
                  <a:cubicBezTo>
                    <a:pt x="3709" y="4506"/>
                    <a:pt x="11111" y="-1"/>
                    <a:pt x="19188" y="0"/>
                  </a:cubicBezTo>
                  <a:cubicBezTo>
                    <a:pt x="31117" y="0"/>
                    <a:pt x="40788" y="9670"/>
                    <a:pt x="40788" y="21600"/>
                  </a:cubicBezTo>
                </a:path>
                <a:path w="40788" h="21600" stroke="0" extrusionOk="0">
                  <a:moveTo>
                    <a:pt x="0" y="11681"/>
                  </a:moveTo>
                  <a:cubicBezTo>
                    <a:pt x="3709" y="4506"/>
                    <a:pt x="11111" y="-1"/>
                    <a:pt x="19188" y="0"/>
                  </a:cubicBezTo>
                  <a:cubicBezTo>
                    <a:pt x="31117" y="0"/>
                    <a:pt x="40788" y="9670"/>
                    <a:pt x="40788" y="21600"/>
                  </a:cubicBezTo>
                  <a:lnTo>
                    <a:pt x="19188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4461335" y="3399504"/>
              <a:ext cx="8515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dirty="0">
                  <a:latin typeface="Arial" pitchFamily="34" charset="0"/>
                  <a:cs typeface="Arial" pitchFamily="34" charset="0"/>
                </a:rPr>
                <a:t>DAG</a:t>
              </a:r>
              <a:endParaRPr lang="es-MX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auto">
            <a:xfrm>
              <a:off x="7111646" y="2424173"/>
              <a:ext cx="628706" cy="428884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rgbClr val="FF66FF"/>
                </a:gs>
                <a:gs pos="0">
                  <a:srgbClr val="FFCCFF"/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7139905" y="2257943"/>
              <a:ext cx="60835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s-MX" sz="2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</a:t>
              </a:r>
              <a:r>
                <a:rPr lang="es-MX" sz="2800" baseline="-25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q</a:t>
              </a:r>
              <a:endParaRPr lang="es-MX" baseline="-250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auto">
            <a:xfrm>
              <a:off x="6655001" y="2512556"/>
              <a:ext cx="501739" cy="308201"/>
            </a:xfrm>
            <a:prstGeom prst="ellipse">
              <a:avLst/>
            </a:prstGeom>
            <a:gradFill>
              <a:gsLst>
                <a:gs pos="100000">
                  <a:srgbClr val="4BD0FF"/>
                </a:gs>
                <a:gs pos="0">
                  <a:schemeClr val="accent5">
                    <a:lumMod val="20000"/>
                    <a:lumOff val="80000"/>
                  </a:schemeClr>
                </a:gs>
                <a:gs pos="8000">
                  <a:schemeClr val="accent5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23"/>
            <p:cNvSpPr txBox="1">
              <a:spLocks noChangeArrowheads="1"/>
            </p:cNvSpPr>
            <p:nvPr/>
          </p:nvSpPr>
          <p:spPr bwMode="auto">
            <a:xfrm>
              <a:off x="6667700" y="2395803"/>
              <a:ext cx="4796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</a:t>
              </a:r>
              <a:endParaRPr lang="es-MX" sz="24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51" name="50 Forma libre"/>
            <p:cNvSpPr/>
            <p:nvPr/>
          </p:nvSpPr>
          <p:spPr>
            <a:xfrm rot="396350">
              <a:off x="6084330" y="3874013"/>
              <a:ext cx="1647944" cy="707580"/>
            </a:xfrm>
            <a:custGeom>
              <a:avLst/>
              <a:gdLst>
                <a:gd name="connsiteX0" fmla="*/ 30283 w 3247470"/>
                <a:gd name="connsiteY0" fmla="*/ 298019 h 938838"/>
                <a:gd name="connsiteX1" fmla="*/ 249358 w 3247470"/>
                <a:gd name="connsiteY1" fmla="*/ 188481 h 938838"/>
                <a:gd name="connsiteX2" fmla="*/ 1058983 w 3247470"/>
                <a:gd name="connsiteY2" fmla="*/ 26556 h 938838"/>
                <a:gd name="connsiteX3" fmla="*/ 1873370 w 3247470"/>
                <a:gd name="connsiteY3" fmla="*/ 7506 h 938838"/>
                <a:gd name="connsiteX4" fmla="*/ 2721095 w 3247470"/>
                <a:gd name="connsiteY4" fmla="*/ 102756 h 938838"/>
                <a:gd name="connsiteX5" fmla="*/ 3173533 w 3247470"/>
                <a:gd name="connsiteY5" fmla="*/ 240869 h 938838"/>
                <a:gd name="connsiteX6" fmla="*/ 3225920 w 3247470"/>
                <a:gd name="connsiteY6" fmla="*/ 450419 h 938838"/>
                <a:gd name="connsiteX7" fmla="*/ 2997320 w 3247470"/>
                <a:gd name="connsiteY7" fmla="*/ 469469 h 938838"/>
                <a:gd name="connsiteX8" fmla="*/ 2668708 w 3247470"/>
                <a:gd name="connsiteY8" fmla="*/ 345644 h 938838"/>
                <a:gd name="connsiteX9" fmla="*/ 2230558 w 3247470"/>
                <a:gd name="connsiteY9" fmla="*/ 269444 h 938838"/>
                <a:gd name="connsiteX10" fmla="*/ 2154358 w 3247470"/>
                <a:gd name="connsiteY10" fmla="*/ 340881 h 938838"/>
                <a:gd name="connsiteX11" fmla="*/ 2278183 w 3247470"/>
                <a:gd name="connsiteY11" fmla="*/ 417081 h 938838"/>
                <a:gd name="connsiteX12" fmla="*/ 3006845 w 3247470"/>
                <a:gd name="connsiteY12" fmla="*/ 593294 h 938838"/>
                <a:gd name="connsiteX13" fmla="*/ 3235445 w 3247470"/>
                <a:gd name="connsiteY13" fmla="*/ 707594 h 938838"/>
                <a:gd name="connsiteX14" fmla="*/ 3164008 w 3247470"/>
                <a:gd name="connsiteY14" fmla="*/ 831419 h 938838"/>
                <a:gd name="connsiteX15" fmla="*/ 2730620 w 3247470"/>
                <a:gd name="connsiteY15" fmla="*/ 679019 h 938838"/>
                <a:gd name="connsiteX16" fmla="*/ 2092445 w 3247470"/>
                <a:gd name="connsiteY16" fmla="*/ 526619 h 938838"/>
                <a:gd name="connsiteX17" fmla="*/ 1849558 w 3247470"/>
                <a:gd name="connsiteY17" fmla="*/ 564719 h 938838"/>
                <a:gd name="connsiteX18" fmla="*/ 1954333 w 3247470"/>
                <a:gd name="connsiteY18" fmla="*/ 664731 h 938838"/>
                <a:gd name="connsiteX19" fmla="*/ 2397245 w 3247470"/>
                <a:gd name="connsiteY19" fmla="*/ 702831 h 938838"/>
                <a:gd name="connsiteX20" fmla="*/ 2744908 w 3247470"/>
                <a:gd name="connsiteY20" fmla="*/ 817131 h 938838"/>
                <a:gd name="connsiteX21" fmla="*/ 2678233 w 3247470"/>
                <a:gd name="connsiteY21" fmla="*/ 936194 h 938838"/>
                <a:gd name="connsiteX22" fmla="*/ 2197220 w 3247470"/>
                <a:gd name="connsiteY22" fmla="*/ 802844 h 938838"/>
                <a:gd name="connsiteX23" fmla="*/ 1263770 w 3247470"/>
                <a:gd name="connsiteY23" fmla="*/ 788556 h 938838"/>
                <a:gd name="connsiteX24" fmla="*/ 749420 w 3247470"/>
                <a:gd name="connsiteY24" fmla="*/ 931431 h 938838"/>
                <a:gd name="connsiteX25" fmla="*/ 554158 w 3247470"/>
                <a:gd name="connsiteY25" fmla="*/ 902856 h 938838"/>
                <a:gd name="connsiteX26" fmla="*/ 597020 w 3247470"/>
                <a:gd name="connsiteY26" fmla="*/ 769506 h 938838"/>
                <a:gd name="connsiteX27" fmla="*/ 1325683 w 3247470"/>
                <a:gd name="connsiteY27" fmla="*/ 655206 h 938838"/>
                <a:gd name="connsiteX28" fmla="*/ 1278058 w 3247470"/>
                <a:gd name="connsiteY28" fmla="*/ 531381 h 938838"/>
                <a:gd name="connsiteX29" fmla="*/ 711320 w 3247470"/>
                <a:gd name="connsiteY29" fmla="*/ 664731 h 938838"/>
                <a:gd name="connsiteX30" fmla="*/ 568445 w 3247470"/>
                <a:gd name="connsiteY30" fmla="*/ 555194 h 938838"/>
                <a:gd name="connsiteX31" fmla="*/ 725608 w 3247470"/>
                <a:gd name="connsiteY31" fmla="*/ 445656 h 938838"/>
                <a:gd name="connsiteX32" fmla="*/ 1054220 w 3247470"/>
                <a:gd name="connsiteY32" fmla="*/ 417081 h 938838"/>
                <a:gd name="connsiteX33" fmla="*/ 1087558 w 3247470"/>
                <a:gd name="connsiteY33" fmla="*/ 288494 h 938838"/>
                <a:gd name="connsiteX34" fmla="*/ 939920 w 3247470"/>
                <a:gd name="connsiteY34" fmla="*/ 269444 h 938838"/>
                <a:gd name="connsiteX35" fmla="*/ 411283 w 3247470"/>
                <a:gd name="connsiteY35" fmla="*/ 421844 h 938838"/>
                <a:gd name="connsiteX36" fmla="*/ 154108 w 3247470"/>
                <a:gd name="connsiteY36" fmla="*/ 521856 h 938838"/>
                <a:gd name="connsiteX37" fmla="*/ 15995 w 3247470"/>
                <a:gd name="connsiteY37" fmla="*/ 445656 h 938838"/>
                <a:gd name="connsiteX38" fmla="*/ 30283 w 3247470"/>
                <a:gd name="connsiteY38" fmla="*/ 298019 h 93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47470" h="938838">
                  <a:moveTo>
                    <a:pt x="30283" y="298019"/>
                  </a:moveTo>
                  <a:cubicBezTo>
                    <a:pt x="69177" y="255157"/>
                    <a:pt x="77908" y="233725"/>
                    <a:pt x="249358" y="188481"/>
                  </a:cubicBezTo>
                  <a:cubicBezTo>
                    <a:pt x="420808" y="143237"/>
                    <a:pt x="788314" y="56718"/>
                    <a:pt x="1058983" y="26556"/>
                  </a:cubicBezTo>
                  <a:cubicBezTo>
                    <a:pt x="1329652" y="-3606"/>
                    <a:pt x="1596351" y="-5194"/>
                    <a:pt x="1873370" y="7506"/>
                  </a:cubicBezTo>
                  <a:cubicBezTo>
                    <a:pt x="2150389" y="20206"/>
                    <a:pt x="2504401" y="63862"/>
                    <a:pt x="2721095" y="102756"/>
                  </a:cubicBezTo>
                  <a:cubicBezTo>
                    <a:pt x="2937789" y="141650"/>
                    <a:pt x="3089396" y="182925"/>
                    <a:pt x="3173533" y="240869"/>
                  </a:cubicBezTo>
                  <a:cubicBezTo>
                    <a:pt x="3257670" y="298813"/>
                    <a:pt x="3255289" y="412319"/>
                    <a:pt x="3225920" y="450419"/>
                  </a:cubicBezTo>
                  <a:cubicBezTo>
                    <a:pt x="3196551" y="488519"/>
                    <a:pt x="3090189" y="486931"/>
                    <a:pt x="2997320" y="469469"/>
                  </a:cubicBezTo>
                  <a:cubicBezTo>
                    <a:pt x="2904451" y="452007"/>
                    <a:pt x="2796502" y="378981"/>
                    <a:pt x="2668708" y="345644"/>
                  </a:cubicBezTo>
                  <a:cubicBezTo>
                    <a:pt x="2540914" y="312307"/>
                    <a:pt x="2316283" y="270238"/>
                    <a:pt x="2230558" y="269444"/>
                  </a:cubicBezTo>
                  <a:cubicBezTo>
                    <a:pt x="2144833" y="268650"/>
                    <a:pt x="2146421" y="316275"/>
                    <a:pt x="2154358" y="340881"/>
                  </a:cubicBezTo>
                  <a:cubicBezTo>
                    <a:pt x="2162295" y="365487"/>
                    <a:pt x="2136102" y="375012"/>
                    <a:pt x="2278183" y="417081"/>
                  </a:cubicBezTo>
                  <a:cubicBezTo>
                    <a:pt x="2420264" y="459150"/>
                    <a:pt x="2847301" y="544875"/>
                    <a:pt x="3006845" y="593294"/>
                  </a:cubicBezTo>
                  <a:cubicBezTo>
                    <a:pt x="3166389" y="641713"/>
                    <a:pt x="3209251" y="667907"/>
                    <a:pt x="3235445" y="707594"/>
                  </a:cubicBezTo>
                  <a:cubicBezTo>
                    <a:pt x="3261639" y="747281"/>
                    <a:pt x="3248145" y="836181"/>
                    <a:pt x="3164008" y="831419"/>
                  </a:cubicBezTo>
                  <a:cubicBezTo>
                    <a:pt x="3079871" y="826657"/>
                    <a:pt x="2909214" y="729819"/>
                    <a:pt x="2730620" y="679019"/>
                  </a:cubicBezTo>
                  <a:cubicBezTo>
                    <a:pt x="2552026" y="628219"/>
                    <a:pt x="2239289" y="545669"/>
                    <a:pt x="2092445" y="526619"/>
                  </a:cubicBezTo>
                  <a:cubicBezTo>
                    <a:pt x="1945601" y="507569"/>
                    <a:pt x="1872577" y="541700"/>
                    <a:pt x="1849558" y="564719"/>
                  </a:cubicBezTo>
                  <a:cubicBezTo>
                    <a:pt x="1826539" y="587738"/>
                    <a:pt x="1863052" y="641712"/>
                    <a:pt x="1954333" y="664731"/>
                  </a:cubicBezTo>
                  <a:cubicBezTo>
                    <a:pt x="2045614" y="687750"/>
                    <a:pt x="2265483" y="677431"/>
                    <a:pt x="2397245" y="702831"/>
                  </a:cubicBezTo>
                  <a:cubicBezTo>
                    <a:pt x="2529007" y="728231"/>
                    <a:pt x="2698077" y="778237"/>
                    <a:pt x="2744908" y="817131"/>
                  </a:cubicBezTo>
                  <a:cubicBezTo>
                    <a:pt x="2791739" y="856025"/>
                    <a:pt x="2769514" y="938575"/>
                    <a:pt x="2678233" y="936194"/>
                  </a:cubicBezTo>
                  <a:cubicBezTo>
                    <a:pt x="2586952" y="933813"/>
                    <a:pt x="2432964" y="827450"/>
                    <a:pt x="2197220" y="802844"/>
                  </a:cubicBezTo>
                  <a:cubicBezTo>
                    <a:pt x="1961476" y="778238"/>
                    <a:pt x="1505070" y="767125"/>
                    <a:pt x="1263770" y="788556"/>
                  </a:cubicBezTo>
                  <a:cubicBezTo>
                    <a:pt x="1022470" y="809987"/>
                    <a:pt x="867689" y="912381"/>
                    <a:pt x="749420" y="931431"/>
                  </a:cubicBezTo>
                  <a:cubicBezTo>
                    <a:pt x="631151" y="950481"/>
                    <a:pt x="579558" y="929844"/>
                    <a:pt x="554158" y="902856"/>
                  </a:cubicBezTo>
                  <a:cubicBezTo>
                    <a:pt x="528758" y="875869"/>
                    <a:pt x="468433" y="810781"/>
                    <a:pt x="597020" y="769506"/>
                  </a:cubicBezTo>
                  <a:cubicBezTo>
                    <a:pt x="725607" y="728231"/>
                    <a:pt x="1212177" y="694894"/>
                    <a:pt x="1325683" y="655206"/>
                  </a:cubicBezTo>
                  <a:cubicBezTo>
                    <a:pt x="1439189" y="615519"/>
                    <a:pt x="1380452" y="529794"/>
                    <a:pt x="1278058" y="531381"/>
                  </a:cubicBezTo>
                  <a:cubicBezTo>
                    <a:pt x="1175664" y="532969"/>
                    <a:pt x="829589" y="660762"/>
                    <a:pt x="711320" y="664731"/>
                  </a:cubicBezTo>
                  <a:cubicBezTo>
                    <a:pt x="593051" y="668700"/>
                    <a:pt x="566064" y="591706"/>
                    <a:pt x="568445" y="555194"/>
                  </a:cubicBezTo>
                  <a:cubicBezTo>
                    <a:pt x="570826" y="518682"/>
                    <a:pt x="644646" y="468675"/>
                    <a:pt x="725608" y="445656"/>
                  </a:cubicBezTo>
                  <a:cubicBezTo>
                    <a:pt x="806571" y="422637"/>
                    <a:pt x="993895" y="443275"/>
                    <a:pt x="1054220" y="417081"/>
                  </a:cubicBezTo>
                  <a:cubicBezTo>
                    <a:pt x="1114545" y="390887"/>
                    <a:pt x="1106608" y="313100"/>
                    <a:pt x="1087558" y="288494"/>
                  </a:cubicBezTo>
                  <a:cubicBezTo>
                    <a:pt x="1068508" y="263888"/>
                    <a:pt x="1052632" y="247219"/>
                    <a:pt x="939920" y="269444"/>
                  </a:cubicBezTo>
                  <a:cubicBezTo>
                    <a:pt x="827208" y="291669"/>
                    <a:pt x="542252" y="379775"/>
                    <a:pt x="411283" y="421844"/>
                  </a:cubicBezTo>
                  <a:cubicBezTo>
                    <a:pt x="280314" y="463913"/>
                    <a:pt x="219989" y="517887"/>
                    <a:pt x="154108" y="521856"/>
                  </a:cubicBezTo>
                  <a:cubicBezTo>
                    <a:pt x="88227" y="525825"/>
                    <a:pt x="38220" y="482962"/>
                    <a:pt x="15995" y="445656"/>
                  </a:cubicBezTo>
                  <a:cubicBezTo>
                    <a:pt x="-6230" y="408350"/>
                    <a:pt x="-8611" y="340881"/>
                    <a:pt x="30283" y="298019"/>
                  </a:cubicBezTo>
                  <a:close/>
                </a:path>
              </a:pathLst>
            </a:custGeom>
            <a:solidFill>
              <a:srgbClr val="A3A3FF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2" name="Text Box 38"/>
            <p:cNvSpPr txBox="1">
              <a:spLocks noChangeArrowheads="1"/>
            </p:cNvSpPr>
            <p:nvPr/>
          </p:nvSpPr>
          <p:spPr bwMode="auto">
            <a:xfrm>
              <a:off x="6553604" y="2853057"/>
              <a:ext cx="39466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MX" sz="2800" dirty="0">
                  <a:latin typeface="Arial" pitchFamily="34" charset="0"/>
                  <a:cs typeface="Arial" pitchFamily="34" charset="0"/>
                </a:rPr>
                <a:t>+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 rot="21196829">
              <a:off x="6943872" y="3869524"/>
              <a:ext cx="462458" cy="18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</a:t>
              </a:r>
              <a:r>
                <a:rPr lang="es-ES" sz="1050" b="1" baseline="300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2+</a:t>
              </a:r>
            </a:p>
          </p:txBody>
        </p:sp>
        <p:sp>
          <p:nvSpPr>
            <p:cNvPr id="54" name="53 CuadroTexto"/>
            <p:cNvSpPr txBox="1"/>
            <p:nvPr/>
          </p:nvSpPr>
          <p:spPr>
            <a:xfrm rot="16776145">
              <a:off x="6653315" y="4102715"/>
              <a:ext cx="422220" cy="1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</a:t>
              </a:r>
              <a:r>
                <a:rPr lang="es-ES" sz="1050" b="1" baseline="300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2+</a:t>
              </a:r>
            </a:p>
          </p:txBody>
        </p:sp>
        <p:sp>
          <p:nvSpPr>
            <p:cNvPr id="55" name="54 CuadroTexto"/>
            <p:cNvSpPr txBox="1"/>
            <p:nvPr/>
          </p:nvSpPr>
          <p:spPr>
            <a:xfrm rot="19812412">
              <a:off x="6314934" y="3784568"/>
              <a:ext cx="458238" cy="18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</a:t>
              </a:r>
              <a:r>
                <a:rPr lang="es-ES" sz="1050" b="1" baseline="300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2+</a:t>
              </a: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5700"/>
            <a:stretch/>
          </p:blipFill>
          <p:spPr bwMode="auto">
            <a:xfrm>
              <a:off x="6670625" y="3551749"/>
              <a:ext cx="379058" cy="58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56 CuadroTexto"/>
            <p:cNvSpPr txBox="1"/>
            <p:nvPr/>
          </p:nvSpPr>
          <p:spPr>
            <a:xfrm>
              <a:off x="6948264" y="3357113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Ca</a:t>
              </a:r>
              <a:r>
                <a:rPr lang="es-ES" sz="2400" baseline="300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2+</a:t>
              </a:r>
            </a:p>
          </p:txBody>
        </p:sp>
        <p:sp>
          <p:nvSpPr>
            <p:cNvPr id="58" name="Arc 46"/>
            <p:cNvSpPr>
              <a:spLocks/>
            </p:cNvSpPr>
            <p:nvPr/>
          </p:nvSpPr>
          <p:spPr bwMode="auto">
            <a:xfrm rot="2391143" flipV="1">
              <a:off x="5777143" y="2343897"/>
              <a:ext cx="1356653" cy="12611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" name="Arc 39"/>
            <p:cNvSpPr>
              <a:spLocks/>
            </p:cNvSpPr>
            <p:nvPr/>
          </p:nvSpPr>
          <p:spPr bwMode="auto">
            <a:xfrm rot="20330277" flipH="1" flipV="1">
              <a:off x="5944110" y="3478891"/>
              <a:ext cx="1184696" cy="312338"/>
            </a:xfrm>
            <a:custGeom>
              <a:avLst/>
              <a:gdLst>
                <a:gd name="T0" fmla="*/ 0 w 21600"/>
                <a:gd name="T1" fmla="*/ 0 h 20239"/>
                <a:gd name="T2" fmla="*/ 0 w 21600"/>
                <a:gd name="T3" fmla="*/ 1 h 20239"/>
                <a:gd name="T4" fmla="*/ 0 w 21600"/>
                <a:gd name="T5" fmla="*/ 1 h 2023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239"/>
                <a:gd name="T11" fmla="*/ 21600 w 21600"/>
                <a:gd name="T12" fmla="*/ 20239 h 202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239" fill="none" extrusionOk="0">
                  <a:moveTo>
                    <a:pt x="7546" y="0"/>
                  </a:moveTo>
                  <a:cubicBezTo>
                    <a:pt x="15996" y="3151"/>
                    <a:pt x="21600" y="11220"/>
                    <a:pt x="21600" y="20239"/>
                  </a:cubicBezTo>
                </a:path>
                <a:path w="21600" h="20239" stroke="0" extrusionOk="0">
                  <a:moveTo>
                    <a:pt x="7546" y="0"/>
                  </a:moveTo>
                  <a:cubicBezTo>
                    <a:pt x="15996" y="3151"/>
                    <a:pt x="21600" y="11220"/>
                    <a:pt x="21600" y="20239"/>
                  </a:cubicBezTo>
                  <a:lnTo>
                    <a:pt x="0" y="2023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3" name="62 Grupo"/>
          <p:cNvGrpSpPr/>
          <p:nvPr/>
        </p:nvGrpSpPr>
        <p:grpSpPr>
          <a:xfrm>
            <a:off x="5796136" y="1052736"/>
            <a:ext cx="2128362" cy="4689493"/>
            <a:chOff x="5796136" y="1052736"/>
            <a:chExt cx="2128362" cy="4689493"/>
          </a:xfrm>
        </p:grpSpPr>
        <p:sp>
          <p:nvSpPr>
            <p:cNvPr id="6" name="5 Cilindro"/>
            <p:cNvSpPr/>
            <p:nvPr/>
          </p:nvSpPr>
          <p:spPr>
            <a:xfrm>
              <a:off x="6444208" y="1935996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Cilindro"/>
            <p:cNvSpPr/>
            <p:nvPr/>
          </p:nvSpPr>
          <p:spPr>
            <a:xfrm>
              <a:off x="6804248" y="1791980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9 Cilindro"/>
            <p:cNvSpPr/>
            <p:nvPr/>
          </p:nvSpPr>
          <p:spPr>
            <a:xfrm>
              <a:off x="7053808" y="1791980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Cilindro"/>
            <p:cNvSpPr/>
            <p:nvPr/>
          </p:nvSpPr>
          <p:spPr>
            <a:xfrm>
              <a:off x="6588224" y="1791980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Cilindro"/>
            <p:cNvSpPr/>
            <p:nvPr/>
          </p:nvSpPr>
          <p:spPr>
            <a:xfrm>
              <a:off x="6660232" y="2008004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10 Cilindro"/>
            <p:cNvSpPr/>
            <p:nvPr/>
          </p:nvSpPr>
          <p:spPr>
            <a:xfrm>
              <a:off x="7092280" y="2008004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8 Cilindro"/>
            <p:cNvSpPr/>
            <p:nvPr/>
          </p:nvSpPr>
          <p:spPr>
            <a:xfrm>
              <a:off x="6876256" y="2008004"/>
              <a:ext cx="144016" cy="360040"/>
            </a:xfrm>
            <a:prstGeom prst="can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6125629" y="1683542"/>
              <a:ext cx="382953" cy="261257"/>
            </a:xfrm>
            <a:custGeom>
              <a:avLst/>
              <a:gdLst>
                <a:gd name="connsiteX0" fmla="*/ 0 w 382953"/>
                <a:gd name="connsiteY0" fmla="*/ 52252 h 261257"/>
                <a:gd name="connsiteX1" fmla="*/ 13062 w 382953"/>
                <a:gd name="connsiteY1" fmla="*/ 13063 h 261257"/>
                <a:gd name="connsiteX2" fmla="*/ 52251 w 382953"/>
                <a:gd name="connsiteY2" fmla="*/ 0 h 261257"/>
                <a:gd name="connsiteX3" fmla="*/ 182880 w 382953"/>
                <a:gd name="connsiteY3" fmla="*/ 13063 h 261257"/>
                <a:gd name="connsiteX4" fmla="*/ 195942 w 382953"/>
                <a:gd name="connsiteY4" fmla="*/ 52252 h 261257"/>
                <a:gd name="connsiteX5" fmla="*/ 313508 w 382953"/>
                <a:gd name="connsiteY5" fmla="*/ 117566 h 261257"/>
                <a:gd name="connsiteX6" fmla="*/ 352697 w 382953"/>
                <a:gd name="connsiteY6" fmla="*/ 143692 h 261257"/>
                <a:gd name="connsiteX7" fmla="*/ 378822 w 382953"/>
                <a:gd name="connsiteY7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953" h="261257">
                  <a:moveTo>
                    <a:pt x="0" y="52252"/>
                  </a:moveTo>
                  <a:cubicBezTo>
                    <a:pt x="4354" y="39189"/>
                    <a:pt x="3326" y="22800"/>
                    <a:pt x="13062" y="13063"/>
                  </a:cubicBezTo>
                  <a:cubicBezTo>
                    <a:pt x="22798" y="3326"/>
                    <a:pt x="38481" y="0"/>
                    <a:pt x="52251" y="0"/>
                  </a:cubicBezTo>
                  <a:cubicBezTo>
                    <a:pt x="96011" y="0"/>
                    <a:pt x="139337" y="8709"/>
                    <a:pt x="182880" y="13063"/>
                  </a:cubicBezTo>
                  <a:cubicBezTo>
                    <a:pt x="187234" y="26126"/>
                    <a:pt x="186205" y="42515"/>
                    <a:pt x="195942" y="52252"/>
                  </a:cubicBezTo>
                  <a:cubicBezTo>
                    <a:pt x="278315" y="134625"/>
                    <a:pt x="247804" y="84714"/>
                    <a:pt x="313508" y="117566"/>
                  </a:cubicBezTo>
                  <a:cubicBezTo>
                    <a:pt x="327550" y="124587"/>
                    <a:pt x="339634" y="134983"/>
                    <a:pt x="352697" y="143692"/>
                  </a:cubicBezTo>
                  <a:cubicBezTo>
                    <a:pt x="382953" y="234461"/>
                    <a:pt x="378822" y="194530"/>
                    <a:pt x="378822" y="26125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6498642" y="2179931"/>
              <a:ext cx="126529" cy="356791"/>
            </a:xfrm>
            <a:custGeom>
              <a:avLst/>
              <a:gdLst>
                <a:gd name="connsiteX0" fmla="*/ 5809 w 126529"/>
                <a:gd name="connsiteY0" fmla="*/ 156754 h 356791"/>
                <a:gd name="connsiteX1" fmla="*/ 44998 w 126529"/>
                <a:gd name="connsiteY1" fmla="*/ 313508 h 356791"/>
                <a:gd name="connsiteX2" fmla="*/ 84187 w 126529"/>
                <a:gd name="connsiteY2" fmla="*/ 339634 h 356791"/>
                <a:gd name="connsiteX3" fmla="*/ 110312 w 126529"/>
                <a:gd name="connsiteY3" fmla="*/ 143691 h 356791"/>
                <a:gd name="connsiteX4" fmla="*/ 123375 w 126529"/>
                <a:gd name="connsiteY4" fmla="*/ 104503 h 356791"/>
                <a:gd name="connsiteX5" fmla="*/ 123375 w 126529"/>
                <a:gd name="connsiteY5" fmla="*/ 0 h 35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529" h="356791">
                  <a:moveTo>
                    <a:pt x="5809" y="156754"/>
                  </a:moveTo>
                  <a:cubicBezTo>
                    <a:pt x="13072" y="222118"/>
                    <a:pt x="0" y="268510"/>
                    <a:pt x="44998" y="313508"/>
                  </a:cubicBezTo>
                  <a:cubicBezTo>
                    <a:pt x="56100" y="324609"/>
                    <a:pt x="71124" y="330925"/>
                    <a:pt x="84187" y="339634"/>
                  </a:cubicBezTo>
                  <a:cubicBezTo>
                    <a:pt x="117560" y="239510"/>
                    <a:pt x="81898" y="356791"/>
                    <a:pt x="110312" y="143691"/>
                  </a:cubicBezTo>
                  <a:cubicBezTo>
                    <a:pt x="112132" y="130042"/>
                    <a:pt x="122128" y="118216"/>
                    <a:pt x="123375" y="104503"/>
                  </a:cubicBezTo>
                  <a:cubicBezTo>
                    <a:pt x="126529" y="69812"/>
                    <a:pt x="123375" y="34834"/>
                    <a:pt x="1233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6610449" y="1657417"/>
              <a:ext cx="287265" cy="143691"/>
            </a:xfrm>
            <a:custGeom>
              <a:avLst/>
              <a:gdLst>
                <a:gd name="connsiteX0" fmla="*/ 50757 w 287265"/>
                <a:gd name="connsiteY0" fmla="*/ 143691 h 143691"/>
                <a:gd name="connsiteX1" fmla="*/ 24631 w 287265"/>
                <a:gd name="connsiteY1" fmla="*/ 65314 h 143691"/>
                <a:gd name="connsiteX2" fmla="*/ 76882 w 287265"/>
                <a:gd name="connsiteY2" fmla="*/ 39188 h 143691"/>
                <a:gd name="connsiteX3" fmla="*/ 116071 w 287265"/>
                <a:gd name="connsiteY3" fmla="*/ 13062 h 143691"/>
                <a:gd name="connsiteX4" fmla="*/ 155260 w 287265"/>
                <a:gd name="connsiteY4" fmla="*/ 0 h 143691"/>
                <a:gd name="connsiteX5" fmla="*/ 220574 w 287265"/>
                <a:gd name="connsiteY5" fmla="*/ 13062 h 143691"/>
                <a:gd name="connsiteX6" fmla="*/ 233637 w 287265"/>
                <a:gd name="connsiteY6" fmla="*/ 52251 h 143691"/>
                <a:gd name="connsiteX7" fmla="*/ 272825 w 287265"/>
                <a:gd name="connsiteY7" fmla="*/ 78377 h 143691"/>
                <a:gd name="connsiteX8" fmla="*/ 285888 w 287265"/>
                <a:gd name="connsiteY8" fmla="*/ 130628 h 14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65" h="143691">
                  <a:moveTo>
                    <a:pt x="50757" y="143691"/>
                  </a:moveTo>
                  <a:cubicBezTo>
                    <a:pt x="42048" y="117565"/>
                    <a:pt x="0" y="77630"/>
                    <a:pt x="24631" y="65314"/>
                  </a:cubicBezTo>
                  <a:cubicBezTo>
                    <a:pt x="42048" y="56605"/>
                    <a:pt x="59975" y="48849"/>
                    <a:pt x="76882" y="39188"/>
                  </a:cubicBezTo>
                  <a:cubicBezTo>
                    <a:pt x="90513" y="31399"/>
                    <a:pt x="102029" y="20083"/>
                    <a:pt x="116071" y="13062"/>
                  </a:cubicBezTo>
                  <a:cubicBezTo>
                    <a:pt x="128387" y="6904"/>
                    <a:pt x="142197" y="4354"/>
                    <a:pt x="155260" y="0"/>
                  </a:cubicBezTo>
                  <a:cubicBezTo>
                    <a:pt x="177031" y="4354"/>
                    <a:pt x="202100" y="746"/>
                    <a:pt x="220574" y="13062"/>
                  </a:cubicBezTo>
                  <a:cubicBezTo>
                    <a:pt x="232031" y="20700"/>
                    <a:pt x="225035" y="41499"/>
                    <a:pt x="233637" y="52251"/>
                  </a:cubicBezTo>
                  <a:cubicBezTo>
                    <a:pt x="243444" y="64510"/>
                    <a:pt x="259762" y="69668"/>
                    <a:pt x="272825" y="78377"/>
                  </a:cubicBezTo>
                  <a:cubicBezTo>
                    <a:pt x="287265" y="121696"/>
                    <a:pt x="285888" y="103796"/>
                    <a:pt x="285888" y="130628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6726520" y="2153805"/>
              <a:ext cx="135234" cy="287383"/>
            </a:xfrm>
            <a:custGeom>
              <a:avLst/>
              <a:gdLst>
                <a:gd name="connsiteX0" fmla="*/ 104503 w 135234"/>
                <a:gd name="connsiteY0" fmla="*/ 0 h 287383"/>
                <a:gd name="connsiteX1" fmla="*/ 104503 w 135234"/>
                <a:gd name="connsiteY1" fmla="*/ 235132 h 287383"/>
                <a:gd name="connsiteX2" fmla="*/ 78377 w 135234"/>
                <a:gd name="connsiteY2" fmla="*/ 274320 h 287383"/>
                <a:gd name="connsiteX3" fmla="*/ 39189 w 135234"/>
                <a:gd name="connsiteY3" fmla="*/ 287383 h 287383"/>
                <a:gd name="connsiteX4" fmla="*/ 13063 w 135234"/>
                <a:gd name="connsiteY4" fmla="*/ 248194 h 287383"/>
                <a:gd name="connsiteX5" fmla="*/ 0 w 135234"/>
                <a:gd name="connsiteY5" fmla="*/ 209006 h 28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34" h="287383">
                  <a:moveTo>
                    <a:pt x="104503" y="0"/>
                  </a:moveTo>
                  <a:cubicBezTo>
                    <a:pt x="109159" y="65177"/>
                    <a:pt x="135234" y="163427"/>
                    <a:pt x="104503" y="235132"/>
                  </a:cubicBezTo>
                  <a:cubicBezTo>
                    <a:pt x="98319" y="249562"/>
                    <a:pt x="90636" y="264513"/>
                    <a:pt x="78377" y="274320"/>
                  </a:cubicBezTo>
                  <a:cubicBezTo>
                    <a:pt x="67625" y="282922"/>
                    <a:pt x="52252" y="283029"/>
                    <a:pt x="39189" y="287383"/>
                  </a:cubicBezTo>
                  <a:cubicBezTo>
                    <a:pt x="30480" y="274320"/>
                    <a:pt x="20084" y="262236"/>
                    <a:pt x="13063" y="248194"/>
                  </a:cubicBezTo>
                  <a:cubicBezTo>
                    <a:pt x="6905" y="235878"/>
                    <a:pt x="0" y="209006"/>
                    <a:pt x="0" y="209006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6735614" y="1931737"/>
              <a:ext cx="214031" cy="104502"/>
            </a:xfrm>
            <a:custGeom>
              <a:avLst/>
              <a:gdLst>
                <a:gd name="connsiteX0" fmla="*/ 3969 w 214031"/>
                <a:gd name="connsiteY0" fmla="*/ 104502 h 104502"/>
                <a:gd name="connsiteX1" fmla="*/ 95409 w 214031"/>
                <a:gd name="connsiteY1" fmla="*/ 26125 h 104502"/>
                <a:gd name="connsiteX2" fmla="*/ 134597 w 214031"/>
                <a:gd name="connsiteY2" fmla="*/ 13062 h 104502"/>
                <a:gd name="connsiteX3" fmla="*/ 173786 w 214031"/>
                <a:gd name="connsiteY3" fmla="*/ 0 h 104502"/>
                <a:gd name="connsiteX4" fmla="*/ 212975 w 214031"/>
                <a:gd name="connsiteY4" fmla="*/ 78377 h 104502"/>
                <a:gd name="connsiteX5" fmla="*/ 212975 w 214031"/>
                <a:gd name="connsiteY5" fmla="*/ 91440 h 1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031" h="104502">
                  <a:moveTo>
                    <a:pt x="3969" y="104502"/>
                  </a:moveTo>
                  <a:cubicBezTo>
                    <a:pt x="23711" y="25534"/>
                    <a:pt x="0" y="57928"/>
                    <a:pt x="95409" y="26125"/>
                  </a:cubicBezTo>
                  <a:lnTo>
                    <a:pt x="134597" y="13062"/>
                  </a:lnTo>
                  <a:lnTo>
                    <a:pt x="173786" y="0"/>
                  </a:lnTo>
                  <a:cubicBezTo>
                    <a:pt x="199329" y="38313"/>
                    <a:pt x="202158" y="35110"/>
                    <a:pt x="212975" y="78377"/>
                  </a:cubicBezTo>
                  <a:cubicBezTo>
                    <a:pt x="214031" y="82601"/>
                    <a:pt x="212975" y="87086"/>
                    <a:pt x="212975" y="91440"/>
                  </a:cubicBezTo>
                </a:path>
              </a:pathLst>
            </a:custGeom>
            <a:solidFill>
              <a:srgbClr val="66CCFF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6749721" y="2362811"/>
              <a:ext cx="629942" cy="535917"/>
            </a:xfrm>
            <a:custGeom>
              <a:avLst/>
              <a:gdLst>
                <a:gd name="connsiteX0" fmla="*/ 185805 w 629942"/>
                <a:gd name="connsiteY0" fmla="*/ 26126 h 535917"/>
                <a:gd name="connsiteX1" fmla="*/ 172742 w 629942"/>
                <a:gd name="connsiteY1" fmla="*/ 143691 h 535917"/>
                <a:gd name="connsiteX2" fmla="*/ 94365 w 629942"/>
                <a:gd name="connsiteY2" fmla="*/ 195943 h 535917"/>
                <a:gd name="connsiteX3" fmla="*/ 55176 w 629942"/>
                <a:gd name="connsiteY3" fmla="*/ 235131 h 535917"/>
                <a:gd name="connsiteX4" fmla="*/ 2925 w 629942"/>
                <a:gd name="connsiteY4" fmla="*/ 313508 h 535917"/>
                <a:gd name="connsiteX5" fmla="*/ 15988 w 629942"/>
                <a:gd name="connsiteY5" fmla="*/ 522514 h 535917"/>
                <a:gd name="connsiteX6" fmla="*/ 55176 w 629942"/>
                <a:gd name="connsiteY6" fmla="*/ 535577 h 535917"/>
                <a:gd name="connsiteX7" fmla="*/ 224993 w 629942"/>
                <a:gd name="connsiteY7" fmla="*/ 509451 h 535917"/>
                <a:gd name="connsiteX8" fmla="*/ 512376 w 629942"/>
                <a:gd name="connsiteY8" fmla="*/ 496388 h 535917"/>
                <a:gd name="connsiteX9" fmla="*/ 629942 w 629942"/>
                <a:gd name="connsiteY9" fmla="*/ 444137 h 535917"/>
                <a:gd name="connsiteX10" fmla="*/ 616879 w 629942"/>
                <a:gd name="connsiteY10" fmla="*/ 313508 h 535917"/>
                <a:gd name="connsiteX11" fmla="*/ 551565 w 629942"/>
                <a:gd name="connsiteY11" fmla="*/ 222068 h 535917"/>
                <a:gd name="connsiteX12" fmla="*/ 473188 w 629942"/>
                <a:gd name="connsiteY12" fmla="*/ 182880 h 535917"/>
                <a:gd name="connsiteX13" fmla="*/ 447062 w 629942"/>
                <a:gd name="connsiteY13" fmla="*/ 104503 h 535917"/>
                <a:gd name="connsiteX14" fmla="*/ 433999 w 629942"/>
                <a:gd name="connsiteY14" fmla="*/ 65314 h 535917"/>
                <a:gd name="connsiteX15" fmla="*/ 433999 w 629942"/>
                <a:gd name="connsiteY15" fmla="*/ 0 h 5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9942" h="535917">
                  <a:moveTo>
                    <a:pt x="185805" y="26126"/>
                  </a:moveTo>
                  <a:cubicBezTo>
                    <a:pt x="181451" y="65314"/>
                    <a:pt x="191436" y="108974"/>
                    <a:pt x="172742" y="143691"/>
                  </a:cubicBezTo>
                  <a:cubicBezTo>
                    <a:pt x="157856" y="171337"/>
                    <a:pt x="116568" y="173741"/>
                    <a:pt x="94365" y="195943"/>
                  </a:cubicBezTo>
                  <a:cubicBezTo>
                    <a:pt x="81302" y="209006"/>
                    <a:pt x="66518" y="220549"/>
                    <a:pt x="55176" y="235131"/>
                  </a:cubicBezTo>
                  <a:cubicBezTo>
                    <a:pt x="35899" y="259916"/>
                    <a:pt x="2925" y="313508"/>
                    <a:pt x="2925" y="313508"/>
                  </a:cubicBezTo>
                  <a:cubicBezTo>
                    <a:pt x="7279" y="383177"/>
                    <a:pt x="0" y="454565"/>
                    <a:pt x="15988" y="522514"/>
                  </a:cubicBezTo>
                  <a:cubicBezTo>
                    <a:pt x="19142" y="535917"/>
                    <a:pt x="41407" y="535577"/>
                    <a:pt x="55176" y="535577"/>
                  </a:cubicBezTo>
                  <a:cubicBezTo>
                    <a:pt x="106072" y="535577"/>
                    <a:pt x="173678" y="513116"/>
                    <a:pt x="224993" y="509451"/>
                  </a:cubicBezTo>
                  <a:cubicBezTo>
                    <a:pt x="320643" y="502619"/>
                    <a:pt x="416582" y="500742"/>
                    <a:pt x="512376" y="496388"/>
                  </a:cubicBezTo>
                  <a:cubicBezTo>
                    <a:pt x="605647" y="465298"/>
                    <a:pt x="567839" y="485539"/>
                    <a:pt x="629942" y="444137"/>
                  </a:cubicBezTo>
                  <a:cubicBezTo>
                    <a:pt x="625588" y="400594"/>
                    <a:pt x="624944" y="356519"/>
                    <a:pt x="616879" y="313508"/>
                  </a:cubicBezTo>
                  <a:cubicBezTo>
                    <a:pt x="596609" y="205404"/>
                    <a:pt x="611773" y="252172"/>
                    <a:pt x="551565" y="222068"/>
                  </a:cubicBezTo>
                  <a:cubicBezTo>
                    <a:pt x="450275" y="171423"/>
                    <a:pt x="571688" y="215714"/>
                    <a:pt x="473188" y="182880"/>
                  </a:cubicBezTo>
                  <a:lnTo>
                    <a:pt x="447062" y="104503"/>
                  </a:lnTo>
                  <a:cubicBezTo>
                    <a:pt x="442708" y="91440"/>
                    <a:pt x="433999" y="79084"/>
                    <a:pt x="433999" y="65314"/>
                  </a:cubicBezTo>
                  <a:lnTo>
                    <a:pt x="433999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18 Forma libre"/>
            <p:cNvSpPr/>
            <p:nvPr/>
          </p:nvSpPr>
          <p:spPr>
            <a:xfrm>
              <a:off x="7118406" y="1788045"/>
              <a:ext cx="140299" cy="235132"/>
            </a:xfrm>
            <a:custGeom>
              <a:avLst/>
              <a:gdLst>
                <a:gd name="connsiteX0" fmla="*/ 52251 w 140299"/>
                <a:gd name="connsiteY0" fmla="*/ 235132 h 235132"/>
                <a:gd name="connsiteX1" fmla="*/ 91440 w 140299"/>
                <a:gd name="connsiteY1" fmla="*/ 222069 h 235132"/>
                <a:gd name="connsiteX2" fmla="*/ 104503 w 140299"/>
                <a:gd name="connsiteY2" fmla="*/ 65314 h 235132"/>
                <a:gd name="connsiteX3" fmla="*/ 78377 w 140299"/>
                <a:gd name="connsiteY3" fmla="*/ 26126 h 235132"/>
                <a:gd name="connsiteX4" fmla="*/ 0 w 140299"/>
                <a:gd name="connsiteY4" fmla="*/ 0 h 2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9" h="235132">
                  <a:moveTo>
                    <a:pt x="52251" y="235132"/>
                  </a:moveTo>
                  <a:cubicBezTo>
                    <a:pt x="65314" y="230778"/>
                    <a:pt x="80688" y="230671"/>
                    <a:pt x="91440" y="222069"/>
                  </a:cubicBezTo>
                  <a:cubicBezTo>
                    <a:pt x="140299" y="182981"/>
                    <a:pt x="117132" y="115831"/>
                    <a:pt x="104503" y="65314"/>
                  </a:cubicBezTo>
                  <a:cubicBezTo>
                    <a:pt x="100695" y="50083"/>
                    <a:pt x="91690" y="34447"/>
                    <a:pt x="78377" y="26126"/>
                  </a:cubicBezTo>
                  <a:cubicBezTo>
                    <a:pt x="55024" y="11530"/>
                    <a:pt x="0" y="0"/>
                    <a:pt x="0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21 Forma libre"/>
            <p:cNvSpPr/>
            <p:nvPr/>
          </p:nvSpPr>
          <p:spPr>
            <a:xfrm>
              <a:off x="7249034" y="2166868"/>
              <a:ext cx="182880" cy="195943"/>
            </a:xfrm>
            <a:custGeom>
              <a:avLst/>
              <a:gdLst>
                <a:gd name="connsiteX0" fmla="*/ 0 w 182880"/>
                <a:gd name="connsiteY0" fmla="*/ 0 h 195943"/>
                <a:gd name="connsiteX1" fmla="*/ 65315 w 182880"/>
                <a:gd name="connsiteY1" fmla="*/ 13063 h 195943"/>
                <a:gd name="connsiteX2" fmla="*/ 104503 w 182880"/>
                <a:gd name="connsiteY2" fmla="*/ 117566 h 195943"/>
                <a:gd name="connsiteX3" fmla="*/ 117566 w 182880"/>
                <a:gd name="connsiteY3" fmla="*/ 169817 h 195943"/>
                <a:gd name="connsiteX4" fmla="*/ 156755 w 182880"/>
                <a:gd name="connsiteY4" fmla="*/ 182880 h 195943"/>
                <a:gd name="connsiteX5" fmla="*/ 182880 w 182880"/>
                <a:gd name="connsiteY5" fmla="*/ 195943 h 1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" h="195943">
                  <a:moveTo>
                    <a:pt x="0" y="0"/>
                  </a:moveTo>
                  <a:cubicBezTo>
                    <a:pt x="21772" y="4354"/>
                    <a:pt x="46038" y="2047"/>
                    <a:pt x="65315" y="13063"/>
                  </a:cubicBezTo>
                  <a:cubicBezTo>
                    <a:pt x="96122" y="30667"/>
                    <a:pt x="99157" y="93509"/>
                    <a:pt x="104503" y="117566"/>
                  </a:cubicBezTo>
                  <a:cubicBezTo>
                    <a:pt x="108398" y="135092"/>
                    <a:pt x="106351" y="155798"/>
                    <a:pt x="117566" y="169817"/>
                  </a:cubicBezTo>
                  <a:cubicBezTo>
                    <a:pt x="126168" y="180569"/>
                    <a:pt x="143970" y="177766"/>
                    <a:pt x="156755" y="182880"/>
                  </a:cubicBezTo>
                  <a:cubicBezTo>
                    <a:pt x="165795" y="186496"/>
                    <a:pt x="174172" y="191589"/>
                    <a:pt x="182880" y="1959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22 Elipse"/>
            <p:cNvSpPr/>
            <p:nvPr/>
          </p:nvSpPr>
          <p:spPr>
            <a:xfrm>
              <a:off x="6300192" y="3039343"/>
              <a:ext cx="576064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7031524" y="2996952"/>
              <a:ext cx="792088" cy="504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6372200" y="3039343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Symbol"/>
                </a:rPr>
                <a:t></a:t>
              </a:r>
              <a:endParaRPr lang="es-MX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7020272" y="2977788"/>
              <a:ext cx="904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err="1">
                  <a:latin typeface="Arial" pitchFamily="34" charset="0"/>
                  <a:cs typeface="Arial" pitchFamily="34" charset="0"/>
                </a:rPr>
                <a:t>G</a:t>
              </a:r>
              <a:r>
                <a:rPr lang="es-MX" dirty="0" err="1">
                  <a:latin typeface="Arial" pitchFamily="34" charset="0"/>
                  <a:cs typeface="Arial" pitchFamily="34" charset="0"/>
                  <a:sym typeface="Symbol"/>
                </a:rPr>
                <a:t></a:t>
              </a:r>
              <a:r>
                <a:rPr lang="es-MX" baseline="-25000" dirty="0" err="1">
                  <a:latin typeface="Arial" pitchFamily="34" charset="0"/>
                  <a:cs typeface="Arial" pitchFamily="34" charset="0"/>
                </a:rPr>
                <a:t>i</a:t>
              </a:r>
              <a:r>
                <a:rPr lang="es-MX" baseline="-25000" dirty="0">
                  <a:latin typeface="Arial" pitchFamily="34" charset="0"/>
                  <a:cs typeface="Arial" pitchFamily="34" charset="0"/>
                </a:rPr>
                <a:t>/o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6084168" y="4211563"/>
              <a:ext cx="936104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6207932" y="4255781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latin typeface="Arial" pitchFamily="34" charset="0"/>
                  <a:cs typeface="Arial" pitchFamily="34" charset="0"/>
                </a:rPr>
                <a:t>PLC</a:t>
              </a:r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>
              <a:off x="6180559" y="4787627"/>
              <a:ext cx="0" cy="43204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77 CuadroTexto"/>
            <p:cNvSpPr txBox="1"/>
            <p:nvPr/>
          </p:nvSpPr>
          <p:spPr>
            <a:xfrm>
              <a:off x="5796136" y="5219009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dirty="0">
                  <a:latin typeface="Arial" pitchFamily="34" charset="0"/>
                  <a:cs typeface="Arial" pitchFamily="34" charset="0"/>
                </a:rPr>
                <a:t>IP</a:t>
              </a:r>
              <a:r>
                <a:rPr lang="es-MX" sz="28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s-MX" sz="2800" dirty="0">
                  <a:latin typeface="Arial" pitchFamily="34" charset="0"/>
                  <a:cs typeface="Arial" pitchFamily="34" charset="0"/>
                </a:rPr>
                <a:t>  DAG</a:t>
              </a:r>
            </a:p>
          </p:txBody>
        </p:sp>
        <p:sp>
          <p:nvSpPr>
            <p:cNvPr id="115" name="Text Box 30"/>
            <p:cNvSpPr txBox="1">
              <a:spLocks noChangeArrowheads="1"/>
            </p:cNvSpPr>
            <p:nvPr/>
          </p:nvSpPr>
          <p:spPr bwMode="auto">
            <a:xfrm>
              <a:off x="6444208" y="1052736"/>
              <a:ext cx="12961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MX" sz="2800" dirty="0">
                  <a:latin typeface="Arial" pitchFamily="34" charset="0"/>
                  <a:cs typeface="Arial" pitchFamily="34" charset="0"/>
                </a:rPr>
                <a:t>H</a:t>
              </a:r>
              <a:r>
                <a:rPr lang="es-MX" sz="28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s-MX" sz="2800" dirty="0">
                  <a:latin typeface="Arial" pitchFamily="34" charset="0"/>
                  <a:cs typeface="Arial" pitchFamily="34" charset="0"/>
                </a:rPr>
                <a:t>R</a:t>
              </a:r>
              <a:endParaRPr lang="es-ES" sz="2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3" name="42 Conector recto de flecha"/>
            <p:cNvCxnSpPr/>
            <p:nvPr/>
          </p:nvCxnSpPr>
          <p:spPr>
            <a:xfrm>
              <a:off x="6828631" y="4797152"/>
              <a:ext cx="0" cy="43204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59 Conector recto de flecha"/>
            <p:cNvCxnSpPr/>
            <p:nvPr/>
          </p:nvCxnSpPr>
          <p:spPr>
            <a:xfrm>
              <a:off x="6588224" y="3645024"/>
              <a:ext cx="0" cy="43204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4" y="2089726"/>
            <a:ext cx="4830073" cy="378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40" r="23303"/>
          <a:stretch/>
        </p:blipFill>
        <p:spPr bwMode="auto">
          <a:xfrm>
            <a:off x="5314808" y="2124230"/>
            <a:ext cx="3528392" cy="372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3382" y="449377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"/>
              </a:rPr>
              <a:t>Cultivos primarios de neuronas </a:t>
            </a:r>
            <a:r>
              <a:rPr lang="es-MX" sz="4000" dirty="0" err="1">
                <a:latin typeface="Arial"/>
              </a:rPr>
              <a:t>estriatales</a:t>
            </a:r>
            <a:r>
              <a:rPr lang="es-MX" sz="4000" dirty="0">
                <a:latin typeface="Arial"/>
              </a:rPr>
              <a:t> de la rata</a:t>
            </a:r>
            <a:endParaRPr lang="es-MX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2068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dirty="0">
                <a:latin typeface="Arial"/>
              </a:rPr>
              <a:t>La activación del H</a:t>
            </a:r>
            <a:r>
              <a:rPr lang="es-MX" sz="2600" baseline="-25000" dirty="0">
                <a:latin typeface="Arial"/>
              </a:rPr>
              <a:t>3</a:t>
            </a:r>
            <a:r>
              <a:rPr lang="es-MX" sz="2600" dirty="0">
                <a:latin typeface="Arial"/>
              </a:rPr>
              <a:t>R aumenta la concentración intracelular de Ca</a:t>
            </a:r>
            <a:r>
              <a:rPr lang="es-MX" sz="2600" baseline="30000" dirty="0">
                <a:latin typeface="Arial"/>
              </a:rPr>
              <a:t>2+</a:t>
            </a:r>
            <a:r>
              <a:rPr lang="es-MX" sz="2600" dirty="0">
                <a:latin typeface="Arial"/>
              </a:rPr>
              <a:t> en una población de neuronas </a:t>
            </a:r>
            <a:r>
              <a:rPr lang="es-MX" sz="2600" dirty="0" err="1">
                <a:latin typeface="Arial"/>
              </a:rPr>
              <a:t>estriatales</a:t>
            </a:r>
            <a:endParaRPr lang="es-MX" sz="2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0196" name="Object 4"/>
          <p:cNvGraphicFramePr>
            <a:graphicFrameLocks noChangeAspect="1"/>
          </p:cNvGraphicFramePr>
          <p:nvPr/>
        </p:nvGraphicFramePr>
        <p:xfrm>
          <a:off x="107504" y="1845209"/>
          <a:ext cx="4929288" cy="4021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484" name="Prism Project" r:id="rId3" imgW="5472000" imgH="4464000" progId="Prism5.Document">
                  <p:embed/>
                </p:oleObj>
              </mc:Choice>
              <mc:Fallback>
                <p:oleObj name="Prism Project" r:id="rId3" imgW="5472000" imgH="4464000" progId="Prism5.Document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845209"/>
                        <a:ext cx="4929288" cy="4021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0197" name="Object 5"/>
          <p:cNvGraphicFramePr>
            <a:graphicFrameLocks noChangeAspect="1"/>
          </p:cNvGraphicFramePr>
          <p:nvPr/>
        </p:nvGraphicFramePr>
        <p:xfrm>
          <a:off x="4659313" y="1844824"/>
          <a:ext cx="4865687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485" name="Prism Project" r:id="rId5" imgW="5400000" imgH="4428000" progId="Prism5.Document">
                  <p:embed/>
                </p:oleObj>
              </mc:Choice>
              <mc:Fallback>
                <p:oleObj name="Prism Project" r:id="rId5" imgW="5400000" imgH="4428000" progId="Prism5.Document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313" y="1844824"/>
                        <a:ext cx="4865687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 bwMode="auto">
          <a:xfrm>
            <a:off x="971600" y="476672"/>
            <a:ext cx="7200800" cy="59046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0967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1043608" y="548680"/>
            <a:ext cx="7056893" cy="5760640"/>
            <a:chOff x="22677" y="1886"/>
            <a:chExt cx="64673" cy="6535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335" t="2" r="803" b="23746"/>
            <a:stretch>
              <a:fillRect/>
            </a:stretch>
          </p:blipFill>
          <p:spPr bwMode="auto">
            <a:xfrm>
              <a:off x="22677" y="1886"/>
              <a:ext cx="32168" cy="32393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3930" r="172" b="23592"/>
            <a:stretch>
              <a:fillRect/>
            </a:stretch>
          </p:blipFill>
          <p:spPr bwMode="auto">
            <a:xfrm>
              <a:off x="55161" y="1930"/>
              <a:ext cx="32189" cy="32349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3598" r="671" b="23978"/>
            <a:stretch>
              <a:fillRect/>
            </a:stretch>
          </p:blipFill>
          <p:spPr bwMode="auto">
            <a:xfrm>
              <a:off x="22677" y="34690"/>
              <a:ext cx="32168" cy="32349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3424" r="929" b="23505"/>
            <a:stretch>
              <a:fillRect/>
            </a:stretch>
          </p:blipFill>
          <p:spPr bwMode="auto">
            <a:xfrm>
              <a:off x="55161" y="34690"/>
              <a:ext cx="32189" cy="3255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  <p:sp>
          <p:nvSpPr>
            <p:cNvPr id="12" name="6 Conector recto de flecha"/>
            <p:cNvSpPr>
              <a:spLocks noChangeShapeType="1"/>
            </p:cNvSpPr>
            <p:nvPr/>
          </p:nvSpPr>
          <p:spPr bwMode="auto">
            <a:xfrm>
              <a:off x="72171" y="13641"/>
              <a:ext cx="3212" cy="1316"/>
            </a:xfrm>
            <a:prstGeom prst="straightConnector1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1115616" y="620688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basal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516216" y="618776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immepip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15616" y="3481844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quinpirole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36296" y="3479932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KCl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6 Conector recto de flecha"/>
          <p:cNvSpPr>
            <a:spLocks noChangeShapeType="1"/>
          </p:cNvSpPr>
          <p:nvPr/>
        </p:nvSpPr>
        <p:spPr bwMode="auto">
          <a:xfrm>
            <a:off x="1619672" y="4221088"/>
            <a:ext cx="350505" cy="116004"/>
          </a:xfrm>
          <a:prstGeom prst="straightConnector1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19 Botón de acción: Hacia delante o Siguiente">
            <a:hlinkClick r:id="rId6" action="ppaction://hlinkfile" highlightClick="1"/>
          </p:cNvPr>
          <p:cNvSpPr/>
          <p:nvPr/>
        </p:nvSpPr>
        <p:spPr bwMode="auto">
          <a:xfrm>
            <a:off x="8460432" y="5949280"/>
            <a:ext cx="504056" cy="432048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 y K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75856" y="2170599"/>
            <a:ext cx="56886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  <a:buClr>
                <a:srgbClr val="FF0000"/>
              </a:buClr>
              <a:buSzPct val="150000"/>
            </a:pPr>
            <a:r>
              <a:rPr lang="es-MX" sz="3600" dirty="0">
                <a:latin typeface="Arial" charset="0"/>
              </a:rPr>
              <a:t>Contribuir a la comprensión de la función del sistema </a:t>
            </a:r>
            <a:r>
              <a:rPr lang="es-MX" sz="3600" dirty="0" err="1">
                <a:latin typeface="Arial" charset="0"/>
              </a:rPr>
              <a:t>histaminérgico</a:t>
            </a:r>
            <a:r>
              <a:rPr lang="es-MX" sz="3600" dirty="0">
                <a:latin typeface="Arial" charset="0"/>
              </a:rPr>
              <a:t> del SNC</a:t>
            </a:r>
          </a:p>
        </p:txBody>
      </p:sp>
      <p:pic>
        <p:nvPicPr>
          <p:cNvPr id="614402" name="Picture 2" descr="Human brain cortical, thalamocortical and thalamic histaminergic systems."/>
          <p:cNvPicPr>
            <a:picLocks noChangeAspect="1" noChangeArrowheads="1"/>
          </p:cNvPicPr>
          <p:nvPr/>
        </p:nvPicPr>
        <p:blipFill>
          <a:blip r:embed="rId2" cstate="print"/>
          <a:srcRect t="34912" r="50425" b="2723"/>
          <a:stretch>
            <a:fillRect/>
          </a:stretch>
        </p:blipFill>
        <p:spPr bwMode="auto">
          <a:xfrm>
            <a:off x="107505" y="764704"/>
            <a:ext cx="3144348" cy="4716523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75856" y="969709"/>
            <a:ext cx="56886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  <a:buClr>
                <a:srgbClr val="FF0000"/>
              </a:buClr>
              <a:buSzPct val="150000"/>
            </a:pPr>
            <a:r>
              <a:rPr lang="es-MX" sz="4000" dirty="0">
                <a:latin typeface="Arial" charset="0"/>
              </a:rPr>
              <a:t>Objetivo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2166729"/>
            <a:ext cx="8784976" cy="131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  <a:buClr>
                <a:srgbClr val="FF0000"/>
              </a:buClr>
              <a:buSzPct val="150000"/>
            </a:pPr>
            <a:r>
              <a:rPr lang="es-MX" sz="3600" dirty="0">
                <a:latin typeface="Arial" charset="0"/>
              </a:rPr>
              <a:t>Abordajes terapéuticos basados en agonistas o antagonistas del receptor H</a:t>
            </a:r>
            <a:r>
              <a:rPr lang="es-MX" sz="3600" baseline="-25000" dirty="0">
                <a:latin typeface="Arial" charset="0"/>
              </a:rPr>
              <a:t>3</a:t>
            </a:r>
            <a:endParaRPr lang="es-MX" sz="3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217514" y="260648"/>
            <a:ext cx="473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Arial" charset="0"/>
              </a:rPr>
              <a:t>Fuego de San Antonio</a:t>
            </a:r>
            <a:endParaRPr lang="es-ES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86725" name="Picture 5" descr="Bosch"/>
          <p:cNvPicPr>
            <a:picLocks noChangeAspect="1" noChangeArrowheads="1"/>
          </p:cNvPicPr>
          <p:nvPr/>
        </p:nvPicPr>
        <p:blipFill>
          <a:blip r:embed="rId2" cstate="print"/>
          <a:srcRect r="32212"/>
          <a:stretch>
            <a:fillRect/>
          </a:stretch>
        </p:blipFill>
        <p:spPr bwMode="auto">
          <a:xfrm>
            <a:off x="1043608" y="1605371"/>
            <a:ext cx="3130539" cy="4559933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837" y="836712"/>
            <a:ext cx="47502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MX" sz="3600" dirty="0">
                <a:latin typeface="Arial" charset="0"/>
              </a:rPr>
              <a:t>Fuego de San Antonio</a:t>
            </a:r>
            <a:endParaRPr lang="es-ES" sz="3600" dirty="0">
              <a:latin typeface="Arial" charset="0"/>
            </a:endParaRPr>
          </a:p>
        </p:txBody>
      </p:sp>
      <p:pic>
        <p:nvPicPr>
          <p:cNvPr id="6" name="Picture 10" descr="Resultado de imagen para histamine stru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835" y="1470381"/>
            <a:ext cx="3240360" cy="1814603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135803" y="678293"/>
            <a:ext cx="367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err="1">
                <a:latin typeface="Arial" pitchFamily="34" charset="0"/>
                <a:cs typeface="Arial" pitchFamily="34" charset="0"/>
              </a:rPr>
              <a:t>Histaminosis</a:t>
            </a:r>
            <a:endParaRPr lang="es-ES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8338" name="Picture 2" descr="Resultado de imagen para ergot"/>
          <p:cNvPicPr>
            <a:picLocks noChangeAspect="1" noChangeArrowheads="1"/>
          </p:cNvPicPr>
          <p:nvPr/>
        </p:nvPicPr>
        <p:blipFill>
          <a:blip r:embed="rId4" cstate="print"/>
          <a:srcRect r="3865" b="6085"/>
          <a:stretch>
            <a:fillRect/>
          </a:stretch>
        </p:blipFill>
        <p:spPr bwMode="auto">
          <a:xfrm>
            <a:off x="5497839" y="4005064"/>
            <a:ext cx="3110746" cy="1944216"/>
          </a:xfrm>
          <a:prstGeom prst="rect">
            <a:avLst/>
          </a:prstGeom>
          <a:noFill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37799" y="6002124"/>
            <a:ext cx="3826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MX" sz="2800" dirty="0">
                <a:latin typeface="Arial" charset="0"/>
              </a:rPr>
              <a:t>cornezuelo de centeno</a:t>
            </a:r>
            <a:endParaRPr lang="es-ES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44016" y="3356991"/>
            <a:ext cx="2987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Alteraciones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del </a:t>
            </a:r>
          </a:p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ciclo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vigilia-sueño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http://care4yoursleep.com/wp-content/uploads/2008/06/sleep_disord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116632"/>
            <a:ext cx="2152615" cy="3168352"/>
          </a:xfrm>
          <a:prstGeom prst="rect">
            <a:avLst/>
          </a:prstGeom>
          <a:noFill/>
        </p:spPr>
      </p:pic>
      <p:pic>
        <p:nvPicPr>
          <p:cNvPr id="4" name="Picture 2" descr="http://cooperelderlaw.com/wp-content/uploads/2012/01/Ohio_Alzheimer-disease-225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96752"/>
            <a:ext cx="2160240" cy="288032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699792" y="260648"/>
            <a:ext cx="29523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Enfermedad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dirty="0">
                <a:latin typeface="Arial" pitchFamily="34" charset="0"/>
                <a:cs typeface="Arial" pitchFamily="34" charset="0"/>
              </a:rPr>
              <a:t>de Alzheimer</a:t>
            </a:r>
          </a:p>
        </p:txBody>
      </p:sp>
      <p:pic>
        <p:nvPicPr>
          <p:cNvPr id="6" name="Picture 2" descr="http://img.webmd.com/dtmcms/live/webmd/consumer_assets/site_images/articles/health_tools/parkinsons_disease_overview_slideshow/corbis_rm_photo_of_man_with_parkins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656"/>
            <a:ext cx="3024336" cy="2051882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508104" y="2392432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Enfermedad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de Parkinson</a:t>
            </a:r>
          </a:p>
        </p:txBody>
      </p:sp>
      <p:pic>
        <p:nvPicPr>
          <p:cNvPr id="9" name="Picture 2" descr="http://www.bubblews.com/assets/images/news/1512944876_1392862139.jpg"/>
          <p:cNvPicPr>
            <a:picLocks noChangeAspect="1" noChangeArrowheads="1"/>
          </p:cNvPicPr>
          <p:nvPr/>
        </p:nvPicPr>
        <p:blipFill>
          <a:blip r:embed="rId5" cstate="print"/>
          <a:srcRect l="11532"/>
          <a:stretch>
            <a:fillRect/>
          </a:stretch>
        </p:blipFill>
        <p:spPr bwMode="auto">
          <a:xfrm>
            <a:off x="959179" y="4293096"/>
            <a:ext cx="2964749" cy="2232248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3995936" y="6104909"/>
            <a:ext cx="22076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" pitchFamily="34" charset="0"/>
                <a:cs typeface="Arial" pitchFamily="34" charset="0"/>
              </a:rPr>
              <a:t>Esquizofrenia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49220" y="6093296"/>
            <a:ext cx="15392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" pitchFamily="34" charset="0"/>
                <a:cs typeface="Arial" pitchFamily="34" charset="0"/>
              </a:rPr>
              <a:t>Epilepsia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6" descr="http://2.bp.blogspot.com/_QLYG5LiVz74/TTmKIxwFOxI/AAAAAAAAAFM/Z1wih39TYEM/s1600/epilepsy1.jpg"/>
          <p:cNvPicPr>
            <a:picLocks noChangeAspect="1" noChangeArrowheads="1"/>
          </p:cNvPicPr>
          <p:nvPr/>
        </p:nvPicPr>
        <p:blipFill>
          <a:blip r:embed="rId6" cstate="print"/>
          <a:srcRect r="51892"/>
          <a:stretch>
            <a:fillRect/>
          </a:stretch>
        </p:blipFill>
        <p:spPr bwMode="auto">
          <a:xfrm>
            <a:off x="5893630" y="3429000"/>
            <a:ext cx="2278770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297387" y="6093296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Esclerosis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múltiple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3528" y="2492896"/>
            <a:ext cx="3342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Síndrome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de Gilles </a:t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>de la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Tourette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 descr="http://qi-iq.org/wp-content/uploads/2013/12/multiple-sclerosis-symptoms-399.jpg"/>
          <p:cNvPicPr>
            <a:picLocks noChangeAspect="1" noChangeArrowheads="1"/>
          </p:cNvPicPr>
          <p:nvPr/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5441403" y="3356992"/>
            <a:ext cx="2880320" cy="2592288"/>
          </a:xfrm>
          <a:prstGeom prst="rect">
            <a:avLst/>
          </a:prstGeom>
          <a:noFill/>
        </p:spPr>
      </p:pic>
      <p:pic>
        <p:nvPicPr>
          <p:cNvPr id="5" name="Picture 10" descr="http://www.sanopordentro.com/wp-content/sindrome-de-tourette.jpg"/>
          <p:cNvPicPr>
            <a:picLocks noChangeAspect="1" noChangeArrowheads="1"/>
          </p:cNvPicPr>
          <p:nvPr/>
        </p:nvPicPr>
        <p:blipFill>
          <a:blip r:embed="rId3" cstate="print"/>
          <a:srcRect l="7376" r="7806"/>
          <a:stretch>
            <a:fillRect/>
          </a:stretch>
        </p:blipFill>
        <p:spPr bwMode="auto">
          <a:xfrm>
            <a:off x="539553" y="260648"/>
            <a:ext cx="3312368" cy="2190750"/>
          </a:xfrm>
          <a:prstGeom prst="rect">
            <a:avLst/>
          </a:prstGeom>
          <a:noFill/>
        </p:spPr>
      </p:pic>
      <p:pic>
        <p:nvPicPr>
          <p:cNvPr id="6" name="Picture 4" descr="http://odstatic.com/sanamente.com/migranas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836992"/>
            <a:ext cx="3384376" cy="223196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5630148" y="146330"/>
            <a:ext cx="1390124" cy="618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600" dirty="0">
                <a:latin typeface="Arial" pitchFamily="34" charset="0"/>
                <a:cs typeface="Arial" pitchFamily="34" charset="0"/>
              </a:rPr>
              <a:t>Migraña</a:t>
            </a:r>
          </a:p>
        </p:txBody>
      </p:sp>
      <p:pic>
        <p:nvPicPr>
          <p:cNvPr id="8" name="Picture 6" descr="http://303magazine.com/wp-content/uploads/2013/04/alcoholism-and-alcohol-abuse1.jpg"/>
          <p:cNvPicPr>
            <a:picLocks noChangeAspect="1" noChangeArrowheads="1"/>
          </p:cNvPicPr>
          <p:nvPr/>
        </p:nvPicPr>
        <p:blipFill>
          <a:blip r:embed="rId5" cstate="print"/>
          <a:srcRect l="1286" t="1924" r="1001" b="3818"/>
          <a:stretch>
            <a:fillRect/>
          </a:stretch>
        </p:blipFill>
        <p:spPr bwMode="auto">
          <a:xfrm>
            <a:off x="1043608" y="3717032"/>
            <a:ext cx="3528392" cy="2274884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783979" y="6021288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Adicciones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2" name="Text Box 32"/>
          <p:cNvSpPr txBox="1">
            <a:spLocks noChangeArrowheads="1"/>
          </p:cNvSpPr>
          <p:nvPr/>
        </p:nvSpPr>
        <p:spPr bwMode="auto">
          <a:xfrm>
            <a:off x="4427984" y="1992871"/>
            <a:ext cx="4824536" cy="320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Gustavo Nieto </a:t>
            </a:r>
            <a:r>
              <a:rPr lang="es-ES_tradnl" sz="2200" dirty="0" err="1">
                <a:latin typeface="Arial" charset="0"/>
              </a:rPr>
              <a:t>Alamilla</a:t>
            </a:r>
            <a:endParaRPr lang="es-ES_tradnl" sz="2200" dirty="0">
              <a:latin typeface="Arial" charset="0"/>
            </a:endParaRP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Ricardo Márquez Gómez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Ana García Gálvez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Elide Morales Figueroa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Guillermo Aquino Miranda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Elvia Mena Ávila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</a:t>
            </a:r>
            <a:r>
              <a:rPr lang="es-ES_tradnl" sz="2200" dirty="0" err="1">
                <a:latin typeface="Arial" charset="0"/>
              </a:rPr>
              <a:t>Wilber</a:t>
            </a:r>
            <a:r>
              <a:rPr lang="es-ES_tradnl" sz="2200" dirty="0">
                <a:latin typeface="Arial" charset="0"/>
              </a:rPr>
              <a:t> </a:t>
            </a:r>
            <a:r>
              <a:rPr lang="es-ES_tradnl" sz="2200" dirty="0" err="1">
                <a:latin typeface="Arial" charset="0"/>
              </a:rPr>
              <a:t>Montejo</a:t>
            </a:r>
            <a:r>
              <a:rPr lang="es-ES_tradnl" sz="2200" dirty="0">
                <a:latin typeface="Arial" charset="0"/>
              </a:rPr>
              <a:t> López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M. en C. </a:t>
            </a:r>
            <a:r>
              <a:rPr lang="es-ES_tradnl" sz="2200" dirty="0" err="1">
                <a:latin typeface="Arial" charset="0"/>
              </a:rPr>
              <a:t>Nayelli</a:t>
            </a:r>
            <a:r>
              <a:rPr lang="es-ES_tradnl" sz="2200" dirty="0">
                <a:latin typeface="Arial" charset="0"/>
              </a:rPr>
              <a:t> Rivera Ramírez</a:t>
            </a:r>
          </a:p>
        </p:txBody>
      </p:sp>
      <p:sp>
        <p:nvSpPr>
          <p:cNvPr id="106504" name="Text Box 35"/>
          <p:cNvSpPr txBox="1">
            <a:spLocks noChangeArrowheads="1"/>
          </p:cNvSpPr>
          <p:nvPr/>
        </p:nvSpPr>
        <p:spPr bwMode="auto">
          <a:xfrm>
            <a:off x="107504" y="2002253"/>
            <a:ext cx="4312847" cy="320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Martha García Ramírez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</a:t>
            </a:r>
            <a:r>
              <a:rPr lang="es-ES_tradnl" sz="2200" dirty="0" err="1">
                <a:latin typeface="Arial" charset="0"/>
              </a:rPr>
              <a:t>Anayansi</a:t>
            </a:r>
            <a:r>
              <a:rPr lang="es-ES_tradnl" sz="2200" dirty="0">
                <a:latin typeface="Arial" charset="0"/>
              </a:rPr>
              <a:t> Molina Hernández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Dr. Enrique Sánchez Lemus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Judith Ramos Jiménez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Belén Garduño Torres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Angélica Osorio Espinoza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Cecilia Flores Clemente</a:t>
            </a:r>
          </a:p>
          <a:p>
            <a:pPr>
              <a:lnSpc>
                <a:spcPct val="115000"/>
              </a:lnSpc>
            </a:pPr>
            <a:r>
              <a:rPr lang="es-ES_tradnl" sz="2200" dirty="0">
                <a:latin typeface="Arial" charset="0"/>
              </a:rPr>
              <a:t>Dra. </a:t>
            </a:r>
            <a:r>
              <a:rPr lang="es-ES_tradnl" sz="2200" dirty="0" err="1">
                <a:latin typeface="Arial" charset="0"/>
              </a:rPr>
              <a:t>Ivette</a:t>
            </a:r>
            <a:r>
              <a:rPr lang="es-ES_tradnl" sz="2200" dirty="0">
                <a:latin typeface="Arial" charset="0"/>
              </a:rPr>
              <a:t> Bañuelos Cabrera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50737" y="620688"/>
            <a:ext cx="6865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3000" dirty="0" err="1">
                <a:solidFill>
                  <a:srgbClr val="0000FF"/>
                </a:solidFill>
                <a:latin typeface="Arial" charset="0"/>
              </a:rPr>
              <a:t>Neurofarmacología</a:t>
            </a:r>
            <a:r>
              <a:rPr lang="es-ES_tradnl" sz="3000" dirty="0">
                <a:solidFill>
                  <a:srgbClr val="0000FF"/>
                </a:solidFill>
                <a:latin typeface="Arial" charset="0"/>
              </a:rPr>
              <a:t> celular y molecular </a:t>
            </a:r>
          </a:p>
          <a:p>
            <a:pPr algn="ctr"/>
            <a:r>
              <a:rPr lang="es-ES_tradnl" sz="3000" dirty="0">
                <a:solidFill>
                  <a:srgbClr val="0000FF"/>
                </a:solidFill>
                <a:latin typeface="Arial" charset="0"/>
              </a:rPr>
              <a:t>del receptor a histamina H</a:t>
            </a:r>
            <a:r>
              <a:rPr lang="es-ES_tradnl" sz="3000" baseline="-25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s-ES_tradnl" sz="3000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410" name="Picture 2" descr="Resultado de imagen para cinvest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15" y="1412776"/>
            <a:ext cx="883298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 descr="Resultado de imagen para migraine substance p"/>
          <p:cNvPicPr>
            <a:picLocks noChangeAspect="1" noChangeArrowheads="1"/>
          </p:cNvPicPr>
          <p:nvPr/>
        </p:nvPicPr>
        <p:blipFill>
          <a:blip r:embed="rId2" cstate="print"/>
          <a:srcRect l="10312" t="11250" r="6250"/>
          <a:stretch>
            <a:fillRect/>
          </a:stretch>
        </p:blipFill>
        <p:spPr bwMode="auto">
          <a:xfrm>
            <a:off x="755576" y="260648"/>
            <a:ext cx="7741366" cy="617569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220072" y="3356992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5" name="4 Circular"/>
          <p:cNvSpPr/>
          <p:nvPr/>
        </p:nvSpPr>
        <p:spPr bwMode="auto">
          <a:xfrm rot="5760000">
            <a:off x="4860032" y="3076631"/>
            <a:ext cx="648072" cy="576064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074" name="Picture 2" descr="Resultado de imagen para migraña sustancia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0" y="980728"/>
            <a:ext cx="8852205" cy="475252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516216" y="745540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5" name="4 Circular"/>
          <p:cNvSpPr/>
          <p:nvPr/>
        </p:nvSpPr>
        <p:spPr bwMode="auto">
          <a:xfrm rot="10560000">
            <a:off x="4803705" y="2330477"/>
            <a:ext cx="511300" cy="46745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5 Circular"/>
          <p:cNvSpPr/>
          <p:nvPr/>
        </p:nvSpPr>
        <p:spPr bwMode="auto">
          <a:xfrm rot="20593870">
            <a:off x="6246292" y="1089527"/>
            <a:ext cx="511300" cy="46745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67944" y="1988840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8" name="7 Circular"/>
          <p:cNvSpPr/>
          <p:nvPr/>
        </p:nvSpPr>
        <p:spPr bwMode="auto">
          <a:xfrm rot="10560000">
            <a:off x="6027841" y="4382368"/>
            <a:ext cx="511300" cy="46745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71215" y="4581128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340" name="Picture 4" descr="Resultado de imagen para migraña sustancia P"/>
          <p:cNvPicPr>
            <a:picLocks noChangeAspect="1" noChangeArrowheads="1"/>
          </p:cNvPicPr>
          <p:nvPr/>
        </p:nvPicPr>
        <p:blipFill>
          <a:blip r:embed="rId2" cstate="print"/>
          <a:srcRect l="1890" t="2695" r="1721" b="2975"/>
          <a:stretch>
            <a:fillRect/>
          </a:stretch>
        </p:blipFill>
        <p:spPr bwMode="auto">
          <a:xfrm>
            <a:off x="683568" y="476672"/>
            <a:ext cx="7770692" cy="533282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771800" y="3913892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6" name="5 Rectángulo"/>
          <p:cNvSpPr/>
          <p:nvPr/>
        </p:nvSpPr>
        <p:spPr bwMode="auto">
          <a:xfrm>
            <a:off x="2555776" y="3789040"/>
            <a:ext cx="216024" cy="216024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386" name="Picture 2" descr="Resultado de imagen para migraine substance p"/>
          <p:cNvPicPr>
            <a:picLocks noChangeAspect="1" noChangeArrowheads="1"/>
          </p:cNvPicPr>
          <p:nvPr/>
        </p:nvPicPr>
        <p:blipFill>
          <a:blip r:embed="rId2" cstate="print"/>
          <a:srcRect l="369"/>
          <a:stretch>
            <a:fillRect/>
          </a:stretch>
        </p:blipFill>
        <p:spPr bwMode="auto">
          <a:xfrm>
            <a:off x="133753" y="1124744"/>
            <a:ext cx="8974751" cy="4608512"/>
          </a:xfrm>
          <a:prstGeom prst="rect">
            <a:avLst/>
          </a:prstGeom>
          <a:noFill/>
        </p:spPr>
      </p:pic>
      <p:sp>
        <p:nvSpPr>
          <p:cNvPr id="5" name="4 Circular"/>
          <p:cNvSpPr/>
          <p:nvPr/>
        </p:nvSpPr>
        <p:spPr bwMode="auto">
          <a:xfrm rot="10560000">
            <a:off x="5431969" y="2072966"/>
            <a:ext cx="360000" cy="36000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847591" y="2237566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8" name="7 Circular"/>
          <p:cNvSpPr/>
          <p:nvPr/>
        </p:nvSpPr>
        <p:spPr bwMode="auto">
          <a:xfrm rot="10560000">
            <a:off x="6672350" y="4305214"/>
            <a:ext cx="360000" cy="36000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19370" y="4629283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740352" y="1196752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6" name="5 Circular"/>
          <p:cNvSpPr/>
          <p:nvPr/>
        </p:nvSpPr>
        <p:spPr bwMode="auto">
          <a:xfrm rot="20593870">
            <a:off x="7352582" y="1313038"/>
            <a:ext cx="360000" cy="360000"/>
          </a:xfrm>
          <a:prstGeom prst="pi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27984" y="260648"/>
            <a:ext cx="1612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 err="1">
                <a:latin typeface="Arial" pitchFamily="34" charset="0"/>
                <a:cs typeface="Arial" pitchFamily="34" charset="0"/>
              </a:rPr>
              <a:t>Substance</a:t>
            </a:r>
            <a:r>
              <a:rPr lang="es-ES" sz="1800" b="1" dirty="0">
                <a:latin typeface="Arial" pitchFamily="34" charset="0"/>
                <a:cs typeface="Arial" pitchFamily="34" charset="0"/>
              </a:rPr>
              <a:t> P</a:t>
            </a:r>
          </a:p>
          <a:p>
            <a:r>
              <a:rPr lang="es-ES" sz="1800" b="1" dirty="0">
                <a:latin typeface="Arial" pitchFamily="34" charset="0"/>
                <a:cs typeface="Arial" pitchFamily="34" charset="0"/>
              </a:rPr>
              <a:t>CGRP</a:t>
            </a:r>
          </a:p>
          <a:p>
            <a:r>
              <a:rPr lang="es-ES" sz="1800" b="1" dirty="0" err="1">
                <a:latin typeface="Arial" pitchFamily="34" charset="0"/>
                <a:cs typeface="Arial" pitchFamily="34" charset="0"/>
              </a:rPr>
              <a:t>Neurokinin</a:t>
            </a:r>
            <a:r>
              <a:rPr lang="es-ES" sz="1800" b="1" dirty="0">
                <a:latin typeface="Arial" pitchFamily="34" charset="0"/>
                <a:cs typeface="Arial" pitchFamily="34" charset="0"/>
              </a:rPr>
              <a:t> 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/>
          <p:cNvSpPr txBox="1">
            <a:spLocks noChangeArrowheads="1"/>
          </p:cNvSpPr>
          <p:nvPr/>
        </p:nvSpPr>
        <p:spPr bwMode="auto">
          <a:xfrm>
            <a:off x="4327525" y="-61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>
              <a:solidFill>
                <a:srgbClr val="969696"/>
              </a:solidFill>
            </a:endParaRP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4327525" y="-61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>
              <a:solidFill>
                <a:srgbClr val="969696"/>
              </a:solidFill>
            </a:endParaRP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4259718" y="4840124"/>
            <a:ext cx="451117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err="1">
                <a:solidFill>
                  <a:srgbClr val="333399"/>
                </a:solidFill>
                <a:latin typeface="Arial" charset="0"/>
              </a:rPr>
              <a:t>Histamina</a:t>
            </a:r>
            <a:endParaRPr lang="en-GB" sz="3600" dirty="0">
              <a:solidFill>
                <a:srgbClr val="333399"/>
              </a:solidFill>
              <a:latin typeface="Arial" charset="0"/>
            </a:endParaRPr>
          </a:p>
          <a:p>
            <a:pPr algn="ctr"/>
            <a:r>
              <a:rPr lang="en-GB" sz="3200" dirty="0">
                <a:solidFill>
                  <a:srgbClr val="333399"/>
                </a:solidFill>
                <a:latin typeface="Arial" charset="0"/>
              </a:rPr>
              <a:t>2-(4-imidazolil)</a:t>
            </a:r>
            <a:r>
              <a:rPr lang="en-GB" sz="3200" dirty="0" err="1">
                <a:solidFill>
                  <a:srgbClr val="333399"/>
                </a:solidFill>
                <a:latin typeface="Arial" charset="0"/>
              </a:rPr>
              <a:t>etilamina</a:t>
            </a:r>
            <a:endParaRPr lang="en-GB" sz="3200" dirty="0">
              <a:solidFill>
                <a:srgbClr val="333399"/>
              </a:solidFill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4342904" y="2729657"/>
            <a:ext cx="12128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73" name="Line 9"/>
          <p:cNvSpPr>
            <a:spLocks noChangeShapeType="1"/>
          </p:cNvSpPr>
          <p:nvPr/>
        </p:nvSpPr>
        <p:spPr bwMode="auto">
          <a:xfrm>
            <a:off x="5533529" y="2699494"/>
            <a:ext cx="403225" cy="132873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74" name="Line 10"/>
          <p:cNvSpPr>
            <a:spLocks noChangeShapeType="1"/>
          </p:cNvSpPr>
          <p:nvPr/>
        </p:nvSpPr>
        <p:spPr bwMode="auto">
          <a:xfrm flipH="1">
            <a:off x="3730129" y="2959844"/>
            <a:ext cx="338137" cy="10683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75" name="Line 11"/>
          <p:cNvSpPr>
            <a:spLocks noChangeShapeType="1"/>
          </p:cNvSpPr>
          <p:nvPr/>
        </p:nvSpPr>
        <p:spPr bwMode="auto">
          <a:xfrm>
            <a:off x="3707904" y="3999657"/>
            <a:ext cx="981075" cy="7508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76" name="Line 12"/>
          <p:cNvSpPr>
            <a:spLocks noChangeShapeType="1"/>
          </p:cNvSpPr>
          <p:nvPr/>
        </p:nvSpPr>
        <p:spPr bwMode="auto">
          <a:xfrm flipH="1">
            <a:off x="4977904" y="4013944"/>
            <a:ext cx="966787" cy="736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77" name="Line 13"/>
          <p:cNvSpPr>
            <a:spLocks noChangeShapeType="1"/>
          </p:cNvSpPr>
          <p:nvPr/>
        </p:nvSpPr>
        <p:spPr bwMode="auto">
          <a:xfrm flipV="1">
            <a:off x="5539879" y="2339132"/>
            <a:ext cx="174625" cy="40481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4631829" y="4615607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0000FF"/>
                </a:solidFill>
                <a:latin typeface="Arial" charset="0"/>
              </a:rPr>
              <a:t>N</a:t>
            </a:r>
            <a:endParaRPr lang="en-GB" sz="2800" b="1">
              <a:solidFill>
                <a:srgbClr val="0000FF"/>
              </a:solidFill>
            </a:endParaRP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3922216" y="2501057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Arial" charset="0"/>
              </a:rPr>
              <a:t>N</a:t>
            </a:r>
          </a:p>
        </p:txBody>
      </p:sp>
      <p:sp>
        <p:nvSpPr>
          <p:cNvPr id="267280" name="Line 16"/>
          <p:cNvSpPr>
            <a:spLocks noChangeShapeType="1"/>
          </p:cNvSpPr>
          <p:nvPr/>
        </p:nvSpPr>
        <p:spPr bwMode="auto">
          <a:xfrm flipH="1">
            <a:off x="3895229" y="2959844"/>
            <a:ext cx="331787" cy="103981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81" name="Line 17"/>
          <p:cNvSpPr>
            <a:spLocks noChangeShapeType="1"/>
          </p:cNvSpPr>
          <p:nvPr/>
        </p:nvSpPr>
        <p:spPr bwMode="auto">
          <a:xfrm>
            <a:off x="5411291" y="2843957"/>
            <a:ext cx="346075" cy="11557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82" name="Text Box 18"/>
          <p:cNvSpPr txBox="1">
            <a:spLocks noChangeArrowheads="1"/>
          </p:cNvSpPr>
          <p:nvPr/>
        </p:nvSpPr>
        <p:spPr bwMode="auto">
          <a:xfrm>
            <a:off x="5651004" y="2018457"/>
            <a:ext cx="896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0000FF"/>
                </a:solidFill>
                <a:latin typeface="Arial" charset="0"/>
              </a:rPr>
              <a:t>CH2</a:t>
            </a:r>
          </a:p>
        </p:txBody>
      </p:sp>
      <p:sp>
        <p:nvSpPr>
          <p:cNvPr id="267283" name="Text Box 19"/>
          <p:cNvSpPr txBox="1">
            <a:spLocks noChangeArrowheads="1"/>
          </p:cNvSpPr>
          <p:nvPr/>
        </p:nvSpPr>
        <p:spPr bwMode="auto">
          <a:xfrm>
            <a:off x="6679704" y="2018457"/>
            <a:ext cx="896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0000FF"/>
                </a:solidFill>
                <a:latin typeface="Arial" charset="0"/>
              </a:rPr>
              <a:t>CH2</a:t>
            </a:r>
          </a:p>
        </p:txBody>
      </p: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7719516" y="2018457"/>
            <a:ext cx="1195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GB" sz="3600" b="1" baseline="-2500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GB" sz="2800" b="1" baseline="30000">
                <a:solidFill>
                  <a:srgbClr val="0000FF"/>
                </a:solidFill>
                <a:latin typeface="Arial" charset="0"/>
              </a:rPr>
              <a:t>+ </a:t>
            </a:r>
            <a:endParaRPr lang="en-GB" sz="28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67285" name="Line 21"/>
          <p:cNvSpPr>
            <a:spLocks noChangeShapeType="1"/>
          </p:cNvSpPr>
          <p:nvPr/>
        </p:nvSpPr>
        <p:spPr bwMode="auto">
          <a:xfrm>
            <a:off x="6492379" y="2261344"/>
            <a:ext cx="230187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86" name="Line 22"/>
          <p:cNvSpPr>
            <a:spLocks noChangeShapeType="1"/>
          </p:cNvSpPr>
          <p:nvPr/>
        </p:nvSpPr>
        <p:spPr bwMode="auto">
          <a:xfrm>
            <a:off x="7521079" y="2242294"/>
            <a:ext cx="23177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67287" name="Text Box 23"/>
          <p:cNvSpPr txBox="1">
            <a:spLocks noChangeArrowheads="1"/>
          </p:cNvSpPr>
          <p:nvPr/>
        </p:nvSpPr>
        <p:spPr bwMode="auto">
          <a:xfrm>
            <a:off x="755576" y="1074802"/>
            <a:ext cx="76328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en-GB" sz="3000" dirty="0" err="1">
                <a:latin typeface="Arial" charset="0"/>
              </a:rPr>
              <a:t>Aislamiento</a:t>
            </a:r>
            <a:r>
              <a:rPr lang="en-GB" sz="3000" dirty="0">
                <a:latin typeface="Arial" charset="0"/>
              </a:rPr>
              <a:t> y </a:t>
            </a:r>
            <a:r>
              <a:rPr lang="en-GB" sz="3000" dirty="0" err="1">
                <a:latin typeface="Arial" charset="0"/>
              </a:rPr>
              <a:t>purificación</a:t>
            </a:r>
            <a:r>
              <a:rPr lang="en-GB" sz="3000" dirty="0">
                <a:latin typeface="Arial" charset="0"/>
              </a:rPr>
              <a:t> de </a:t>
            </a:r>
            <a:r>
              <a:rPr lang="en-GB" sz="3000" dirty="0" err="1">
                <a:latin typeface="Arial" charset="0"/>
              </a:rPr>
              <a:t>tejidos</a:t>
            </a:r>
            <a:r>
              <a:rPr lang="en-GB" sz="3000" dirty="0">
                <a:latin typeface="Arial" charset="0"/>
              </a:rPr>
              <a:t> frescos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52872" y="5877272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Sir Henry Dale</a:t>
            </a:r>
          </a:p>
        </p:txBody>
      </p:sp>
      <p:pic>
        <p:nvPicPr>
          <p:cNvPr id="23" name="Picture 2" descr="http://www.nobelprize.org/nobel_prizes/medicine/laureates/1936/dale_post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848" y="1988840"/>
            <a:ext cx="2667000" cy="3771901"/>
          </a:xfrm>
          <a:prstGeom prst="rect">
            <a:avLst/>
          </a:prstGeom>
          <a:noFill/>
        </p:spPr>
      </p:pic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55576" y="334397"/>
            <a:ext cx="7632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en-GB" sz="3600" dirty="0">
                <a:latin typeface="Arial" charset="0"/>
              </a:rPr>
              <a:t>1910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200423" y="620688"/>
            <a:ext cx="88360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428750" lvl="2" indent="-1343025"/>
            <a:r>
              <a:rPr lang="en-GB" sz="3200" dirty="0">
                <a:latin typeface="Arial" charset="0"/>
              </a:rPr>
              <a:t>1959   </a:t>
            </a:r>
            <a:r>
              <a:rPr lang="en-GB" sz="3200" dirty="0" err="1">
                <a:latin typeface="Arial" charset="0"/>
              </a:rPr>
              <a:t>Síntesis</a:t>
            </a:r>
            <a:r>
              <a:rPr lang="en-GB" sz="3200" dirty="0">
                <a:latin typeface="Arial" charset="0"/>
              </a:rPr>
              <a:t> de </a:t>
            </a:r>
            <a:r>
              <a:rPr lang="en-GB" sz="3200" dirty="0" err="1">
                <a:latin typeface="Arial" charset="0"/>
              </a:rPr>
              <a:t>histamina</a:t>
            </a:r>
            <a:r>
              <a:rPr lang="en-GB" sz="3200" dirty="0">
                <a:latin typeface="Arial" charset="0"/>
              </a:rPr>
              <a:t> en el SNC (White)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t="1303" b="939"/>
          <a:stretch>
            <a:fillRect/>
          </a:stretch>
        </p:blipFill>
        <p:spPr bwMode="auto">
          <a:xfrm>
            <a:off x="683568" y="1628800"/>
            <a:ext cx="3744416" cy="482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physrev.physiology.org/content/physrev/88/3/1183/F4.large.jpg"/>
          <p:cNvPicPr>
            <a:picLocks noChangeAspect="1" noChangeArrowheads="1"/>
          </p:cNvPicPr>
          <p:nvPr/>
        </p:nvPicPr>
        <p:blipFill>
          <a:blip r:embed="rId3" cstate="print"/>
          <a:srcRect l="72248" t="7695"/>
          <a:stretch>
            <a:fillRect/>
          </a:stretch>
        </p:blipFill>
        <p:spPr bwMode="auto">
          <a:xfrm rot="-5400000">
            <a:off x="5907016" y="1733944"/>
            <a:ext cx="1728192" cy="4254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Text Box 2"/>
          <p:cNvSpPr txBox="1">
            <a:spLocks noChangeArrowheads="1"/>
          </p:cNvSpPr>
          <p:nvPr/>
        </p:nvSpPr>
        <p:spPr bwMode="auto">
          <a:xfrm>
            <a:off x="4327525" y="-61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>
              <a:solidFill>
                <a:srgbClr val="969696"/>
              </a:solidFill>
            </a:endParaRPr>
          </a:p>
        </p:txBody>
      </p:sp>
      <p:sp>
        <p:nvSpPr>
          <p:cNvPr id="947203" name="Text Box 3"/>
          <p:cNvSpPr txBox="1">
            <a:spLocks noChangeArrowheads="1"/>
          </p:cNvSpPr>
          <p:nvPr/>
        </p:nvSpPr>
        <p:spPr bwMode="auto">
          <a:xfrm>
            <a:off x="4327525" y="-619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>
              <a:solidFill>
                <a:srgbClr val="969696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6789" y="572487"/>
            <a:ext cx="85202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>
                <a:latin typeface="Arial" charset="0"/>
              </a:rPr>
              <a:t>La </a:t>
            </a:r>
            <a:r>
              <a:rPr lang="en-GB" sz="3600" dirty="0" err="1">
                <a:latin typeface="Arial" charset="0"/>
              </a:rPr>
              <a:t>histamina</a:t>
            </a:r>
            <a:r>
              <a:rPr lang="en-GB" sz="3600" dirty="0">
                <a:latin typeface="Arial" charset="0"/>
              </a:rPr>
              <a:t> </a:t>
            </a:r>
            <a:r>
              <a:rPr lang="en-GB" sz="3600" dirty="0" err="1">
                <a:latin typeface="Arial" charset="0"/>
              </a:rPr>
              <a:t>regula</a:t>
            </a:r>
            <a:r>
              <a:rPr lang="en-GB" sz="3600" dirty="0">
                <a:latin typeface="Arial" charset="0"/>
              </a:rPr>
              <a:t> </a:t>
            </a:r>
            <a:r>
              <a:rPr lang="en-GB" sz="3600" dirty="0" err="1">
                <a:latin typeface="Arial" charset="0"/>
              </a:rPr>
              <a:t>diversas</a:t>
            </a:r>
            <a:r>
              <a:rPr lang="en-GB" sz="3600" dirty="0">
                <a:latin typeface="Arial" charset="0"/>
              </a:rPr>
              <a:t> </a:t>
            </a:r>
            <a:r>
              <a:rPr lang="en-GB" sz="3600" dirty="0" err="1">
                <a:latin typeface="Arial" charset="0"/>
              </a:rPr>
              <a:t>funciones</a:t>
            </a:r>
            <a:r>
              <a:rPr lang="en-GB" sz="3600" dirty="0">
                <a:latin typeface="Arial" charset="0"/>
              </a:rPr>
              <a:t> </a:t>
            </a:r>
          </a:p>
          <a:p>
            <a:pPr algn="ctr"/>
            <a:r>
              <a:rPr lang="en-GB" sz="3600" dirty="0">
                <a:latin typeface="Arial" charset="0"/>
              </a:rPr>
              <a:t>del </a:t>
            </a:r>
            <a:r>
              <a:rPr lang="en-GB" sz="3600" dirty="0" err="1">
                <a:latin typeface="Arial" charset="0"/>
              </a:rPr>
              <a:t>sistema</a:t>
            </a:r>
            <a:r>
              <a:rPr lang="en-GB" sz="3600" dirty="0">
                <a:latin typeface="Arial" charset="0"/>
              </a:rPr>
              <a:t> </a:t>
            </a:r>
            <a:r>
              <a:rPr lang="en-GB" sz="3600" dirty="0" err="1">
                <a:latin typeface="Arial" charset="0"/>
              </a:rPr>
              <a:t>nervioso</a:t>
            </a:r>
            <a:endParaRPr lang="en-GB" sz="3600" dirty="0"/>
          </a:p>
        </p:txBody>
      </p:sp>
      <p:pic>
        <p:nvPicPr>
          <p:cNvPr id="18436" name="Picture 4" descr="http://jnm.snmjournals.org/content/51/1/112/F2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115" y="2132856"/>
            <a:ext cx="5005381" cy="4176464"/>
          </a:xfrm>
          <a:prstGeom prst="rect">
            <a:avLst/>
          </a:prstGeom>
          <a:noFill/>
        </p:spPr>
      </p:pic>
      <p:pic>
        <p:nvPicPr>
          <p:cNvPr id="2" name="Picture 2" descr="http://www.bio.davidson.edu/Courses/Immunology/Students/Spring2003/Super/histaminechime.jpg"/>
          <p:cNvPicPr>
            <a:picLocks noChangeAspect="1" noChangeArrowheads="1"/>
          </p:cNvPicPr>
          <p:nvPr/>
        </p:nvPicPr>
        <p:blipFill>
          <a:blip r:embed="rId3" cstate="print"/>
          <a:srcRect l="9651" t="15668" r="11533" b="31452"/>
          <a:stretch>
            <a:fillRect/>
          </a:stretch>
        </p:blipFill>
        <p:spPr bwMode="auto">
          <a:xfrm>
            <a:off x="134174" y="2780928"/>
            <a:ext cx="3789754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2" name="Picture 3" descr="hypertension"/>
          <p:cNvPicPr>
            <a:picLocks noChangeAspect="1" noChangeArrowheads="1"/>
          </p:cNvPicPr>
          <p:nvPr/>
        </p:nvPicPr>
        <p:blipFill>
          <a:blip r:embed="rId2" cstate="print"/>
          <a:srcRect l="4280" t="4000" r="3321" b="3601"/>
          <a:stretch>
            <a:fillRect/>
          </a:stretch>
        </p:blipFill>
        <p:spPr bwMode="auto">
          <a:xfrm>
            <a:off x="6444208" y="3501008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Text Box 4"/>
          <p:cNvSpPr txBox="1">
            <a:spLocks noChangeArrowheads="1"/>
          </p:cNvSpPr>
          <p:nvPr/>
        </p:nvSpPr>
        <p:spPr bwMode="auto">
          <a:xfrm>
            <a:off x="6421313" y="6021288"/>
            <a:ext cx="2543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 dirty="0">
                <a:latin typeface="Arial" charset="0"/>
              </a:rPr>
              <a:t>presión arterial</a:t>
            </a:r>
            <a:endParaRPr lang="es-ES" sz="2800" dirty="0">
              <a:latin typeface="Arial" charset="0"/>
            </a:endParaRPr>
          </a:p>
        </p:txBody>
      </p:sp>
      <p:pic>
        <p:nvPicPr>
          <p:cNvPr id="53260" name="Picture 7" descr="Waterdrinking"/>
          <p:cNvPicPr>
            <a:picLocks noChangeAspect="1" noChangeArrowheads="1"/>
          </p:cNvPicPr>
          <p:nvPr/>
        </p:nvPicPr>
        <p:blipFill>
          <a:blip r:embed="rId3" cstate="print"/>
          <a:srcRect t="9707"/>
          <a:stretch>
            <a:fillRect/>
          </a:stretch>
        </p:blipFill>
        <p:spPr bwMode="auto">
          <a:xfrm>
            <a:off x="3779912" y="1844824"/>
            <a:ext cx="2358264" cy="316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Text Box 8"/>
          <p:cNvSpPr txBox="1">
            <a:spLocks noChangeArrowheads="1"/>
          </p:cNvSpPr>
          <p:nvPr/>
        </p:nvSpPr>
        <p:spPr bwMode="auto">
          <a:xfrm>
            <a:off x="4070984" y="5138802"/>
            <a:ext cx="1725152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ts val="2800"/>
              </a:lnSpc>
            </a:pPr>
            <a:r>
              <a:rPr lang="es-MX" sz="2800" dirty="0">
                <a:latin typeface="Arial" charset="0"/>
              </a:rPr>
              <a:t>ingestión </a:t>
            </a:r>
          </a:p>
          <a:p>
            <a:pPr algn="ctr" eaLnBrk="1" hangingPunct="1">
              <a:lnSpc>
                <a:spcPts val="2800"/>
              </a:lnSpc>
            </a:pPr>
            <a:r>
              <a:rPr lang="es-MX" sz="2800" dirty="0">
                <a:latin typeface="Arial" charset="0"/>
              </a:rPr>
              <a:t>de agua</a:t>
            </a:r>
            <a:endParaRPr lang="es-ES" sz="2800" dirty="0">
              <a:latin typeface="Arial" charset="0"/>
            </a:endParaRPr>
          </a:p>
        </p:txBody>
      </p:sp>
      <p:sp>
        <p:nvSpPr>
          <p:cNvPr id="53252" name="Text Box 10"/>
          <p:cNvSpPr txBox="1">
            <a:spLocks noChangeArrowheads="1"/>
          </p:cNvSpPr>
          <p:nvPr/>
        </p:nvSpPr>
        <p:spPr bwMode="auto">
          <a:xfrm>
            <a:off x="6588125" y="2781300"/>
            <a:ext cx="2185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MX" sz="2800">
                <a:latin typeface="Arial" charset="0"/>
              </a:rPr>
              <a:t>alimentación</a:t>
            </a:r>
            <a:endParaRPr lang="es-ES" sz="2800">
              <a:latin typeface="Arial" charset="0"/>
            </a:endParaRPr>
          </a:p>
        </p:txBody>
      </p:sp>
      <p:pic>
        <p:nvPicPr>
          <p:cNvPr id="53253" name="Picture 11" descr="woman-eating-ap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1600" y="365125"/>
            <a:ext cx="2411413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30213" y="333375"/>
            <a:ext cx="3024187" cy="2787650"/>
            <a:chOff x="271" y="265"/>
            <a:chExt cx="1905" cy="1756"/>
          </a:xfrm>
        </p:grpSpPr>
        <p:sp>
          <p:nvSpPr>
            <p:cNvPr id="53258" name="Text Box 13"/>
            <p:cNvSpPr txBox="1">
              <a:spLocks noChangeArrowheads="1"/>
            </p:cNvSpPr>
            <p:nvPr/>
          </p:nvSpPr>
          <p:spPr bwMode="auto">
            <a:xfrm>
              <a:off x="271" y="1734"/>
              <a:ext cx="190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5000"/>
                </a:lnSpc>
              </a:pPr>
              <a:r>
                <a:rPr lang="es-MX" sz="2800" dirty="0">
                  <a:latin typeface="Arial" charset="0"/>
                </a:rPr>
                <a:t>ciclo vigilia-sueño</a:t>
              </a:r>
              <a:endParaRPr lang="es-ES" sz="2800" dirty="0">
                <a:latin typeface="Arial" charset="0"/>
              </a:endParaRPr>
            </a:p>
          </p:txBody>
        </p:sp>
        <p:pic>
          <p:nvPicPr>
            <p:cNvPr id="53259" name="Picture 14" descr="sleep_177015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5" y="265"/>
              <a:ext cx="1860" cy="1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244475" y="5949280"/>
            <a:ext cx="3286125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2800"/>
              </a:lnSpc>
            </a:pPr>
            <a:r>
              <a:rPr lang="es-MX" sz="2800" dirty="0">
                <a:latin typeface="Arial" charset="0"/>
              </a:rPr>
              <a:t>temperatura corporal</a:t>
            </a:r>
            <a:endParaRPr lang="es-ES" sz="2800" dirty="0">
              <a:latin typeface="Arial" charset="0"/>
            </a:endParaRPr>
          </a:p>
        </p:txBody>
      </p:sp>
      <p:pic>
        <p:nvPicPr>
          <p:cNvPr id="53257" name="Picture 17" descr="Thermalm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284984"/>
            <a:ext cx="2526358" cy="258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35644</TotalTime>
  <Words>1301</Words>
  <Application>Microsoft Office PowerPoint</Application>
  <PresentationFormat>Presentación en pantalla (4:3)</PresentationFormat>
  <Paragraphs>850</Paragraphs>
  <Slides>58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8" baseType="lpstr">
      <vt:lpstr>ＭＳ Ｐゴシック</vt:lpstr>
      <vt:lpstr>Arial</vt:lpstr>
      <vt:lpstr>Arial Narrow</vt:lpstr>
      <vt:lpstr>Cambria</vt:lpstr>
      <vt:lpstr>Franklin Gothic Medium</vt:lpstr>
      <vt:lpstr>Symbol</vt:lpstr>
      <vt:lpstr>Tahoma</vt:lpstr>
      <vt:lpstr>Times New Roman</vt:lpstr>
      <vt:lpstr>Diseño predeterminado</vt:lpstr>
      <vt:lpstr>Prism Project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Inervación histaminérgica del SNC humano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CINVESTAV/FISIOLOGIA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Dopamine D1-receptor activation enhances depolarisation-evoked [3H]-GABA release in striatal slices from reserpinised rats</dc:title>
  <dc:creator>José Antonio G. Arias Montaño</dc:creator>
  <cp:lastModifiedBy>Cabina-ANM</cp:lastModifiedBy>
  <cp:revision>1264</cp:revision>
  <dcterms:created xsi:type="dcterms:W3CDTF">2003-04-25T16:17:57Z</dcterms:created>
  <dcterms:modified xsi:type="dcterms:W3CDTF">2017-03-29T23:45:36Z</dcterms:modified>
</cp:coreProperties>
</file>