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</p:sldMasterIdLst>
  <p:notesMasterIdLst>
    <p:notesMasterId r:id="rId20"/>
  </p:notesMasterIdLst>
  <p:sldIdLst>
    <p:sldId id="313" r:id="rId2"/>
    <p:sldId id="380" r:id="rId3"/>
    <p:sldId id="378" r:id="rId4"/>
    <p:sldId id="392" r:id="rId5"/>
    <p:sldId id="401" r:id="rId6"/>
    <p:sldId id="402" r:id="rId7"/>
    <p:sldId id="400" r:id="rId8"/>
    <p:sldId id="384" r:id="rId9"/>
    <p:sldId id="376" r:id="rId10"/>
    <p:sldId id="389" r:id="rId11"/>
    <p:sldId id="408" r:id="rId12"/>
    <p:sldId id="403" r:id="rId13"/>
    <p:sldId id="405" r:id="rId14"/>
    <p:sldId id="404" r:id="rId15"/>
    <p:sldId id="406" r:id="rId16"/>
    <p:sldId id="394" r:id="rId17"/>
    <p:sldId id="395" r:id="rId18"/>
    <p:sldId id="407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000050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91" autoAdjust="0"/>
    <p:restoredTop sz="94667" autoAdjust="0"/>
  </p:normalViewPr>
  <p:slideViewPr>
    <p:cSldViewPr>
      <p:cViewPr varScale="1">
        <p:scale>
          <a:sx n="105" d="100"/>
          <a:sy n="105" d="100"/>
        </p:scale>
        <p:origin x="-171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3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noProof="0"/>
              <a:t>Haga clic para modificar el estilo de texto del patrón</a:t>
            </a:r>
          </a:p>
          <a:p>
            <a:pPr lvl="1"/>
            <a:r>
              <a:rPr lang="es-ES" altLang="es-MX" noProof="0"/>
              <a:t>Segundo nivel</a:t>
            </a:r>
          </a:p>
          <a:p>
            <a:pPr lvl="2"/>
            <a:r>
              <a:rPr lang="es-ES" altLang="es-MX" noProof="0"/>
              <a:t>Tercer nivel</a:t>
            </a:r>
          </a:p>
          <a:p>
            <a:pPr lvl="3"/>
            <a:r>
              <a:rPr lang="es-ES" altLang="es-MX" noProof="0"/>
              <a:t>Cuarto nivel</a:t>
            </a:r>
          </a:p>
          <a:p>
            <a:pPr lvl="4"/>
            <a:r>
              <a:rPr lang="es-ES" altLang="es-MX" noProof="0"/>
              <a:t>Quinto nivel</a:t>
            </a:r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143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2ED70DC-6CB8-4759-AC46-B8E8D0953685}" type="slidenum">
              <a:rPr lang="es-ES" altLang="es-MX"/>
              <a:pPr/>
              <a:t>‹Nº›</a:t>
            </a:fld>
            <a:endParaRPr lang="es-ES" alt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05016-A7C0-4FE1-8A32-22D15960322F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DE3A41-A942-4284-8A17-6CB2AB24CFA0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86C396-4C7E-494C-86F4-F9DDDD22F04F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C7D61-3275-44BD-A71D-757A1133025A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2108D-BAAD-4756-9369-F4FA145C0B30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E3661-4AB4-48C8-B83B-3A8053D7C779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D44724-2967-431A-9713-C1DE6E99A4C0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A9EB8-8A7D-4513-BA65-AB1E5272E253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0E3129-9077-4175-9DD3-C19DA0004243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C62CE-5F46-4A13-B7D3-EFACC90FC39D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417C7-2142-42E2-999E-6C7E0EC672BC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33413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título del patrón</a:t>
            </a:r>
            <a:endParaRPr lang="en-US" altLang="es-MX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33413" y="1828800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Editar el estilo de texto del patrón</a:t>
            </a:r>
          </a:p>
          <a:p>
            <a:pPr lvl="1"/>
            <a:r>
              <a:rPr lang="es-ES" altLang="es-MX" smtClean="0"/>
              <a:t>Segundo nivel</a:t>
            </a:r>
          </a:p>
          <a:p>
            <a:pPr lvl="2"/>
            <a:r>
              <a:rPr lang="es-ES" altLang="es-MX" smtClean="0"/>
              <a:t>Tercer nivel</a:t>
            </a:r>
          </a:p>
          <a:p>
            <a:pPr lvl="3"/>
            <a:r>
              <a:rPr lang="es-ES" altLang="es-MX" smtClean="0"/>
              <a:t>Cuarto nivel</a:t>
            </a:r>
          </a:p>
          <a:p>
            <a:pPr lvl="4"/>
            <a:r>
              <a:rPr lang="es-ES" altLang="es-MX" smtClean="0"/>
              <a:t>Quinto nivel</a:t>
            </a:r>
            <a:endParaRPr lang="en-US" altLang="es-MX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2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2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2713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rgbClr val="898989"/>
                </a:solidFill>
              </a:defRPr>
            </a:lvl1pPr>
          </a:lstStyle>
          <a:p>
            <a:fld id="{47B372E2-9580-423E-814D-45C85BC74D36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innn.edu.mx/inicio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nn.edu.mx/inicio.html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nn.edu.mx/inicio.html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hyperlink" Target="http://www.innn.edu.mx/inicio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hyperlink" Target="http://www.innn.edu.mx/inicio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innn.edu.mx/inicio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innn.edu.mx/inicio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nn.edu.mx/inicio.html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://www.innn.edu.mx/inicio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nn.edu.mx/inicio.html" TargetMode="External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innn.edu.mx/inicio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hyperlink" Target="http://www.innn.edu.mx/inicio.html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nn.edu.mx/inicio.html" TargetMode="Externa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://www.innn.edu.mx/inicio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://www.innn.edu.mx/inicio.html" TargetMode="Externa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nn.edu.mx/inicio.html" TargetMode="Externa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hyperlink" Target="http://www.innn.edu.mx/inicio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hyperlink" Target="http://www.innn.edu.mx/inicio.html" TargetMode="Externa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nstituto Nacional de Neurología y Neurocirugí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18000" contrast="30000"/>
          </a:blip>
          <a:srcRect/>
          <a:stretch>
            <a:fillRect/>
          </a:stretch>
        </p:blipFill>
        <p:spPr bwMode="auto">
          <a:xfrm>
            <a:off x="323850" y="298450"/>
            <a:ext cx="935038" cy="9350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000050"/>
            </a:outerShdw>
          </a:effectLst>
        </p:spPr>
      </p:pic>
      <p:sp>
        <p:nvSpPr>
          <p:cNvPr id="307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588" y="1712913"/>
            <a:ext cx="8893175" cy="1752600"/>
          </a:xfrm>
        </p:spPr>
        <p:txBody>
          <a:bodyPr/>
          <a:lstStyle/>
          <a:p>
            <a:pPr eaLnBrk="1" hangingPunct="1"/>
            <a:r>
              <a:rPr lang="es-MX" altLang="es-MX" sz="4000" b="1" smtClean="0">
                <a:solidFill>
                  <a:srgbClr val="000050"/>
                </a:solidFill>
                <a:latin typeface="Century Gothic" pitchFamily="34" charset="0"/>
              </a:rPr>
              <a:t>AVANCES EN EL ESTUDIO DE LA ENFERMEDAD DE PARKINSON</a:t>
            </a:r>
            <a:endParaRPr lang="en-US" altLang="es-MX" sz="4000" smtClean="0">
              <a:latin typeface="Century Gothic" pitchFamily="34" charset="0"/>
            </a:endParaRPr>
          </a:p>
        </p:txBody>
      </p:sp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5005388" y="5924550"/>
            <a:ext cx="3311525" cy="4619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s-MX" altLang="es-MX" sz="2400" b="1">
                <a:solidFill>
                  <a:srgbClr val="000050"/>
                </a:solidFill>
                <a:latin typeface="Century Gothic" pitchFamily="34" charset="0"/>
              </a:rPr>
              <a:t>MARZO 29, 2017</a:t>
            </a:r>
            <a:endParaRPr lang="en-US" altLang="es-MX" sz="2400" b="1">
              <a:solidFill>
                <a:srgbClr val="000050"/>
              </a:solidFill>
              <a:latin typeface="Century Gothic" pitchFamily="34" charset="0"/>
            </a:endParaRPr>
          </a:p>
        </p:txBody>
      </p:sp>
      <p:sp>
        <p:nvSpPr>
          <p:cNvPr id="3077" name="Rectangle 12"/>
          <p:cNvSpPr>
            <a:spLocks noChangeArrowheads="1"/>
          </p:cNvSpPr>
          <p:nvPr/>
        </p:nvSpPr>
        <p:spPr bwMode="auto">
          <a:xfrm>
            <a:off x="228600" y="2090738"/>
            <a:ext cx="9144000" cy="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es-MX" altLang="es-MX">
              <a:latin typeface="Arial" pitchFamily="34" charset="0"/>
            </a:endParaRPr>
          </a:p>
        </p:txBody>
      </p:sp>
      <p:sp>
        <p:nvSpPr>
          <p:cNvPr id="3078" name="Rectangle 13"/>
          <p:cNvSpPr>
            <a:spLocks noChangeArrowheads="1"/>
          </p:cNvSpPr>
          <p:nvPr/>
        </p:nvSpPr>
        <p:spPr bwMode="auto">
          <a:xfrm>
            <a:off x="1617663" y="604838"/>
            <a:ext cx="7526337" cy="1006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>
              <a:tabLst>
                <a:tab pos="2857500" algn="ctr"/>
              </a:tabLst>
            </a:pPr>
            <a:r>
              <a:rPr lang="es-ES_tradnl" altLang="es-MX" sz="2000" b="1">
                <a:solidFill>
                  <a:schemeClr val="accent1"/>
                </a:solidFill>
                <a:latin typeface="Arial" pitchFamily="34" charset="0"/>
              </a:rPr>
              <a:t>INSTITUTO NACIONAL DE NEUROLOGÍA Y NEUROCIRUGÍA </a:t>
            </a:r>
            <a:endParaRPr lang="es-ES" altLang="es-MX" sz="2000">
              <a:solidFill>
                <a:schemeClr val="accent1"/>
              </a:solidFill>
              <a:latin typeface="Arial" pitchFamily="34" charset="0"/>
            </a:endParaRPr>
          </a:p>
          <a:p>
            <a:pPr algn="ctr">
              <a:tabLst>
                <a:tab pos="2857500" algn="ctr"/>
              </a:tabLst>
            </a:pPr>
            <a:r>
              <a:rPr lang="es-ES_tradnl" altLang="es-MX" sz="2000" b="1">
                <a:solidFill>
                  <a:schemeClr val="accent1"/>
                </a:solidFill>
                <a:latin typeface="Avalon" charset="0"/>
                <a:ea typeface="Times New Roman" pitchFamily="18" charset="0"/>
                <a:cs typeface="Eureka Sans" pitchFamily="50" charset="0"/>
              </a:rPr>
              <a:t>MANUEL VELASCO SUÁREZ</a:t>
            </a:r>
            <a:endParaRPr lang="es-ES" altLang="es-MX" sz="2000">
              <a:solidFill>
                <a:schemeClr val="accent1"/>
              </a:solidFill>
              <a:latin typeface="Arial" pitchFamily="34" charset="0"/>
            </a:endParaRPr>
          </a:p>
          <a:p>
            <a:pPr algn="ctr">
              <a:tabLst>
                <a:tab pos="2857500" algn="ctr"/>
              </a:tabLst>
            </a:pPr>
            <a:endParaRPr lang="es-ES" altLang="es-MX" sz="200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3079" name="Rectangle 16"/>
          <p:cNvSpPr>
            <a:spLocks noChangeArrowheads="1"/>
          </p:cNvSpPr>
          <p:nvPr/>
        </p:nvSpPr>
        <p:spPr bwMode="auto">
          <a:xfrm>
            <a:off x="1782763" y="4321175"/>
            <a:ext cx="5597525" cy="8302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s-MX" altLang="es-MX" sz="2400" b="1">
                <a:solidFill>
                  <a:schemeClr val="accent1"/>
                </a:solidFill>
                <a:latin typeface="Century Gothic" pitchFamily="34" charset="0"/>
              </a:rPr>
              <a:t>DR. LUIS CAMILO RIOS CASTAÑEDA, ACADEMICO, ANMM</a:t>
            </a:r>
            <a:endParaRPr lang="en-US" altLang="es-MX" sz="2400" b="1">
              <a:solidFill>
                <a:schemeClr val="accent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744663"/>
            <a:ext cx="8172450" cy="420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468313" y="333375"/>
            <a:ext cx="822960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es-MX" altLang="es-MX" sz="2400" b="1">
                <a:solidFill>
                  <a:srgbClr val="625D1C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2555875" y="215900"/>
            <a:ext cx="63881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es-MX" altLang="es-MX" sz="4000" b="1">
                <a:solidFill>
                  <a:schemeClr val="accent1"/>
                </a:solidFill>
                <a:latin typeface="Century Gothic" pitchFamily="34" charset="0"/>
              </a:rPr>
              <a:t>Relación Cobre-Hierro</a:t>
            </a:r>
          </a:p>
        </p:txBody>
      </p:sp>
      <p:pic>
        <p:nvPicPr>
          <p:cNvPr id="12293" name="Picture 2" descr="Instituto Nacional de Neurología y Neurocirugí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bright="-18000" contrast="30000"/>
          </a:blip>
          <a:srcRect/>
          <a:stretch>
            <a:fillRect/>
          </a:stretch>
        </p:blipFill>
        <p:spPr bwMode="auto">
          <a:xfrm>
            <a:off x="323850" y="298450"/>
            <a:ext cx="935038" cy="9350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00005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n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1341438"/>
            <a:ext cx="4289425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763713" y="0"/>
            <a:ext cx="669607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es-MX" altLang="es-MX" sz="3600" b="1" baseline="30000">
                <a:solidFill>
                  <a:schemeClr val="accent1"/>
                </a:solidFill>
                <a:latin typeface="Century Gothic" pitchFamily="34" charset="0"/>
              </a:rPr>
              <a:t>64</a:t>
            </a:r>
            <a:r>
              <a:rPr lang="es-MX" altLang="es-MX" sz="4000" b="1">
                <a:solidFill>
                  <a:schemeClr val="accent1"/>
                </a:solidFill>
                <a:latin typeface="Century Gothic" pitchFamily="34" charset="0"/>
              </a:rPr>
              <a:t>Cu-PET en Pacientes con Parkinson</a:t>
            </a:r>
          </a:p>
        </p:txBody>
      </p:sp>
      <p:pic>
        <p:nvPicPr>
          <p:cNvPr id="13316" name="Picture 2" descr="Instituto Nacional de Neurología y Neurocirugí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bright="-18000" contrast="30000"/>
          </a:blip>
          <a:srcRect/>
          <a:stretch>
            <a:fillRect/>
          </a:stretch>
        </p:blipFill>
        <p:spPr bwMode="auto">
          <a:xfrm>
            <a:off x="323850" y="298450"/>
            <a:ext cx="935038" cy="9350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000050"/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1763713" y="333375"/>
            <a:ext cx="669607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es-MX" altLang="es-MX" sz="3600" b="1" baseline="30000">
                <a:solidFill>
                  <a:schemeClr val="accent1"/>
                </a:solidFill>
                <a:latin typeface="Century Gothic" pitchFamily="34" charset="0"/>
              </a:rPr>
              <a:t>64</a:t>
            </a:r>
            <a:r>
              <a:rPr lang="es-MX" altLang="es-MX" sz="4000" b="1">
                <a:solidFill>
                  <a:schemeClr val="accent1"/>
                </a:solidFill>
                <a:latin typeface="Century Gothic" pitchFamily="34" charset="0"/>
              </a:rPr>
              <a:t>Cu-PET en Pacientes con Parkinson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913" y="1925638"/>
            <a:ext cx="428466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7700" y="1916113"/>
            <a:ext cx="46863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2" descr="Instituto Nacional de Neurología y Neurocirugí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bright="-18000" contrast="30000"/>
          </a:blip>
          <a:srcRect/>
          <a:stretch>
            <a:fillRect/>
          </a:stretch>
        </p:blipFill>
        <p:spPr bwMode="auto">
          <a:xfrm>
            <a:off x="323850" y="298450"/>
            <a:ext cx="935038" cy="9350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000050"/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36863"/>
            <a:ext cx="3975100" cy="26082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3050" y="2717800"/>
            <a:ext cx="4953000" cy="27209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1258888" y="317500"/>
            <a:ext cx="81375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es-MX" altLang="es-MX" sz="4000" b="1">
                <a:solidFill>
                  <a:schemeClr val="accent1"/>
                </a:solidFill>
                <a:latin typeface="Century Gothic" pitchFamily="34" charset="0"/>
              </a:rPr>
              <a:t>Suplemento de Cobre en el modelo de Parkinson por MPP+</a:t>
            </a:r>
          </a:p>
        </p:txBody>
      </p:sp>
      <p:pic>
        <p:nvPicPr>
          <p:cNvPr id="15365" name="Picture 2" descr="Instituto Nacional de Neurología y Neurocirugí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bright="-18000" contrast="30000"/>
          </a:blip>
          <a:srcRect/>
          <a:stretch>
            <a:fillRect/>
          </a:stretch>
        </p:blipFill>
        <p:spPr bwMode="auto">
          <a:xfrm>
            <a:off x="179388" y="271463"/>
            <a:ext cx="935037" cy="93503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000050"/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229600" cy="3887788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s-MX" altLang="es-MX" sz="4000" dirty="0">
                <a:latin typeface="Century Gothic" pitchFamily="34" charset="0"/>
              </a:rPr>
              <a:t>¿Suplemento de cobre para los pacientes?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s-MX" altLang="es-MX" sz="4000" dirty="0">
                <a:latin typeface="Century Gothic" pitchFamily="34" charset="0"/>
              </a:rPr>
              <a:t>¿Uso de </a:t>
            </a:r>
            <a:r>
              <a:rPr lang="es-MX" altLang="es-MX" sz="4000" dirty="0" err="1">
                <a:latin typeface="Century Gothic" pitchFamily="34" charset="0"/>
              </a:rPr>
              <a:t>cuproproteinas</a:t>
            </a:r>
            <a:r>
              <a:rPr lang="es-MX" altLang="es-MX" sz="4000" dirty="0">
                <a:latin typeface="Century Gothic" pitchFamily="34" charset="0"/>
              </a:rPr>
              <a:t>, </a:t>
            </a:r>
            <a:r>
              <a:rPr lang="es-MX" altLang="es-MX" sz="4000" dirty="0" err="1">
                <a:latin typeface="Century Gothic" pitchFamily="34" charset="0"/>
              </a:rPr>
              <a:t>ceruloplasmina</a:t>
            </a:r>
            <a:r>
              <a:rPr lang="es-MX" altLang="es-MX" sz="4000" dirty="0">
                <a:latin typeface="Century Gothic" pitchFamily="34" charset="0"/>
              </a:rPr>
              <a:t> humana?</a:t>
            </a: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altLang="es-MX" dirty="0">
              <a:latin typeface="Century Gothic" pitchFamily="34" charset="0"/>
            </a:endParaRP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5795963" y="62372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s-ES" altLang="es-MX">
              <a:latin typeface="Arial" pitchFamily="34" charset="0"/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2124075" y="355600"/>
            <a:ext cx="5688013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es-MX" altLang="es-MX" sz="4400" b="1">
                <a:solidFill>
                  <a:schemeClr val="accent1"/>
                </a:solidFill>
                <a:latin typeface="Century Gothic" pitchFamily="34" charset="0"/>
              </a:rPr>
              <a:t>PERSPECTIVAS</a:t>
            </a:r>
          </a:p>
        </p:txBody>
      </p:sp>
      <p:pic>
        <p:nvPicPr>
          <p:cNvPr id="16389" name="Picture 2" descr="Instituto Nacional de Neurología y Neurocirugí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18000" contrast="30000"/>
          </a:blip>
          <a:srcRect/>
          <a:stretch>
            <a:fillRect/>
          </a:stretch>
        </p:blipFill>
        <p:spPr bwMode="auto">
          <a:xfrm>
            <a:off x="323850" y="298450"/>
            <a:ext cx="935038" cy="9350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000050"/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3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altLang="es-MX" dirty="0"/>
              <a:t>Dra. Marie-Catherine </a:t>
            </a:r>
            <a:r>
              <a:rPr lang="es-MX" altLang="es-MX" dirty="0" err="1"/>
              <a:t>Boll</a:t>
            </a:r>
            <a:endParaRPr lang="es-MX" altLang="es-MX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MX" altLang="es-MX" dirty="0"/>
              <a:t>Dr. Rubén Martínez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MX" altLang="es-MX" dirty="0"/>
              <a:t>Dr. Moisés Rubio</a:t>
            </a:r>
          </a:p>
          <a:p>
            <a:pPr eaLnBrk="1" fontAlgn="auto" hangingPunct="1">
              <a:spcAft>
                <a:spcPts val="0"/>
              </a:spcAft>
              <a:buClr>
                <a:srgbClr val="CC9900"/>
              </a:buClr>
              <a:defRPr/>
            </a:pPr>
            <a:r>
              <a:rPr lang="es-MX" altLang="es-MX" dirty="0">
                <a:solidFill>
                  <a:srgbClr val="000000"/>
                </a:solidFill>
              </a:rPr>
              <a:t>Dr. Sergio Montes </a:t>
            </a:r>
          </a:p>
          <a:p>
            <a:pPr eaLnBrk="1" fontAlgn="auto" hangingPunct="1">
              <a:spcAft>
                <a:spcPts val="0"/>
              </a:spcAft>
              <a:buClr>
                <a:srgbClr val="CC9900"/>
              </a:buClr>
              <a:defRPr/>
            </a:pPr>
            <a:r>
              <a:rPr lang="es-MX" altLang="es-MX" dirty="0">
                <a:solidFill>
                  <a:srgbClr val="000000"/>
                </a:solidFill>
              </a:rPr>
              <a:t>Dra. Araceli Díaz-Ruiz</a:t>
            </a:r>
            <a:r>
              <a:rPr lang="es-MX" altLang="es-MX" dirty="0"/>
              <a:t> </a:t>
            </a:r>
          </a:p>
          <a:p>
            <a:pPr eaLnBrk="1" fontAlgn="auto" hangingPunct="1">
              <a:spcAft>
                <a:spcPts val="0"/>
              </a:spcAft>
              <a:buClr>
                <a:srgbClr val="CC9900"/>
              </a:buClr>
              <a:defRPr/>
            </a:pPr>
            <a:r>
              <a:rPr lang="es-ES" altLang="es-MX" dirty="0" err="1"/>
              <a:t>Dr</a:t>
            </a:r>
            <a:r>
              <a:rPr lang="es-MX" altLang="es-MX" dirty="0"/>
              <a:t>. Miguel Ángel Ávila Rodríguez (PET-CICLOTRON, UNAM)</a:t>
            </a:r>
          </a:p>
          <a:p>
            <a:pPr eaLnBrk="1" fontAlgn="auto" hangingPunct="1">
              <a:spcAft>
                <a:spcPts val="0"/>
              </a:spcAft>
              <a:buClr>
                <a:srgbClr val="CC9900"/>
              </a:buClr>
              <a:defRPr/>
            </a:pPr>
            <a:r>
              <a:rPr lang="es-ES" altLang="es-MX" dirty="0"/>
              <a:t>D</a:t>
            </a:r>
            <a:r>
              <a:rPr lang="es-MX" altLang="es-MX" dirty="0"/>
              <a:t>r. Osvaldo García (PET-CT, INCAN)</a:t>
            </a:r>
          </a:p>
          <a:p>
            <a:pPr eaLnBrk="1" fontAlgn="auto" hangingPunct="1">
              <a:spcAft>
                <a:spcPts val="0"/>
              </a:spcAft>
              <a:buClr>
                <a:srgbClr val="CC9900"/>
              </a:buClr>
              <a:defRPr/>
            </a:pPr>
            <a:r>
              <a:rPr lang="es-MX" altLang="es-MX" dirty="0"/>
              <a:t>M. en C. Erick  </a:t>
            </a: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s-MX" altLang="es-MX" dirty="0"/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s-MX" altLang="es-MX" dirty="0"/>
          </a:p>
          <a:p>
            <a:pPr eaLnBrk="1" fontAlgn="auto" hangingPunct="1">
              <a:spcAft>
                <a:spcPts val="0"/>
              </a:spcAft>
              <a:defRPr/>
            </a:pPr>
            <a:endParaRPr lang="es-ES" altLang="es-MX" dirty="0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484438" y="476250"/>
            <a:ext cx="525621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es-MX" altLang="es-MX" sz="4000" b="1">
                <a:solidFill>
                  <a:schemeClr val="accent1"/>
                </a:solidFill>
                <a:latin typeface="Century Gothic" pitchFamily="34" charset="0"/>
              </a:rPr>
              <a:t>COLABORADORES</a:t>
            </a:r>
          </a:p>
        </p:txBody>
      </p:sp>
      <p:pic>
        <p:nvPicPr>
          <p:cNvPr id="17412" name="Picture 2" descr="Instituto Nacional de Neurología y Neurocirugí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18000" contrast="30000"/>
          </a:blip>
          <a:srcRect/>
          <a:stretch>
            <a:fillRect/>
          </a:stretch>
        </p:blipFill>
        <p:spPr bwMode="auto">
          <a:xfrm>
            <a:off x="323850" y="298450"/>
            <a:ext cx="935038" cy="9350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00005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ChangeArrowheads="1"/>
          </p:cNvSpPr>
          <p:nvPr/>
        </p:nvSpPr>
        <p:spPr bwMode="auto">
          <a:xfrm>
            <a:off x="1403350" y="260350"/>
            <a:ext cx="76327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es-MX" altLang="es-MX" sz="4000" b="1">
                <a:solidFill>
                  <a:schemeClr val="accent1"/>
                </a:solidFill>
                <a:latin typeface="Century Gothic" pitchFamily="34" charset="0"/>
              </a:rPr>
              <a:t>mRNA de la ceruloplasmina después de la </a:t>
            </a:r>
          </a:p>
          <a:p>
            <a:pPr algn="ctr" eaLnBrk="1" hangingPunct="1"/>
            <a:r>
              <a:rPr lang="es-MX" altLang="es-MX" sz="4000" b="1">
                <a:solidFill>
                  <a:schemeClr val="accent1"/>
                </a:solidFill>
                <a:latin typeface="Century Gothic" pitchFamily="34" charset="0"/>
              </a:rPr>
              <a:t>administración de Cobre 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0313" y="2276475"/>
            <a:ext cx="6908800" cy="38163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18436" name="Picture 2" descr="Instituto Nacional de Neurología y Neurocirugí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bright="-18000" contrast="30000"/>
          </a:blip>
          <a:srcRect/>
          <a:stretch>
            <a:fillRect/>
          </a:stretch>
        </p:blipFill>
        <p:spPr bwMode="auto">
          <a:xfrm>
            <a:off x="179388" y="260350"/>
            <a:ext cx="935037" cy="9350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00005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916113"/>
            <a:ext cx="4105275" cy="26939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1763713" y="333375"/>
            <a:ext cx="7312025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es-MX" altLang="es-MX" sz="4400" b="1">
                <a:solidFill>
                  <a:schemeClr val="accent1"/>
                </a:solidFill>
                <a:latin typeface="Century Gothic" pitchFamily="34" charset="0"/>
              </a:rPr>
              <a:t>Efecto neuroprotector </a:t>
            </a:r>
          </a:p>
          <a:p>
            <a:pPr algn="ctr" eaLnBrk="1" hangingPunct="1"/>
            <a:r>
              <a:rPr lang="es-MX" altLang="es-MX" sz="4400" b="1">
                <a:solidFill>
                  <a:schemeClr val="accent1"/>
                </a:solidFill>
                <a:latin typeface="Century Gothic" pitchFamily="34" charset="0"/>
              </a:rPr>
              <a:t>de cobre </a:t>
            </a: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1916113"/>
            <a:ext cx="4719638" cy="25923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19461" name="Picture 2" descr="Instituto Nacional de Neurología y Neurocirugí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bright="-18000" contrast="30000"/>
          </a:blip>
          <a:srcRect/>
          <a:stretch>
            <a:fillRect/>
          </a:stretch>
        </p:blipFill>
        <p:spPr bwMode="auto">
          <a:xfrm>
            <a:off x="323850" y="298450"/>
            <a:ext cx="935038" cy="9350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00005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1835150" y="296863"/>
            <a:ext cx="6985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es-ES" altLang="es-MX" sz="4000" b="1">
                <a:solidFill>
                  <a:schemeClr val="accent1"/>
                </a:solidFill>
                <a:latin typeface="Century Gothic" pitchFamily="34" charset="0"/>
              </a:rPr>
              <a:t>Transportadores de Cobre</a:t>
            </a:r>
            <a:endParaRPr lang="es-MX" altLang="es-MX" sz="4000" b="1">
              <a:solidFill>
                <a:schemeClr val="accent1"/>
              </a:solidFill>
              <a:latin typeface="Century Gothic" pitchFamily="34" charset="0"/>
            </a:endParaRPr>
          </a:p>
        </p:txBody>
      </p:sp>
      <p:pic>
        <p:nvPicPr>
          <p:cNvPr id="20483" name="Imagen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212850"/>
            <a:ext cx="5465762" cy="534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2" descr="Instituto Nacional de Neurología y Neurocirugí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bright="-18000" contrast="30000"/>
          </a:blip>
          <a:srcRect/>
          <a:stretch>
            <a:fillRect/>
          </a:stretch>
        </p:blipFill>
        <p:spPr bwMode="auto">
          <a:xfrm>
            <a:off x="323850" y="298450"/>
            <a:ext cx="935038" cy="9350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000050"/>
            </a:outerShdw>
          </a:effectLst>
        </p:spPr>
      </p:pic>
      <p:sp>
        <p:nvSpPr>
          <p:cNvPr id="20485" name="Rectángulo 1"/>
          <p:cNvSpPr>
            <a:spLocks noChangeArrowheads="1"/>
          </p:cNvSpPr>
          <p:nvPr/>
        </p:nvSpPr>
        <p:spPr bwMode="auto">
          <a:xfrm>
            <a:off x="179388" y="6308725"/>
            <a:ext cx="24479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800">
                <a:latin typeface="FranklinGothic-Book"/>
              </a:rPr>
              <a:t>Clinical Science (2016) </a:t>
            </a:r>
            <a:r>
              <a:rPr lang="es-MX" sz="800">
                <a:latin typeface="FranklinGothic-Heavy"/>
              </a:rPr>
              <a:t>130</a:t>
            </a:r>
            <a:r>
              <a:rPr lang="es-MX" sz="800">
                <a:latin typeface="FranklinGothic-Book"/>
              </a:rPr>
              <a:t>, 565–574</a:t>
            </a:r>
            <a:endParaRPr lang="es-MX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333375"/>
            <a:ext cx="6767512" cy="750888"/>
          </a:xfrm>
        </p:spPr>
        <p:txBody>
          <a:bodyPr/>
          <a:lstStyle/>
          <a:p>
            <a:pPr eaLnBrk="1" hangingPunct="1"/>
            <a:r>
              <a:rPr lang="es-MX" altLang="es-MX" sz="4000" b="1" smtClean="0">
                <a:solidFill>
                  <a:schemeClr val="accent1"/>
                </a:solidFill>
                <a:latin typeface="Century Gothic" pitchFamily="34" charset="0"/>
              </a:rPr>
              <a:t>Enfermedad de Parkinson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11325"/>
            <a:ext cx="8229600" cy="4525963"/>
          </a:xfrm>
        </p:spPr>
        <p:txBody>
          <a:bodyPr/>
          <a:lstStyle/>
          <a:p>
            <a:pPr algn="just" eaLnBrk="1" hangingPunct="1"/>
            <a:r>
              <a:rPr lang="es-MX" altLang="es-MX" sz="2800" smtClean="0">
                <a:latin typeface="Century Gothic" pitchFamily="34" charset="0"/>
              </a:rPr>
              <a:t>EP es la segunda enfermedad neurodegenerativa mas frecuente en adultos.</a:t>
            </a:r>
          </a:p>
          <a:p>
            <a:pPr algn="just" eaLnBrk="1" hangingPunct="1"/>
            <a:r>
              <a:rPr lang="es-MX" altLang="es-MX" sz="2800" smtClean="0">
                <a:latin typeface="Century Gothic" pitchFamily="34" charset="0"/>
              </a:rPr>
              <a:t>Prevalencia 1 al 2% de la población mundial.</a:t>
            </a:r>
          </a:p>
          <a:p>
            <a:pPr algn="just" eaLnBrk="1" hangingPunct="1"/>
            <a:r>
              <a:rPr lang="es-MX" altLang="es-MX" sz="2800" smtClean="0">
                <a:latin typeface="Century Gothic" pitchFamily="34" charset="0"/>
              </a:rPr>
              <a:t>Incidencia de alrededor 100 por 100,000 hab. En el pico de edad (65-75)</a:t>
            </a:r>
          </a:p>
          <a:p>
            <a:pPr eaLnBrk="1" hangingPunct="1"/>
            <a:endParaRPr lang="en-US" altLang="es-MX" smtClean="0">
              <a:latin typeface="Century Gothic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795963" y="62372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s-ES" altLang="es-MX">
              <a:latin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5508625" y="6237288"/>
            <a:ext cx="29321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s-MX" altLang="es-MX" sz="1600">
                <a:latin typeface="Century Gothic" pitchFamily="34" charset="0"/>
              </a:rPr>
              <a:t>Lancet Neurol 2006, 5:75-86</a:t>
            </a:r>
          </a:p>
          <a:p>
            <a:pPr eaLnBrk="1" hangingPunct="1"/>
            <a:r>
              <a:rPr lang="es-MX" altLang="es-MX" sz="1600">
                <a:latin typeface="Century Gothic" pitchFamily="34" charset="0"/>
              </a:rPr>
              <a:t>Neurology 2009, 72: 432-438</a:t>
            </a:r>
          </a:p>
          <a:p>
            <a:pPr eaLnBrk="1" hangingPunct="1"/>
            <a:endParaRPr lang="en-US" altLang="es-MX" sz="1600">
              <a:latin typeface="Century Gothic" pitchFamily="34" charset="0"/>
            </a:endParaRPr>
          </a:p>
        </p:txBody>
      </p:sp>
      <p:pic>
        <p:nvPicPr>
          <p:cNvPr id="4102" name="Picture 2" descr="Instituto Nacional de Neurología y Neurocirugí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18000" contrast="30000"/>
          </a:blip>
          <a:srcRect/>
          <a:stretch>
            <a:fillRect/>
          </a:stretch>
        </p:blipFill>
        <p:spPr bwMode="auto">
          <a:xfrm>
            <a:off x="323850" y="298450"/>
            <a:ext cx="935038" cy="9350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000050"/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125538"/>
            <a:ext cx="6048375" cy="4954587"/>
          </a:xfr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508625" y="6237288"/>
            <a:ext cx="2814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s-MX" sz="1600">
                <a:latin typeface="Century Gothic" pitchFamily="34" charset="0"/>
              </a:rPr>
              <a:t>Neuron  2003;39(6):889-909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 b="42220"/>
          <a:stretch>
            <a:fillRect/>
          </a:stretch>
        </p:blipFill>
        <p:spPr bwMode="auto">
          <a:xfrm>
            <a:off x="6443663" y="1125538"/>
            <a:ext cx="24939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 descr="neur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5516563"/>
            <a:ext cx="15113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016125" y="165100"/>
            <a:ext cx="7127875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es-MX" altLang="es-MX" sz="4000" b="1">
                <a:solidFill>
                  <a:schemeClr val="accent1"/>
                </a:solidFill>
                <a:latin typeface="Century Gothic" pitchFamily="34" charset="0"/>
              </a:rPr>
              <a:t>Muerte neuronal especifica</a:t>
            </a:r>
          </a:p>
        </p:txBody>
      </p:sp>
      <p:pic>
        <p:nvPicPr>
          <p:cNvPr id="5127" name="Picture 2" descr="Instituto Nacional de Neurología y Neurocirugí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lum bright="-18000" contrast="30000"/>
          </a:blip>
          <a:srcRect/>
          <a:stretch>
            <a:fillRect/>
          </a:stretch>
        </p:blipFill>
        <p:spPr bwMode="auto">
          <a:xfrm>
            <a:off x="323850" y="298450"/>
            <a:ext cx="935038" cy="9350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00005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63" y="1916113"/>
            <a:ext cx="8429625" cy="32400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339850" y="188913"/>
            <a:ext cx="7804150" cy="919162"/>
          </a:xfrm>
        </p:spPr>
        <p:txBody>
          <a:bodyPr/>
          <a:lstStyle/>
          <a:p>
            <a:pPr algn="ctr" eaLnBrk="1" hangingPunct="1"/>
            <a:r>
              <a:rPr lang="es-MX" altLang="es-MX" sz="4400" b="1" smtClean="0">
                <a:solidFill>
                  <a:schemeClr val="accent1"/>
                </a:solidFill>
                <a:latin typeface="Century Gothic" pitchFamily="34" charset="0"/>
              </a:rPr>
              <a:t>Muerte neuronal progresiva</a:t>
            </a:r>
            <a:endParaRPr lang="es-ES" altLang="es-MX" sz="4400" b="1" smtClean="0">
              <a:solidFill>
                <a:schemeClr val="accent1"/>
              </a:solidFill>
              <a:latin typeface="Century Gothic" pitchFamily="34" charset="0"/>
            </a:endParaRPr>
          </a:p>
        </p:txBody>
      </p:sp>
      <p:pic>
        <p:nvPicPr>
          <p:cNvPr id="6148" name="Picture 2" descr="Instituto Nacional de Neurología y Neurocirugí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bright="-18000" contrast="30000"/>
          </a:blip>
          <a:srcRect/>
          <a:stretch>
            <a:fillRect/>
          </a:stretch>
        </p:blipFill>
        <p:spPr bwMode="auto">
          <a:xfrm>
            <a:off x="107950" y="188913"/>
            <a:ext cx="935038" cy="93503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00005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n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412875"/>
            <a:ext cx="592137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115888"/>
            <a:ext cx="6489700" cy="1566862"/>
          </a:xfrm>
        </p:spPr>
        <p:txBody>
          <a:bodyPr/>
          <a:lstStyle/>
          <a:p>
            <a:pPr algn="ctr" eaLnBrk="1" hangingPunct="1"/>
            <a:r>
              <a:rPr lang="es-MX" altLang="es-MX" sz="3000" b="1" smtClean="0">
                <a:solidFill>
                  <a:schemeClr val="accent1"/>
                </a:solidFill>
                <a:latin typeface="Century Gothic" pitchFamily="34" charset="0"/>
              </a:rPr>
              <a:t>Cobre en el modelo de Parkinson inducido por MPTP.</a:t>
            </a:r>
            <a:endParaRPr lang="es-ES" altLang="es-MX" sz="3000" b="1" smtClean="0">
              <a:solidFill>
                <a:schemeClr val="accent1"/>
              </a:solidFill>
              <a:latin typeface="Century Gothic" pitchFamily="34" charset="0"/>
            </a:endParaRPr>
          </a:p>
        </p:txBody>
      </p:sp>
      <p:pic>
        <p:nvPicPr>
          <p:cNvPr id="7172" name="Imagen 5"/>
          <p:cNvPicPr>
            <a:picLocks noChangeAspect="1"/>
          </p:cNvPicPr>
          <p:nvPr/>
        </p:nvPicPr>
        <p:blipFill>
          <a:blip r:embed="rId3" cstate="print"/>
          <a:srcRect b="56384"/>
          <a:stretch>
            <a:fillRect/>
          </a:stretch>
        </p:blipFill>
        <p:spPr bwMode="auto">
          <a:xfrm>
            <a:off x="5710238" y="6411913"/>
            <a:ext cx="3227387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2" descr="Instituto Nacional de Neurología y Neurocirugí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bright="-18000" contrast="30000"/>
          </a:blip>
          <a:srcRect/>
          <a:stretch>
            <a:fillRect/>
          </a:stretch>
        </p:blipFill>
        <p:spPr bwMode="auto">
          <a:xfrm>
            <a:off x="323850" y="298450"/>
            <a:ext cx="935038" cy="9350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000050"/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n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333375"/>
            <a:ext cx="6840538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Imagen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2150" y="2492375"/>
            <a:ext cx="3633788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Imagen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2559050"/>
            <a:ext cx="2952750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2" descr="Instituto Nacional de Neurología y Neurocirugí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lum bright="-18000" contrast="30000"/>
          </a:blip>
          <a:srcRect/>
          <a:stretch>
            <a:fillRect/>
          </a:stretch>
        </p:blipFill>
        <p:spPr bwMode="auto">
          <a:xfrm>
            <a:off x="323850" y="298450"/>
            <a:ext cx="935038" cy="9350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000050"/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ángulo 3"/>
          <p:cNvSpPr>
            <a:spLocks noChangeArrowheads="1"/>
          </p:cNvSpPr>
          <p:nvPr/>
        </p:nvSpPr>
        <p:spPr bwMode="auto">
          <a:xfrm>
            <a:off x="6011863" y="6308725"/>
            <a:ext cx="2447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MX" altLang="es-MX">
                <a:latin typeface="Arial" pitchFamily="34" charset="0"/>
              </a:rPr>
              <a:t>Annu Rev Nutr. 2014</a:t>
            </a:r>
          </a:p>
        </p:txBody>
      </p:sp>
      <p:pic>
        <p:nvPicPr>
          <p:cNvPr id="9219" name="Imagen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374775"/>
            <a:ext cx="6532562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ángulo 6"/>
          <p:cNvSpPr>
            <a:spLocks noChangeArrowheads="1"/>
          </p:cNvSpPr>
          <p:nvPr/>
        </p:nvSpPr>
        <p:spPr bwMode="auto">
          <a:xfrm>
            <a:off x="1908175" y="296863"/>
            <a:ext cx="6048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MX" altLang="es-MX" sz="4000" b="1">
                <a:solidFill>
                  <a:srgbClr val="5B9BD5"/>
                </a:solidFill>
                <a:latin typeface="Century Gothic" pitchFamily="34" charset="0"/>
              </a:rPr>
              <a:t>Metabolismo de cobre</a:t>
            </a:r>
          </a:p>
        </p:txBody>
      </p:sp>
      <p:pic>
        <p:nvPicPr>
          <p:cNvPr id="9221" name="Picture 2" descr="Instituto Nacional de Neurología y Neurocirugí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bright="-18000" contrast="30000"/>
          </a:blip>
          <a:srcRect/>
          <a:stretch>
            <a:fillRect/>
          </a:stretch>
        </p:blipFill>
        <p:spPr bwMode="auto">
          <a:xfrm>
            <a:off x="323850" y="298450"/>
            <a:ext cx="935038" cy="9350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000050"/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989138"/>
            <a:ext cx="8782050" cy="34210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1024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5876925"/>
            <a:ext cx="4608513" cy="3444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1831975" y="227013"/>
            <a:ext cx="71294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es-MX" altLang="es-MX" sz="4000" b="1">
                <a:solidFill>
                  <a:schemeClr val="accent1"/>
                </a:solidFill>
                <a:latin typeface="Century Gothic" pitchFamily="34" charset="0"/>
              </a:rPr>
              <a:t>Cobre intraneuronal en pacientes con Parkinson</a:t>
            </a:r>
          </a:p>
        </p:txBody>
      </p:sp>
      <p:pic>
        <p:nvPicPr>
          <p:cNvPr id="10245" name="Picture 2" descr="Instituto Nacional de Neurología y Neurocirugí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bright="-18000" contrast="30000"/>
          </a:blip>
          <a:srcRect/>
          <a:stretch>
            <a:fillRect/>
          </a:stretch>
        </p:blipFill>
        <p:spPr bwMode="auto">
          <a:xfrm>
            <a:off x="323850" y="298450"/>
            <a:ext cx="935038" cy="9350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00005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/>
          <p:cNvPicPr>
            <a:picLocks noChangeAspect="1" noChangeArrowheads="1"/>
          </p:cNvPicPr>
          <p:nvPr/>
        </p:nvPicPr>
        <p:blipFill>
          <a:blip r:embed="rId2" cstate="print"/>
          <a:srcRect r="48735" b="-102"/>
          <a:stretch>
            <a:fillRect/>
          </a:stretch>
        </p:blipFill>
        <p:spPr bwMode="auto">
          <a:xfrm>
            <a:off x="5651500" y="1557338"/>
            <a:ext cx="208915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392238"/>
            <a:ext cx="4259262" cy="16795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4" cstate="print"/>
          <a:srcRect r="49135" b="6224"/>
          <a:stretch>
            <a:fillRect/>
          </a:stretch>
        </p:blipFill>
        <p:spPr bwMode="auto">
          <a:xfrm>
            <a:off x="1011238" y="3114675"/>
            <a:ext cx="3332162" cy="340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3"/>
          <p:cNvSpPr>
            <a:spLocks noChangeArrowheads="1"/>
          </p:cNvSpPr>
          <p:nvPr/>
        </p:nvSpPr>
        <p:spPr bwMode="auto">
          <a:xfrm>
            <a:off x="2457450" y="0"/>
            <a:ext cx="63881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es-MX" altLang="es-MX" sz="4000" b="1">
                <a:solidFill>
                  <a:schemeClr val="accent1"/>
                </a:solidFill>
                <a:latin typeface="Century Gothic" pitchFamily="34" charset="0"/>
              </a:rPr>
              <a:t>Relación Cobre-Hierro</a:t>
            </a:r>
          </a:p>
        </p:txBody>
      </p:sp>
      <p:pic>
        <p:nvPicPr>
          <p:cNvPr id="11270" name="Picture 2" descr="Instituto Nacional de Neurología y Neurocirugí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lum bright="-18000" contrast="30000"/>
          </a:blip>
          <a:srcRect/>
          <a:stretch>
            <a:fillRect/>
          </a:stretch>
        </p:blipFill>
        <p:spPr bwMode="auto">
          <a:xfrm>
            <a:off x="77788" y="-6350"/>
            <a:ext cx="935037" cy="9350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00005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2293</TotalTime>
  <Words>234</Words>
  <Application>Microsoft Office PowerPoint</Application>
  <PresentationFormat>Presentación en pantalla (4:3)</PresentationFormat>
  <Paragraphs>43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30" baseType="lpstr">
      <vt:lpstr>Calibri</vt:lpstr>
      <vt:lpstr>Arial</vt:lpstr>
      <vt:lpstr>Calibri Light</vt:lpstr>
      <vt:lpstr>Wingdings 2</vt:lpstr>
      <vt:lpstr>Century Gothic</vt:lpstr>
      <vt:lpstr>Avalon</vt:lpstr>
      <vt:lpstr>Times New Roman</vt:lpstr>
      <vt:lpstr>Eureka Sans</vt:lpstr>
      <vt:lpstr>Wingdings</vt:lpstr>
      <vt:lpstr>FranklinGothic-Book</vt:lpstr>
      <vt:lpstr>FranklinGothic-Heavy</vt:lpstr>
      <vt:lpstr>HDOfficeLightV0</vt:lpstr>
      <vt:lpstr>AVANCES EN EL ESTUDIO DE LA ENFERMEDAD DE PARKINSON</vt:lpstr>
      <vt:lpstr>Enfermedad de Parkinson</vt:lpstr>
      <vt:lpstr>Diapositiva 3</vt:lpstr>
      <vt:lpstr>Muerte neuronal progresiva</vt:lpstr>
      <vt:lpstr>Cobre en el modelo de Parkinson inducido por MPTP.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</vt:vector>
  </TitlesOfParts>
  <Company>privada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MAESTRÍA EN CIENCIAS MÉDICAS Segundo semestre 2007</dc:title>
  <dc:creator>Rubén Martínez</dc:creator>
  <cp:lastModifiedBy>José Antonio Arias</cp:lastModifiedBy>
  <cp:revision>126</cp:revision>
  <dcterms:created xsi:type="dcterms:W3CDTF">2007-03-09T01:36:47Z</dcterms:created>
  <dcterms:modified xsi:type="dcterms:W3CDTF">2017-03-29T22:27:36Z</dcterms:modified>
</cp:coreProperties>
</file>