
<file path=[Content_Types].xml><?xml version="1.0" encoding="utf-8"?>
<Types xmlns="http://schemas.openxmlformats.org/package/2006/content-types">
  <Override PartName="/ppt/slideMasters/slideMaster3.xml" ContentType="application/vnd.openxmlformats-officedocument.presentationml.slideMaster+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Layouts/slideLayout64.xml" ContentType="application/vnd.openxmlformats-officedocument.presentationml.slideLayout+xml"/>
  <Override PartName="/ppt/diagrams/quickStyle2.xml" ContentType="application/vnd.openxmlformats-officedocument.drawingml.diagramStyle+xml"/>
  <Override PartName="/ppt/slides/slide25.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diagrams/layout1.xml" ContentType="application/vnd.openxmlformats-officedocument.drawingml.diagramLayout+xml"/>
  <Override PartName="/ppt/diagrams/data2.xml" ContentType="application/vnd.openxmlformats-officedocument.drawingml.diagramData+xml"/>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diagrams/colors4.xml" ContentType="application/vnd.openxmlformats-officedocument.drawingml.diagramColors+xml"/>
  <Override PartName="/ppt/slides/slide5.xml" ContentType="application/vnd.openxmlformats-officedocument.presentationml.slide+xml"/>
  <Override PartName="/ppt/slides/slide19.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Default Extension="png" ContentType="image/png"/>
  <Override PartName="/ppt/slideLayouts/slideLayout58.xml" ContentType="application/vnd.openxmlformats-officedocument.presentationml.slideLayout+xml"/>
  <Override PartName="/ppt/notesSlides/notesSlide3.xml" ContentType="application/vnd.openxmlformats-officedocument.presentationml.notesSlide+xml"/>
  <Override PartName="/ppt/diagrams/drawing3.xml" ContentType="application/vnd.ms-office.drawingml.diagramDrawing+xml"/>
  <Override PartName="/ppt/slides/slide26.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diagrams/quickStyle3.xml" ContentType="application/vnd.openxmlformats-officedocument.drawingml.diagramStyl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Layouts/slideLayout3.xml" ContentType="application/vnd.openxmlformats-officedocument.presentationml.slideLayout+xml"/>
  <Default Extension="jpeg" ContentType="image/jpeg"/>
  <Override PartName="/ppt/slideLayouts/slideLayout16.xml" ContentType="application/vnd.openxmlformats-officedocument.presentationml.slideLayout+xml"/>
  <Override PartName="/ppt/slideLayouts/slideLayout25.xml" ContentType="application/vnd.openxmlformats-officedocument.presentationml.slideLayout+xml"/>
  <Override PartName="/ppt/slideLayouts/slideLayout34.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63.xml" ContentType="application/vnd.openxmlformats-officedocument.presentationml.slideLayout+xml"/>
  <Default Extension="emf" ContentType="image/x-emf"/>
  <Override PartName="/ppt/diagrams/quickStyle1.xml" ContentType="application/vnd.openxmlformats-officedocument.drawingml.diagramStyle+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Layouts/slideLayout1.xml" ContentType="application/vnd.openxmlformats-officedocument.presentationml.slideLayout+xml"/>
  <Override PartName="/ppt/slideLayouts/slideLayout14.xml" ContentType="application/vnd.openxmlformats-officedocument.presentationml.slideLayout+xml"/>
  <Override PartName="/ppt/slideLayouts/slideLayout23.xml" ContentType="application/vnd.openxmlformats-officedocument.presentationml.slideLayout+xml"/>
  <Override PartName="/ppt/slideLayouts/slideLayout32.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diagrams/layout4.xml" ContentType="application/vnd.openxmlformats-officedocument.drawingml.diagramLayout+xml"/>
  <Default Extension="wdp" ContentType="image/vnd.ms-photo"/>
  <Override PartName="/ppt/slideLayouts/slideLayout10.xml" ContentType="application/vnd.openxmlformats-officedocument.presentationml.slideLayout+xml"/>
  <Default Extension="tiff" ContentType="image/tiff"/>
  <Override PartName="/ppt/diagrams/layout2.xml" ContentType="application/vnd.openxmlformats-officedocument.drawingml.diagramLayout+xml"/>
  <Override PartName="/ppt/notesSlides/notesSlide8.xml" ContentType="application/vnd.openxmlformats-officedocument.presentationml.notesSlide+xml"/>
  <Override PartName="/ppt/diagrams/data3.xml" ContentType="application/vnd.openxmlformats-officedocument.drawingml.diagramData+xml"/>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diagrams/data1.xml" ContentType="application/vnd.openxmlformats-officedocument.drawingml.diagramData+xml"/>
  <Override PartName="/ppt/notesSlides/notesSlide4.xml" ContentType="application/vnd.openxmlformats-officedocument.presentationml.notesSlide+xml"/>
  <Override PartName="/ppt/diagrams/colors3.xml" ContentType="application/vnd.openxmlformats-officedocument.drawingml.diagramColors+xml"/>
  <Override PartName="/ppt/diagrams/drawing4.xml" ContentType="application/vnd.ms-office.drawingml.diagramDrawing+xml"/>
  <Override PartName="/docProps/core.xml" ContentType="application/vnd.openxmlformats-package.core-properties+xml"/>
  <Override PartName="/ppt/slides/slide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diagrams/colors1.xml" ContentType="application/vnd.openxmlformats-officedocument.drawingml.diagramColors+xml"/>
  <Override PartName="/ppt/diagrams/quickStyle4.xml" ContentType="application/vnd.openxmlformats-officedocument.drawingml.diagramStyle+xml"/>
  <Override PartName="/ppt/slideMasters/slideMaster1.xml" ContentType="application/vnd.openxmlformats-officedocument.presentationml.slideMaster+xml"/>
  <Override PartName="/ppt/slides/slide27.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commentAuthors.xml" ContentType="application/vnd.openxmlformats-officedocument.presentationml.commentAuthors+xml"/>
  <Override PartName="/ppt/diagrams/layout3.xml" ContentType="application/vnd.openxmlformats-officedocument.drawingml.diagramLayout+xml"/>
  <Override PartName="/ppt/diagrams/data4.xml" ContentType="application/vnd.openxmlformats-officedocument.drawingml.diagramData+xml"/>
  <Override PartName="/ppt/slideMasters/slideMaster6.xml" ContentType="application/vnd.openxmlformats-officedocument.presentationml.slideMaster+xml"/>
  <Override PartName="/ppt/theme/theme8.xml" ContentType="application/vnd.openxmlformats-officedocument.theme+xml"/>
  <Override PartName="/ppt/slides/slide7.xml" ContentType="application/vnd.openxmlformats-officedocument.presentationml.slide+xml"/>
  <Override PartName="/ppt/slideLayouts/slideLayout9.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diagrams/drawing1.xml" ContentType="application/vnd.ms-office.drawingml.diagramDrawing+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2" r:id="rId2"/>
    <p:sldMasterId id="2147483684" r:id="rId3"/>
    <p:sldMasterId id="2147483696" r:id="rId4"/>
    <p:sldMasterId id="2147483708" r:id="rId5"/>
    <p:sldMasterId id="2147483720" r:id="rId6"/>
  </p:sldMasterIdLst>
  <p:notesMasterIdLst>
    <p:notesMasterId r:id="rId35"/>
  </p:notesMasterIdLst>
  <p:handoutMasterIdLst>
    <p:handoutMasterId r:id="rId36"/>
  </p:handoutMasterIdLst>
  <p:sldIdLst>
    <p:sldId id="587" r:id="rId7"/>
    <p:sldId id="752" r:id="rId8"/>
    <p:sldId id="553" r:id="rId9"/>
    <p:sldId id="750" r:id="rId10"/>
    <p:sldId id="751" r:id="rId11"/>
    <p:sldId id="762" r:id="rId12"/>
    <p:sldId id="763" r:id="rId13"/>
    <p:sldId id="591" r:id="rId14"/>
    <p:sldId id="636" r:id="rId15"/>
    <p:sldId id="768" r:id="rId16"/>
    <p:sldId id="741" r:id="rId17"/>
    <p:sldId id="720" r:id="rId18"/>
    <p:sldId id="721" r:id="rId19"/>
    <p:sldId id="725" r:id="rId20"/>
    <p:sldId id="665" r:id="rId21"/>
    <p:sldId id="662" r:id="rId22"/>
    <p:sldId id="756" r:id="rId23"/>
    <p:sldId id="764" r:id="rId24"/>
    <p:sldId id="766" r:id="rId25"/>
    <p:sldId id="744" r:id="rId26"/>
    <p:sldId id="745" r:id="rId27"/>
    <p:sldId id="746" r:id="rId28"/>
    <p:sldId id="747" r:id="rId29"/>
    <p:sldId id="767" r:id="rId30"/>
    <p:sldId id="731" r:id="rId31"/>
    <p:sldId id="733" r:id="rId32"/>
    <p:sldId id="758" r:id="rId33"/>
    <p:sldId id="769" r:id="rId34"/>
  </p:sldIdLst>
  <p:sldSz cx="9144000" cy="6858000" type="screen4x3"/>
  <p:notesSz cx="9144000" cy="6858000"/>
  <p:defaultText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onia Mayra Pérez Tapia" initials="SMPT" lastIdx="1"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prnPr prnWhat="handouts4" frameSlides="1"/>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1"/>
      </p:ext>
    </p:extLst>
  </p:showPr>
  <p:clrMru>
    <a:srgbClr val="FDF7D3"/>
    <a:srgbClr val="000091"/>
    <a:srgbClr val="7C3A05"/>
    <a:srgbClr val="004700"/>
  </p:clrMru>
  <p:extLst>
    <p:ext uri="{E76CE94A-603C-4142-B9EB-6D1370010A27}">
      <p14:discardImageEditData xmlns:p14="http://schemas.microsoft.com/office/powerpoint/2010/main" xmlns="" val="0"/>
    </p:ext>
    <p:ext uri="{D31A062A-798A-4329-ABDD-BBA856620510}">
      <p14:defaultImageDpi xmlns:p14="http://schemas.microsoft.com/office/powerpoint/2010/main" xmlns=""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0A1B5D5-9B99-4C35-A422-299274C87663}" styleName="Estilo medio 1 - Énfasis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8862"/>
    <p:restoredTop sz="86501"/>
  </p:normalViewPr>
  <p:slideViewPr>
    <p:cSldViewPr snapToGrid="0" snapToObjects="1">
      <p:cViewPr>
        <p:scale>
          <a:sx n="130" d="100"/>
          <a:sy n="130" d="100"/>
        </p:scale>
        <p:origin x="-696" y="6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11" d="100"/>
        <a:sy n="111" d="100"/>
      </p:scale>
      <p:origin x="0" y="0"/>
    </p:cViewPr>
  </p:sorter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34" Type="http://schemas.openxmlformats.org/officeDocument/2006/relationships/slide" Target="slides/slide28.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slide" Target="slides/slide23.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commentAuthors" Target="commentAuthors.xml"/><Relationship Id="rId40"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handoutMaster" Target="handoutMasters/handoutMaster1.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notesMaster" Target="notesMasters/notesMaster1.xml"/></Relationships>
</file>

<file path=ppt/diagrams/colors1.xml><?xml version="1.0" encoding="utf-8"?>
<dgm:colorsDef xmlns:dgm="http://schemas.openxmlformats.org/drawingml/2006/diagram" xmlns:a="http://schemas.openxmlformats.org/drawingml/2006/main" uniqueId="urn:microsoft.com/office/officeart/2005/8/colors/colorful1#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FD8151D-08FB-6F45-A92B-74ED9221BED1}" type="doc">
      <dgm:prSet loTypeId="urn:microsoft.com/office/officeart/2005/8/layout/hProcess9" loCatId="" qsTypeId="urn:microsoft.com/office/officeart/2005/8/quickstyle/simple4" qsCatId="simple" csTypeId="urn:microsoft.com/office/officeart/2005/8/colors/colorful1#1" csCatId="colorful" phldr="1"/>
      <dgm:spPr/>
    </dgm:pt>
    <dgm:pt modelId="{A8E97A20-5359-BB44-85A8-FC130F015242}">
      <dgm:prSet phldrT="[Texto]" custT="1"/>
      <dgm:spPr>
        <a:solidFill>
          <a:schemeClr val="accent2">
            <a:lumMod val="75000"/>
          </a:schemeClr>
        </a:solidFill>
      </dgm:spPr>
      <dgm:t>
        <a:bodyPr/>
        <a:lstStyle/>
        <a:p>
          <a:r>
            <a:rPr lang="es-ES" sz="1100" dirty="0" smtClean="0"/>
            <a:t>Viable </a:t>
          </a:r>
          <a:r>
            <a:rPr lang="es-ES" sz="1100" dirty="0" err="1" smtClean="0"/>
            <a:t>leukocyte</a:t>
          </a:r>
          <a:endParaRPr lang="es-ES" sz="1100" dirty="0"/>
        </a:p>
      </dgm:t>
    </dgm:pt>
    <dgm:pt modelId="{EB5B3E7E-96EB-834B-A17F-FEC5062ADCCF}" type="parTrans" cxnId="{CD5B8BF9-1A9D-F04F-9079-4423830D896F}">
      <dgm:prSet/>
      <dgm:spPr/>
      <dgm:t>
        <a:bodyPr/>
        <a:lstStyle/>
        <a:p>
          <a:endParaRPr lang="es-ES"/>
        </a:p>
      </dgm:t>
    </dgm:pt>
    <dgm:pt modelId="{EF01B447-9206-8D4F-A886-A97E07290C50}" type="sibTrans" cxnId="{CD5B8BF9-1A9D-F04F-9079-4423830D896F}">
      <dgm:prSet/>
      <dgm:spPr/>
      <dgm:t>
        <a:bodyPr/>
        <a:lstStyle/>
        <a:p>
          <a:endParaRPr lang="es-ES"/>
        </a:p>
      </dgm:t>
    </dgm:pt>
    <dgm:pt modelId="{43F3E981-A19A-DE44-A4E5-9941CD4A5B68}">
      <dgm:prSet phldrT="[Texto]" custT="1"/>
      <dgm:spPr>
        <a:solidFill>
          <a:srgbClr val="008000"/>
        </a:solidFill>
      </dgm:spPr>
      <dgm:t>
        <a:bodyPr/>
        <a:lstStyle/>
        <a:p>
          <a:r>
            <a:rPr lang="es-ES" sz="1100" dirty="0" err="1" smtClean="0"/>
            <a:t>Disrupted</a:t>
          </a:r>
          <a:endParaRPr lang="es-ES" sz="1100" dirty="0" smtClean="0"/>
        </a:p>
        <a:p>
          <a:r>
            <a:rPr lang="es-ES" sz="1100" dirty="0" err="1" smtClean="0"/>
            <a:t>leukocytes</a:t>
          </a:r>
          <a:endParaRPr lang="es-ES" sz="1100" dirty="0"/>
        </a:p>
      </dgm:t>
    </dgm:pt>
    <dgm:pt modelId="{7EDAF2EE-8BD6-8E4C-BFE7-0963DBF02071}" type="parTrans" cxnId="{85366B0A-97F2-D74B-BF36-BC5A44A81960}">
      <dgm:prSet/>
      <dgm:spPr/>
      <dgm:t>
        <a:bodyPr/>
        <a:lstStyle/>
        <a:p>
          <a:endParaRPr lang="es-ES"/>
        </a:p>
      </dgm:t>
    </dgm:pt>
    <dgm:pt modelId="{526F9A49-FF82-7340-A079-322EEE1DFED0}" type="sibTrans" cxnId="{85366B0A-97F2-D74B-BF36-BC5A44A81960}">
      <dgm:prSet/>
      <dgm:spPr/>
      <dgm:t>
        <a:bodyPr/>
        <a:lstStyle/>
        <a:p>
          <a:endParaRPr lang="es-ES"/>
        </a:p>
      </dgm:t>
    </dgm:pt>
    <dgm:pt modelId="{34629258-7588-6D4F-BB3A-3FE30FB2E49D}">
      <dgm:prSet phldrT="[Texto]" custT="1"/>
      <dgm:spPr>
        <a:solidFill>
          <a:schemeClr val="accent4">
            <a:lumMod val="50000"/>
          </a:schemeClr>
        </a:solidFill>
      </dgm:spPr>
      <dgm:t>
        <a:bodyPr/>
        <a:lstStyle/>
        <a:p>
          <a:r>
            <a:rPr lang="es-ES" sz="1100" dirty="0" smtClean="0"/>
            <a:t>Celular</a:t>
          </a:r>
        </a:p>
        <a:p>
          <a:r>
            <a:rPr lang="es-ES" sz="1100" dirty="0" err="1" smtClean="0"/>
            <a:t>Extracts</a:t>
          </a:r>
          <a:endParaRPr lang="es-ES" sz="1100" dirty="0"/>
        </a:p>
      </dgm:t>
    </dgm:pt>
    <dgm:pt modelId="{46D72899-D603-704C-87F2-74E4291E28BD}" type="parTrans" cxnId="{DF7BAE52-85A7-B545-88CB-4E473CC45B68}">
      <dgm:prSet/>
      <dgm:spPr/>
      <dgm:t>
        <a:bodyPr/>
        <a:lstStyle/>
        <a:p>
          <a:endParaRPr lang="es-ES"/>
        </a:p>
      </dgm:t>
    </dgm:pt>
    <dgm:pt modelId="{A3B7A1ED-1A69-AB4E-A6E9-355CF88377FC}" type="sibTrans" cxnId="{DF7BAE52-85A7-B545-88CB-4E473CC45B68}">
      <dgm:prSet/>
      <dgm:spPr/>
      <dgm:t>
        <a:bodyPr/>
        <a:lstStyle/>
        <a:p>
          <a:endParaRPr lang="es-ES"/>
        </a:p>
      </dgm:t>
    </dgm:pt>
    <dgm:pt modelId="{6860F114-7E55-DD44-9397-D9F9F0A3C615}" type="pres">
      <dgm:prSet presAssocID="{BFD8151D-08FB-6F45-A92B-74ED9221BED1}" presName="CompostProcess" presStyleCnt="0">
        <dgm:presLayoutVars>
          <dgm:dir/>
          <dgm:resizeHandles val="exact"/>
        </dgm:presLayoutVars>
      </dgm:prSet>
      <dgm:spPr/>
    </dgm:pt>
    <dgm:pt modelId="{16A5FD85-E0A0-2B48-868F-D1D16DFA50EB}" type="pres">
      <dgm:prSet presAssocID="{BFD8151D-08FB-6F45-A92B-74ED9221BED1}" presName="arrow" presStyleLbl="bgShp" presStyleIdx="0" presStyleCnt="1"/>
      <dgm:spPr/>
    </dgm:pt>
    <dgm:pt modelId="{8AB58B7C-AC1F-FB49-B79B-A4331992E2AA}" type="pres">
      <dgm:prSet presAssocID="{BFD8151D-08FB-6F45-A92B-74ED9221BED1}" presName="linearProcess" presStyleCnt="0"/>
      <dgm:spPr/>
    </dgm:pt>
    <dgm:pt modelId="{E6EAFA76-A533-B24B-BABF-D7148903D1BB}" type="pres">
      <dgm:prSet presAssocID="{A8E97A20-5359-BB44-85A8-FC130F015242}" presName="textNode" presStyleLbl="node1" presStyleIdx="0" presStyleCnt="3">
        <dgm:presLayoutVars>
          <dgm:bulletEnabled val="1"/>
        </dgm:presLayoutVars>
      </dgm:prSet>
      <dgm:spPr/>
      <dgm:t>
        <a:bodyPr/>
        <a:lstStyle/>
        <a:p>
          <a:endParaRPr lang="es-ES"/>
        </a:p>
      </dgm:t>
    </dgm:pt>
    <dgm:pt modelId="{F79D3C62-8251-E546-AE7D-ABBF3F05820A}" type="pres">
      <dgm:prSet presAssocID="{EF01B447-9206-8D4F-A886-A97E07290C50}" presName="sibTrans" presStyleCnt="0"/>
      <dgm:spPr/>
    </dgm:pt>
    <dgm:pt modelId="{980568E5-785F-7B4B-B1A4-88F9428FB0BC}" type="pres">
      <dgm:prSet presAssocID="{43F3E981-A19A-DE44-A4E5-9941CD4A5B68}" presName="textNode" presStyleLbl="node1" presStyleIdx="1" presStyleCnt="3">
        <dgm:presLayoutVars>
          <dgm:bulletEnabled val="1"/>
        </dgm:presLayoutVars>
      </dgm:prSet>
      <dgm:spPr/>
      <dgm:t>
        <a:bodyPr/>
        <a:lstStyle/>
        <a:p>
          <a:endParaRPr lang="es-ES"/>
        </a:p>
      </dgm:t>
    </dgm:pt>
    <dgm:pt modelId="{536935E7-E6C8-5941-BAFE-BE2A3CBEDD29}" type="pres">
      <dgm:prSet presAssocID="{526F9A49-FF82-7340-A079-322EEE1DFED0}" presName="sibTrans" presStyleCnt="0"/>
      <dgm:spPr/>
    </dgm:pt>
    <dgm:pt modelId="{A00AA9E6-F688-9D43-A780-56A544332D7A}" type="pres">
      <dgm:prSet presAssocID="{34629258-7588-6D4F-BB3A-3FE30FB2E49D}" presName="textNode" presStyleLbl="node1" presStyleIdx="2" presStyleCnt="3">
        <dgm:presLayoutVars>
          <dgm:bulletEnabled val="1"/>
        </dgm:presLayoutVars>
      </dgm:prSet>
      <dgm:spPr/>
      <dgm:t>
        <a:bodyPr/>
        <a:lstStyle/>
        <a:p>
          <a:endParaRPr lang="es-ES"/>
        </a:p>
      </dgm:t>
    </dgm:pt>
  </dgm:ptLst>
  <dgm:cxnLst>
    <dgm:cxn modelId="{DF7BAE52-85A7-B545-88CB-4E473CC45B68}" srcId="{BFD8151D-08FB-6F45-A92B-74ED9221BED1}" destId="{34629258-7588-6D4F-BB3A-3FE30FB2E49D}" srcOrd="2" destOrd="0" parTransId="{46D72899-D603-704C-87F2-74E4291E28BD}" sibTransId="{A3B7A1ED-1A69-AB4E-A6E9-355CF88377FC}"/>
    <dgm:cxn modelId="{CD5B8BF9-1A9D-F04F-9079-4423830D896F}" srcId="{BFD8151D-08FB-6F45-A92B-74ED9221BED1}" destId="{A8E97A20-5359-BB44-85A8-FC130F015242}" srcOrd="0" destOrd="0" parTransId="{EB5B3E7E-96EB-834B-A17F-FEC5062ADCCF}" sibTransId="{EF01B447-9206-8D4F-A886-A97E07290C50}"/>
    <dgm:cxn modelId="{AD71DC1E-7760-524C-9296-17BA426F29F7}" type="presOf" srcId="{A8E97A20-5359-BB44-85A8-FC130F015242}" destId="{E6EAFA76-A533-B24B-BABF-D7148903D1BB}" srcOrd="0" destOrd="0" presId="urn:microsoft.com/office/officeart/2005/8/layout/hProcess9"/>
    <dgm:cxn modelId="{DBAC604F-7F59-9D41-838A-98550BEBBA2B}" type="presOf" srcId="{BFD8151D-08FB-6F45-A92B-74ED9221BED1}" destId="{6860F114-7E55-DD44-9397-D9F9F0A3C615}" srcOrd="0" destOrd="0" presId="urn:microsoft.com/office/officeart/2005/8/layout/hProcess9"/>
    <dgm:cxn modelId="{66313FD4-2D1E-7449-87F5-6E015353BC5C}" type="presOf" srcId="{34629258-7588-6D4F-BB3A-3FE30FB2E49D}" destId="{A00AA9E6-F688-9D43-A780-56A544332D7A}" srcOrd="0" destOrd="0" presId="urn:microsoft.com/office/officeart/2005/8/layout/hProcess9"/>
    <dgm:cxn modelId="{85366B0A-97F2-D74B-BF36-BC5A44A81960}" srcId="{BFD8151D-08FB-6F45-A92B-74ED9221BED1}" destId="{43F3E981-A19A-DE44-A4E5-9941CD4A5B68}" srcOrd="1" destOrd="0" parTransId="{7EDAF2EE-8BD6-8E4C-BFE7-0963DBF02071}" sibTransId="{526F9A49-FF82-7340-A079-322EEE1DFED0}"/>
    <dgm:cxn modelId="{79F5B9B6-67D8-1446-BB52-4B897D7593D9}" type="presOf" srcId="{43F3E981-A19A-DE44-A4E5-9941CD4A5B68}" destId="{980568E5-785F-7B4B-B1A4-88F9428FB0BC}" srcOrd="0" destOrd="0" presId="urn:microsoft.com/office/officeart/2005/8/layout/hProcess9"/>
    <dgm:cxn modelId="{08B99FFD-BC4B-AE47-AF45-FFFD4AB22457}" type="presParOf" srcId="{6860F114-7E55-DD44-9397-D9F9F0A3C615}" destId="{16A5FD85-E0A0-2B48-868F-D1D16DFA50EB}" srcOrd="0" destOrd="0" presId="urn:microsoft.com/office/officeart/2005/8/layout/hProcess9"/>
    <dgm:cxn modelId="{7970A1E3-3DEF-9F4A-B599-917569686EC6}" type="presParOf" srcId="{6860F114-7E55-DD44-9397-D9F9F0A3C615}" destId="{8AB58B7C-AC1F-FB49-B79B-A4331992E2AA}" srcOrd="1" destOrd="0" presId="urn:microsoft.com/office/officeart/2005/8/layout/hProcess9"/>
    <dgm:cxn modelId="{2E42A87B-7255-2448-A1E4-D5FCB046B38D}" type="presParOf" srcId="{8AB58B7C-AC1F-FB49-B79B-A4331992E2AA}" destId="{E6EAFA76-A533-B24B-BABF-D7148903D1BB}" srcOrd="0" destOrd="0" presId="urn:microsoft.com/office/officeart/2005/8/layout/hProcess9"/>
    <dgm:cxn modelId="{0A163D37-870E-2D45-8BD2-A95D1D858FCB}" type="presParOf" srcId="{8AB58B7C-AC1F-FB49-B79B-A4331992E2AA}" destId="{F79D3C62-8251-E546-AE7D-ABBF3F05820A}" srcOrd="1" destOrd="0" presId="urn:microsoft.com/office/officeart/2005/8/layout/hProcess9"/>
    <dgm:cxn modelId="{B89FBC35-B6E5-8246-8094-8B9C77F30211}" type="presParOf" srcId="{8AB58B7C-AC1F-FB49-B79B-A4331992E2AA}" destId="{980568E5-785F-7B4B-B1A4-88F9428FB0BC}" srcOrd="2" destOrd="0" presId="urn:microsoft.com/office/officeart/2005/8/layout/hProcess9"/>
    <dgm:cxn modelId="{3A81E5C2-0BD8-AC47-AE61-820D444181AD}" type="presParOf" srcId="{8AB58B7C-AC1F-FB49-B79B-A4331992E2AA}" destId="{536935E7-E6C8-5941-BAFE-BE2A3CBEDD29}" srcOrd="3" destOrd="0" presId="urn:microsoft.com/office/officeart/2005/8/layout/hProcess9"/>
    <dgm:cxn modelId="{5CE36AEF-6813-3847-BEB3-469054B657A7}" type="presParOf" srcId="{8AB58B7C-AC1F-FB49-B79B-A4331992E2AA}" destId="{A00AA9E6-F688-9D43-A780-56A544332D7A}" srcOrd="4" destOrd="0" presId="urn:microsoft.com/office/officeart/2005/8/layout/hProcess9"/>
  </dgm:cxnLst>
  <dgm:bg/>
  <dgm:whole/>
  <dgm:extLst>
    <a:ext uri="http://schemas.microsoft.com/office/drawing/2008/diagram">
      <dsp:dataModelExt xmlns:dsp="http://schemas.microsoft.com/office/drawing/2008/diagram" xmlns="" relId="rId15"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1E23807-319F-4A11-BF98-2E0AF65C5109}" type="doc">
      <dgm:prSet loTypeId="urn:microsoft.com/office/officeart/2005/8/layout/hierarchy4" loCatId="list" qsTypeId="urn:microsoft.com/office/officeart/2005/8/quickstyle/simple1" qsCatId="simple" csTypeId="urn:microsoft.com/office/officeart/2005/8/colors/accent1_2" csCatId="accent1" phldr="1"/>
      <dgm:spPr/>
      <dgm:t>
        <a:bodyPr/>
        <a:lstStyle/>
        <a:p>
          <a:endParaRPr lang="es-MX"/>
        </a:p>
      </dgm:t>
    </dgm:pt>
    <dgm:pt modelId="{59EB7EC7-CE57-46E9-81BE-88E206EC5153}">
      <dgm:prSet phldrT="[Texto]" custT="1"/>
      <dgm:spPr>
        <a:solidFill>
          <a:schemeClr val="accent5">
            <a:lumMod val="50000"/>
          </a:schemeClr>
        </a:solidFill>
      </dgm:spPr>
      <dgm:t>
        <a:bodyPr/>
        <a:lstStyle/>
        <a:p>
          <a:r>
            <a:rPr lang="es-MX" sz="2000" dirty="0" smtClean="0"/>
            <a:t>Fármaco complejo no biológico</a:t>
          </a:r>
          <a:endParaRPr lang="es-MX" sz="2000" dirty="0"/>
        </a:p>
      </dgm:t>
    </dgm:pt>
    <dgm:pt modelId="{900F351B-31E3-4B25-AA67-E4AB8DC8DF79}" type="parTrans" cxnId="{C3DD39FB-7AA6-4048-9C15-CA49D06CADEB}">
      <dgm:prSet/>
      <dgm:spPr/>
      <dgm:t>
        <a:bodyPr/>
        <a:lstStyle/>
        <a:p>
          <a:endParaRPr lang="es-MX"/>
        </a:p>
      </dgm:t>
    </dgm:pt>
    <dgm:pt modelId="{018353ED-3017-4B06-A115-FC10033DCE9D}" type="sibTrans" cxnId="{C3DD39FB-7AA6-4048-9C15-CA49D06CADEB}">
      <dgm:prSet/>
      <dgm:spPr/>
      <dgm:t>
        <a:bodyPr/>
        <a:lstStyle/>
        <a:p>
          <a:endParaRPr lang="es-MX"/>
        </a:p>
      </dgm:t>
    </dgm:pt>
    <dgm:pt modelId="{23D96C9A-FD62-4ACF-8E90-DB9C53030E3F}">
      <dgm:prSet phldrT="[Texto]"/>
      <dgm:spPr>
        <a:solidFill>
          <a:schemeClr val="accent5">
            <a:lumMod val="20000"/>
            <a:lumOff val="80000"/>
          </a:schemeClr>
        </a:solidFill>
      </dgm:spPr>
      <dgm:t>
        <a:bodyPr/>
        <a:lstStyle/>
        <a:p>
          <a:r>
            <a:rPr lang="es-MX" dirty="0" err="1" smtClean="0">
              <a:solidFill>
                <a:schemeClr val="tx1"/>
              </a:solidFill>
            </a:rPr>
            <a:t>Copolímero</a:t>
          </a:r>
          <a:r>
            <a:rPr lang="es-MX" dirty="0" smtClean="0">
              <a:solidFill>
                <a:schemeClr val="tx1"/>
              </a:solidFill>
            </a:rPr>
            <a:t> sintético compuesto de péptidos pequeños (5-9 </a:t>
          </a:r>
          <a:r>
            <a:rPr lang="es-MX" dirty="0" err="1" smtClean="0">
              <a:solidFill>
                <a:schemeClr val="tx1"/>
              </a:solidFill>
            </a:rPr>
            <a:t>kDa</a:t>
          </a:r>
          <a:r>
            <a:rPr lang="es-MX" dirty="0" smtClean="0">
              <a:solidFill>
                <a:schemeClr val="tx1"/>
              </a:solidFill>
            </a:rPr>
            <a:t>)</a:t>
          </a:r>
          <a:endParaRPr lang="es-MX" dirty="0">
            <a:solidFill>
              <a:schemeClr val="tx1"/>
            </a:solidFill>
          </a:endParaRPr>
        </a:p>
      </dgm:t>
    </dgm:pt>
    <dgm:pt modelId="{A43F5D29-1E5A-4E57-B8B3-A611B677FB04}" type="parTrans" cxnId="{E889F35B-2E6D-42A8-88B1-CBB2EDF30564}">
      <dgm:prSet/>
      <dgm:spPr/>
      <dgm:t>
        <a:bodyPr/>
        <a:lstStyle/>
        <a:p>
          <a:endParaRPr lang="es-MX"/>
        </a:p>
      </dgm:t>
    </dgm:pt>
    <dgm:pt modelId="{858592F3-83A3-4C30-ACBD-E56B3809727B}" type="sibTrans" cxnId="{E889F35B-2E6D-42A8-88B1-CBB2EDF30564}">
      <dgm:prSet/>
      <dgm:spPr/>
      <dgm:t>
        <a:bodyPr/>
        <a:lstStyle/>
        <a:p>
          <a:endParaRPr lang="es-MX"/>
        </a:p>
      </dgm:t>
    </dgm:pt>
    <dgm:pt modelId="{1B370E93-55B3-49E3-98AE-BEDC421A5C09}">
      <dgm:prSet phldrT="[Texto]"/>
      <dgm:spPr>
        <a:solidFill>
          <a:schemeClr val="accent3">
            <a:lumMod val="20000"/>
            <a:lumOff val="80000"/>
          </a:schemeClr>
        </a:solidFill>
      </dgm:spPr>
      <dgm:t>
        <a:bodyPr/>
        <a:lstStyle/>
        <a:p>
          <a:r>
            <a:rPr lang="es-MX" dirty="0" smtClean="0">
              <a:solidFill>
                <a:schemeClr val="tx1"/>
              </a:solidFill>
            </a:rPr>
            <a:t>Induce </a:t>
          </a:r>
          <a:r>
            <a:rPr lang="es-MX" dirty="0" err="1" smtClean="0">
              <a:solidFill>
                <a:schemeClr val="tx1"/>
              </a:solidFill>
            </a:rPr>
            <a:t>ADAs</a:t>
          </a:r>
          <a:r>
            <a:rPr lang="es-MX" dirty="0" smtClean="0">
              <a:solidFill>
                <a:schemeClr val="tx1"/>
              </a:solidFill>
            </a:rPr>
            <a:t> en pacientes y modelos animales después de una administración crónica</a:t>
          </a:r>
          <a:endParaRPr lang="es-MX" dirty="0">
            <a:solidFill>
              <a:schemeClr val="tx1"/>
            </a:solidFill>
          </a:endParaRPr>
        </a:p>
      </dgm:t>
    </dgm:pt>
    <dgm:pt modelId="{F89316B5-19C9-4958-9F0A-DBD538E1F719}" type="parTrans" cxnId="{E263CAB6-10EF-4D47-A604-53072E7D1228}">
      <dgm:prSet/>
      <dgm:spPr/>
      <dgm:t>
        <a:bodyPr/>
        <a:lstStyle/>
        <a:p>
          <a:endParaRPr lang="es-MX"/>
        </a:p>
      </dgm:t>
    </dgm:pt>
    <dgm:pt modelId="{9088DDFB-EF86-46A3-9D3C-2CD9F7DFCA3F}" type="sibTrans" cxnId="{E263CAB6-10EF-4D47-A604-53072E7D1228}">
      <dgm:prSet/>
      <dgm:spPr/>
      <dgm:t>
        <a:bodyPr/>
        <a:lstStyle/>
        <a:p>
          <a:endParaRPr lang="es-MX"/>
        </a:p>
      </dgm:t>
    </dgm:pt>
    <dgm:pt modelId="{BE0C442B-A2E0-45CB-94CF-397C0D90147D}">
      <dgm:prSet phldrT="[Texto]"/>
      <dgm:spPr>
        <a:solidFill>
          <a:schemeClr val="accent5">
            <a:lumMod val="20000"/>
            <a:lumOff val="80000"/>
          </a:schemeClr>
        </a:solidFill>
      </dgm:spPr>
      <dgm:t>
        <a:bodyPr/>
        <a:lstStyle/>
        <a:p>
          <a:r>
            <a:rPr lang="es-MX" dirty="0" smtClean="0">
              <a:solidFill>
                <a:schemeClr val="tx1"/>
              </a:solidFill>
            </a:rPr>
            <a:t>Actividad biológica relacionada a inducción de citocinas</a:t>
          </a:r>
          <a:endParaRPr lang="es-MX" dirty="0">
            <a:solidFill>
              <a:schemeClr val="tx1"/>
            </a:solidFill>
          </a:endParaRPr>
        </a:p>
      </dgm:t>
    </dgm:pt>
    <dgm:pt modelId="{1101C78C-CCBB-4D83-BB8D-F98FB5EBB994}" type="parTrans" cxnId="{1B6BA9A3-5A40-4CC6-A721-494EE061C00C}">
      <dgm:prSet/>
      <dgm:spPr/>
      <dgm:t>
        <a:bodyPr/>
        <a:lstStyle/>
        <a:p>
          <a:endParaRPr lang="es-MX"/>
        </a:p>
      </dgm:t>
    </dgm:pt>
    <dgm:pt modelId="{365E5684-2B0D-43BE-B9E9-55B27F74EAE6}" type="sibTrans" cxnId="{1B6BA9A3-5A40-4CC6-A721-494EE061C00C}">
      <dgm:prSet/>
      <dgm:spPr/>
      <dgm:t>
        <a:bodyPr/>
        <a:lstStyle/>
        <a:p>
          <a:endParaRPr lang="es-MX"/>
        </a:p>
      </dgm:t>
    </dgm:pt>
    <dgm:pt modelId="{D3CA30B7-37A0-4569-BD50-7C1EC4817267}" type="pres">
      <dgm:prSet presAssocID="{C1E23807-319F-4A11-BF98-2E0AF65C5109}" presName="Name0" presStyleCnt="0">
        <dgm:presLayoutVars>
          <dgm:chPref val="1"/>
          <dgm:dir/>
          <dgm:animOne val="branch"/>
          <dgm:animLvl val="lvl"/>
          <dgm:resizeHandles/>
        </dgm:presLayoutVars>
      </dgm:prSet>
      <dgm:spPr/>
      <dgm:t>
        <a:bodyPr/>
        <a:lstStyle/>
        <a:p>
          <a:endParaRPr lang="es-MX"/>
        </a:p>
      </dgm:t>
    </dgm:pt>
    <dgm:pt modelId="{24C18CA7-2488-4A8E-8336-CDA456CC4798}" type="pres">
      <dgm:prSet presAssocID="{59EB7EC7-CE57-46E9-81BE-88E206EC5153}" presName="vertOne" presStyleCnt="0"/>
      <dgm:spPr/>
    </dgm:pt>
    <dgm:pt modelId="{BD69B448-3BD4-4787-9FC7-73F14BF58182}" type="pres">
      <dgm:prSet presAssocID="{59EB7EC7-CE57-46E9-81BE-88E206EC5153}" presName="txOne" presStyleLbl="node0" presStyleIdx="0" presStyleCnt="1" custScaleY="62322" custLinFactNeighborX="-20059" custLinFactNeighborY="37041">
        <dgm:presLayoutVars>
          <dgm:chPref val="3"/>
        </dgm:presLayoutVars>
      </dgm:prSet>
      <dgm:spPr/>
      <dgm:t>
        <a:bodyPr/>
        <a:lstStyle/>
        <a:p>
          <a:endParaRPr lang="es-MX"/>
        </a:p>
      </dgm:t>
    </dgm:pt>
    <dgm:pt modelId="{14348913-29DE-4AC7-B3BF-E08793686C95}" type="pres">
      <dgm:prSet presAssocID="{59EB7EC7-CE57-46E9-81BE-88E206EC5153}" presName="parTransOne" presStyleCnt="0"/>
      <dgm:spPr/>
    </dgm:pt>
    <dgm:pt modelId="{E55BE723-ED0C-473A-B3F0-CBF472FD54DE}" type="pres">
      <dgm:prSet presAssocID="{59EB7EC7-CE57-46E9-81BE-88E206EC5153}" presName="horzOne" presStyleCnt="0"/>
      <dgm:spPr/>
    </dgm:pt>
    <dgm:pt modelId="{552A04D1-F963-4672-A569-16943F6552BF}" type="pres">
      <dgm:prSet presAssocID="{23D96C9A-FD62-4ACF-8E90-DB9C53030E3F}" presName="vertTwo" presStyleCnt="0"/>
      <dgm:spPr/>
    </dgm:pt>
    <dgm:pt modelId="{EFCB734D-4083-43AA-9B01-2F2145F2F0DE}" type="pres">
      <dgm:prSet presAssocID="{23D96C9A-FD62-4ACF-8E90-DB9C53030E3F}" presName="txTwo" presStyleLbl="node2" presStyleIdx="0" presStyleCnt="2" custScaleX="115281" custLinFactNeighborX="-16241" custLinFactNeighborY="-35704">
        <dgm:presLayoutVars>
          <dgm:chPref val="3"/>
        </dgm:presLayoutVars>
      </dgm:prSet>
      <dgm:spPr/>
      <dgm:t>
        <a:bodyPr/>
        <a:lstStyle/>
        <a:p>
          <a:endParaRPr lang="es-MX"/>
        </a:p>
      </dgm:t>
    </dgm:pt>
    <dgm:pt modelId="{78B84A6A-8C02-4088-AB7D-B0F5E311CEBB}" type="pres">
      <dgm:prSet presAssocID="{23D96C9A-FD62-4ACF-8E90-DB9C53030E3F}" presName="parTransTwo" presStyleCnt="0"/>
      <dgm:spPr/>
    </dgm:pt>
    <dgm:pt modelId="{9696C5B0-C641-4B50-9D0C-5F406C2BE925}" type="pres">
      <dgm:prSet presAssocID="{23D96C9A-FD62-4ACF-8E90-DB9C53030E3F}" presName="horzTwo" presStyleCnt="0"/>
      <dgm:spPr/>
    </dgm:pt>
    <dgm:pt modelId="{7ADBE4CC-0673-4728-AAB8-AC1C5791BC70}" type="pres">
      <dgm:prSet presAssocID="{1B370E93-55B3-49E3-98AE-BEDC421A5C09}" presName="vertThree" presStyleCnt="0"/>
      <dgm:spPr/>
    </dgm:pt>
    <dgm:pt modelId="{088A57CC-DA6D-4329-8004-C128F1C5858A}" type="pres">
      <dgm:prSet presAssocID="{1B370E93-55B3-49E3-98AE-BEDC421A5C09}" presName="txThree" presStyleLbl="node3" presStyleIdx="0" presStyleCnt="1" custScaleX="159471">
        <dgm:presLayoutVars>
          <dgm:chPref val="3"/>
        </dgm:presLayoutVars>
      </dgm:prSet>
      <dgm:spPr/>
      <dgm:t>
        <a:bodyPr/>
        <a:lstStyle/>
        <a:p>
          <a:endParaRPr lang="es-MX"/>
        </a:p>
      </dgm:t>
    </dgm:pt>
    <dgm:pt modelId="{16F03A01-39C4-44C8-A8B3-B8E3DA903C06}" type="pres">
      <dgm:prSet presAssocID="{1B370E93-55B3-49E3-98AE-BEDC421A5C09}" presName="horzThree" presStyleCnt="0"/>
      <dgm:spPr/>
    </dgm:pt>
    <dgm:pt modelId="{A5ADB706-F13C-461A-B805-037F9259B5B2}" type="pres">
      <dgm:prSet presAssocID="{858592F3-83A3-4C30-ACBD-E56B3809727B}" presName="sibSpaceTwo" presStyleCnt="0"/>
      <dgm:spPr/>
    </dgm:pt>
    <dgm:pt modelId="{371F2FBE-07BB-4F84-A675-98A970DFAE21}" type="pres">
      <dgm:prSet presAssocID="{BE0C442B-A2E0-45CB-94CF-397C0D90147D}" presName="vertTwo" presStyleCnt="0"/>
      <dgm:spPr/>
    </dgm:pt>
    <dgm:pt modelId="{7E626FC4-0F76-4CC4-8384-FCB46D46057F}" type="pres">
      <dgm:prSet presAssocID="{BE0C442B-A2E0-45CB-94CF-397C0D90147D}" presName="txTwo" presStyleLbl="node2" presStyleIdx="1" presStyleCnt="2" custScaleX="129994" custScaleY="95919">
        <dgm:presLayoutVars>
          <dgm:chPref val="3"/>
        </dgm:presLayoutVars>
      </dgm:prSet>
      <dgm:spPr/>
      <dgm:t>
        <a:bodyPr/>
        <a:lstStyle/>
        <a:p>
          <a:endParaRPr lang="es-MX"/>
        </a:p>
      </dgm:t>
    </dgm:pt>
    <dgm:pt modelId="{1273A38A-DA31-4F00-A4C1-9D030F3584BB}" type="pres">
      <dgm:prSet presAssocID="{BE0C442B-A2E0-45CB-94CF-397C0D90147D}" presName="horzTwo" presStyleCnt="0"/>
      <dgm:spPr/>
    </dgm:pt>
  </dgm:ptLst>
  <dgm:cxnLst>
    <dgm:cxn modelId="{6E4DA85E-37F4-A343-9989-52A31CD8E28F}" type="presOf" srcId="{1B370E93-55B3-49E3-98AE-BEDC421A5C09}" destId="{088A57CC-DA6D-4329-8004-C128F1C5858A}" srcOrd="0" destOrd="0" presId="urn:microsoft.com/office/officeart/2005/8/layout/hierarchy4"/>
    <dgm:cxn modelId="{E263CAB6-10EF-4D47-A604-53072E7D1228}" srcId="{23D96C9A-FD62-4ACF-8E90-DB9C53030E3F}" destId="{1B370E93-55B3-49E3-98AE-BEDC421A5C09}" srcOrd="0" destOrd="0" parTransId="{F89316B5-19C9-4958-9F0A-DBD538E1F719}" sibTransId="{9088DDFB-EF86-46A3-9D3C-2CD9F7DFCA3F}"/>
    <dgm:cxn modelId="{E0F9EE8B-C8FD-4748-97AE-854A380E9130}" type="presOf" srcId="{59EB7EC7-CE57-46E9-81BE-88E206EC5153}" destId="{BD69B448-3BD4-4787-9FC7-73F14BF58182}" srcOrd="0" destOrd="0" presId="urn:microsoft.com/office/officeart/2005/8/layout/hierarchy4"/>
    <dgm:cxn modelId="{E889F35B-2E6D-42A8-88B1-CBB2EDF30564}" srcId="{59EB7EC7-CE57-46E9-81BE-88E206EC5153}" destId="{23D96C9A-FD62-4ACF-8E90-DB9C53030E3F}" srcOrd="0" destOrd="0" parTransId="{A43F5D29-1E5A-4E57-B8B3-A611B677FB04}" sibTransId="{858592F3-83A3-4C30-ACBD-E56B3809727B}"/>
    <dgm:cxn modelId="{1B6BA9A3-5A40-4CC6-A721-494EE061C00C}" srcId="{59EB7EC7-CE57-46E9-81BE-88E206EC5153}" destId="{BE0C442B-A2E0-45CB-94CF-397C0D90147D}" srcOrd="1" destOrd="0" parTransId="{1101C78C-CCBB-4D83-BB8D-F98FB5EBB994}" sibTransId="{365E5684-2B0D-43BE-B9E9-55B27F74EAE6}"/>
    <dgm:cxn modelId="{AFAA17E0-DC1B-E64A-9084-6911B1CF636A}" type="presOf" srcId="{C1E23807-319F-4A11-BF98-2E0AF65C5109}" destId="{D3CA30B7-37A0-4569-BD50-7C1EC4817267}" srcOrd="0" destOrd="0" presId="urn:microsoft.com/office/officeart/2005/8/layout/hierarchy4"/>
    <dgm:cxn modelId="{C3DD39FB-7AA6-4048-9C15-CA49D06CADEB}" srcId="{C1E23807-319F-4A11-BF98-2E0AF65C5109}" destId="{59EB7EC7-CE57-46E9-81BE-88E206EC5153}" srcOrd="0" destOrd="0" parTransId="{900F351B-31E3-4B25-AA67-E4AB8DC8DF79}" sibTransId="{018353ED-3017-4B06-A115-FC10033DCE9D}"/>
    <dgm:cxn modelId="{03CFE6D5-51F9-7143-AEB8-F5E946E51034}" type="presOf" srcId="{BE0C442B-A2E0-45CB-94CF-397C0D90147D}" destId="{7E626FC4-0F76-4CC4-8384-FCB46D46057F}" srcOrd="0" destOrd="0" presId="urn:microsoft.com/office/officeart/2005/8/layout/hierarchy4"/>
    <dgm:cxn modelId="{D53A870C-C447-B845-9210-270228D02434}" type="presOf" srcId="{23D96C9A-FD62-4ACF-8E90-DB9C53030E3F}" destId="{EFCB734D-4083-43AA-9B01-2F2145F2F0DE}" srcOrd="0" destOrd="0" presId="urn:microsoft.com/office/officeart/2005/8/layout/hierarchy4"/>
    <dgm:cxn modelId="{D9F5B90C-54E5-DC4C-BF7D-778E725B33F9}" type="presParOf" srcId="{D3CA30B7-37A0-4569-BD50-7C1EC4817267}" destId="{24C18CA7-2488-4A8E-8336-CDA456CC4798}" srcOrd="0" destOrd="0" presId="urn:microsoft.com/office/officeart/2005/8/layout/hierarchy4"/>
    <dgm:cxn modelId="{A65418D4-A838-8640-A0A8-9CE4185C8C5D}" type="presParOf" srcId="{24C18CA7-2488-4A8E-8336-CDA456CC4798}" destId="{BD69B448-3BD4-4787-9FC7-73F14BF58182}" srcOrd="0" destOrd="0" presId="urn:microsoft.com/office/officeart/2005/8/layout/hierarchy4"/>
    <dgm:cxn modelId="{8D6E8815-A257-D94A-8D06-F56ADEFD2A4B}" type="presParOf" srcId="{24C18CA7-2488-4A8E-8336-CDA456CC4798}" destId="{14348913-29DE-4AC7-B3BF-E08793686C95}" srcOrd="1" destOrd="0" presId="urn:microsoft.com/office/officeart/2005/8/layout/hierarchy4"/>
    <dgm:cxn modelId="{423A6CC9-E703-2348-AEF7-79F743266D06}" type="presParOf" srcId="{24C18CA7-2488-4A8E-8336-CDA456CC4798}" destId="{E55BE723-ED0C-473A-B3F0-CBF472FD54DE}" srcOrd="2" destOrd="0" presId="urn:microsoft.com/office/officeart/2005/8/layout/hierarchy4"/>
    <dgm:cxn modelId="{AFAF3E34-FB7C-EA46-9BB1-D7C43966D1D6}" type="presParOf" srcId="{E55BE723-ED0C-473A-B3F0-CBF472FD54DE}" destId="{552A04D1-F963-4672-A569-16943F6552BF}" srcOrd="0" destOrd="0" presId="urn:microsoft.com/office/officeart/2005/8/layout/hierarchy4"/>
    <dgm:cxn modelId="{0D0785CB-5D2C-E94B-B226-07B041E5C4DC}" type="presParOf" srcId="{552A04D1-F963-4672-A569-16943F6552BF}" destId="{EFCB734D-4083-43AA-9B01-2F2145F2F0DE}" srcOrd="0" destOrd="0" presId="urn:microsoft.com/office/officeart/2005/8/layout/hierarchy4"/>
    <dgm:cxn modelId="{1018DEEB-3D70-BC4E-8371-4BAC67805046}" type="presParOf" srcId="{552A04D1-F963-4672-A569-16943F6552BF}" destId="{78B84A6A-8C02-4088-AB7D-B0F5E311CEBB}" srcOrd="1" destOrd="0" presId="urn:microsoft.com/office/officeart/2005/8/layout/hierarchy4"/>
    <dgm:cxn modelId="{B7CE9496-02C4-9B45-AA39-D24E8166799E}" type="presParOf" srcId="{552A04D1-F963-4672-A569-16943F6552BF}" destId="{9696C5B0-C641-4B50-9D0C-5F406C2BE925}" srcOrd="2" destOrd="0" presId="urn:microsoft.com/office/officeart/2005/8/layout/hierarchy4"/>
    <dgm:cxn modelId="{3FC8D334-8F92-AD4B-A62D-7664DE5275D1}" type="presParOf" srcId="{9696C5B0-C641-4B50-9D0C-5F406C2BE925}" destId="{7ADBE4CC-0673-4728-AAB8-AC1C5791BC70}" srcOrd="0" destOrd="0" presId="urn:microsoft.com/office/officeart/2005/8/layout/hierarchy4"/>
    <dgm:cxn modelId="{BBA3499D-0351-AF4F-A76B-005A8EE0B639}" type="presParOf" srcId="{7ADBE4CC-0673-4728-AAB8-AC1C5791BC70}" destId="{088A57CC-DA6D-4329-8004-C128F1C5858A}" srcOrd="0" destOrd="0" presId="urn:microsoft.com/office/officeart/2005/8/layout/hierarchy4"/>
    <dgm:cxn modelId="{A9AA5F59-ACE8-D04B-961B-2B910DB7B920}" type="presParOf" srcId="{7ADBE4CC-0673-4728-AAB8-AC1C5791BC70}" destId="{16F03A01-39C4-44C8-A8B3-B8E3DA903C06}" srcOrd="1" destOrd="0" presId="urn:microsoft.com/office/officeart/2005/8/layout/hierarchy4"/>
    <dgm:cxn modelId="{0FAB700B-B679-8C47-9E7A-F670175AB08C}" type="presParOf" srcId="{E55BE723-ED0C-473A-B3F0-CBF472FD54DE}" destId="{A5ADB706-F13C-461A-B805-037F9259B5B2}" srcOrd="1" destOrd="0" presId="urn:microsoft.com/office/officeart/2005/8/layout/hierarchy4"/>
    <dgm:cxn modelId="{968065B9-DEAF-5545-BA84-0EBBAD0BC4DC}" type="presParOf" srcId="{E55BE723-ED0C-473A-B3F0-CBF472FD54DE}" destId="{371F2FBE-07BB-4F84-A675-98A970DFAE21}" srcOrd="2" destOrd="0" presId="urn:microsoft.com/office/officeart/2005/8/layout/hierarchy4"/>
    <dgm:cxn modelId="{A3F6F6B1-A552-754B-99B9-0D99C5EF4872}" type="presParOf" srcId="{371F2FBE-07BB-4F84-A675-98A970DFAE21}" destId="{7E626FC4-0F76-4CC4-8384-FCB46D46057F}" srcOrd="0" destOrd="0" presId="urn:microsoft.com/office/officeart/2005/8/layout/hierarchy4"/>
    <dgm:cxn modelId="{76BC57D4-91EF-F549-89F5-9F3A70EB1D58}" type="presParOf" srcId="{371F2FBE-07BB-4F84-A675-98A970DFAE21}" destId="{1273A38A-DA31-4F00-A4C1-9D030F3584BB}" srcOrd="1" destOrd="0" presId="urn:microsoft.com/office/officeart/2005/8/layout/hierarchy4"/>
  </dgm:cxnLst>
  <dgm:bg/>
  <dgm:whole/>
  <dgm:extLst>
    <a:ext uri="http://schemas.microsoft.com/office/drawing/2008/diagram">
      <dsp:dataModelExt xmlns:dsp="http://schemas.microsoft.com/office/drawing/2008/diagram" xmlns=""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BEB54CE-1CD2-4B97-B2F4-876B862BD58D}" type="doc">
      <dgm:prSet loTypeId="urn:microsoft.com/office/officeart/2005/8/layout/hierarchy4" loCatId="list" qsTypeId="urn:microsoft.com/office/officeart/2005/8/quickstyle/simple1" qsCatId="simple" csTypeId="urn:microsoft.com/office/officeart/2005/8/colors/colorful2" csCatId="colorful" phldr="1"/>
      <dgm:spPr/>
      <dgm:t>
        <a:bodyPr/>
        <a:lstStyle/>
        <a:p>
          <a:endParaRPr lang="es-MX"/>
        </a:p>
      </dgm:t>
    </dgm:pt>
    <dgm:pt modelId="{719E2D7D-F8EF-44C7-86C3-79F9E08533FE}">
      <dgm:prSet phldrT="[Texto]" custT="1"/>
      <dgm:spPr>
        <a:solidFill>
          <a:schemeClr val="accent6">
            <a:lumMod val="50000"/>
          </a:schemeClr>
        </a:solidFill>
      </dgm:spPr>
      <dgm:t>
        <a:bodyPr/>
        <a:lstStyle/>
        <a:p>
          <a:r>
            <a:rPr lang="es-MX" sz="2000" dirty="0" smtClean="0"/>
            <a:t>Medicamento biológico, hemoderivado</a:t>
          </a:r>
          <a:endParaRPr lang="es-MX" sz="2000" dirty="0"/>
        </a:p>
      </dgm:t>
    </dgm:pt>
    <dgm:pt modelId="{C60B9C8A-A055-477E-840D-287A2E35C069}" type="parTrans" cxnId="{A217AC01-8D95-4178-A8EF-C1CCC3177EA4}">
      <dgm:prSet/>
      <dgm:spPr/>
      <dgm:t>
        <a:bodyPr/>
        <a:lstStyle/>
        <a:p>
          <a:endParaRPr lang="es-MX"/>
        </a:p>
      </dgm:t>
    </dgm:pt>
    <dgm:pt modelId="{54164292-AA77-4B4F-B419-775BFB66335F}" type="sibTrans" cxnId="{A217AC01-8D95-4178-A8EF-C1CCC3177EA4}">
      <dgm:prSet/>
      <dgm:spPr/>
      <dgm:t>
        <a:bodyPr/>
        <a:lstStyle/>
        <a:p>
          <a:endParaRPr lang="es-MX"/>
        </a:p>
      </dgm:t>
    </dgm:pt>
    <dgm:pt modelId="{50BC1695-FC6A-4942-B7AC-4339C669F10B}">
      <dgm:prSet phldrT="[Texto]" custT="1"/>
      <dgm:spPr>
        <a:solidFill>
          <a:schemeClr val="accent6">
            <a:lumMod val="20000"/>
            <a:lumOff val="80000"/>
          </a:schemeClr>
        </a:solidFill>
      </dgm:spPr>
      <dgm:t>
        <a:bodyPr/>
        <a:lstStyle/>
        <a:p>
          <a:r>
            <a:rPr lang="es-MX" sz="1400" dirty="0" err="1" smtClean="0">
              <a:solidFill>
                <a:schemeClr val="accent5">
                  <a:lumMod val="50000"/>
                </a:schemeClr>
              </a:solidFill>
            </a:rPr>
            <a:t>Bioterapéutico</a:t>
          </a:r>
          <a:r>
            <a:rPr lang="es-MX" sz="1400" dirty="0" smtClean="0">
              <a:solidFill>
                <a:schemeClr val="accent5">
                  <a:lumMod val="50000"/>
                </a:schemeClr>
              </a:solidFill>
            </a:rPr>
            <a:t> compuesto por péptidos de bajo peso molecular (&lt;10 </a:t>
          </a:r>
          <a:r>
            <a:rPr lang="es-MX" sz="1400" dirty="0" err="1" smtClean="0">
              <a:solidFill>
                <a:schemeClr val="accent5">
                  <a:lumMod val="50000"/>
                </a:schemeClr>
              </a:solidFill>
            </a:rPr>
            <a:t>kDa</a:t>
          </a:r>
          <a:r>
            <a:rPr lang="es-MX" sz="1400" dirty="0" smtClean="0">
              <a:solidFill>
                <a:schemeClr val="accent5">
                  <a:lumMod val="50000"/>
                </a:schemeClr>
              </a:solidFill>
            </a:rPr>
            <a:t>)</a:t>
          </a:r>
          <a:endParaRPr lang="es-MX" sz="1400" dirty="0">
            <a:solidFill>
              <a:schemeClr val="accent5">
                <a:lumMod val="50000"/>
              </a:schemeClr>
            </a:solidFill>
          </a:endParaRPr>
        </a:p>
      </dgm:t>
    </dgm:pt>
    <dgm:pt modelId="{5F4FCFD5-45C0-4F2D-863C-9BC9B3E957A2}" type="parTrans" cxnId="{35B37CD3-30A4-4373-B089-A9FDA763D698}">
      <dgm:prSet/>
      <dgm:spPr/>
      <dgm:t>
        <a:bodyPr/>
        <a:lstStyle/>
        <a:p>
          <a:endParaRPr lang="es-MX"/>
        </a:p>
      </dgm:t>
    </dgm:pt>
    <dgm:pt modelId="{DC181D4C-DE72-4C4C-AE04-603D9039B150}" type="sibTrans" cxnId="{35B37CD3-30A4-4373-B089-A9FDA763D698}">
      <dgm:prSet/>
      <dgm:spPr/>
      <dgm:t>
        <a:bodyPr/>
        <a:lstStyle/>
        <a:p>
          <a:endParaRPr lang="es-MX"/>
        </a:p>
      </dgm:t>
    </dgm:pt>
    <dgm:pt modelId="{2C1B01EB-F3E9-4FE9-A4FC-3CA5A733DE37}">
      <dgm:prSet phldrT="[Texto]" custT="1"/>
      <dgm:spPr>
        <a:solidFill>
          <a:schemeClr val="accent3">
            <a:lumMod val="20000"/>
            <a:lumOff val="80000"/>
          </a:schemeClr>
        </a:solidFill>
      </dgm:spPr>
      <dgm:t>
        <a:bodyPr/>
        <a:lstStyle/>
        <a:p>
          <a:r>
            <a:rPr lang="es-MX" sz="1400" dirty="0" smtClean="0">
              <a:solidFill>
                <a:schemeClr val="tx1"/>
              </a:solidFill>
              <a:latin typeface="+mj-lt"/>
            </a:rPr>
            <a:t>Sólo un 4% de efectos adversos no severos</a:t>
          </a:r>
          <a:endParaRPr lang="es-MX" sz="1400" dirty="0">
            <a:solidFill>
              <a:schemeClr val="tx1"/>
            </a:solidFill>
            <a:latin typeface="+mj-lt"/>
          </a:endParaRPr>
        </a:p>
      </dgm:t>
    </dgm:pt>
    <dgm:pt modelId="{64479D71-2922-448B-81D9-A6C0BFC9E2FB}" type="parTrans" cxnId="{D4052F9E-2238-4A73-9E78-08002714DCB3}">
      <dgm:prSet/>
      <dgm:spPr/>
      <dgm:t>
        <a:bodyPr/>
        <a:lstStyle/>
        <a:p>
          <a:endParaRPr lang="es-MX"/>
        </a:p>
      </dgm:t>
    </dgm:pt>
    <dgm:pt modelId="{D573BD4D-86FB-45E0-A162-394316151AD9}" type="sibTrans" cxnId="{D4052F9E-2238-4A73-9E78-08002714DCB3}">
      <dgm:prSet/>
      <dgm:spPr/>
      <dgm:t>
        <a:bodyPr/>
        <a:lstStyle/>
        <a:p>
          <a:endParaRPr lang="es-MX"/>
        </a:p>
      </dgm:t>
    </dgm:pt>
    <dgm:pt modelId="{132137A2-680B-43C2-A585-8C0DCDAFA8FC}">
      <dgm:prSet phldrT="[Texto]" custT="1"/>
      <dgm:spPr>
        <a:solidFill>
          <a:schemeClr val="accent3">
            <a:lumMod val="20000"/>
            <a:lumOff val="80000"/>
          </a:schemeClr>
        </a:solidFill>
      </dgm:spPr>
      <dgm:t>
        <a:bodyPr/>
        <a:lstStyle/>
        <a:p>
          <a:r>
            <a:rPr lang="es-MX" sz="1400" dirty="0" smtClean="0">
              <a:solidFill>
                <a:schemeClr val="tx1"/>
              </a:solidFill>
            </a:rPr>
            <a:t>No existen reportes de </a:t>
          </a:r>
          <a:r>
            <a:rPr lang="es-MX" sz="1400" dirty="0" err="1" smtClean="0">
              <a:solidFill>
                <a:schemeClr val="tx1"/>
              </a:solidFill>
            </a:rPr>
            <a:t>ADAs</a:t>
          </a:r>
          <a:endParaRPr lang="es-MX" sz="1400" dirty="0">
            <a:solidFill>
              <a:schemeClr val="tx1"/>
            </a:solidFill>
          </a:endParaRPr>
        </a:p>
      </dgm:t>
    </dgm:pt>
    <dgm:pt modelId="{9B4A4566-2204-4068-8C45-C6380F0D6DD7}" type="parTrans" cxnId="{58D637B6-FB8E-4245-838D-BF1C8C76D1DE}">
      <dgm:prSet/>
      <dgm:spPr/>
      <dgm:t>
        <a:bodyPr/>
        <a:lstStyle/>
        <a:p>
          <a:endParaRPr lang="es-MX"/>
        </a:p>
      </dgm:t>
    </dgm:pt>
    <dgm:pt modelId="{E39399D0-CC87-4427-87B3-6C848CEF33D8}" type="sibTrans" cxnId="{58D637B6-FB8E-4245-838D-BF1C8C76D1DE}">
      <dgm:prSet/>
      <dgm:spPr/>
      <dgm:t>
        <a:bodyPr/>
        <a:lstStyle/>
        <a:p>
          <a:endParaRPr lang="es-MX"/>
        </a:p>
      </dgm:t>
    </dgm:pt>
    <dgm:pt modelId="{90D2DEE1-BDF8-4B15-9CF5-40E67A95705D}">
      <dgm:prSet phldrT="[Texto]" custT="1"/>
      <dgm:spPr>
        <a:solidFill>
          <a:schemeClr val="accent6">
            <a:lumMod val="20000"/>
            <a:lumOff val="80000"/>
          </a:schemeClr>
        </a:solidFill>
      </dgm:spPr>
      <dgm:t>
        <a:bodyPr/>
        <a:lstStyle/>
        <a:p>
          <a:r>
            <a:rPr lang="es-MX" sz="1400" dirty="0" smtClean="0">
              <a:solidFill>
                <a:schemeClr val="accent5">
                  <a:lumMod val="50000"/>
                </a:schemeClr>
              </a:solidFill>
              <a:latin typeface="+mj-lt"/>
            </a:rPr>
            <a:t>Secreción de citocinas como IFN-</a:t>
          </a:r>
          <a:r>
            <a:rPr lang="es-MX" sz="1400" dirty="0" smtClean="0">
              <a:solidFill>
                <a:schemeClr val="accent5">
                  <a:lumMod val="50000"/>
                </a:schemeClr>
              </a:solidFill>
              <a:latin typeface="+mj-lt"/>
              <a:cs typeface="Arial" panose="020B0604020202020204" pitchFamily="34" charset="0"/>
            </a:rPr>
            <a:t>ɣ</a:t>
          </a:r>
          <a:endParaRPr lang="es-MX" sz="1400" dirty="0">
            <a:solidFill>
              <a:schemeClr val="accent5">
                <a:lumMod val="50000"/>
              </a:schemeClr>
            </a:solidFill>
            <a:latin typeface="+mj-lt"/>
          </a:endParaRPr>
        </a:p>
      </dgm:t>
    </dgm:pt>
    <dgm:pt modelId="{80A004C9-3534-4B02-9F42-BA53E4216E7D}" type="parTrans" cxnId="{14DD59EB-CCF9-4AB9-BD8F-AF5E2D619327}">
      <dgm:prSet/>
      <dgm:spPr/>
      <dgm:t>
        <a:bodyPr/>
        <a:lstStyle/>
        <a:p>
          <a:endParaRPr lang="es-MX"/>
        </a:p>
      </dgm:t>
    </dgm:pt>
    <dgm:pt modelId="{BE00C1EA-06D1-4A12-947D-4D2DA68F3DE4}" type="sibTrans" cxnId="{14DD59EB-CCF9-4AB9-BD8F-AF5E2D619327}">
      <dgm:prSet/>
      <dgm:spPr/>
      <dgm:t>
        <a:bodyPr/>
        <a:lstStyle/>
        <a:p>
          <a:endParaRPr lang="es-MX"/>
        </a:p>
      </dgm:t>
    </dgm:pt>
    <dgm:pt modelId="{2B7D5797-F020-4BC4-B800-92603CC65068}" type="pres">
      <dgm:prSet presAssocID="{8BEB54CE-1CD2-4B97-B2F4-876B862BD58D}" presName="Name0" presStyleCnt="0">
        <dgm:presLayoutVars>
          <dgm:chPref val="1"/>
          <dgm:dir/>
          <dgm:animOne val="branch"/>
          <dgm:animLvl val="lvl"/>
          <dgm:resizeHandles/>
        </dgm:presLayoutVars>
      </dgm:prSet>
      <dgm:spPr/>
      <dgm:t>
        <a:bodyPr/>
        <a:lstStyle/>
        <a:p>
          <a:endParaRPr lang="es-MX"/>
        </a:p>
      </dgm:t>
    </dgm:pt>
    <dgm:pt modelId="{12E52621-6DAB-48DF-B83A-A87F944AF92F}" type="pres">
      <dgm:prSet presAssocID="{719E2D7D-F8EF-44C7-86C3-79F9E08533FE}" presName="vertOne" presStyleCnt="0"/>
      <dgm:spPr/>
      <dgm:t>
        <a:bodyPr/>
        <a:lstStyle/>
        <a:p>
          <a:endParaRPr lang="es-ES_tradnl"/>
        </a:p>
      </dgm:t>
    </dgm:pt>
    <dgm:pt modelId="{CE7CF0B0-0437-45A6-876C-3FA7B0EEE6FD}" type="pres">
      <dgm:prSet presAssocID="{719E2D7D-F8EF-44C7-86C3-79F9E08533FE}" presName="txOne" presStyleLbl="node0" presStyleIdx="0" presStyleCnt="1" custScaleY="68878" custLinFactNeighborX="2076" custLinFactNeighborY="7928">
        <dgm:presLayoutVars>
          <dgm:chPref val="3"/>
        </dgm:presLayoutVars>
      </dgm:prSet>
      <dgm:spPr/>
      <dgm:t>
        <a:bodyPr/>
        <a:lstStyle/>
        <a:p>
          <a:endParaRPr lang="es-MX"/>
        </a:p>
      </dgm:t>
    </dgm:pt>
    <dgm:pt modelId="{406BA7B1-9B1B-430D-B093-15D0F394C212}" type="pres">
      <dgm:prSet presAssocID="{719E2D7D-F8EF-44C7-86C3-79F9E08533FE}" presName="parTransOne" presStyleCnt="0"/>
      <dgm:spPr/>
      <dgm:t>
        <a:bodyPr/>
        <a:lstStyle/>
        <a:p>
          <a:endParaRPr lang="es-ES_tradnl"/>
        </a:p>
      </dgm:t>
    </dgm:pt>
    <dgm:pt modelId="{A0618070-6F7C-4E3F-B5EF-ABA70E992294}" type="pres">
      <dgm:prSet presAssocID="{719E2D7D-F8EF-44C7-86C3-79F9E08533FE}" presName="horzOne" presStyleCnt="0"/>
      <dgm:spPr/>
      <dgm:t>
        <a:bodyPr/>
        <a:lstStyle/>
        <a:p>
          <a:endParaRPr lang="es-ES_tradnl"/>
        </a:p>
      </dgm:t>
    </dgm:pt>
    <dgm:pt modelId="{E6F7A9EA-DF7D-443B-BDF4-8709FA08E4C8}" type="pres">
      <dgm:prSet presAssocID="{50BC1695-FC6A-4942-B7AC-4339C669F10B}" presName="vertTwo" presStyleCnt="0"/>
      <dgm:spPr/>
      <dgm:t>
        <a:bodyPr/>
        <a:lstStyle/>
        <a:p>
          <a:endParaRPr lang="es-ES_tradnl"/>
        </a:p>
      </dgm:t>
    </dgm:pt>
    <dgm:pt modelId="{F6470B99-B848-4409-85A0-94FFB2D84E39}" type="pres">
      <dgm:prSet presAssocID="{50BC1695-FC6A-4942-B7AC-4339C669F10B}" presName="txTwo" presStyleLbl="node2" presStyleIdx="0" presStyleCnt="2">
        <dgm:presLayoutVars>
          <dgm:chPref val="3"/>
        </dgm:presLayoutVars>
      </dgm:prSet>
      <dgm:spPr/>
      <dgm:t>
        <a:bodyPr/>
        <a:lstStyle/>
        <a:p>
          <a:endParaRPr lang="es-MX"/>
        </a:p>
      </dgm:t>
    </dgm:pt>
    <dgm:pt modelId="{7F0FE5DB-018A-4369-9C90-42EE16327478}" type="pres">
      <dgm:prSet presAssocID="{50BC1695-FC6A-4942-B7AC-4339C669F10B}" presName="parTransTwo" presStyleCnt="0"/>
      <dgm:spPr/>
      <dgm:t>
        <a:bodyPr/>
        <a:lstStyle/>
        <a:p>
          <a:endParaRPr lang="es-ES_tradnl"/>
        </a:p>
      </dgm:t>
    </dgm:pt>
    <dgm:pt modelId="{E3E2D7CC-6285-4A6E-8C22-AADB1247FF3A}" type="pres">
      <dgm:prSet presAssocID="{50BC1695-FC6A-4942-B7AC-4339C669F10B}" presName="horzTwo" presStyleCnt="0"/>
      <dgm:spPr/>
      <dgm:t>
        <a:bodyPr/>
        <a:lstStyle/>
        <a:p>
          <a:endParaRPr lang="es-ES_tradnl"/>
        </a:p>
      </dgm:t>
    </dgm:pt>
    <dgm:pt modelId="{626EAF27-E39E-441F-BE82-000580ACEE82}" type="pres">
      <dgm:prSet presAssocID="{2C1B01EB-F3E9-4FE9-A4FC-3CA5A733DE37}" presName="vertThree" presStyleCnt="0"/>
      <dgm:spPr/>
      <dgm:t>
        <a:bodyPr/>
        <a:lstStyle/>
        <a:p>
          <a:endParaRPr lang="es-ES_tradnl"/>
        </a:p>
      </dgm:t>
    </dgm:pt>
    <dgm:pt modelId="{B80DC627-BC95-49B7-9B3F-F383357CD3C7}" type="pres">
      <dgm:prSet presAssocID="{2C1B01EB-F3E9-4FE9-A4FC-3CA5A733DE37}" presName="txThree" presStyleLbl="node3" presStyleIdx="0" presStyleCnt="2">
        <dgm:presLayoutVars>
          <dgm:chPref val="3"/>
        </dgm:presLayoutVars>
      </dgm:prSet>
      <dgm:spPr/>
      <dgm:t>
        <a:bodyPr/>
        <a:lstStyle/>
        <a:p>
          <a:endParaRPr lang="es-MX"/>
        </a:p>
      </dgm:t>
    </dgm:pt>
    <dgm:pt modelId="{9FAECDEF-C276-4FF8-A998-ED9686E8FBC3}" type="pres">
      <dgm:prSet presAssocID="{2C1B01EB-F3E9-4FE9-A4FC-3CA5A733DE37}" presName="horzThree" presStyleCnt="0"/>
      <dgm:spPr/>
      <dgm:t>
        <a:bodyPr/>
        <a:lstStyle/>
        <a:p>
          <a:endParaRPr lang="es-ES_tradnl"/>
        </a:p>
      </dgm:t>
    </dgm:pt>
    <dgm:pt modelId="{F7AC02E4-820D-42B4-8863-F5AFA980C6A3}" type="pres">
      <dgm:prSet presAssocID="{D573BD4D-86FB-45E0-A162-394316151AD9}" presName="sibSpaceThree" presStyleCnt="0"/>
      <dgm:spPr/>
      <dgm:t>
        <a:bodyPr/>
        <a:lstStyle/>
        <a:p>
          <a:endParaRPr lang="es-ES_tradnl"/>
        </a:p>
      </dgm:t>
    </dgm:pt>
    <dgm:pt modelId="{163D084B-A987-4454-B28E-74ECD5A24F8D}" type="pres">
      <dgm:prSet presAssocID="{132137A2-680B-43C2-A585-8C0DCDAFA8FC}" presName="vertThree" presStyleCnt="0"/>
      <dgm:spPr/>
      <dgm:t>
        <a:bodyPr/>
        <a:lstStyle/>
        <a:p>
          <a:endParaRPr lang="es-ES_tradnl"/>
        </a:p>
      </dgm:t>
    </dgm:pt>
    <dgm:pt modelId="{67F5B88B-C0B8-40A4-9095-C745A0764B45}" type="pres">
      <dgm:prSet presAssocID="{132137A2-680B-43C2-A585-8C0DCDAFA8FC}" presName="txThree" presStyleLbl="node3" presStyleIdx="1" presStyleCnt="2" custLinFactNeighborY="134">
        <dgm:presLayoutVars>
          <dgm:chPref val="3"/>
        </dgm:presLayoutVars>
      </dgm:prSet>
      <dgm:spPr/>
      <dgm:t>
        <a:bodyPr/>
        <a:lstStyle/>
        <a:p>
          <a:endParaRPr lang="es-MX"/>
        </a:p>
      </dgm:t>
    </dgm:pt>
    <dgm:pt modelId="{0579FD0F-4CE0-478B-A0BA-5802AD6FEBCC}" type="pres">
      <dgm:prSet presAssocID="{132137A2-680B-43C2-A585-8C0DCDAFA8FC}" presName="horzThree" presStyleCnt="0"/>
      <dgm:spPr/>
      <dgm:t>
        <a:bodyPr/>
        <a:lstStyle/>
        <a:p>
          <a:endParaRPr lang="es-ES_tradnl"/>
        </a:p>
      </dgm:t>
    </dgm:pt>
    <dgm:pt modelId="{C2618C00-499C-4B6B-8BA8-D585223BA37B}" type="pres">
      <dgm:prSet presAssocID="{DC181D4C-DE72-4C4C-AE04-603D9039B150}" presName="sibSpaceTwo" presStyleCnt="0"/>
      <dgm:spPr/>
      <dgm:t>
        <a:bodyPr/>
        <a:lstStyle/>
        <a:p>
          <a:endParaRPr lang="es-ES_tradnl"/>
        </a:p>
      </dgm:t>
    </dgm:pt>
    <dgm:pt modelId="{5C8B7B45-95F0-4CF4-829E-E9D63729ED2F}" type="pres">
      <dgm:prSet presAssocID="{90D2DEE1-BDF8-4B15-9CF5-40E67A95705D}" presName="vertTwo" presStyleCnt="0"/>
      <dgm:spPr/>
      <dgm:t>
        <a:bodyPr/>
        <a:lstStyle/>
        <a:p>
          <a:endParaRPr lang="es-ES_tradnl"/>
        </a:p>
      </dgm:t>
    </dgm:pt>
    <dgm:pt modelId="{F2F457D3-4E80-4859-BD50-F2915EA3F7DE}" type="pres">
      <dgm:prSet presAssocID="{90D2DEE1-BDF8-4B15-9CF5-40E67A95705D}" presName="txTwo" presStyleLbl="node2" presStyleIdx="1" presStyleCnt="2">
        <dgm:presLayoutVars>
          <dgm:chPref val="3"/>
        </dgm:presLayoutVars>
      </dgm:prSet>
      <dgm:spPr/>
      <dgm:t>
        <a:bodyPr/>
        <a:lstStyle/>
        <a:p>
          <a:endParaRPr lang="es-MX"/>
        </a:p>
      </dgm:t>
    </dgm:pt>
    <dgm:pt modelId="{4B2E81A8-436D-4DDC-A4F2-792D09B1F6E4}" type="pres">
      <dgm:prSet presAssocID="{90D2DEE1-BDF8-4B15-9CF5-40E67A95705D}" presName="horzTwo" presStyleCnt="0"/>
      <dgm:spPr/>
      <dgm:t>
        <a:bodyPr/>
        <a:lstStyle/>
        <a:p>
          <a:endParaRPr lang="es-ES_tradnl"/>
        </a:p>
      </dgm:t>
    </dgm:pt>
  </dgm:ptLst>
  <dgm:cxnLst>
    <dgm:cxn modelId="{58D637B6-FB8E-4245-838D-BF1C8C76D1DE}" srcId="{50BC1695-FC6A-4942-B7AC-4339C669F10B}" destId="{132137A2-680B-43C2-A585-8C0DCDAFA8FC}" srcOrd="1" destOrd="0" parTransId="{9B4A4566-2204-4068-8C45-C6380F0D6DD7}" sibTransId="{E39399D0-CC87-4427-87B3-6C848CEF33D8}"/>
    <dgm:cxn modelId="{4CC75CC1-64E9-7944-A503-4222C68E8AC3}" type="presOf" srcId="{2C1B01EB-F3E9-4FE9-A4FC-3CA5A733DE37}" destId="{B80DC627-BC95-49B7-9B3F-F383357CD3C7}" srcOrd="0" destOrd="0" presId="urn:microsoft.com/office/officeart/2005/8/layout/hierarchy4"/>
    <dgm:cxn modelId="{D4052F9E-2238-4A73-9E78-08002714DCB3}" srcId="{50BC1695-FC6A-4942-B7AC-4339C669F10B}" destId="{2C1B01EB-F3E9-4FE9-A4FC-3CA5A733DE37}" srcOrd="0" destOrd="0" parTransId="{64479D71-2922-448B-81D9-A6C0BFC9E2FB}" sibTransId="{D573BD4D-86FB-45E0-A162-394316151AD9}"/>
    <dgm:cxn modelId="{14DD59EB-CCF9-4AB9-BD8F-AF5E2D619327}" srcId="{719E2D7D-F8EF-44C7-86C3-79F9E08533FE}" destId="{90D2DEE1-BDF8-4B15-9CF5-40E67A95705D}" srcOrd="1" destOrd="0" parTransId="{80A004C9-3534-4B02-9F42-BA53E4216E7D}" sibTransId="{BE00C1EA-06D1-4A12-947D-4D2DA68F3DE4}"/>
    <dgm:cxn modelId="{A217AC01-8D95-4178-A8EF-C1CCC3177EA4}" srcId="{8BEB54CE-1CD2-4B97-B2F4-876B862BD58D}" destId="{719E2D7D-F8EF-44C7-86C3-79F9E08533FE}" srcOrd="0" destOrd="0" parTransId="{C60B9C8A-A055-477E-840D-287A2E35C069}" sibTransId="{54164292-AA77-4B4F-B419-775BFB66335F}"/>
    <dgm:cxn modelId="{68088A95-52E1-6744-BBF6-EBEB4E6FEAED}" type="presOf" srcId="{90D2DEE1-BDF8-4B15-9CF5-40E67A95705D}" destId="{F2F457D3-4E80-4859-BD50-F2915EA3F7DE}" srcOrd="0" destOrd="0" presId="urn:microsoft.com/office/officeart/2005/8/layout/hierarchy4"/>
    <dgm:cxn modelId="{ECD7F5D4-8663-7341-9632-3567EBF5081B}" type="presOf" srcId="{50BC1695-FC6A-4942-B7AC-4339C669F10B}" destId="{F6470B99-B848-4409-85A0-94FFB2D84E39}" srcOrd="0" destOrd="0" presId="urn:microsoft.com/office/officeart/2005/8/layout/hierarchy4"/>
    <dgm:cxn modelId="{47ABBE62-E1B3-5A47-A8E4-3AE47F8DF265}" type="presOf" srcId="{8BEB54CE-1CD2-4B97-B2F4-876B862BD58D}" destId="{2B7D5797-F020-4BC4-B800-92603CC65068}" srcOrd="0" destOrd="0" presId="urn:microsoft.com/office/officeart/2005/8/layout/hierarchy4"/>
    <dgm:cxn modelId="{35B37CD3-30A4-4373-B089-A9FDA763D698}" srcId="{719E2D7D-F8EF-44C7-86C3-79F9E08533FE}" destId="{50BC1695-FC6A-4942-B7AC-4339C669F10B}" srcOrd="0" destOrd="0" parTransId="{5F4FCFD5-45C0-4F2D-863C-9BC9B3E957A2}" sibTransId="{DC181D4C-DE72-4C4C-AE04-603D9039B150}"/>
    <dgm:cxn modelId="{84EAA08D-628B-9845-A275-98EAAC4B458F}" type="presOf" srcId="{132137A2-680B-43C2-A585-8C0DCDAFA8FC}" destId="{67F5B88B-C0B8-40A4-9095-C745A0764B45}" srcOrd="0" destOrd="0" presId="urn:microsoft.com/office/officeart/2005/8/layout/hierarchy4"/>
    <dgm:cxn modelId="{6C12ABAB-DEE7-6844-9F2E-478FE734F0CC}" type="presOf" srcId="{719E2D7D-F8EF-44C7-86C3-79F9E08533FE}" destId="{CE7CF0B0-0437-45A6-876C-3FA7B0EEE6FD}" srcOrd="0" destOrd="0" presId="urn:microsoft.com/office/officeart/2005/8/layout/hierarchy4"/>
    <dgm:cxn modelId="{E5F8F635-C5F4-D144-9FA2-803A71579D5B}" type="presParOf" srcId="{2B7D5797-F020-4BC4-B800-92603CC65068}" destId="{12E52621-6DAB-48DF-B83A-A87F944AF92F}" srcOrd="0" destOrd="0" presId="urn:microsoft.com/office/officeart/2005/8/layout/hierarchy4"/>
    <dgm:cxn modelId="{383970AD-607C-5A4D-B930-667C30C3B12F}" type="presParOf" srcId="{12E52621-6DAB-48DF-B83A-A87F944AF92F}" destId="{CE7CF0B0-0437-45A6-876C-3FA7B0EEE6FD}" srcOrd="0" destOrd="0" presId="urn:microsoft.com/office/officeart/2005/8/layout/hierarchy4"/>
    <dgm:cxn modelId="{80317733-85F6-C94A-9219-08B173A8F41F}" type="presParOf" srcId="{12E52621-6DAB-48DF-B83A-A87F944AF92F}" destId="{406BA7B1-9B1B-430D-B093-15D0F394C212}" srcOrd="1" destOrd="0" presId="urn:microsoft.com/office/officeart/2005/8/layout/hierarchy4"/>
    <dgm:cxn modelId="{DBA2A38B-17FF-7D46-8668-2C52CAAD6091}" type="presParOf" srcId="{12E52621-6DAB-48DF-B83A-A87F944AF92F}" destId="{A0618070-6F7C-4E3F-B5EF-ABA70E992294}" srcOrd="2" destOrd="0" presId="urn:microsoft.com/office/officeart/2005/8/layout/hierarchy4"/>
    <dgm:cxn modelId="{D91A70DA-AE98-1B41-AB82-62FFBA8DC467}" type="presParOf" srcId="{A0618070-6F7C-4E3F-B5EF-ABA70E992294}" destId="{E6F7A9EA-DF7D-443B-BDF4-8709FA08E4C8}" srcOrd="0" destOrd="0" presId="urn:microsoft.com/office/officeart/2005/8/layout/hierarchy4"/>
    <dgm:cxn modelId="{B9FF7BBE-4DED-954C-85CA-2DF7FF68C7B4}" type="presParOf" srcId="{E6F7A9EA-DF7D-443B-BDF4-8709FA08E4C8}" destId="{F6470B99-B848-4409-85A0-94FFB2D84E39}" srcOrd="0" destOrd="0" presId="urn:microsoft.com/office/officeart/2005/8/layout/hierarchy4"/>
    <dgm:cxn modelId="{A96F4C6F-B0B0-2347-972D-24D80EE525E1}" type="presParOf" srcId="{E6F7A9EA-DF7D-443B-BDF4-8709FA08E4C8}" destId="{7F0FE5DB-018A-4369-9C90-42EE16327478}" srcOrd="1" destOrd="0" presId="urn:microsoft.com/office/officeart/2005/8/layout/hierarchy4"/>
    <dgm:cxn modelId="{2CA499DF-3D75-F54B-A655-474269359DBD}" type="presParOf" srcId="{E6F7A9EA-DF7D-443B-BDF4-8709FA08E4C8}" destId="{E3E2D7CC-6285-4A6E-8C22-AADB1247FF3A}" srcOrd="2" destOrd="0" presId="urn:microsoft.com/office/officeart/2005/8/layout/hierarchy4"/>
    <dgm:cxn modelId="{280ED261-3E5F-3B4A-B61D-E6118C43F0E4}" type="presParOf" srcId="{E3E2D7CC-6285-4A6E-8C22-AADB1247FF3A}" destId="{626EAF27-E39E-441F-BE82-000580ACEE82}" srcOrd="0" destOrd="0" presId="urn:microsoft.com/office/officeart/2005/8/layout/hierarchy4"/>
    <dgm:cxn modelId="{71D1325C-96B4-254C-AF8E-859080799341}" type="presParOf" srcId="{626EAF27-E39E-441F-BE82-000580ACEE82}" destId="{B80DC627-BC95-49B7-9B3F-F383357CD3C7}" srcOrd="0" destOrd="0" presId="urn:microsoft.com/office/officeart/2005/8/layout/hierarchy4"/>
    <dgm:cxn modelId="{C4049667-0BD2-DF4E-A65F-37DFEAC62C23}" type="presParOf" srcId="{626EAF27-E39E-441F-BE82-000580ACEE82}" destId="{9FAECDEF-C276-4FF8-A998-ED9686E8FBC3}" srcOrd="1" destOrd="0" presId="urn:microsoft.com/office/officeart/2005/8/layout/hierarchy4"/>
    <dgm:cxn modelId="{F97C270B-B704-0B40-869C-B85960B64A81}" type="presParOf" srcId="{E3E2D7CC-6285-4A6E-8C22-AADB1247FF3A}" destId="{F7AC02E4-820D-42B4-8863-F5AFA980C6A3}" srcOrd="1" destOrd="0" presId="urn:microsoft.com/office/officeart/2005/8/layout/hierarchy4"/>
    <dgm:cxn modelId="{F901BBA0-4B1B-8F4B-BE35-CB3BDD7A6ADB}" type="presParOf" srcId="{E3E2D7CC-6285-4A6E-8C22-AADB1247FF3A}" destId="{163D084B-A987-4454-B28E-74ECD5A24F8D}" srcOrd="2" destOrd="0" presId="urn:microsoft.com/office/officeart/2005/8/layout/hierarchy4"/>
    <dgm:cxn modelId="{0E9AA4D0-B120-B244-85AD-285C85640E17}" type="presParOf" srcId="{163D084B-A987-4454-B28E-74ECD5A24F8D}" destId="{67F5B88B-C0B8-40A4-9095-C745A0764B45}" srcOrd="0" destOrd="0" presId="urn:microsoft.com/office/officeart/2005/8/layout/hierarchy4"/>
    <dgm:cxn modelId="{80608506-90D9-4240-AE58-E8E3F97B8904}" type="presParOf" srcId="{163D084B-A987-4454-B28E-74ECD5A24F8D}" destId="{0579FD0F-4CE0-478B-A0BA-5802AD6FEBCC}" srcOrd="1" destOrd="0" presId="urn:microsoft.com/office/officeart/2005/8/layout/hierarchy4"/>
    <dgm:cxn modelId="{842BC5D0-B656-184E-AA99-BBD1559C3FDE}" type="presParOf" srcId="{A0618070-6F7C-4E3F-B5EF-ABA70E992294}" destId="{C2618C00-499C-4B6B-8BA8-D585223BA37B}" srcOrd="1" destOrd="0" presId="urn:microsoft.com/office/officeart/2005/8/layout/hierarchy4"/>
    <dgm:cxn modelId="{AE4DECE0-5246-3745-960B-C032ADB98FD0}" type="presParOf" srcId="{A0618070-6F7C-4E3F-B5EF-ABA70E992294}" destId="{5C8B7B45-95F0-4CF4-829E-E9D63729ED2F}" srcOrd="2" destOrd="0" presId="urn:microsoft.com/office/officeart/2005/8/layout/hierarchy4"/>
    <dgm:cxn modelId="{7F8B82B2-56DB-5641-9191-1D0C9DDDD2DB}" type="presParOf" srcId="{5C8B7B45-95F0-4CF4-829E-E9D63729ED2F}" destId="{F2F457D3-4E80-4859-BD50-F2915EA3F7DE}" srcOrd="0" destOrd="0" presId="urn:microsoft.com/office/officeart/2005/8/layout/hierarchy4"/>
    <dgm:cxn modelId="{0A54ED7F-6B6C-1C42-9FE4-7A7655D6C44D}" type="presParOf" srcId="{5C8B7B45-95F0-4CF4-829E-E9D63729ED2F}" destId="{4B2E81A8-436D-4DDC-A4F2-792D09B1F6E4}" srcOrd="1" destOrd="0" presId="urn:microsoft.com/office/officeart/2005/8/layout/hierarchy4"/>
  </dgm:cxnLst>
  <dgm:bg/>
  <dgm:whole/>
  <dgm:extLst>
    <a:ext uri="http://schemas.microsoft.com/office/drawing/2008/diagram">
      <dsp:dataModelExt xmlns:dsp="http://schemas.microsoft.com/office/drawing/2008/diagram" xmlns="" relId="rId13"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DA2C97ED-7BAB-4C80-A944-55DE2CAC9987}" type="doc">
      <dgm:prSet loTypeId="urn:microsoft.com/office/officeart/2005/8/layout/hProcess9" loCatId="process" qsTypeId="urn:microsoft.com/office/officeart/2005/8/quickstyle/simple1" qsCatId="simple" csTypeId="urn:microsoft.com/office/officeart/2005/8/colors/colorful3" csCatId="colorful" phldr="1"/>
      <dgm:spPr/>
    </dgm:pt>
    <dgm:pt modelId="{0D039AC5-07EE-4C09-B253-49110B32F77D}">
      <dgm:prSet phldrT="[Texto]" custT="1"/>
      <dgm:spPr>
        <a:solidFill>
          <a:schemeClr val="bg2">
            <a:lumMod val="10000"/>
          </a:schemeClr>
        </a:solidFill>
      </dgm:spPr>
      <dgm:t>
        <a:bodyPr/>
        <a:lstStyle/>
        <a:p>
          <a:r>
            <a:rPr lang="es-MX" sz="1000" baseline="0" dirty="0" smtClean="0">
              <a:latin typeface="Arial Narrow" panose="020B0606020202030204" pitchFamily="34" charset="0"/>
            </a:rPr>
            <a:t>MATERIA PRIMA/FOR DE LOTE</a:t>
          </a:r>
        </a:p>
      </dgm:t>
    </dgm:pt>
    <dgm:pt modelId="{7EFD07D3-6A3F-4FB0-B06C-233C084CE2B9}" type="parTrans" cxnId="{DA0DBE86-900F-4A7A-9D4E-BA5AF93B6989}">
      <dgm:prSet/>
      <dgm:spPr/>
      <dgm:t>
        <a:bodyPr/>
        <a:lstStyle/>
        <a:p>
          <a:endParaRPr lang="es-MX" sz="800">
            <a:latin typeface="Arial Narrow" panose="020B0606020202030204" pitchFamily="34" charset="0"/>
          </a:endParaRPr>
        </a:p>
      </dgm:t>
    </dgm:pt>
    <dgm:pt modelId="{493D1657-D588-4BA3-95AD-469CA4786E1D}" type="sibTrans" cxnId="{DA0DBE86-900F-4A7A-9D4E-BA5AF93B6989}">
      <dgm:prSet/>
      <dgm:spPr/>
      <dgm:t>
        <a:bodyPr/>
        <a:lstStyle/>
        <a:p>
          <a:endParaRPr lang="es-MX" sz="800">
            <a:latin typeface="Arial Narrow" panose="020B0606020202030204" pitchFamily="34" charset="0"/>
          </a:endParaRPr>
        </a:p>
      </dgm:t>
    </dgm:pt>
    <dgm:pt modelId="{7E9F47C8-591B-45F7-905E-9315F8930FD5}">
      <dgm:prSet phldrT="[Texto]" custT="1"/>
      <dgm:spPr>
        <a:solidFill>
          <a:srgbClr val="0F2D4A"/>
        </a:solidFill>
      </dgm:spPr>
      <dgm:t>
        <a:bodyPr/>
        <a:lstStyle/>
        <a:p>
          <a:r>
            <a:rPr lang="es-MX" sz="1000" dirty="0" smtClean="0">
              <a:latin typeface="Arial Narrow" panose="020B0606020202030204" pitchFamily="34" charset="0"/>
            </a:rPr>
            <a:t>RUPTURA CELULAR</a:t>
          </a:r>
          <a:endParaRPr lang="es-MX" sz="1000" dirty="0">
            <a:latin typeface="Arial Narrow" panose="020B0606020202030204" pitchFamily="34" charset="0"/>
          </a:endParaRPr>
        </a:p>
      </dgm:t>
    </dgm:pt>
    <dgm:pt modelId="{6E374F7B-962E-40A0-8652-7919619F0EB8}" type="parTrans" cxnId="{DA956CDB-4CD2-4B74-B612-FE413F3DD664}">
      <dgm:prSet/>
      <dgm:spPr/>
      <dgm:t>
        <a:bodyPr/>
        <a:lstStyle/>
        <a:p>
          <a:endParaRPr lang="es-MX" sz="800">
            <a:latin typeface="Arial Narrow" panose="020B0606020202030204" pitchFamily="34" charset="0"/>
          </a:endParaRPr>
        </a:p>
      </dgm:t>
    </dgm:pt>
    <dgm:pt modelId="{02CE1DE2-AEEC-45D1-8C55-5FFE9C1A32C5}" type="sibTrans" cxnId="{DA956CDB-4CD2-4B74-B612-FE413F3DD664}">
      <dgm:prSet/>
      <dgm:spPr/>
      <dgm:t>
        <a:bodyPr/>
        <a:lstStyle/>
        <a:p>
          <a:endParaRPr lang="es-MX" sz="800">
            <a:latin typeface="Arial Narrow" panose="020B0606020202030204" pitchFamily="34" charset="0"/>
          </a:endParaRPr>
        </a:p>
      </dgm:t>
    </dgm:pt>
    <dgm:pt modelId="{3EBFD885-2529-4158-A786-37BFCAB45491}">
      <dgm:prSet custT="1"/>
      <dgm:spPr>
        <a:solidFill>
          <a:schemeClr val="accent1">
            <a:lumMod val="50000"/>
          </a:schemeClr>
        </a:solidFill>
        <a:ln>
          <a:noFill/>
        </a:ln>
      </dgm:spPr>
      <dgm:t>
        <a:bodyPr/>
        <a:lstStyle/>
        <a:p>
          <a:r>
            <a:rPr lang="es-MX" sz="1000" dirty="0" smtClean="0">
              <a:latin typeface="Arial Narrow" panose="020B0606020202030204" pitchFamily="34" charset="0"/>
            </a:rPr>
            <a:t>DIÁLISIS </a:t>
          </a:r>
          <a:endParaRPr lang="es-MX" sz="1000" dirty="0">
            <a:latin typeface="Arial Narrow" panose="020B0606020202030204" pitchFamily="34" charset="0"/>
          </a:endParaRPr>
        </a:p>
      </dgm:t>
    </dgm:pt>
    <dgm:pt modelId="{9F140852-D2F0-4F65-93A4-D756229CA10E}" type="parTrans" cxnId="{DA07CA55-12B8-46F0-973E-21433293EEED}">
      <dgm:prSet/>
      <dgm:spPr/>
      <dgm:t>
        <a:bodyPr/>
        <a:lstStyle/>
        <a:p>
          <a:endParaRPr lang="es-MX" sz="1800">
            <a:latin typeface="Arial Narrow" panose="020B0606020202030204" pitchFamily="34" charset="0"/>
          </a:endParaRPr>
        </a:p>
      </dgm:t>
    </dgm:pt>
    <dgm:pt modelId="{508BB07A-5DDF-4BD8-9C62-5ECD49B11C83}" type="sibTrans" cxnId="{DA07CA55-12B8-46F0-973E-21433293EEED}">
      <dgm:prSet/>
      <dgm:spPr/>
      <dgm:t>
        <a:bodyPr/>
        <a:lstStyle/>
        <a:p>
          <a:endParaRPr lang="es-MX" sz="1800">
            <a:latin typeface="Arial Narrow" panose="020B0606020202030204" pitchFamily="34" charset="0"/>
          </a:endParaRPr>
        </a:p>
      </dgm:t>
    </dgm:pt>
    <dgm:pt modelId="{822C9BE2-D83F-4356-976D-4643D4BFDA08}">
      <dgm:prSet custT="1"/>
      <dgm:spPr>
        <a:solidFill>
          <a:schemeClr val="accent1">
            <a:lumMod val="75000"/>
          </a:schemeClr>
        </a:solidFill>
        <a:ln>
          <a:noFill/>
        </a:ln>
      </dgm:spPr>
      <dgm:t>
        <a:bodyPr/>
        <a:lstStyle/>
        <a:p>
          <a:r>
            <a:rPr lang="es-MX" sz="1000" dirty="0" smtClean="0">
              <a:latin typeface="Arial Narrow" panose="020B0606020202030204" pitchFamily="34" charset="0"/>
            </a:rPr>
            <a:t>UF/FIL/F</a:t>
          </a:r>
          <a:endParaRPr lang="es-MX" sz="1000" dirty="0">
            <a:latin typeface="Arial Narrow" panose="020B0606020202030204" pitchFamily="34" charset="0"/>
          </a:endParaRPr>
        </a:p>
      </dgm:t>
    </dgm:pt>
    <dgm:pt modelId="{0ADB7EAD-224D-4A52-97ED-EB54E8268CE2}" type="parTrans" cxnId="{12BBF6A2-B22F-44AD-8C45-3D0563F68877}">
      <dgm:prSet/>
      <dgm:spPr/>
      <dgm:t>
        <a:bodyPr/>
        <a:lstStyle/>
        <a:p>
          <a:endParaRPr lang="es-MX" sz="1800">
            <a:latin typeface="Arial Narrow" panose="020B0606020202030204" pitchFamily="34" charset="0"/>
          </a:endParaRPr>
        </a:p>
      </dgm:t>
    </dgm:pt>
    <dgm:pt modelId="{6470259E-F850-4704-AF34-CD1D862DC4B0}" type="sibTrans" cxnId="{12BBF6A2-B22F-44AD-8C45-3D0563F68877}">
      <dgm:prSet/>
      <dgm:spPr/>
      <dgm:t>
        <a:bodyPr/>
        <a:lstStyle/>
        <a:p>
          <a:endParaRPr lang="es-MX" sz="1800">
            <a:latin typeface="Arial Narrow" panose="020B0606020202030204" pitchFamily="34" charset="0"/>
          </a:endParaRPr>
        </a:p>
      </dgm:t>
    </dgm:pt>
    <dgm:pt modelId="{9560E460-E744-476C-B4DE-2782F605DE30}">
      <dgm:prSet custT="1"/>
      <dgm:spPr>
        <a:solidFill>
          <a:schemeClr val="accent1">
            <a:lumMod val="60000"/>
            <a:lumOff val="40000"/>
          </a:schemeClr>
        </a:solidFill>
        <a:ln>
          <a:noFill/>
        </a:ln>
      </dgm:spPr>
      <dgm:t>
        <a:bodyPr/>
        <a:lstStyle/>
        <a:p>
          <a:r>
            <a:rPr lang="es-MX" sz="1000" dirty="0" smtClean="0">
              <a:solidFill>
                <a:schemeClr val="tx1"/>
              </a:solidFill>
              <a:latin typeface="Arial Narrow" panose="020B0606020202030204" pitchFamily="34" charset="0"/>
            </a:rPr>
            <a:t>ENVASADO</a:t>
          </a:r>
          <a:endParaRPr lang="es-MX" sz="1000" dirty="0">
            <a:solidFill>
              <a:schemeClr val="tx1"/>
            </a:solidFill>
            <a:latin typeface="Arial Narrow" panose="020B0606020202030204" pitchFamily="34" charset="0"/>
          </a:endParaRPr>
        </a:p>
      </dgm:t>
    </dgm:pt>
    <dgm:pt modelId="{3B35DCD3-9F06-4C65-A6C2-1F58F64A05C7}" type="parTrans" cxnId="{FBD839A9-4627-46F2-891A-6F1874687FD4}">
      <dgm:prSet/>
      <dgm:spPr/>
      <dgm:t>
        <a:bodyPr/>
        <a:lstStyle/>
        <a:p>
          <a:endParaRPr lang="es-MX" sz="1800">
            <a:latin typeface="Arial Narrow" panose="020B0606020202030204" pitchFamily="34" charset="0"/>
          </a:endParaRPr>
        </a:p>
      </dgm:t>
    </dgm:pt>
    <dgm:pt modelId="{D36E6C67-477A-4E46-872C-162542CDCE75}" type="sibTrans" cxnId="{FBD839A9-4627-46F2-891A-6F1874687FD4}">
      <dgm:prSet/>
      <dgm:spPr/>
      <dgm:t>
        <a:bodyPr/>
        <a:lstStyle/>
        <a:p>
          <a:endParaRPr lang="es-MX" sz="1800">
            <a:latin typeface="Arial Narrow" panose="020B0606020202030204" pitchFamily="34" charset="0"/>
          </a:endParaRPr>
        </a:p>
      </dgm:t>
    </dgm:pt>
    <dgm:pt modelId="{B5072331-2D33-4042-A23C-C68611D21050}">
      <dgm:prSet custT="1"/>
      <dgm:spPr>
        <a:solidFill>
          <a:srgbClr val="EDEFF7"/>
        </a:solidFill>
      </dgm:spPr>
      <dgm:t>
        <a:bodyPr/>
        <a:lstStyle/>
        <a:p>
          <a:r>
            <a:rPr lang="es-MX" sz="1000" dirty="0" smtClean="0">
              <a:solidFill>
                <a:schemeClr val="tx1"/>
              </a:solidFill>
              <a:latin typeface="Arial Narrow" panose="020B0606020202030204" pitchFamily="34" charset="0"/>
            </a:rPr>
            <a:t>DICTAMINADAS</a:t>
          </a:r>
          <a:endParaRPr lang="es-MX" sz="1000" dirty="0">
            <a:solidFill>
              <a:schemeClr val="tx1"/>
            </a:solidFill>
            <a:latin typeface="Arial Narrow" panose="020B0606020202030204" pitchFamily="34" charset="0"/>
          </a:endParaRPr>
        </a:p>
      </dgm:t>
    </dgm:pt>
    <dgm:pt modelId="{C9E996F2-BDDB-7A43-BFB0-928004359000}" type="parTrans" cxnId="{809DF614-1BB0-C04C-8A89-676D496582D4}">
      <dgm:prSet/>
      <dgm:spPr/>
      <dgm:t>
        <a:bodyPr/>
        <a:lstStyle/>
        <a:p>
          <a:endParaRPr lang="es-ES_tradnl" sz="2400">
            <a:latin typeface="Arial Narrow" panose="020B0606020202030204" pitchFamily="34" charset="0"/>
          </a:endParaRPr>
        </a:p>
      </dgm:t>
    </dgm:pt>
    <dgm:pt modelId="{05E37BF0-D306-7844-A865-F49DBEDB1837}" type="sibTrans" cxnId="{809DF614-1BB0-C04C-8A89-676D496582D4}">
      <dgm:prSet/>
      <dgm:spPr/>
      <dgm:t>
        <a:bodyPr/>
        <a:lstStyle/>
        <a:p>
          <a:endParaRPr lang="es-ES_tradnl" sz="2400">
            <a:latin typeface="Arial Narrow" panose="020B0606020202030204" pitchFamily="34" charset="0"/>
          </a:endParaRPr>
        </a:p>
      </dgm:t>
    </dgm:pt>
    <dgm:pt modelId="{FBBE1242-26FA-5146-A4D8-CC8435F53A23}">
      <dgm:prSet custT="1"/>
      <dgm:spPr>
        <a:solidFill>
          <a:schemeClr val="accent1">
            <a:lumMod val="60000"/>
            <a:lumOff val="40000"/>
          </a:schemeClr>
        </a:solidFill>
        <a:ln>
          <a:noFill/>
        </a:ln>
      </dgm:spPr>
      <dgm:t>
        <a:bodyPr/>
        <a:lstStyle/>
        <a:p>
          <a:r>
            <a:rPr lang="es-MX" sz="1000" dirty="0" smtClean="0">
              <a:solidFill>
                <a:schemeClr val="tx1"/>
              </a:solidFill>
              <a:latin typeface="Arial Narrow" panose="020B0606020202030204" pitchFamily="34" charset="0"/>
            </a:rPr>
            <a:t>ACONDI</a:t>
          </a:r>
          <a:endParaRPr lang="es-MX" sz="1000" dirty="0">
            <a:solidFill>
              <a:schemeClr val="tx1"/>
            </a:solidFill>
            <a:latin typeface="Arial Narrow" panose="020B0606020202030204" pitchFamily="34" charset="0"/>
          </a:endParaRPr>
        </a:p>
      </dgm:t>
    </dgm:pt>
    <dgm:pt modelId="{8CB4CB5A-64D5-4A44-AC42-AEAF191C16FB}" type="parTrans" cxnId="{87DBFB10-EFE7-B546-99C8-E8D2912CA0A0}">
      <dgm:prSet/>
      <dgm:spPr/>
      <dgm:t>
        <a:bodyPr/>
        <a:lstStyle/>
        <a:p>
          <a:endParaRPr lang="es-ES_tradnl" sz="2400">
            <a:latin typeface="Arial Narrow" panose="020B0606020202030204" pitchFamily="34" charset="0"/>
          </a:endParaRPr>
        </a:p>
      </dgm:t>
    </dgm:pt>
    <dgm:pt modelId="{6F931363-9A9F-FD49-A546-6A960728BF98}" type="sibTrans" cxnId="{87DBFB10-EFE7-B546-99C8-E8D2912CA0A0}">
      <dgm:prSet/>
      <dgm:spPr/>
      <dgm:t>
        <a:bodyPr/>
        <a:lstStyle/>
        <a:p>
          <a:endParaRPr lang="es-ES_tradnl" sz="2400">
            <a:latin typeface="Arial Narrow" panose="020B0606020202030204" pitchFamily="34" charset="0"/>
          </a:endParaRPr>
        </a:p>
      </dgm:t>
    </dgm:pt>
    <dgm:pt modelId="{0FE2E16E-A1D5-42F6-ABED-D8497414257C}" type="pres">
      <dgm:prSet presAssocID="{DA2C97ED-7BAB-4C80-A944-55DE2CAC9987}" presName="CompostProcess" presStyleCnt="0">
        <dgm:presLayoutVars>
          <dgm:dir/>
          <dgm:resizeHandles val="exact"/>
        </dgm:presLayoutVars>
      </dgm:prSet>
      <dgm:spPr/>
    </dgm:pt>
    <dgm:pt modelId="{6B75DAD2-AD24-46E0-9624-FD0E56ED3933}" type="pres">
      <dgm:prSet presAssocID="{DA2C97ED-7BAB-4C80-A944-55DE2CAC9987}" presName="arrow" presStyleLbl="bgShp" presStyleIdx="0" presStyleCnt="1" custScaleX="117647" custLinFactNeighborX="-702" custLinFactNeighborY="-20178"/>
      <dgm:spPr/>
    </dgm:pt>
    <dgm:pt modelId="{BF6783C5-C7D6-4E23-AE1F-7F6D7799A7D5}" type="pres">
      <dgm:prSet presAssocID="{DA2C97ED-7BAB-4C80-A944-55DE2CAC9987}" presName="linearProcess" presStyleCnt="0"/>
      <dgm:spPr/>
    </dgm:pt>
    <dgm:pt modelId="{D942FD52-72B3-42E6-A380-C82B4B171D75}" type="pres">
      <dgm:prSet presAssocID="{0D039AC5-07EE-4C09-B253-49110B32F77D}" presName="textNode" presStyleLbl="node1" presStyleIdx="0" presStyleCnt="7">
        <dgm:presLayoutVars>
          <dgm:bulletEnabled val="1"/>
        </dgm:presLayoutVars>
      </dgm:prSet>
      <dgm:spPr/>
      <dgm:t>
        <a:bodyPr/>
        <a:lstStyle/>
        <a:p>
          <a:endParaRPr lang="es-MX"/>
        </a:p>
      </dgm:t>
    </dgm:pt>
    <dgm:pt modelId="{83BE0DD0-00DA-4DF7-B694-F356E317DBA2}" type="pres">
      <dgm:prSet presAssocID="{493D1657-D588-4BA3-95AD-469CA4786E1D}" presName="sibTrans" presStyleCnt="0"/>
      <dgm:spPr/>
    </dgm:pt>
    <dgm:pt modelId="{276AD773-AD6A-485E-9D17-73B2A2E73E62}" type="pres">
      <dgm:prSet presAssocID="{7E9F47C8-591B-45F7-905E-9315F8930FD5}" presName="textNode" presStyleLbl="node1" presStyleIdx="1" presStyleCnt="7">
        <dgm:presLayoutVars>
          <dgm:bulletEnabled val="1"/>
        </dgm:presLayoutVars>
      </dgm:prSet>
      <dgm:spPr/>
      <dgm:t>
        <a:bodyPr/>
        <a:lstStyle/>
        <a:p>
          <a:endParaRPr lang="es-MX"/>
        </a:p>
      </dgm:t>
    </dgm:pt>
    <dgm:pt modelId="{DA497A4E-89A1-44B8-ADCC-2C96B9D31D0B}" type="pres">
      <dgm:prSet presAssocID="{02CE1DE2-AEEC-45D1-8C55-5FFE9C1A32C5}" presName="sibTrans" presStyleCnt="0"/>
      <dgm:spPr/>
    </dgm:pt>
    <dgm:pt modelId="{0F0003BF-4C41-4EE2-9E40-03E0655F250B}" type="pres">
      <dgm:prSet presAssocID="{3EBFD885-2529-4158-A786-37BFCAB45491}" presName="textNode" presStyleLbl="node1" presStyleIdx="2" presStyleCnt="7">
        <dgm:presLayoutVars>
          <dgm:bulletEnabled val="1"/>
        </dgm:presLayoutVars>
      </dgm:prSet>
      <dgm:spPr/>
      <dgm:t>
        <a:bodyPr/>
        <a:lstStyle/>
        <a:p>
          <a:endParaRPr lang="es-MX"/>
        </a:p>
      </dgm:t>
    </dgm:pt>
    <dgm:pt modelId="{85D641E5-C941-47AD-AF81-9233977F56DA}" type="pres">
      <dgm:prSet presAssocID="{508BB07A-5DDF-4BD8-9C62-5ECD49B11C83}" presName="sibTrans" presStyleCnt="0"/>
      <dgm:spPr/>
    </dgm:pt>
    <dgm:pt modelId="{604C1D66-9794-4E48-8CB2-191641524E07}" type="pres">
      <dgm:prSet presAssocID="{822C9BE2-D83F-4356-976D-4643D4BFDA08}" presName="textNode" presStyleLbl="node1" presStyleIdx="3" presStyleCnt="7">
        <dgm:presLayoutVars>
          <dgm:bulletEnabled val="1"/>
        </dgm:presLayoutVars>
      </dgm:prSet>
      <dgm:spPr/>
      <dgm:t>
        <a:bodyPr/>
        <a:lstStyle/>
        <a:p>
          <a:endParaRPr lang="es-MX"/>
        </a:p>
      </dgm:t>
    </dgm:pt>
    <dgm:pt modelId="{D30215BD-5B73-4DB3-A5C2-1A27A4F52615}" type="pres">
      <dgm:prSet presAssocID="{6470259E-F850-4704-AF34-CD1D862DC4B0}" presName="sibTrans" presStyleCnt="0"/>
      <dgm:spPr/>
    </dgm:pt>
    <dgm:pt modelId="{8C0A39D5-F5C5-4BAA-B5BB-DF5120502FA0}" type="pres">
      <dgm:prSet presAssocID="{9560E460-E744-476C-B4DE-2782F605DE30}" presName="textNode" presStyleLbl="node1" presStyleIdx="4" presStyleCnt="7">
        <dgm:presLayoutVars>
          <dgm:bulletEnabled val="1"/>
        </dgm:presLayoutVars>
      </dgm:prSet>
      <dgm:spPr/>
      <dgm:t>
        <a:bodyPr/>
        <a:lstStyle/>
        <a:p>
          <a:endParaRPr lang="es-MX"/>
        </a:p>
      </dgm:t>
    </dgm:pt>
    <dgm:pt modelId="{3FEDF8AD-6229-4F78-84AC-22DB8FB14498}" type="pres">
      <dgm:prSet presAssocID="{D36E6C67-477A-4E46-872C-162542CDCE75}" presName="sibTrans" presStyleCnt="0"/>
      <dgm:spPr/>
    </dgm:pt>
    <dgm:pt modelId="{6294DEA2-637A-E947-83D9-DB7DED2A3F5A}" type="pres">
      <dgm:prSet presAssocID="{FBBE1242-26FA-5146-A4D8-CC8435F53A23}" presName="textNode" presStyleLbl="node1" presStyleIdx="5" presStyleCnt="7">
        <dgm:presLayoutVars>
          <dgm:bulletEnabled val="1"/>
        </dgm:presLayoutVars>
      </dgm:prSet>
      <dgm:spPr/>
      <dgm:t>
        <a:bodyPr/>
        <a:lstStyle/>
        <a:p>
          <a:endParaRPr lang="es-ES_tradnl"/>
        </a:p>
      </dgm:t>
    </dgm:pt>
    <dgm:pt modelId="{3484971A-25FB-494A-9780-599F2BC03289}" type="pres">
      <dgm:prSet presAssocID="{6F931363-9A9F-FD49-A546-6A960728BF98}" presName="sibTrans" presStyleCnt="0"/>
      <dgm:spPr/>
    </dgm:pt>
    <dgm:pt modelId="{88748018-2E11-3F46-8A41-204E88E64F0B}" type="pres">
      <dgm:prSet presAssocID="{B5072331-2D33-4042-A23C-C68611D21050}" presName="textNode" presStyleLbl="node1" presStyleIdx="6" presStyleCnt="7" custScaleX="140110">
        <dgm:presLayoutVars>
          <dgm:bulletEnabled val="1"/>
        </dgm:presLayoutVars>
      </dgm:prSet>
      <dgm:spPr/>
      <dgm:t>
        <a:bodyPr/>
        <a:lstStyle/>
        <a:p>
          <a:endParaRPr lang="es-ES_tradnl"/>
        </a:p>
      </dgm:t>
    </dgm:pt>
  </dgm:ptLst>
  <dgm:cxnLst>
    <dgm:cxn modelId="{03E367A7-D2B8-1649-8DF7-1DC4A63D0C6B}" type="presOf" srcId="{DA2C97ED-7BAB-4C80-A944-55DE2CAC9987}" destId="{0FE2E16E-A1D5-42F6-ABED-D8497414257C}" srcOrd="0" destOrd="0" presId="urn:microsoft.com/office/officeart/2005/8/layout/hProcess9"/>
    <dgm:cxn modelId="{E5479FEB-592F-7E40-9C85-802BD80BA109}" type="presOf" srcId="{0D039AC5-07EE-4C09-B253-49110B32F77D}" destId="{D942FD52-72B3-42E6-A380-C82B4B171D75}" srcOrd="0" destOrd="0" presId="urn:microsoft.com/office/officeart/2005/8/layout/hProcess9"/>
    <dgm:cxn modelId="{12BBF6A2-B22F-44AD-8C45-3D0563F68877}" srcId="{DA2C97ED-7BAB-4C80-A944-55DE2CAC9987}" destId="{822C9BE2-D83F-4356-976D-4643D4BFDA08}" srcOrd="3" destOrd="0" parTransId="{0ADB7EAD-224D-4A52-97ED-EB54E8268CE2}" sibTransId="{6470259E-F850-4704-AF34-CD1D862DC4B0}"/>
    <dgm:cxn modelId="{02BF8E74-19B5-164E-BEB7-D16AB0475CDC}" type="presOf" srcId="{9560E460-E744-476C-B4DE-2782F605DE30}" destId="{8C0A39D5-F5C5-4BAA-B5BB-DF5120502FA0}" srcOrd="0" destOrd="0" presId="urn:microsoft.com/office/officeart/2005/8/layout/hProcess9"/>
    <dgm:cxn modelId="{DA956CDB-4CD2-4B74-B612-FE413F3DD664}" srcId="{DA2C97ED-7BAB-4C80-A944-55DE2CAC9987}" destId="{7E9F47C8-591B-45F7-905E-9315F8930FD5}" srcOrd="1" destOrd="0" parTransId="{6E374F7B-962E-40A0-8652-7919619F0EB8}" sibTransId="{02CE1DE2-AEEC-45D1-8C55-5FFE9C1A32C5}"/>
    <dgm:cxn modelId="{36CB50B7-0FD4-B04B-9E2E-1D97EBA1D508}" type="presOf" srcId="{822C9BE2-D83F-4356-976D-4643D4BFDA08}" destId="{604C1D66-9794-4E48-8CB2-191641524E07}" srcOrd="0" destOrd="0" presId="urn:microsoft.com/office/officeart/2005/8/layout/hProcess9"/>
    <dgm:cxn modelId="{B94A61A3-8F96-0847-BD8D-5A2AAEEDF1D0}" type="presOf" srcId="{7E9F47C8-591B-45F7-905E-9315F8930FD5}" destId="{276AD773-AD6A-485E-9D17-73B2A2E73E62}" srcOrd="0" destOrd="0" presId="urn:microsoft.com/office/officeart/2005/8/layout/hProcess9"/>
    <dgm:cxn modelId="{809DF614-1BB0-C04C-8A89-676D496582D4}" srcId="{DA2C97ED-7BAB-4C80-A944-55DE2CAC9987}" destId="{B5072331-2D33-4042-A23C-C68611D21050}" srcOrd="6" destOrd="0" parTransId="{C9E996F2-BDDB-7A43-BFB0-928004359000}" sibTransId="{05E37BF0-D306-7844-A865-F49DBEDB1837}"/>
    <dgm:cxn modelId="{DA0DBE86-900F-4A7A-9D4E-BA5AF93B6989}" srcId="{DA2C97ED-7BAB-4C80-A944-55DE2CAC9987}" destId="{0D039AC5-07EE-4C09-B253-49110B32F77D}" srcOrd="0" destOrd="0" parTransId="{7EFD07D3-6A3F-4FB0-B06C-233C084CE2B9}" sibTransId="{493D1657-D588-4BA3-95AD-469CA4786E1D}"/>
    <dgm:cxn modelId="{DA3DCAD9-0110-CF48-A215-18F69B14DB10}" type="presOf" srcId="{B5072331-2D33-4042-A23C-C68611D21050}" destId="{88748018-2E11-3F46-8A41-204E88E64F0B}" srcOrd="0" destOrd="0" presId="urn:microsoft.com/office/officeart/2005/8/layout/hProcess9"/>
    <dgm:cxn modelId="{87DBFB10-EFE7-B546-99C8-E8D2912CA0A0}" srcId="{DA2C97ED-7BAB-4C80-A944-55DE2CAC9987}" destId="{FBBE1242-26FA-5146-A4D8-CC8435F53A23}" srcOrd="5" destOrd="0" parTransId="{8CB4CB5A-64D5-4A44-AC42-AEAF191C16FB}" sibTransId="{6F931363-9A9F-FD49-A546-6A960728BF98}"/>
    <dgm:cxn modelId="{DA07CA55-12B8-46F0-973E-21433293EEED}" srcId="{DA2C97ED-7BAB-4C80-A944-55DE2CAC9987}" destId="{3EBFD885-2529-4158-A786-37BFCAB45491}" srcOrd="2" destOrd="0" parTransId="{9F140852-D2F0-4F65-93A4-D756229CA10E}" sibTransId="{508BB07A-5DDF-4BD8-9C62-5ECD49B11C83}"/>
    <dgm:cxn modelId="{FBD839A9-4627-46F2-891A-6F1874687FD4}" srcId="{DA2C97ED-7BAB-4C80-A944-55DE2CAC9987}" destId="{9560E460-E744-476C-B4DE-2782F605DE30}" srcOrd="4" destOrd="0" parTransId="{3B35DCD3-9F06-4C65-A6C2-1F58F64A05C7}" sibTransId="{D36E6C67-477A-4E46-872C-162542CDCE75}"/>
    <dgm:cxn modelId="{2794986C-39C8-B146-AE37-35F539A46281}" type="presOf" srcId="{3EBFD885-2529-4158-A786-37BFCAB45491}" destId="{0F0003BF-4C41-4EE2-9E40-03E0655F250B}" srcOrd="0" destOrd="0" presId="urn:microsoft.com/office/officeart/2005/8/layout/hProcess9"/>
    <dgm:cxn modelId="{A71F264F-34A6-6A46-9CE1-7DCBD4663E58}" type="presOf" srcId="{FBBE1242-26FA-5146-A4D8-CC8435F53A23}" destId="{6294DEA2-637A-E947-83D9-DB7DED2A3F5A}" srcOrd="0" destOrd="0" presId="urn:microsoft.com/office/officeart/2005/8/layout/hProcess9"/>
    <dgm:cxn modelId="{DED9C395-1403-A94B-9C23-F96B84B95D6C}" type="presParOf" srcId="{0FE2E16E-A1D5-42F6-ABED-D8497414257C}" destId="{6B75DAD2-AD24-46E0-9624-FD0E56ED3933}" srcOrd="0" destOrd="0" presId="urn:microsoft.com/office/officeart/2005/8/layout/hProcess9"/>
    <dgm:cxn modelId="{B0F460E1-D1A2-4348-B9C1-5A244E52DCEC}" type="presParOf" srcId="{0FE2E16E-A1D5-42F6-ABED-D8497414257C}" destId="{BF6783C5-C7D6-4E23-AE1F-7F6D7799A7D5}" srcOrd="1" destOrd="0" presId="urn:microsoft.com/office/officeart/2005/8/layout/hProcess9"/>
    <dgm:cxn modelId="{908B152D-BCE7-F74A-81CA-A3FD336B0FE1}" type="presParOf" srcId="{BF6783C5-C7D6-4E23-AE1F-7F6D7799A7D5}" destId="{D942FD52-72B3-42E6-A380-C82B4B171D75}" srcOrd="0" destOrd="0" presId="urn:microsoft.com/office/officeart/2005/8/layout/hProcess9"/>
    <dgm:cxn modelId="{FA9E4A0E-4963-A84B-976E-ABED80397A96}" type="presParOf" srcId="{BF6783C5-C7D6-4E23-AE1F-7F6D7799A7D5}" destId="{83BE0DD0-00DA-4DF7-B694-F356E317DBA2}" srcOrd="1" destOrd="0" presId="urn:microsoft.com/office/officeart/2005/8/layout/hProcess9"/>
    <dgm:cxn modelId="{C1A41F7F-CCEE-7C45-B875-B0E461F4D48F}" type="presParOf" srcId="{BF6783C5-C7D6-4E23-AE1F-7F6D7799A7D5}" destId="{276AD773-AD6A-485E-9D17-73B2A2E73E62}" srcOrd="2" destOrd="0" presId="urn:microsoft.com/office/officeart/2005/8/layout/hProcess9"/>
    <dgm:cxn modelId="{076259EA-F85D-D648-9610-9C4D2861F471}" type="presParOf" srcId="{BF6783C5-C7D6-4E23-AE1F-7F6D7799A7D5}" destId="{DA497A4E-89A1-44B8-ADCC-2C96B9D31D0B}" srcOrd="3" destOrd="0" presId="urn:microsoft.com/office/officeart/2005/8/layout/hProcess9"/>
    <dgm:cxn modelId="{C16D83BC-4B29-CA4C-9EFE-02453EDD4447}" type="presParOf" srcId="{BF6783C5-C7D6-4E23-AE1F-7F6D7799A7D5}" destId="{0F0003BF-4C41-4EE2-9E40-03E0655F250B}" srcOrd="4" destOrd="0" presId="urn:microsoft.com/office/officeart/2005/8/layout/hProcess9"/>
    <dgm:cxn modelId="{4AAA59E8-DD77-7347-AAC0-9FCCE5E6636F}" type="presParOf" srcId="{BF6783C5-C7D6-4E23-AE1F-7F6D7799A7D5}" destId="{85D641E5-C941-47AD-AF81-9233977F56DA}" srcOrd="5" destOrd="0" presId="urn:microsoft.com/office/officeart/2005/8/layout/hProcess9"/>
    <dgm:cxn modelId="{F8F8F9C4-D7A8-BF49-9324-C3113D0437C4}" type="presParOf" srcId="{BF6783C5-C7D6-4E23-AE1F-7F6D7799A7D5}" destId="{604C1D66-9794-4E48-8CB2-191641524E07}" srcOrd="6" destOrd="0" presId="urn:microsoft.com/office/officeart/2005/8/layout/hProcess9"/>
    <dgm:cxn modelId="{C294268C-2206-5048-AF75-A69F35AABF27}" type="presParOf" srcId="{BF6783C5-C7D6-4E23-AE1F-7F6D7799A7D5}" destId="{D30215BD-5B73-4DB3-A5C2-1A27A4F52615}" srcOrd="7" destOrd="0" presId="urn:microsoft.com/office/officeart/2005/8/layout/hProcess9"/>
    <dgm:cxn modelId="{63B829DB-CD3D-A14D-BF1A-51263EEB7CD8}" type="presParOf" srcId="{BF6783C5-C7D6-4E23-AE1F-7F6D7799A7D5}" destId="{8C0A39D5-F5C5-4BAA-B5BB-DF5120502FA0}" srcOrd="8" destOrd="0" presId="urn:microsoft.com/office/officeart/2005/8/layout/hProcess9"/>
    <dgm:cxn modelId="{D7F501D4-3EC0-9C43-8B0E-19EF777623C6}" type="presParOf" srcId="{BF6783C5-C7D6-4E23-AE1F-7F6D7799A7D5}" destId="{3FEDF8AD-6229-4F78-84AC-22DB8FB14498}" srcOrd="9" destOrd="0" presId="urn:microsoft.com/office/officeart/2005/8/layout/hProcess9"/>
    <dgm:cxn modelId="{4C935439-64D9-224B-AB41-5C028DEA56E5}" type="presParOf" srcId="{BF6783C5-C7D6-4E23-AE1F-7F6D7799A7D5}" destId="{6294DEA2-637A-E947-83D9-DB7DED2A3F5A}" srcOrd="10" destOrd="0" presId="urn:microsoft.com/office/officeart/2005/8/layout/hProcess9"/>
    <dgm:cxn modelId="{8705AB20-8AF2-DE42-B5BC-64B55DC9520F}" type="presParOf" srcId="{BF6783C5-C7D6-4E23-AE1F-7F6D7799A7D5}" destId="{3484971A-25FB-494A-9780-599F2BC03289}" srcOrd="11" destOrd="0" presId="urn:microsoft.com/office/officeart/2005/8/layout/hProcess9"/>
    <dgm:cxn modelId="{C1E58621-1D8F-7C45-9156-B290C9641994}" type="presParOf" srcId="{BF6783C5-C7D6-4E23-AE1F-7F6D7799A7D5}" destId="{88748018-2E11-3F46-8A41-204E88E64F0B}" srcOrd="12" destOrd="0" presId="urn:microsoft.com/office/officeart/2005/8/layout/hProcess9"/>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16A5FD85-E0A0-2B48-868F-D1D16DFA50EB}">
      <dsp:nvSpPr>
        <dsp:cNvPr id="0" name=""/>
        <dsp:cNvSpPr/>
      </dsp:nvSpPr>
      <dsp:spPr>
        <a:xfrm>
          <a:off x="270921" y="0"/>
          <a:ext cx="3070440" cy="1561571"/>
        </a:xfrm>
        <a:prstGeom prst="rightArrow">
          <a:avLst/>
        </a:prstGeom>
        <a:solidFill>
          <a:schemeClr val="accent2">
            <a:tint val="40000"/>
            <a:hueOff val="0"/>
            <a:satOff val="0"/>
            <a:lumOff val="0"/>
            <a:alphaOff val="0"/>
          </a:schemeClr>
        </a:solid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E6EAFA76-A533-B24B-BABF-D7148903D1BB}">
      <dsp:nvSpPr>
        <dsp:cNvPr id="0" name=""/>
        <dsp:cNvSpPr/>
      </dsp:nvSpPr>
      <dsp:spPr>
        <a:xfrm>
          <a:off x="0" y="468471"/>
          <a:ext cx="1083684" cy="624628"/>
        </a:xfrm>
        <a:prstGeom prst="roundRect">
          <a:avLst/>
        </a:prstGeom>
        <a:solidFill>
          <a:schemeClr val="accent2">
            <a:lumMod val="75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Viable </a:t>
          </a:r>
          <a:r>
            <a:rPr lang="es-ES" sz="1100" kern="1200" dirty="0" err="1" smtClean="0"/>
            <a:t>leukocyte</a:t>
          </a:r>
          <a:endParaRPr lang="es-ES" sz="1100" kern="1200" dirty="0"/>
        </a:p>
      </dsp:txBody>
      <dsp:txXfrm>
        <a:off x="0" y="468471"/>
        <a:ext cx="1083684" cy="624628"/>
      </dsp:txXfrm>
    </dsp:sp>
    <dsp:sp modelId="{980568E5-785F-7B4B-B1A4-88F9428FB0BC}">
      <dsp:nvSpPr>
        <dsp:cNvPr id="0" name=""/>
        <dsp:cNvSpPr/>
      </dsp:nvSpPr>
      <dsp:spPr>
        <a:xfrm>
          <a:off x="1264299" y="468471"/>
          <a:ext cx="1083684" cy="624628"/>
        </a:xfrm>
        <a:prstGeom prst="roundRect">
          <a:avLst/>
        </a:prstGeom>
        <a:solidFill>
          <a:srgbClr val="008000"/>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err="1" smtClean="0"/>
            <a:t>Disrupted</a:t>
          </a:r>
          <a:endParaRPr lang="es-ES" sz="1100" kern="1200" dirty="0" smtClean="0"/>
        </a:p>
        <a:p>
          <a:pPr lvl="0" algn="ctr" defTabSz="488950">
            <a:lnSpc>
              <a:spcPct val="90000"/>
            </a:lnSpc>
            <a:spcBef>
              <a:spcPct val="0"/>
            </a:spcBef>
            <a:spcAft>
              <a:spcPct val="35000"/>
            </a:spcAft>
          </a:pPr>
          <a:r>
            <a:rPr lang="es-ES" sz="1100" kern="1200" dirty="0" err="1" smtClean="0"/>
            <a:t>leukocytes</a:t>
          </a:r>
          <a:endParaRPr lang="es-ES" sz="1100" kern="1200" dirty="0"/>
        </a:p>
      </dsp:txBody>
      <dsp:txXfrm>
        <a:off x="1264299" y="468471"/>
        <a:ext cx="1083684" cy="624628"/>
      </dsp:txXfrm>
    </dsp:sp>
    <dsp:sp modelId="{A00AA9E6-F688-9D43-A780-56A544332D7A}">
      <dsp:nvSpPr>
        <dsp:cNvPr id="0" name=""/>
        <dsp:cNvSpPr/>
      </dsp:nvSpPr>
      <dsp:spPr>
        <a:xfrm>
          <a:off x="2528598" y="468471"/>
          <a:ext cx="1083684" cy="624628"/>
        </a:xfrm>
        <a:prstGeom prst="roundRect">
          <a:avLst/>
        </a:prstGeom>
        <a:solidFill>
          <a:schemeClr val="accent4">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41910" tIns="41910" rIns="41910" bIns="41910" numCol="1" spcCol="1270" anchor="ctr" anchorCtr="0">
          <a:noAutofit/>
        </a:bodyPr>
        <a:lstStyle/>
        <a:p>
          <a:pPr lvl="0" algn="ctr" defTabSz="488950">
            <a:lnSpc>
              <a:spcPct val="90000"/>
            </a:lnSpc>
            <a:spcBef>
              <a:spcPct val="0"/>
            </a:spcBef>
            <a:spcAft>
              <a:spcPct val="35000"/>
            </a:spcAft>
          </a:pPr>
          <a:r>
            <a:rPr lang="es-ES" sz="1100" kern="1200" dirty="0" smtClean="0"/>
            <a:t>Celular</a:t>
          </a:r>
        </a:p>
        <a:p>
          <a:pPr lvl="0" algn="ctr" defTabSz="488950">
            <a:lnSpc>
              <a:spcPct val="90000"/>
            </a:lnSpc>
            <a:spcBef>
              <a:spcPct val="0"/>
            </a:spcBef>
            <a:spcAft>
              <a:spcPct val="35000"/>
            </a:spcAft>
          </a:pPr>
          <a:r>
            <a:rPr lang="es-ES" sz="1100" kern="1200" dirty="0" err="1" smtClean="0"/>
            <a:t>Extracts</a:t>
          </a:r>
          <a:endParaRPr lang="es-ES" sz="1100" kern="1200" dirty="0"/>
        </a:p>
      </dsp:txBody>
      <dsp:txXfrm>
        <a:off x="2528598" y="468471"/>
        <a:ext cx="1083684" cy="624628"/>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BD69B448-3BD4-4787-9FC7-73F14BF58182}">
      <dsp:nvSpPr>
        <dsp:cNvPr id="0" name=""/>
        <dsp:cNvSpPr/>
      </dsp:nvSpPr>
      <dsp:spPr>
        <a:xfrm>
          <a:off x="0" y="30275"/>
          <a:ext cx="3982679" cy="783010"/>
        </a:xfrm>
        <a:prstGeom prst="roundRect">
          <a:avLst>
            <a:gd name="adj" fmla="val 10000"/>
          </a:avLst>
        </a:prstGeom>
        <a:solidFill>
          <a:schemeClr val="accent5">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Fármaco complejo no biológico</a:t>
          </a:r>
          <a:endParaRPr lang="es-MX" sz="2000" kern="1200" dirty="0"/>
        </a:p>
      </dsp:txBody>
      <dsp:txXfrm>
        <a:off x="0" y="30275"/>
        <a:ext cx="3982679" cy="783010"/>
      </dsp:txXfrm>
    </dsp:sp>
    <dsp:sp modelId="{EFCB734D-4083-43AA-9B01-2F2145F2F0DE}">
      <dsp:nvSpPr>
        <dsp:cNvPr id="0" name=""/>
        <dsp:cNvSpPr/>
      </dsp:nvSpPr>
      <dsp:spPr>
        <a:xfrm>
          <a:off x="0" y="835388"/>
          <a:ext cx="2267749" cy="1256395"/>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err="1" smtClean="0">
              <a:solidFill>
                <a:schemeClr val="tx1"/>
              </a:solidFill>
            </a:rPr>
            <a:t>Copolímero</a:t>
          </a:r>
          <a:r>
            <a:rPr lang="es-MX" sz="1400" kern="1200" dirty="0" smtClean="0">
              <a:solidFill>
                <a:schemeClr val="tx1"/>
              </a:solidFill>
            </a:rPr>
            <a:t> sintético compuesto de péptidos pequeños (5-9 </a:t>
          </a:r>
          <a:r>
            <a:rPr lang="es-MX" sz="1400" kern="1200" dirty="0" err="1" smtClean="0">
              <a:solidFill>
                <a:schemeClr val="tx1"/>
              </a:solidFill>
            </a:rPr>
            <a:t>kDa</a:t>
          </a:r>
          <a:r>
            <a:rPr lang="es-MX" sz="1400" kern="1200" dirty="0" smtClean="0">
              <a:solidFill>
                <a:schemeClr val="tx1"/>
              </a:solidFill>
            </a:rPr>
            <a:t>)</a:t>
          </a:r>
          <a:endParaRPr lang="es-MX" sz="1400" kern="1200" dirty="0">
            <a:solidFill>
              <a:schemeClr val="tx1"/>
            </a:solidFill>
          </a:endParaRPr>
        </a:p>
      </dsp:txBody>
      <dsp:txXfrm>
        <a:off x="0" y="835388"/>
        <a:ext cx="2267749" cy="1256395"/>
      </dsp:txXfrm>
    </dsp:sp>
    <dsp:sp modelId="{088A57CC-DA6D-4329-8004-C128F1C5858A}">
      <dsp:nvSpPr>
        <dsp:cNvPr id="0" name=""/>
        <dsp:cNvSpPr/>
      </dsp:nvSpPr>
      <dsp:spPr>
        <a:xfrm>
          <a:off x="155954" y="2201832"/>
          <a:ext cx="1967149" cy="1256395"/>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Induce </a:t>
          </a:r>
          <a:r>
            <a:rPr lang="es-MX" sz="1400" kern="1200" dirty="0" err="1" smtClean="0">
              <a:solidFill>
                <a:schemeClr val="tx1"/>
              </a:solidFill>
            </a:rPr>
            <a:t>ADAs</a:t>
          </a:r>
          <a:r>
            <a:rPr lang="es-MX" sz="1400" kern="1200" dirty="0" smtClean="0">
              <a:solidFill>
                <a:schemeClr val="tx1"/>
              </a:solidFill>
            </a:rPr>
            <a:t> en pacientes y modelos animales después de una administración crónica</a:t>
          </a:r>
          <a:endParaRPr lang="es-MX" sz="1400" kern="1200" dirty="0">
            <a:solidFill>
              <a:schemeClr val="tx1"/>
            </a:solidFill>
          </a:endParaRPr>
        </a:p>
      </dsp:txBody>
      <dsp:txXfrm>
        <a:off x="155954" y="2201832"/>
        <a:ext cx="1967149" cy="1256395"/>
      </dsp:txXfrm>
    </dsp:sp>
    <dsp:sp modelId="{7E626FC4-0F76-4CC4-8384-FCB46D46057F}">
      <dsp:nvSpPr>
        <dsp:cNvPr id="0" name=""/>
        <dsp:cNvSpPr/>
      </dsp:nvSpPr>
      <dsp:spPr>
        <a:xfrm>
          <a:off x="2377021" y="864342"/>
          <a:ext cx="1603536" cy="1205121"/>
        </a:xfrm>
        <a:prstGeom prst="roundRect">
          <a:avLst>
            <a:gd name="adj" fmla="val 10000"/>
          </a:avLst>
        </a:prstGeom>
        <a:solidFill>
          <a:schemeClr val="accent5">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Actividad biológica relacionada a inducción de citocinas</a:t>
          </a:r>
          <a:endParaRPr lang="es-MX" sz="1400" kern="1200" dirty="0">
            <a:solidFill>
              <a:schemeClr val="tx1"/>
            </a:solidFill>
          </a:endParaRPr>
        </a:p>
      </dsp:txBody>
      <dsp:txXfrm>
        <a:off x="2377021" y="864342"/>
        <a:ext cx="1603536" cy="1205121"/>
      </dsp:txXfrm>
    </dsp:sp>
  </dsp:spTree>
</dsp:drawing>
</file>

<file path=ppt/diagrams/drawing3.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CE7CF0B0-0437-45A6-876C-3FA7B0EEE6FD}">
      <dsp:nvSpPr>
        <dsp:cNvPr id="0" name=""/>
        <dsp:cNvSpPr/>
      </dsp:nvSpPr>
      <dsp:spPr>
        <a:xfrm>
          <a:off x="950" y="8343"/>
          <a:ext cx="4142424" cy="850247"/>
        </a:xfrm>
        <a:prstGeom prst="roundRect">
          <a:avLst>
            <a:gd name="adj" fmla="val 10000"/>
          </a:avLst>
        </a:prstGeom>
        <a:solidFill>
          <a:schemeClr val="accent6">
            <a:lumMod val="5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76200" rIns="76200" bIns="76200" numCol="1" spcCol="1270" anchor="ctr" anchorCtr="0">
          <a:noAutofit/>
        </a:bodyPr>
        <a:lstStyle/>
        <a:p>
          <a:pPr lvl="0" algn="ctr" defTabSz="889000">
            <a:lnSpc>
              <a:spcPct val="90000"/>
            </a:lnSpc>
            <a:spcBef>
              <a:spcPct val="0"/>
            </a:spcBef>
            <a:spcAft>
              <a:spcPct val="35000"/>
            </a:spcAft>
          </a:pPr>
          <a:r>
            <a:rPr lang="es-MX" sz="2000" kern="1200" dirty="0" smtClean="0"/>
            <a:t>Medicamento biológico, hemoderivado</a:t>
          </a:r>
          <a:endParaRPr lang="es-MX" sz="2000" kern="1200" dirty="0"/>
        </a:p>
      </dsp:txBody>
      <dsp:txXfrm>
        <a:off x="950" y="8343"/>
        <a:ext cx="4142424" cy="850247"/>
      </dsp:txXfrm>
    </dsp:sp>
    <dsp:sp modelId="{F6470B99-B848-4409-85A0-94FFB2D84E39}">
      <dsp:nvSpPr>
        <dsp:cNvPr id="0" name=""/>
        <dsp:cNvSpPr/>
      </dsp:nvSpPr>
      <dsp:spPr>
        <a:xfrm>
          <a:off x="475" y="934218"/>
          <a:ext cx="2705959" cy="1234425"/>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err="1" smtClean="0">
              <a:solidFill>
                <a:schemeClr val="accent5">
                  <a:lumMod val="50000"/>
                </a:schemeClr>
              </a:solidFill>
            </a:rPr>
            <a:t>Bioterapéutico</a:t>
          </a:r>
          <a:r>
            <a:rPr lang="es-MX" sz="1400" kern="1200" dirty="0" smtClean="0">
              <a:solidFill>
                <a:schemeClr val="accent5">
                  <a:lumMod val="50000"/>
                </a:schemeClr>
              </a:solidFill>
            </a:rPr>
            <a:t> compuesto por péptidos de bajo peso molecular (&lt;10 </a:t>
          </a:r>
          <a:r>
            <a:rPr lang="es-MX" sz="1400" kern="1200" dirty="0" err="1" smtClean="0">
              <a:solidFill>
                <a:schemeClr val="accent5">
                  <a:lumMod val="50000"/>
                </a:schemeClr>
              </a:solidFill>
            </a:rPr>
            <a:t>kDa</a:t>
          </a:r>
          <a:r>
            <a:rPr lang="es-MX" sz="1400" kern="1200" dirty="0" smtClean="0">
              <a:solidFill>
                <a:schemeClr val="accent5">
                  <a:lumMod val="50000"/>
                </a:schemeClr>
              </a:solidFill>
            </a:rPr>
            <a:t>)</a:t>
          </a:r>
          <a:endParaRPr lang="es-MX" sz="1400" kern="1200" dirty="0">
            <a:solidFill>
              <a:schemeClr val="accent5">
                <a:lumMod val="50000"/>
              </a:schemeClr>
            </a:solidFill>
          </a:endParaRPr>
        </a:p>
      </dsp:txBody>
      <dsp:txXfrm>
        <a:off x="475" y="934218"/>
        <a:ext cx="2705959" cy="1234425"/>
      </dsp:txXfrm>
    </dsp:sp>
    <dsp:sp modelId="{B80DC627-BC95-49B7-9B3F-F383357CD3C7}">
      <dsp:nvSpPr>
        <dsp:cNvPr id="0" name=""/>
        <dsp:cNvSpPr/>
      </dsp:nvSpPr>
      <dsp:spPr>
        <a:xfrm>
          <a:off x="475" y="2250783"/>
          <a:ext cx="1325151" cy="1234425"/>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latin typeface="+mj-lt"/>
            </a:rPr>
            <a:t>Sólo un 4% de efectos adversos no severos</a:t>
          </a:r>
          <a:endParaRPr lang="es-MX" sz="1400" kern="1200" dirty="0">
            <a:solidFill>
              <a:schemeClr val="tx1"/>
            </a:solidFill>
            <a:latin typeface="+mj-lt"/>
          </a:endParaRPr>
        </a:p>
      </dsp:txBody>
      <dsp:txXfrm>
        <a:off x="475" y="2250783"/>
        <a:ext cx="1325151" cy="1234425"/>
      </dsp:txXfrm>
    </dsp:sp>
    <dsp:sp modelId="{67F5B88B-C0B8-40A4-9095-C745A0764B45}">
      <dsp:nvSpPr>
        <dsp:cNvPr id="0" name=""/>
        <dsp:cNvSpPr/>
      </dsp:nvSpPr>
      <dsp:spPr>
        <a:xfrm>
          <a:off x="1381283" y="2252437"/>
          <a:ext cx="1325151" cy="1234425"/>
        </a:xfrm>
        <a:prstGeom prst="roundRect">
          <a:avLst>
            <a:gd name="adj" fmla="val 10000"/>
          </a:avLst>
        </a:prstGeom>
        <a:solidFill>
          <a:schemeClr val="accent3">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tx1"/>
              </a:solidFill>
            </a:rPr>
            <a:t>No existen reportes de </a:t>
          </a:r>
          <a:r>
            <a:rPr lang="es-MX" sz="1400" kern="1200" dirty="0" err="1" smtClean="0">
              <a:solidFill>
                <a:schemeClr val="tx1"/>
              </a:solidFill>
            </a:rPr>
            <a:t>ADAs</a:t>
          </a:r>
          <a:endParaRPr lang="es-MX" sz="1400" kern="1200" dirty="0">
            <a:solidFill>
              <a:schemeClr val="tx1"/>
            </a:solidFill>
          </a:endParaRPr>
        </a:p>
      </dsp:txBody>
      <dsp:txXfrm>
        <a:off x="1381283" y="2252437"/>
        <a:ext cx="1325151" cy="1234425"/>
      </dsp:txXfrm>
    </dsp:sp>
    <dsp:sp modelId="{F2F457D3-4E80-4859-BD50-F2915EA3F7DE}">
      <dsp:nvSpPr>
        <dsp:cNvPr id="0" name=""/>
        <dsp:cNvSpPr/>
      </dsp:nvSpPr>
      <dsp:spPr>
        <a:xfrm>
          <a:off x="2817747" y="934218"/>
          <a:ext cx="1325151" cy="1234425"/>
        </a:xfrm>
        <a:prstGeom prst="roundRect">
          <a:avLst>
            <a:gd name="adj" fmla="val 10000"/>
          </a:avLst>
        </a:prstGeom>
        <a:solidFill>
          <a:schemeClr val="accent6">
            <a:lumMod val="20000"/>
            <a:lumOff val="8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MX" sz="1400" kern="1200" dirty="0" smtClean="0">
              <a:solidFill>
                <a:schemeClr val="accent5">
                  <a:lumMod val="50000"/>
                </a:schemeClr>
              </a:solidFill>
              <a:latin typeface="+mj-lt"/>
            </a:rPr>
            <a:t>Secreción de citocinas como IFN-</a:t>
          </a:r>
          <a:r>
            <a:rPr lang="es-MX" sz="1400" kern="1200" dirty="0" smtClean="0">
              <a:solidFill>
                <a:schemeClr val="accent5">
                  <a:lumMod val="50000"/>
                </a:schemeClr>
              </a:solidFill>
              <a:latin typeface="+mj-lt"/>
              <a:cs typeface="Arial" panose="020B0604020202020204" pitchFamily="34" charset="0"/>
            </a:rPr>
            <a:t>ɣ</a:t>
          </a:r>
          <a:endParaRPr lang="es-MX" sz="1400" kern="1200" dirty="0">
            <a:solidFill>
              <a:schemeClr val="accent5">
                <a:lumMod val="50000"/>
              </a:schemeClr>
            </a:solidFill>
            <a:latin typeface="+mj-lt"/>
          </a:endParaRPr>
        </a:p>
      </dsp:txBody>
      <dsp:txXfrm>
        <a:off x="2817747" y="934218"/>
        <a:ext cx="1325151" cy="1234425"/>
      </dsp:txXfrm>
    </dsp:sp>
  </dsp:spTree>
</dsp:drawing>
</file>

<file path=ppt/diagrams/drawing4.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6B75DAD2-AD24-46E0-9624-FD0E56ED3933}">
      <dsp:nvSpPr>
        <dsp:cNvPr id="0" name=""/>
        <dsp:cNvSpPr/>
      </dsp:nvSpPr>
      <dsp:spPr>
        <a:xfrm>
          <a:off x="0" y="0"/>
          <a:ext cx="9143995" cy="1497973"/>
        </a:xfrm>
        <a:prstGeom prst="rightArrow">
          <a:avLst/>
        </a:prstGeom>
        <a:solidFill>
          <a:schemeClr val="accent3">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942FD52-72B3-42E6-A380-C82B4B171D75}">
      <dsp:nvSpPr>
        <dsp:cNvPr id="0" name=""/>
        <dsp:cNvSpPr/>
      </dsp:nvSpPr>
      <dsp:spPr>
        <a:xfrm>
          <a:off x="3330" y="449391"/>
          <a:ext cx="1087635" cy="599189"/>
        </a:xfrm>
        <a:prstGeom prst="roundRect">
          <a:avLst/>
        </a:prstGeom>
        <a:solidFill>
          <a:schemeClr val="bg2">
            <a:lumMod val="1000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baseline="0" dirty="0" smtClean="0">
              <a:latin typeface="Arial Narrow" panose="020B0606020202030204" pitchFamily="34" charset="0"/>
            </a:rPr>
            <a:t>MATERIA PRIMA/FOR DE LOTE</a:t>
          </a:r>
        </a:p>
      </dsp:txBody>
      <dsp:txXfrm>
        <a:off x="3330" y="449391"/>
        <a:ext cx="1087635" cy="599189"/>
      </dsp:txXfrm>
    </dsp:sp>
    <dsp:sp modelId="{276AD773-AD6A-485E-9D17-73B2A2E73E62}">
      <dsp:nvSpPr>
        <dsp:cNvPr id="0" name=""/>
        <dsp:cNvSpPr/>
      </dsp:nvSpPr>
      <dsp:spPr>
        <a:xfrm>
          <a:off x="1272239" y="449391"/>
          <a:ext cx="1087635" cy="599189"/>
        </a:xfrm>
        <a:prstGeom prst="roundRect">
          <a:avLst/>
        </a:prstGeom>
        <a:solidFill>
          <a:srgbClr val="0F2D4A"/>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Narrow" panose="020B0606020202030204" pitchFamily="34" charset="0"/>
            </a:rPr>
            <a:t>RUPTURA CELULAR</a:t>
          </a:r>
          <a:endParaRPr lang="es-MX" sz="1000" kern="1200" dirty="0">
            <a:latin typeface="Arial Narrow" panose="020B0606020202030204" pitchFamily="34" charset="0"/>
          </a:endParaRPr>
        </a:p>
      </dsp:txBody>
      <dsp:txXfrm>
        <a:off x="1272239" y="449391"/>
        <a:ext cx="1087635" cy="599189"/>
      </dsp:txXfrm>
    </dsp:sp>
    <dsp:sp modelId="{0F0003BF-4C41-4EE2-9E40-03E0655F250B}">
      <dsp:nvSpPr>
        <dsp:cNvPr id="0" name=""/>
        <dsp:cNvSpPr/>
      </dsp:nvSpPr>
      <dsp:spPr>
        <a:xfrm>
          <a:off x="2541148" y="449391"/>
          <a:ext cx="1087635" cy="599189"/>
        </a:xfrm>
        <a:prstGeom prst="roundRect">
          <a:avLst/>
        </a:prstGeom>
        <a:solidFill>
          <a:schemeClr val="accent1">
            <a:lumMod val="5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Narrow" panose="020B0606020202030204" pitchFamily="34" charset="0"/>
            </a:rPr>
            <a:t>DIÁLISIS </a:t>
          </a:r>
          <a:endParaRPr lang="es-MX" sz="1000" kern="1200" dirty="0">
            <a:latin typeface="Arial Narrow" panose="020B0606020202030204" pitchFamily="34" charset="0"/>
          </a:endParaRPr>
        </a:p>
      </dsp:txBody>
      <dsp:txXfrm>
        <a:off x="2541148" y="449391"/>
        <a:ext cx="1087635" cy="599189"/>
      </dsp:txXfrm>
    </dsp:sp>
    <dsp:sp modelId="{604C1D66-9794-4E48-8CB2-191641524E07}">
      <dsp:nvSpPr>
        <dsp:cNvPr id="0" name=""/>
        <dsp:cNvSpPr/>
      </dsp:nvSpPr>
      <dsp:spPr>
        <a:xfrm>
          <a:off x="3810056" y="449391"/>
          <a:ext cx="1087635" cy="599189"/>
        </a:xfrm>
        <a:prstGeom prst="roundRect">
          <a:avLst/>
        </a:prstGeom>
        <a:solidFill>
          <a:schemeClr val="accent1">
            <a:lumMod val="75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latin typeface="Arial Narrow" panose="020B0606020202030204" pitchFamily="34" charset="0"/>
            </a:rPr>
            <a:t>UF/FIL/F</a:t>
          </a:r>
          <a:endParaRPr lang="es-MX" sz="1000" kern="1200" dirty="0">
            <a:latin typeface="Arial Narrow" panose="020B0606020202030204" pitchFamily="34" charset="0"/>
          </a:endParaRPr>
        </a:p>
      </dsp:txBody>
      <dsp:txXfrm>
        <a:off x="3810056" y="449391"/>
        <a:ext cx="1087635" cy="599189"/>
      </dsp:txXfrm>
    </dsp:sp>
    <dsp:sp modelId="{8C0A39D5-F5C5-4BAA-B5BB-DF5120502FA0}">
      <dsp:nvSpPr>
        <dsp:cNvPr id="0" name=""/>
        <dsp:cNvSpPr/>
      </dsp:nvSpPr>
      <dsp:spPr>
        <a:xfrm>
          <a:off x="5078965" y="449391"/>
          <a:ext cx="1087635" cy="599189"/>
        </a:xfrm>
        <a:prstGeom prst="roundRect">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solidFill>
                <a:schemeClr val="tx1"/>
              </a:solidFill>
              <a:latin typeface="Arial Narrow" panose="020B0606020202030204" pitchFamily="34" charset="0"/>
            </a:rPr>
            <a:t>ENVASADO</a:t>
          </a:r>
          <a:endParaRPr lang="es-MX" sz="1000" kern="1200" dirty="0">
            <a:solidFill>
              <a:schemeClr val="tx1"/>
            </a:solidFill>
            <a:latin typeface="Arial Narrow" panose="020B0606020202030204" pitchFamily="34" charset="0"/>
          </a:endParaRPr>
        </a:p>
      </dsp:txBody>
      <dsp:txXfrm>
        <a:off x="5078965" y="449391"/>
        <a:ext cx="1087635" cy="599189"/>
      </dsp:txXfrm>
    </dsp:sp>
    <dsp:sp modelId="{6294DEA2-637A-E947-83D9-DB7DED2A3F5A}">
      <dsp:nvSpPr>
        <dsp:cNvPr id="0" name=""/>
        <dsp:cNvSpPr/>
      </dsp:nvSpPr>
      <dsp:spPr>
        <a:xfrm>
          <a:off x="6347873" y="449391"/>
          <a:ext cx="1087635" cy="599189"/>
        </a:xfrm>
        <a:prstGeom prst="roundRect">
          <a:avLst/>
        </a:prstGeom>
        <a:solidFill>
          <a:schemeClr val="accent1">
            <a:lumMod val="60000"/>
            <a:lumOff val="40000"/>
          </a:schemeClr>
        </a:solidFill>
        <a:ln w="25400" cap="flat" cmpd="sng" algn="ctr">
          <a:no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solidFill>
                <a:schemeClr val="tx1"/>
              </a:solidFill>
              <a:latin typeface="Arial Narrow" panose="020B0606020202030204" pitchFamily="34" charset="0"/>
            </a:rPr>
            <a:t>ACONDI</a:t>
          </a:r>
          <a:endParaRPr lang="es-MX" sz="1000" kern="1200" dirty="0">
            <a:solidFill>
              <a:schemeClr val="tx1"/>
            </a:solidFill>
            <a:latin typeface="Arial Narrow" panose="020B0606020202030204" pitchFamily="34" charset="0"/>
          </a:endParaRPr>
        </a:p>
      </dsp:txBody>
      <dsp:txXfrm>
        <a:off x="6347873" y="449391"/>
        <a:ext cx="1087635" cy="599189"/>
      </dsp:txXfrm>
    </dsp:sp>
    <dsp:sp modelId="{88748018-2E11-3F46-8A41-204E88E64F0B}">
      <dsp:nvSpPr>
        <dsp:cNvPr id="0" name=""/>
        <dsp:cNvSpPr/>
      </dsp:nvSpPr>
      <dsp:spPr>
        <a:xfrm>
          <a:off x="7616782" y="449391"/>
          <a:ext cx="1523886" cy="599189"/>
        </a:xfrm>
        <a:prstGeom prst="roundRect">
          <a:avLst/>
        </a:prstGeom>
        <a:solidFill>
          <a:srgbClr val="EDEFF7"/>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38100" rIns="38100" bIns="38100" numCol="1" spcCol="1270" anchor="ctr" anchorCtr="0">
          <a:noAutofit/>
        </a:bodyPr>
        <a:lstStyle/>
        <a:p>
          <a:pPr lvl="0" algn="ctr" defTabSz="444500">
            <a:lnSpc>
              <a:spcPct val="90000"/>
            </a:lnSpc>
            <a:spcBef>
              <a:spcPct val="0"/>
            </a:spcBef>
            <a:spcAft>
              <a:spcPct val="35000"/>
            </a:spcAft>
          </a:pPr>
          <a:r>
            <a:rPr lang="es-MX" sz="1000" kern="1200" dirty="0" smtClean="0">
              <a:solidFill>
                <a:schemeClr val="tx1"/>
              </a:solidFill>
              <a:latin typeface="Arial Narrow" panose="020B0606020202030204" pitchFamily="34" charset="0"/>
            </a:rPr>
            <a:t>DICTAMINADAS</a:t>
          </a:r>
          <a:endParaRPr lang="es-MX" sz="1000" kern="1200" dirty="0">
            <a:solidFill>
              <a:schemeClr val="tx1"/>
            </a:solidFill>
            <a:latin typeface="Arial Narrow" panose="020B0606020202030204" pitchFamily="34" charset="0"/>
          </a:endParaRPr>
        </a:p>
      </dsp:txBody>
      <dsp:txXfrm>
        <a:off x="7616782" y="449391"/>
        <a:ext cx="1523886" cy="599189"/>
      </dsp:txXfrm>
    </dsp:sp>
  </dsp:spTree>
</dsp:drawing>
</file>

<file path=ppt/diagrams/layout1.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4">
  <dgm:title val=""/>
  <dgm:desc val=""/>
  <dgm:catLst>
    <dgm:cat type="hierarchy" pri="4000"/>
    <dgm:cat type="list" pri="24000"/>
    <dgm:cat type="relationship" pri="10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Name0">
    <dgm:varLst>
      <dgm:chPref val="1"/>
      <dgm:dir/>
      <dgm:animOne val="branch"/>
      <dgm:animLvl val="lvl"/>
      <dgm:resizeHandles/>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w" for="ch" forName="vertOne" refType="w"/>
      <dgm:constr type="w" for="des" forName="horzOne" refType="w"/>
      <dgm:constr type="w" for="des" forName="txOne" refType="w"/>
      <dgm:constr type="w" for="des" forName="vertTwo" refType="w"/>
      <dgm:constr type="w" for="des" forName="horzTwo" refType="w"/>
      <dgm:constr type="w" for="des" forName="txTwo" refType="w"/>
      <dgm:constr type="w" for="des" forName="vertThree" refType="w"/>
      <dgm:constr type="w" for="des" forName="horzThree" refType="w"/>
      <dgm:constr type="w" for="des" forName="txThree" refType="w"/>
      <dgm:constr type="w" for="des" forName="vertFour" refType="w"/>
      <dgm:constr type="w" for="des" forName="horzFour" refType="w"/>
      <dgm:constr type="w" for="des" forName="txFour" refType="w"/>
      <dgm:constr type="h" for="des" ptType="node" op="equ"/>
      <dgm:constr type="h" for="des" forName="txOne" refType="h"/>
      <dgm:constr type="userH" for="des" ptType="node" refType="h" refFor="des" refForName="txOne"/>
      <dgm:constr type="primFontSz" for="des" forName="txOne" val="65"/>
      <dgm:constr type="primFontSz" for="des" forName="txTwo" val="65"/>
      <dgm:constr type="primFontSz" for="des" forName="txTwo" refType="primFontSz" refFor="des" refForName="txOne" op="lte"/>
      <dgm:constr type="primFontSz" for="des" forName="txThree" val="65"/>
      <dgm:constr type="primFontSz" for="des" forName="txThree" refType="primFontSz" refFor="des" refForName="txOne" op="lte"/>
      <dgm:constr type="primFontSz" for="des" forName="txThree" refType="primFontSz" refFor="des" refForName="txTwo" op="lte"/>
      <dgm:constr type="primFontSz" for="des" forName="txFour" val="65"/>
      <dgm:constr type="primFontSz" for="des" forName="txFour" refType="primFontSz" refFor="des" refForName="txOne" op="lte"/>
      <dgm:constr type="primFontSz" for="des" forName="txFour" refType="primFontSz" refFor="des" refForName="txTwo" op="lte"/>
      <dgm:constr type="primFontSz" for="des" forName="txFour" refType="primFontSz" refFor="des" refForName="txThree" op="lte"/>
      <dgm:constr type="w" for="des" forName="sibSpaceOne" refType="w" fact="0.168"/>
      <dgm:constr type="w" for="des" forName="sibSpaceTwo" refType="w" refFor="des" refForName="sibSpaceOne" op="equ" fact="0.5"/>
      <dgm:constr type="w" for="des" forName="sibSpaceThree" refType="w" refFor="des" refForName="sibSpaceTwo" op="equ" fact="0.5"/>
      <dgm:constr type="w" for="des" forName="sibSpaceFour" refType="w" refFor="des" refForName="sibSpaceThree" op="equ" fact="0.5"/>
      <dgm:constr type="h" for="des" forName="parTransOne" refType="w" fact="0.056"/>
      <dgm:constr type="h" for="des" forName="parTransTwo" refType="h" refFor="des" refForName="parTransOne" op="equ"/>
      <dgm:constr type="h" for="des" forName="parTransThree" refType="h" refFor="des" refForName="parTransTwo" op="equ"/>
      <dgm:constr type="h" for="des" forName="parTransFour" refType="h" refFor="des" refForName="parTransThree" op="equ"/>
    </dgm:constrLst>
    <dgm:ruleLst/>
    <dgm:forEach name="Name4" axis="ch" ptType="node">
      <dgm:layoutNode name="vertOne">
        <dgm:alg type="lin">
          <dgm:param type="linDir" val="fromT"/>
        </dgm:alg>
        <dgm:shape xmlns:r="http://schemas.openxmlformats.org/officeDocument/2006/relationships" r:blip="">
          <dgm:adjLst/>
        </dgm:shape>
        <dgm:presOf/>
        <dgm:constrLst>
          <dgm:constr type="w" for="ch" forName="txOne" refType="w" refFor="ch" refForName="horzOne" op="gte"/>
        </dgm:constrLst>
        <dgm:ruleLst/>
        <dgm:layoutNode name="txOn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5">
          <dgm:if name="Name6" axis="des" ptType="node" func="cnt" op="gt" val="0">
            <dgm:layoutNode name="parTransOne">
              <dgm:alg type="sp"/>
              <dgm:shape xmlns:r="http://schemas.openxmlformats.org/officeDocument/2006/relationships" r:blip="">
                <dgm:adjLst/>
              </dgm:shape>
              <dgm:presOf/>
              <dgm:constrLst/>
              <dgm:ruleLst/>
            </dgm:layoutNode>
          </dgm:if>
          <dgm:else name="Name7"/>
        </dgm:choose>
        <dgm:layoutNode name="horzOne">
          <dgm:choose name="Name8">
            <dgm:if name="Name9" func="var" arg="dir" op="equ" val="norm">
              <dgm:alg type="lin">
                <dgm:param type="linDir" val="fromL"/>
                <dgm:param type="nodeVertAlign" val="t"/>
              </dgm:alg>
            </dgm:if>
            <dgm:else name="Name1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1" axis="ch" ptType="node">
            <dgm:layoutNode name="vertTwo">
              <dgm:alg type="lin">
                <dgm:param type="linDir" val="fromT"/>
              </dgm:alg>
              <dgm:shape xmlns:r="http://schemas.openxmlformats.org/officeDocument/2006/relationships" r:blip="">
                <dgm:adjLst/>
              </dgm:shape>
              <dgm:presOf/>
              <dgm:constrLst>
                <dgm:constr type="w" for="ch" forName="txTwo" refType="w" refFor="ch" refForName="horzTwo" op="gte"/>
              </dgm:constrLst>
              <dgm:ruleLst/>
              <dgm:layoutNode name="txTwo">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2">
                <dgm:if name="Name13" axis="des" ptType="node" func="cnt" op="gt" val="0">
                  <dgm:layoutNode name="parTransTwo">
                    <dgm:alg type="sp"/>
                    <dgm:shape xmlns:r="http://schemas.openxmlformats.org/officeDocument/2006/relationships" r:blip="">
                      <dgm:adjLst/>
                    </dgm:shape>
                    <dgm:presOf/>
                    <dgm:constrLst/>
                    <dgm:ruleLst/>
                  </dgm:layoutNode>
                </dgm:if>
                <dgm:else name="Name14"/>
              </dgm:choose>
              <dgm:layoutNode name="horzTwo">
                <dgm:choose name="Name15">
                  <dgm:if name="Name16" func="var" arg="dir" op="equ" val="norm">
                    <dgm:alg type="lin">
                      <dgm:param type="linDir" val="fromL"/>
                      <dgm:param type="nodeVertAlign" val="t"/>
                    </dgm:alg>
                  </dgm:if>
                  <dgm:else name="Name17">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18" axis="ch" ptType="node">
                  <dgm:layoutNode name="vertThree">
                    <dgm:alg type="lin">
                      <dgm:param type="linDir" val="fromT"/>
                    </dgm:alg>
                    <dgm:shape xmlns:r="http://schemas.openxmlformats.org/officeDocument/2006/relationships" r:blip="">
                      <dgm:adjLst/>
                    </dgm:shape>
                    <dgm:presOf/>
                    <dgm:constrLst>
                      <dgm:constr type="w" for="ch" forName="txThree" refType="w" refFor="ch" refForName="horzThree" op="gte"/>
                    </dgm:constrLst>
                    <dgm:ruleLst/>
                    <dgm:layoutNode name="txThree">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9">
                      <dgm:if name="Name20" axis="des" ptType="node" func="cnt" op="gt" val="0">
                        <dgm:layoutNode name="parTransThree">
                          <dgm:alg type="sp"/>
                          <dgm:shape xmlns:r="http://schemas.openxmlformats.org/officeDocument/2006/relationships" r:blip="">
                            <dgm:adjLst/>
                          </dgm:shape>
                          <dgm:presOf/>
                          <dgm:constrLst/>
                          <dgm:ruleLst/>
                        </dgm:layoutNode>
                      </dgm:if>
                      <dgm:else name="Name21"/>
                    </dgm:choose>
                    <dgm:layoutNode name="horzThree">
                      <dgm:choose name="Name22">
                        <dgm:if name="Name23" func="var" arg="dir" op="equ" val="norm">
                          <dgm:alg type="lin">
                            <dgm:param type="linDir" val="fromL"/>
                            <dgm:param type="nodeVertAlign" val="t"/>
                          </dgm:alg>
                        </dgm:if>
                        <dgm:else name="Name24">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repeat" axis="ch" ptType="node">
                        <dgm:layoutNode name="vertFour">
                          <dgm:varLst>
                            <dgm:chPref val="3"/>
                          </dgm:varLst>
                          <dgm:alg type="lin">
                            <dgm:param type="linDir" val="fromT"/>
                          </dgm:alg>
                          <dgm:shape xmlns:r="http://schemas.openxmlformats.org/officeDocument/2006/relationships" r:blip="">
                            <dgm:adjLst/>
                          </dgm:shape>
                          <dgm:presOf/>
                          <dgm:constrLst>
                            <dgm:constr type="w" for="ch" forName="txFour" refType="w" refFor="ch" refForName="horzFour" op="gte"/>
                          </dgm:constrLst>
                          <dgm:ruleLst/>
                          <dgm:layoutNode name="txFour">
                            <dgm:varLst>
                              <dgm:chPref val="3"/>
                            </dgm:varLst>
                            <dgm:alg type="tx"/>
                            <dgm:shape xmlns:r="http://schemas.openxmlformats.org/officeDocument/2006/relationships" type="roundRect" r:blip="">
                              <dgm:adjLst>
                                <dgm:adj idx="1" val="0.1"/>
                              </dgm:adjLst>
                            </dgm:shape>
                            <dgm:presOf axis="self"/>
                            <dgm:constrLst>
                              <dgm:constr type="userH"/>
                              <dgm:constr type="h" refType="userH"/>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25">
                            <dgm:if name="Name26" axis="des" ptType="node" func="cnt" op="gt" val="0">
                              <dgm:layoutNode name="parTransFour">
                                <dgm:alg type="sp"/>
                                <dgm:shape xmlns:r="http://schemas.openxmlformats.org/officeDocument/2006/relationships" r:blip="">
                                  <dgm:adjLst/>
                                </dgm:shape>
                                <dgm:presOf/>
                                <dgm:constrLst/>
                                <dgm:ruleLst/>
                              </dgm:layoutNode>
                            </dgm:if>
                            <dgm:else name="Name27"/>
                          </dgm:choose>
                          <dgm:layoutNode name="horzFour">
                            <dgm:choose name="Name28">
                              <dgm:if name="Name29" func="var" arg="dir" op="equ" val="norm">
                                <dgm:alg type="lin">
                                  <dgm:param type="linDir" val="fromL"/>
                                  <dgm:param type="nodeVertAlign" val="t"/>
                                </dgm:alg>
                              </dgm:if>
                              <dgm:else name="Name30">
                                <dgm:alg type="lin">
                                  <dgm:param type="linDir" val="fromR"/>
                                  <dgm:param type="nodeVertAlign" val="t"/>
                                </dgm:alg>
                              </dgm:else>
                            </dgm:choose>
                            <dgm:shape xmlns:r="http://schemas.openxmlformats.org/officeDocument/2006/relationships" r:blip="">
                              <dgm:adjLst/>
                            </dgm:shape>
                            <dgm:presOf/>
                            <dgm:constrLst/>
                            <dgm:ruleLst>
                              <dgm:rule type="w" val="INF" fact="NaN" max="NaN"/>
                            </dgm:ruleLst>
                            <dgm:forEach name="Name31" ref="repeat"/>
                          </dgm:layoutNode>
                        </dgm:layoutNode>
                        <dgm:choose name="Name32">
                          <dgm:if name="Name33" axis="self" ptType="node" func="revPos" op="gte" val="2">
                            <dgm:forEach name="Name34" axis="followSib" ptType="sibTrans" cnt="1">
                              <dgm:layoutNode name="sibSpaceFour">
                                <dgm:alg type="sp"/>
                                <dgm:shape xmlns:r="http://schemas.openxmlformats.org/officeDocument/2006/relationships" r:blip="">
                                  <dgm:adjLst/>
                                </dgm:shape>
                                <dgm:presOf/>
                                <dgm:constrLst/>
                                <dgm:ruleLst/>
                              </dgm:layoutNode>
                            </dgm:forEach>
                          </dgm:if>
                          <dgm:else name="Name35"/>
                        </dgm:choose>
                      </dgm:forEach>
                    </dgm:layoutNode>
                  </dgm:layoutNode>
                  <dgm:choose name="Name36">
                    <dgm:if name="Name37" axis="self" ptType="node" func="revPos" op="gte" val="2">
                      <dgm:forEach name="Name38" axis="followSib" ptType="sibTrans" cnt="1">
                        <dgm:layoutNode name="sibSpaceThree">
                          <dgm:alg type="sp"/>
                          <dgm:shape xmlns:r="http://schemas.openxmlformats.org/officeDocument/2006/relationships" r:blip="">
                            <dgm:adjLst/>
                          </dgm:shape>
                          <dgm:presOf/>
                          <dgm:constrLst/>
                          <dgm:ruleLst/>
                        </dgm:layoutNode>
                      </dgm:forEach>
                    </dgm:if>
                    <dgm:else name="Name39"/>
                  </dgm:choose>
                </dgm:forEach>
              </dgm:layoutNode>
            </dgm:layoutNode>
            <dgm:choose name="Name40">
              <dgm:if name="Name41" axis="self" ptType="node" func="revPos" op="gte" val="2">
                <dgm:forEach name="Name42" axis="followSib" ptType="sibTrans" cnt="1">
                  <dgm:layoutNode name="sibSpaceTwo">
                    <dgm:alg type="sp"/>
                    <dgm:shape xmlns:r="http://schemas.openxmlformats.org/officeDocument/2006/relationships" r:blip="">
                      <dgm:adjLst/>
                    </dgm:shape>
                    <dgm:presOf/>
                    <dgm:constrLst/>
                    <dgm:ruleLst/>
                  </dgm:layoutNode>
                </dgm:forEach>
              </dgm:if>
              <dgm:else name="Name43"/>
            </dgm:choose>
          </dgm:forEach>
        </dgm:layoutNode>
      </dgm:layoutNode>
      <dgm:choose name="Name44">
        <dgm:if name="Name45" axis="self" ptType="node" func="revPos" op="gte" val="2">
          <dgm:forEach name="Name46" axis="followSib" ptType="sibTrans" cnt="1">
            <dgm:layoutNode name="sibSpaceOne">
              <dgm:alg type="sp"/>
              <dgm:shape xmlns:r="http://schemas.openxmlformats.org/officeDocument/2006/relationships" r:blip="">
                <dgm:adjLst/>
              </dgm:shape>
              <dgm:presOf/>
              <dgm:constrLst/>
              <dgm:ruleLst/>
            </dgm:layoutNode>
          </dgm:forEach>
        </dgm:if>
        <dgm:else name="Name47"/>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hProcess9">
  <dgm:title val=""/>
  <dgm:desc val=""/>
  <dgm:catLst>
    <dgm:cat type="process" pri="5000"/>
    <dgm:cat type="convert" pri="1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tProcess">
    <dgm:varLst>
      <dgm:dir/>
      <dgm:resizeHandles val="exact"/>
    </dgm:varLst>
    <dgm:alg type="composite">
      <dgm:param type="horzAlign" val="ctr"/>
      <dgm:param type="vertAlign" val="mid"/>
    </dgm:alg>
    <dgm:shape xmlns:r="http://schemas.openxmlformats.org/officeDocument/2006/relationships" r:blip="">
      <dgm:adjLst/>
    </dgm:shape>
    <dgm:presOf/>
    <dgm:constrLst>
      <dgm:constr type="w" for="ch" forName="arrow" refType="w" fact="0.85"/>
      <dgm:constr type="h" for="ch" forName="arrow" refType="h"/>
      <dgm:constr type="ctrX" for="ch" forName="arrow" refType="w" fact="0.5"/>
      <dgm:constr type="ctrY" for="ch" forName="arrow" refType="h" fact="0.5"/>
      <dgm:constr type="w" for="ch" forName="linearProcess" refType="w"/>
      <dgm:constr type="h" for="ch" forName="linearProcess" refType="h" fact="0.4"/>
      <dgm:constr type="ctrX" for="ch" forName="linearProcess" refType="w" fact="0.5"/>
      <dgm:constr type="ctrY" for="ch" forName="linearProcess" refType="h" fact="0.5"/>
    </dgm:constrLst>
    <dgm:ruleLst/>
    <dgm:layoutNode name="arrow" styleLbl="bgShp">
      <dgm:alg type="sp"/>
      <dgm:choose name="Name0">
        <dgm:if name="Name1" func="var" arg="dir" op="equ" val="norm">
          <dgm:shape xmlns:r="http://schemas.openxmlformats.org/officeDocument/2006/relationships" type="rightArrow" r:blip="">
            <dgm:adjLst/>
          </dgm:shape>
        </dgm:if>
        <dgm:else name="Name2">
          <dgm:shape xmlns:r="http://schemas.openxmlformats.org/officeDocument/2006/relationships" type="leftArrow" r:blip="">
            <dgm:adjLst/>
          </dgm:shape>
        </dgm:else>
      </dgm:choose>
      <dgm:presOf/>
      <dgm:constrLst/>
      <dgm:ruleLst/>
    </dgm:layoutNode>
    <dgm:layoutNode name="linearProcess">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userA" for="ch" ptType="node" refType="w"/>
        <dgm:constr type="h" for="ch" ptType="node" refType="h"/>
        <dgm:constr type="w" for="ch" ptType="node" op="equ"/>
        <dgm:constr type="w" for="ch" forName="sibTrans" refType="w" fact="0.05"/>
        <dgm:constr type="primFontSz" for="ch" ptType="node" op="equ" val="65"/>
      </dgm:constrLst>
      <dgm:ruleLst/>
      <dgm:forEach name="Name6" axis="ch" ptType="node">
        <dgm:layoutNode name="textNode" styleLbl="node1">
          <dgm:varLst>
            <dgm:bulletEnabled val="1"/>
          </dgm:varLst>
          <dgm:alg type="tx"/>
          <dgm:shape xmlns:r="http://schemas.openxmlformats.org/officeDocument/2006/relationships" type="roundRect" r:blip="">
            <dgm:adjLst/>
          </dgm:shape>
          <dgm:presOf axis="desOrSelf" ptType="node"/>
          <dgm:constrLst>
            <dgm:constr type="userA"/>
            <dgm:constr type="w" refType="userA" fact="0.3"/>
            <dgm:constr type="tMarg" refType="primFontSz" fact="0.3"/>
            <dgm:constr type="bMarg" refType="primFontSz" fact="0.3"/>
            <dgm:constr type="lMarg" refType="primFontSz" fact="0.3"/>
            <dgm:constr type="rMarg" refType="primFontSz" fact="0.3"/>
          </dgm:constrLst>
          <dgm:ruleLst>
            <dgm:rule type="w" val="NaN" fact="1" max="NaN"/>
            <dgm:rule type="primFontSz" val="5" fact="NaN" max="NaN"/>
          </dgm:ruleLst>
        </dgm:layoutNode>
        <dgm:forEach name="Name7" axis="followSib" ptType="sibTrans" cnt="1">
          <dgm:layoutNode name="sibTrans">
            <dgm:alg type="sp"/>
            <dgm:shape xmlns:r="http://schemas.openxmlformats.org/officeDocument/2006/relationships" r:blip="">
              <dgm:adjLst/>
            </dgm:shape>
            <dgm:presO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sz="quarter" idx="1"/>
          </p:nvPr>
        </p:nvSpPr>
        <p:spPr>
          <a:xfrm>
            <a:off x="5179484" y="0"/>
            <a:ext cx="3962400" cy="342900"/>
          </a:xfrm>
          <a:prstGeom prst="rect">
            <a:avLst/>
          </a:prstGeom>
        </p:spPr>
        <p:txBody>
          <a:bodyPr vert="horz" lIns="91440" tIns="45720" rIns="91440" bIns="45720" rtlCol="0"/>
          <a:lstStyle>
            <a:lvl1pPr algn="r">
              <a:defRPr sz="1200"/>
            </a:lvl1pPr>
          </a:lstStyle>
          <a:p>
            <a:fld id="{DD69C1CD-1116-9A4D-A4DF-AA346EC543FE}" type="datetimeFigureOut">
              <a:rPr lang="es-ES" smtClean="0"/>
              <a:pPr/>
              <a:t>29/03/2017</a:t>
            </a:fld>
            <a:endParaRPr lang="es-ES"/>
          </a:p>
        </p:txBody>
      </p:sp>
      <p:sp>
        <p:nvSpPr>
          <p:cNvPr id="4" name="Marcador de pie de página 3"/>
          <p:cNvSpPr>
            <a:spLocks noGrp="1"/>
          </p:cNvSpPr>
          <p:nvPr>
            <p:ph type="ftr" sz="quarter" idx="2"/>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5" name="Marcador de número de diapositiva 4"/>
          <p:cNvSpPr>
            <a:spLocks noGrp="1"/>
          </p:cNvSpPr>
          <p:nvPr>
            <p:ph type="sldNum" sz="quarter" idx="3"/>
          </p:nvPr>
        </p:nvSpPr>
        <p:spPr>
          <a:xfrm>
            <a:off x="5179484" y="6513910"/>
            <a:ext cx="3962400" cy="342900"/>
          </a:xfrm>
          <a:prstGeom prst="rect">
            <a:avLst/>
          </a:prstGeom>
        </p:spPr>
        <p:txBody>
          <a:bodyPr vert="horz" lIns="91440" tIns="45720" rIns="91440" bIns="45720" rtlCol="0" anchor="b"/>
          <a:lstStyle>
            <a:lvl1pPr algn="r">
              <a:defRPr sz="1200"/>
            </a:lvl1pPr>
          </a:lstStyle>
          <a:p>
            <a:fld id="{7DF0C21A-9C26-8245-8182-C7FEDEBE9674}" type="slidenum">
              <a:rPr lang="es-ES" smtClean="0"/>
              <a:pPr/>
              <a:t>‹Nº›</a:t>
            </a:fld>
            <a:endParaRPr lang="es-ES"/>
          </a:p>
        </p:txBody>
      </p:sp>
    </p:spTree>
    <p:extLst>
      <p:ext uri="{BB962C8B-B14F-4D97-AF65-F5344CB8AC3E}">
        <p14:creationId xmlns:p14="http://schemas.microsoft.com/office/powerpoint/2010/main" xmlns="" val="3131032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2900"/>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5179484" y="0"/>
            <a:ext cx="3962400" cy="342900"/>
          </a:xfrm>
          <a:prstGeom prst="rect">
            <a:avLst/>
          </a:prstGeom>
        </p:spPr>
        <p:txBody>
          <a:bodyPr vert="horz" lIns="91440" tIns="45720" rIns="91440" bIns="45720" rtlCol="0"/>
          <a:lstStyle>
            <a:lvl1pPr algn="r">
              <a:defRPr sz="1200"/>
            </a:lvl1pPr>
          </a:lstStyle>
          <a:p>
            <a:fld id="{BAD9FC45-A052-6347-827B-30340961EDF4}" type="datetimeFigureOut">
              <a:rPr lang="es-ES" smtClean="0"/>
              <a:pPr/>
              <a:t>29/03/2017</a:t>
            </a:fld>
            <a:endParaRPr lang="es-ES"/>
          </a:p>
        </p:txBody>
      </p:sp>
      <p:sp>
        <p:nvSpPr>
          <p:cNvPr id="4" name="Marcador de imagen de diapositiva 3"/>
          <p:cNvSpPr>
            <a:spLocks noGrp="1" noRot="1" noChangeAspect="1"/>
          </p:cNvSpPr>
          <p:nvPr>
            <p:ph type="sldImg" idx="2"/>
          </p:nvPr>
        </p:nvSpPr>
        <p:spPr>
          <a:xfrm>
            <a:off x="2857500" y="514350"/>
            <a:ext cx="3429000" cy="257175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914400" y="3257550"/>
            <a:ext cx="7315200" cy="3086100"/>
          </a:xfrm>
          <a:prstGeom prst="rect">
            <a:avLst/>
          </a:prstGeom>
        </p:spPr>
        <p:txBody>
          <a:bodyPr vert="horz" lIns="91440" tIns="45720" rIns="91440" bIns="45720" rtlCol="0"/>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6" name="Marcador de pie de página 5"/>
          <p:cNvSpPr>
            <a:spLocks noGrp="1"/>
          </p:cNvSpPr>
          <p:nvPr>
            <p:ph type="ftr" sz="quarter" idx="4"/>
          </p:nvPr>
        </p:nvSpPr>
        <p:spPr>
          <a:xfrm>
            <a:off x="0" y="6513910"/>
            <a:ext cx="3962400" cy="342900"/>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5179484" y="6513910"/>
            <a:ext cx="3962400" cy="342900"/>
          </a:xfrm>
          <a:prstGeom prst="rect">
            <a:avLst/>
          </a:prstGeom>
        </p:spPr>
        <p:txBody>
          <a:bodyPr vert="horz" lIns="91440" tIns="45720" rIns="91440" bIns="45720" rtlCol="0" anchor="b"/>
          <a:lstStyle>
            <a:lvl1pPr algn="r">
              <a:defRPr sz="1200"/>
            </a:lvl1pPr>
          </a:lstStyle>
          <a:p>
            <a:fld id="{FD206662-A766-F241-91AF-50CAEE828326}" type="slidenum">
              <a:rPr lang="es-ES" smtClean="0"/>
              <a:pPr/>
              <a:t>‹Nº›</a:t>
            </a:fld>
            <a:endParaRPr lang="es-ES"/>
          </a:p>
        </p:txBody>
      </p:sp>
    </p:spTree>
    <p:extLst>
      <p:ext uri="{BB962C8B-B14F-4D97-AF65-F5344CB8AC3E}">
        <p14:creationId xmlns:p14="http://schemas.microsoft.com/office/powerpoint/2010/main" xmlns="" val="268347657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a:p>
        </p:txBody>
      </p:sp>
      <p:sp>
        <p:nvSpPr>
          <p:cNvPr id="4" name="Marcador de número de diapositiva 3"/>
          <p:cNvSpPr>
            <a:spLocks noGrp="1"/>
          </p:cNvSpPr>
          <p:nvPr>
            <p:ph type="sldNum" sz="quarter" idx="10"/>
          </p:nvPr>
        </p:nvSpPr>
        <p:spPr/>
        <p:txBody>
          <a:bodyPr/>
          <a:lstStyle/>
          <a:p>
            <a:fld id="{FD206662-A766-F241-91AF-50CAEE828326}" type="slidenum">
              <a:rPr lang="es-ES" smtClean="0"/>
              <a:pPr/>
              <a:t>1</a:t>
            </a:fld>
            <a:endParaRPr lang="es-ES"/>
          </a:p>
        </p:txBody>
      </p:sp>
    </p:spTree>
    <p:extLst>
      <p:ext uri="{BB962C8B-B14F-4D97-AF65-F5344CB8AC3E}">
        <p14:creationId xmlns:p14="http://schemas.microsoft.com/office/powerpoint/2010/main" xmlns="" val="1575426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E0287FE4-9F77-F846-945E-93E46A9F9C13}" type="slidenum">
              <a:rPr lang="es-ES" smtClean="0"/>
              <a:pPr/>
              <a:t>3</a:t>
            </a:fld>
            <a:endParaRPr lang="es-ES"/>
          </a:p>
        </p:txBody>
      </p:sp>
    </p:spTree>
    <p:extLst>
      <p:ext uri="{BB962C8B-B14F-4D97-AF65-F5344CB8AC3E}">
        <p14:creationId xmlns:p14="http://schemas.microsoft.com/office/powerpoint/2010/main" xmlns="" val="212170000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 es </a:t>
            </a:r>
            <a:r>
              <a:rPr lang="es-ES" dirty="0" err="1" smtClean="0"/>
              <a:t>Transferon</a:t>
            </a:r>
            <a:r>
              <a:rPr lang="es-ES" baseline="0" dirty="0" smtClean="0"/>
              <a:t>, para que sirve, y hablar de su caracterización así como la necesidad de evaluar su </a:t>
            </a:r>
            <a:r>
              <a:rPr lang="es-ES" baseline="0" dirty="0" err="1" smtClean="0"/>
              <a:t>inmunogenicidad</a:t>
            </a:r>
            <a:r>
              <a:rPr lang="es-ES" baseline="0" dirty="0" smtClean="0"/>
              <a:t>… NO SIGUEN LA V{IA CLASICA DE UN FARMACO CONVENCIONAL AL IGUAL QUE EL AG</a:t>
            </a:r>
            <a:endParaRPr lang="es-ES" dirty="0"/>
          </a:p>
        </p:txBody>
      </p:sp>
      <p:sp>
        <p:nvSpPr>
          <p:cNvPr id="4" name="Marcador de número de diapositiva 3"/>
          <p:cNvSpPr>
            <a:spLocks noGrp="1"/>
          </p:cNvSpPr>
          <p:nvPr>
            <p:ph type="sldNum" sz="quarter" idx="10"/>
          </p:nvPr>
        </p:nvSpPr>
        <p:spPr/>
        <p:txBody>
          <a:bodyPr/>
          <a:lstStyle/>
          <a:p>
            <a:fld id="{18270203-2FE2-4778-8140-2903C73E2935}" type="slidenum">
              <a:rPr lang="es-MX" smtClean="0"/>
              <a:pPr/>
              <a:t>4</a:t>
            </a:fld>
            <a:endParaRPr lang="es-MX"/>
          </a:p>
        </p:txBody>
      </p:sp>
    </p:spTree>
    <p:extLst>
      <p:ext uri="{BB962C8B-B14F-4D97-AF65-F5344CB8AC3E}">
        <p14:creationId xmlns:p14="http://schemas.microsoft.com/office/powerpoint/2010/main" xmlns="" val="9129647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smtClean="0"/>
              <a:t>Que es </a:t>
            </a:r>
            <a:r>
              <a:rPr lang="es-ES" dirty="0" err="1" smtClean="0"/>
              <a:t>Transferon</a:t>
            </a:r>
            <a:r>
              <a:rPr lang="es-ES" baseline="0" dirty="0" smtClean="0"/>
              <a:t>, para que sirve, y hablar de su caracterización así como la necesidad de evaluar su </a:t>
            </a:r>
            <a:r>
              <a:rPr lang="es-ES" baseline="0" dirty="0" err="1" smtClean="0"/>
              <a:t>inmunogenicidad</a:t>
            </a:r>
            <a:r>
              <a:rPr lang="es-ES" baseline="0" dirty="0" smtClean="0"/>
              <a:t>… NO SIGUEN LA V{IA CLASICA DE UN FARMACO CONVENCIONAL AL IGUAL QUE EL AG</a:t>
            </a:r>
            <a:endParaRPr lang="es-ES" dirty="0"/>
          </a:p>
        </p:txBody>
      </p:sp>
      <p:sp>
        <p:nvSpPr>
          <p:cNvPr id="4" name="Marcador de número de diapositiva 3"/>
          <p:cNvSpPr>
            <a:spLocks noGrp="1"/>
          </p:cNvSpPr>
          <p:nvPr>
            <p:ph type="sldNum" sz="quarter" idx="10"/>
          </p:nvPr>
        </p:nvSpPr>
        <p:spPr/>
        <p:txBody>
          <a:bodyPr/>
          <a:lstStyle/>
          <a:p>
            <a:fld id="{18270203-2FE2-4778-8140-2903C73E2935}" type="slidenum">
              <a:rPr lang="es-MX" smtClean="0"/>
              <a:pPr/>
              <a:t>5</a:t>
            </a:fld>
            <a:endParaRPr lang="es-MX"/>
          </a:p>
        </p:txBody>
      </p:sp>
    </p:spTree>
    <p:extLst>
      <p:ext uri="{BB962C8B-B14F-4D97-AF65-F5344CB8AC3E}">
        <p14:creationId xmlns:p14="http://schemas.microsoft.com/office/powerpoint/2010/main" xmlns="" val="112821848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D206662-A766-F241-91AF-50CAEE828326}" type="slidenum">
              <a:rPr lang="es-ES" smtClean="0"/>
              <a:pPr/>
              <a:t>10</a:t>
            </a:fld>
            <a:endParaRPr lang="es-ES"/>
          </a:p>
        </p:txBody>
      </p:sp>
    </p:spTree>
    <p:extLst>
      <p:ext uri="{BB962C8B-B14F-4D97-AF65-F5344CB8AC3E}">
        <p14:creationId xmlns:p14="http://schemas.microsoft.com/office/powerpoint/2010/main" xmlns="" val="15920021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dirty="0" err="1" smtClean="0"/>
              <a:t>ilarar</a:t>
            </a:r>
            <a:endParaRPr lang="es-ES" dirty="0"/>
          </a:p>
        </p:txBody>
      </p:sp>
      <p:sp>
        <p:nvSpPr>
          <p:cNvPr id="4" name="Marcador de número de diapositiva 3"/>
          <p:cNvSpPr>
            <a:spLocks noGrp="1"/>
          </p:cNvSpPr>
          <p:nvPr>
            <p:ph type="sldNum" sz="quarter" idx="10"/>
          </p:nvPr>
        </p:nvSpPr>
        <p:spPr/>
        <p:txBody>
          <a:bodyPr/>
          <a:lstStyle/>
          <a:p>
            <a:fld id="{E0287FE4-9F77-F846-945E-93E46A9F9C13}" type="slidenum">
              <a:rPr lang="es-ES" smtClean="0"/>
              <a:pPr/>
              <a:t>12</a:t>
            </a:fld>
            <a:endParaRPr lang="es-ES"/>
          </a:p>
        </p:txBody>
      </p:sp>
    </p:spTree>
    <p:extLst>
      <p:ext uri="{BB962C8B-B14F-4D97-AF65-F5344CB8AC3E}">
        <p14:creationId xmlns:p14="http://schemas.microsoft.com/office/powerpoint/2010/main" xmlns="" val="4779299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_tradnl" dirty="0"/>
          </a:p>
        </p:txBody>
      </p:sp>
      <p:sp>
        <p:nvSpPr>
          <p:cNvPr id="4" name="Marcador de número de diapositiva 3"/>
          <p:cNvSpPr>
            <a:spLocks noGrp="1"/>
          </p:cNvSpPr>
          <p:nvPr>
            <p:ph type="sldNum" sz="quarter" idx="10"/>
          </p:nvPr>
        </p:nvSpPr>
        <p:spPr/>
        <p:txBody>
          <a:bodyPr/>
          <a:lstStyle/>
          <a:p>
            <a:fld id="{FD206662-A766-F241-91AF-50CAEE828326}" type="slidenum">
              <a:rPr lang="es-ES" smtClean="0"/>
              <a:pPr/>
              <a:t>13</a:t>
            </a:fld>
            <a:endParaRPr lang="es-ES"/>
          </a:p>
        </p:txBody>
      </p:sp>
    </p:spTree>
    <p:extLst>
      <p:ext uri="{BB962C8B-B14F-4D97-AF65-F5344CB8AC3E}">
        <p14:creationId xmlns:p14="http://schemas.microsoft.com/office/powerpoint/2010/main" xmlns="" val="8101858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S" dirty="0"/>
          </a:p>
        </p:txBody>
      </p:sp>
      <p:sp>
        <p:nvSpPr>
          <p:cNvPr id="4" name="Marcador de número de diapositiva 3"/>
          <p:cNvSpPr>
            <a:spLocks noGrp="1"/>
          </p:cNvSpPr>
          <p:nvPr>
            <p:ph type="sldNum" sz="quarter" idx="10"/>
          </p:nvPr>
        </p:nvSpPr>
        <p:spPr/>
        <p:txBody>
          <a:bodyPr/>
          <a:lstStyle/>
          <a:p>
            <a:fld id="{FD206662-A766-F241-91AF-50CAEE828326}" type="slidenum">
              <a:rPr lang="es-ES" smtClean="0"/>
              <a:pPr/>
              <a:t>28</a:t>
            </a:fld>
            <a:endParaRPr lang="es-ES"/>
          </a:p>
        </p:txBody>
      </p:sp>
    </p:spTree>
    <p:extLst>
      <p:ext uri="{BB962C8B-B14F-4D97-AF65-F5344CB8AC3E}">
        <p14:creationId xmlns:p14="http://schemas.microsoft.com/office/powerpoint/2010/main" xmlns="" val="176251390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2296716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5546489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14159610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47744980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15131773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8210896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151069158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35989377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28432283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393763054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40000411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129016325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11420071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8643247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90B86AA0-3E70-F44C-AB9B-A3419BBFEB00}"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EBEB2E-42C2-E54D-9CAD-37684E40A99C}" type="slidenum">
              <a:rPr lang="es-ES" smtClean="0"/>
              <a:pPr/>
              <a:t>‹Nº›</a:t>
            </a:fld>
            <a:endParaRPr lang="es-ES"/>
          </a:p>
        </p:txBody>
      </p:sp>
    </p:spTree>
    <p:extLst>
      <p:ext uri="{BB962C8B-B14F-4D97-AF65-F5344CB8AC3E}">
        <p14:creationId xmlns:p14="http://schemas.microsoft.com/office/powerpoint/2010/main" xmlns="" val="351592059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111446362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12200689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360781010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359466321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917394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308604647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98276850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115209828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406977538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28763301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2120733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67087703-CBA6-F140-B3CB-5DFE607B0122}"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F0D3B18-3E74-9641-B878-9253EE544A4F}" type="slidenum">
              <a:rPr lang="es-ES" smtClean="0"/>
              <a:pPr/>
              <a:t>‹Nº›</a:t>
            </a:fld>
            <a:endParaRPr lang="es-ES"/>
          </a:p>
        </p:txBody>
      </p:sp>
    </p:spTree>
    <p:extLst>
      <p:ext uri="{BB962C8B-B14F-4D97-AF65-F5344CB8AC3E}">
        <p14:creationId xmlns:p14="http://schemas.microsoft.com/office/powerpoint/2010/main" xmlns="" val="355737651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149027834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258728340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295509251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66448279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28695412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19741405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88300954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262778616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14288888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128596085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348844131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8A9523A8-D64B-6345-9379-682C30666181}"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A8D845FD-CD17-A448-ADB0-DE0F8CC1C04B}" type="slidenum">
              <a:rPr lang="es-ES" smtClean="0"/>
              <a:pPr/>
              <a:t>‹Nº›</a:t>
            </a:fld>
            <a:endParaRPr lang="es-ES"/>
          </a:p>
        </p:txBody>
      </p:sp>
    </p:spTree>
    <p:extLst>
      <p:ext uri="{BB962C8B-B14F-4D97-AF65-F5344CB8AC3E}">
        <p14:creationId xmlns:p14="http://schemas.microsoft.com/office/powerpoint/2010/main" xmlns="" val="38822094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181252267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70643320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24473347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330232591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106490978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15685725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1813386999"/>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4031508549"/>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148724870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38037653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355003973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CD2966A0-DF09-214D-ACA1-A72DF6E7D87D}"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3D02DBA9-953F-644C-8CDE-7552A5176C90}" type="slidenum">
              <a:rPr lang="es-ES" smtClean="0"/>
              <a:pPr/>
              <a:t>‹Nº›</a:t>
            </a:fld>
            <a:endParaRPr lang="es-ES"/>
          </a:p>
        </p:txBody>
      </p:sp>
    </p:spTree>
    <p:extLst>
      <p:ext uri="{BB962C8B-B14F-4D97-AF65-F5344CB8AC3E}">
        <p14:creationId xmlns:p14="http://schemas.microsoft.com/office/powerpoint/2010/main" xmlns="" val="192384410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685800" y="2130425"/>
            <a:ext cx="7772400" cy="1470025"/>
          </a:xfrm>
        </p:spPr>
        <p:txBody>
          <a:bodyPr/>
          <a:lstStyle/>
          <a:p>
            <a:r>
              <a:rPr lang="es-ES_tradnl" smtClean="0"/>
              <a:t>Clic para editar título</a:t>
            </a:r>
            <a:endParaRPr lang="es-ES"/>
          </a:p>
        </p:txBody>
      </p:sp>
      <p:sp>
        <p:nvSpPr>
          <p:cNvPr id="3" name="Subtítu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_tradnl" smtClean="0"/>
              <a:t>Haga clic para modificar el estilo de subtítulo del patrón</a:t>
            </a:r>
            <a:endParaRPr lang="es-ES"/>
          </a:p>
        </p:txBody>
      </p:sp>
      <p:sp>
        <p:nvSpPr>
          <p:cNvPr id="4" name="Marcador de fecha 3"/>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2119037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idx="1"/>
          </p:nvPr>
        </p:nvSpPr>
        <p:spPr/>
        <p:txBody>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416356966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722313" y="4406900"/>
            <a:ext cx="7772400" cy="1362075"/>
          </a:xfrm>
        </p:spPr>
        <p:txBody>
          <a:bodyPr anchor="t"/>
          <a:lstStyle>
            <a:lvl1pPr algn="l">
              <a:defRPr sz="4000" b="1" cap="all"/>
            </a:lvl1pPr>
          </a:lstStyle>
          <a:p>
            <a:r>
              <a:rPr lang="es-ES_tradnl" smtClean="0"/>
              <a:t>Clic para editar título</a:t>
            </a:r>
            <a:endParaRPr lang="es-ES"/>
          </a:p>
        </p:txBody>
      </p:sp>
      <p:sp>
        <p:nvSpPr>
          <p:cNvPr id="3" name="Marcador de tex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_tradnl" smtClean="0"/>
              <a:t>Haga clic para modificar el estilo de texto del patrón</a:t>
            </a:r>
          </a:p>
        </p:txBody>
      </p:sp>
      <p:sp>
        <p:nvSpPr>
          <p:cNvPr id="4" name="Marcador de fecha 3"/>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45306258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contenid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contenid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fecha 4"/>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38751713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1625505796"/>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lvl1pPr>
              <a:defRPr/>
            </a:lvl1pPr>
          </a:lstStyle>
          <a:p>
            <a:r>
              <a:rPr lang="es-ES_tradnl" smtClean="0"/>
              <a:t>Clic para editar título</a:t>
            </a:r>
            <a:endParaRPr lang="es-ES"/>
          </a:p>
        </p:txBody>
      </p:sp>
      <p:sp>
        <p:nvSpPr>
          <p:cNvPr id="3" name="Marcador de tex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4" name="Marcador de contenid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5" name="Marcador de tex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_tradnl" smtClean="0"/>
              <a:t>Haga clic para modificar el estilo de texto del patrón</a:t>
            </a:r>
          </a:p>
        </p:txBody>
      </p:sp>
      <p:sp>
        <p:nvSpPr>
          <p:cNvPr id="6" name="Marcador de contenid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7" name="Marcador de fecha 6"/>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BD11E8C6-87A8-1145-8796-CA9AF64536FF}" type="slidenum">
              <a:rPr lang="es-ES" smtClean="0"/>
              <a:pPr/>
              <a:t>‹Nº›</a:t>
            </a:fld>
            <a:endParaRPr lang="es-ES"/>
          </a:p>
        </p:txBody>
      </p:sp>
      <p:sp>
        <p:nvSpPr>
          <p:cNvPr id="10" name="Marcador de fecha 3"/>
          <p:cNvSpPr txBox="1">
            <a:spLocks/>
          </p:cNvSpPr>
          <p:nvPr userDrawn="1"/>
        </p:nvSpPr>
        <p:spPr>
          <a:xfrm>
            <a:off x="628650" y="6356350"/>
            <a:ext cx="2057400" cy="365125"/>
          </a:xfrm>
          <a:prstGeom prst="rect">
            <a:avLst/>
          </a:prstGeom>
        </p:spPr>
        <p:txBody>
          <a:bodyPr vert="horz" lIns="91440" tIns="45720" rIns="91440" bIns="45720" rtlCol="0" anchor="ctr"/>
          <a:lstStyle>
            <a:defPPr>
              <a:defRPr lang="es-ES"/>
            </a:defPPr>
            <a:lvl1pPr marL="0" algn="l"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9420DD8F-9C34-3544-801A-3A7CD4AB817F}" type="datetimeFigureOut">
              <a:rPr lang="es-ES_tradnl" smtClean="0"/>
              <a:pPr/>
              <a:t>29/03/2017</a:t>
            </a:fld>
            <a:endParaRPr lang="es-ES_tradnl"/>
          </a:p>
        </p:txBody>
      </p:sp>
      <p:sp>
        <p:nvSpPr>
          <p:cNvPr id="11" name="Marcador de número de diapositiva 5"/>
          <p:cNvSpPr txBox="1">
            <a:spLocks/>
          </p:cNvSpPr>
          <p:nvPr userDrawn="1"/>
        </p:nvSpPr>
        <p:spPr>
          <a:xfrm>
            <a:off x="6457950" y="6356350"/>
            <a:ext cx="2057400" cy="365125"/>
          </a:xfrm>
          <a:prstGeom prst="rect">
            <a:avLst/>
          </a:prstGeom>
        </p:spPr>
        <p:txBody>
          <a:bodyPr vert="horz" lIns="91440" tIns="45720" rIns="91440" bIns="45720" rtlCol="0" anchor="ctr"/>
          <a:lstStyle>
            <a:defPPr>
              <a:defRPr lang="es-ES"/>
            </a:defPPr>
            <a:lvl1pPr marL="0" algn="r" defTabSz="457200" rtl="0" eaLnBrk="1" latinLnBrk="0" hangingPunct="1">
              <a:defRPr sz="1200" kern="1200">
                <a:solidFill>
                  <a:schemeClr val="tx1">
                    <a:tint val="75000"/>
                  </a:schemeClr>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E80CB690-110B-1A44-ACC9-FC82AA49AD8D}" type="slidenum">
              <a:rPr lang="es-ES_tradnl" smtClean="0"/>
              <a:pPr/>
              <a:t>‹Nº›</a:t>
            </a:fld>
            <a:endParaRPr lang="es-ES_tradnl"/>
          </a:p>
        </p:txBody>
      </p:sp>
      <p:sp>
        <p:nvSpPr>
          <p:cNvPr id="12" name="Rectángulo 11"/>
          <p:cNvSpPr/>
          <p:nvPr userDrawn="1"/>
        </p:nvSpPr>
        <p:spPr>
          <a:xfrm>
            <a:off x="848754" y="6292562"/>
            <a:ext cx="8295245" cy="571512"/>
          </a:xfrm>
          <a:prstGeom prst="rect">
            <a:avLst/>
          </a:prstGeom>
          <a:solidFill>
            <a:srgbClr val="1B3E92"/>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s-ES_tradnl"/>
          </a:p>
        </p:txBody>
      </p:sp>
      <p:sp>
        <p:nvSpPr>
          <p:cNvPr id="13" name="CuadroTexto 12"/>
          <p:cNvSpPr txBox="1"/>
          <p:nvPr userDrawn="1"/>
        </p:nvSpPr>
        <p:spPr>
          <a:xfrm>
            <a:off x="6000132" y="6308079"/>
            <a:ext cx="915635" cy="461665"/>
          </a:xfrm>
          <a:prstGeom prst="rect">
            <a:avLst/>
          </a:prstGeom>
          <a:noFill/>
        </p:spPr>
        <p:txBody>
          <a:bodyPr wrap="none" rtlCol="0">
            <a:spAutoFit/>
          </a:bodyPr>
          <a:lstStyle/>
          <a:p>
            <a:r>
              <a:rPr lang="es-ES_tradnl" sz="2400" b="1" dirty="0" smtClean="0">
                <a:solidFill>
                  <a:schemeClr val="bg1"/>
                </a:solidFill>
                <a:latin typeface="Al Bayan Plain" charset="-78"/>
                <a:ea typeface="Al Bayan Plain" charset="-78"/>
                <a:cs typeface="Al Bayan Plain" charset="-78"/>
              </a:rPr>
              <a:t>UDIBI</a:t>
            </a:r>
            <a:endParaRPr lang="es-ES_tradnl" sz="2400" b="1" dirty="0">
              <a:solidFill>
                <a:schemeClr val="bg1"/>
              </a:solidFill>
              <a:latin typeface="Al Bayan Plain" charset="-78"/>
              <a:ea typeface="Al Bayan Plain" charset="-78"/>
              <a:cs typeface="Al Bayan Plain" charset="-78"/>
            </a:endParaRPr>
          </a:p>
        </p:txBody>
      </p:sp>
      <p:sp>
        <p:nvSpPr>
          <p:cNvPr id="14" name="CuadroTexto 13"/>
          <p:cNvSpPr txBox="1"/>
          <p:nvPr userDrawn="1"/>
        </p:nvSpPr>
        <p:spPr>
          <a:xfrm>
            <a:off x="992206" y="6165129"/>
            <a:ext cx="643125" cy="584775"/>
          </a:xfrm>
          <a:prstGeom prst="rect">
            <a:avLst/>
          </a:prstGeom>
          <a:noFill/>
        </p:spPr>
        <p:txBody>
          <a:bodyPr wrap="none" rtlCol="0">
            <a:spAutoFit/>
          </a:bodyPr>
          <a:lstStyle/>
          <a:p>
            <a:r>
              <a:rPr lang="es-ES_tradnl" sz="1600" b="1" smtClean="0">
                <a:solidFill>
                  <a:schemeClr val="bg1"/>
                </a:solidFill>
                <a:latin typeface="Al Bayan Plain" charset="-78"/>
                <a:ea typeface="Al Bayan Plain" charset="-78"/>
                <a:cs typeface="Al Bayan Plain" charset="-78"/>
              </a:rPr>
              <a:t>ENCB</a:t>
            </a:r>
          </a:p>
          <a:p>
            <a:r>
              <a:rPr lang="es-ES_tradnl" sz="1600" b="1" dirty="0" smtClean="0">
                <a:solidFill>
                  <a:schemeClr val="bg1"/>
                </a:solidFill>
                <a:latin typeface="Al Bayan Plain" charset="-78"/>
                <a:ea typeface="Al Bayan Plain" charset="-78"/>
                <a:cs typeface="Al Bayan Plain" charset="-78"/>
              </a:rPr>
              <a:t>IPN</a:t>
            </a:r>
            <a:endParaRPr lang="es-ES_tradnl" sz="1600" b="1" dirty="0">
              <a:solidFill>
                <a:schemeClr val="bg1"/>
              </a:solidFill>
              <a:latin typeface="Al Bayan Plain" charset="-78"/>
              <a:ea typeface="Al Bayan Plain" charset="-78"/>
              <a:cs typeface="Al Bayan Plain" charset="-78"/>
            </a:endParaRPr>
          </a:p>
        </p:txBody>
      </p:sp>
      <p:sp>
        <p:nvSpPr>
          <p:cNvPr id="15" name="CuadroTexto 14"/>
          <p:cNvSpPr txBox="1"/>
          <p:nvPr userDrawn="1"/>
        </p:nvSpPr>
        <p:spPr>
          <a:xfrm>
            <a:off x="6942193" y="6233765"/>
            <a:ext cx="1830950" cy="430887"/>
          </a:xfrm>
          <a:prstGeom prst="rect">
            <a:avLst/>
          </a:prstGeom>
          <a:noFill/>
        </p:spPr>
        <p:txBody>
          <a:bodyPr wrap="none" rtlCol="0">
            <a:spAutoFit/>
          </a:bodyPr>
          <a:lstStyle/>
          <a:p>
            <a:r>
              <a:rPr lang="es-ES_tradnl" sz="1100" dirty="0" smtClean="0">
                <a:solidFill>
                  <a:schemeClr val="bg1"/>
                </a:solidFill>
              </a:rPr>
              <a:t>Unidad</a:t>
            </a:r>
            <a:r>
              <a:rPr lang="es-ES_tradnl" sz="1100" baseline="0" dirty="0" smtClean="0">
                <a:solidFill>
                  <a:schemeClr val="bg1"/>
                </a:solidFill>
              </a:rPr>
              <a:t> de desarrollo e</a:t>
            </a:r>
          </a:p>
          <a:p>
            <a:r>
              <a:rPr lang="es-ES_tradnl" sz="1100" baseline="0" dirty="0" err="1" smtClean="0">
                <a:solidFill>
                  <a:schemeClr val="bg1"/>
                </a:solidFill>
              </a:rPr>
              <a:t>Investigaci</a:t>
            </a:r>
            <a:r>
              <a:rPr lang="es-ES" sz="1100" baseline="0" dirty="0" err="1" smtClean="0">
                <a:solidFill>
                  <a:schemeClr val="bg1"/>
                </a:solidFill>
              </a:rPr>
              <a:t>ó</a:t>
            </a:r>
            <a:r>
              <a:rPr lang="es-ES_tradnl" sz="1100" baseline="0" dirty="0" smtClean="0">
                <a:solidFill>
                  <a:schemeClr val="bg1"/>
                </a:solidFill>
              </a:rPr>
              <a:t>n en </a:t>
            </a:r>
            <a:r>
              <a:rPr lang="es-ES_tradnl" sz="1100" baseline="0" dirty="0" err="1" smtClean="0">
                <a:solidFill>
                  <a:schemeClr val="bg1"/>
                </a:solidFill>
              </a:rPr>
              <a:t>bioprocesos</a:t>
            </a:r>
            <a:endParaRPr lang="es-ES_tradnl" sz="1100" dirty="0">
              <a:solidFill>
                <a:schemeClr val="bg1"/>
              </a:solidFill>
            </a:endParaRPr>
          </a:p>
        </p:txBody>
      </p:sp>
      <p:cxnSp>
        <p:nvCxnSpPr>
          <p:cNvPr id="16" name="Conector recto 15"/>
          <p:cNvCxnSpPr/>
          <p:nvPr userDrawn="1"/>
        </p:nvCxnSpPr>
        <p:spPr>
          <a:xfrm>
            <a:off x="6942193" y="6292562"/>
            <a:ext cx="0" cy="428913"/>
          </a:xfrm>
          <a:prstGeom prst="line">
            <a:avLst/>
          </a:prstGeom>
          <a:ln w="38100">
            <a:solidFill>
              <a:srgbClr val="00B050"/>
            </a:solidFill>
          </a:ln>
        </p:spPr>
        <p:style>
          <a:lnRef idx="1">
            <a:schemeClr val="accent1"/>
          </a:lnRef>
          <a:fillRef idx="0">
            <a:schemeClr val="accent1"/>
          </a:fillRef>
          <a:effectRef idx="0">
            <a:schemeClr val="accent1"/>
          </a:effectRef>
          <a:fontRef idx="minor">
            <a:schemeClr val="tx1"/>
          </a:fontRef>
        </p:style>
      </p:cxnSp>
      <p:pic>
        <p:nvPicPr>
          <p:cNvPr id="17" name="Imagen 16"/>
          <p:cNvPicPr>
            <a:picLocks noChangeAspect="1"/>
          </p:cNvPicPr>
          <p:nvPr userDrawn="1"/>
        </p:nvPicPr>
        <p:blipFill>
          <a:blip r:embed="rId2">
            <a:duotone>
              <a:schemeClr val="accent5">
                <a:shade val="45000"/>
                <a:satMod val="135000"/>
              </a:schemeClr>
              <a:prstClr val="white"/>
            </a:duotone>
            <a:extLst>
              <a:ext uri="{28A0092B-C50C-407E-A947-70E740481C1C}">
                <a14:useLocalDpi xmlns:a14="http://schemas.microsoft.com/office/drawing/2010/main" xmlns="" val="0"/>
              </a:ext>
            </a:extLst>
          </a:blip>
          <a:stretch>
            <a:fillRect/>
          </a:stretch>
        </p:blipFill>
        <p:spPr>
          <a:xfrm>
            <a:off x="138493" y="6308079"/>
            <a:ext cx="476775" cy="461032"/>
          </a:xfrm>
          <a:prstGeom prst="rect">
            <a:avLst/>
          </a:prstGeom>
        </p:spPr>
      </p:pic>
    </p:spTree>
    <p:extLst>
      <p:ext uri="{BB962C8B-B14F-4D97-AF65-F5344CB8AC3E}">
        <p14:creationId xmlns:p14="http://schemas.microsoft.com/office/powerpoint/2010/main" xmlns="" val="8218821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fecha 2"/>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9197507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319915595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45810281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105519404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_tradnl" smtClean="0"/>
              <a:t>Clic para editar título</a:t>
            </a:r>
            <a:endParaRPr lang="es-ES"/>
          </a:p>
        </p:txBody>
      </p:sp>
      <p:sp>
        <p:nvSpPr>
          <p:cNvPr id="3" name="Marcador de texto vertical 2"/>
          <p:cNvSpPr>
            <a:spLocks noGrp="1"/>
          </p:cNvSpPr>
          <p:nvPr>
            <p:ph type="body" orient="vert" idx="1"/>
          </p:nvPr>
        </p:nvSpPr>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193120312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6629400" y="274638"/>
            <a:ext cx="2057400" cy="5851525"/>
          </a:xfrm>
        </p:spPr>
        <p:txBody>
          <a:bodyPr vert="eaVert"/>
          <a:lstStyle/>
          <a:p>
            <a:r>
              <a:rPr lang="es-ES_tradnl" smtClean="0"/>
              <a:t>Clic para editar título</a:t>
            </a:r>
            <a:endParaRPr lang="es-ES"/>
          </a:p>
        </p:txBody>
      </p:sp>
      <p:sp>
        <p:nvSpPr>
          <p:cNvPr id="3" name="Marcador de texto vertical 2"/>
          <p:cNvSpPr>
            <a:spLocks noGrp="1"/>
          </p:cNvSpPr>
          <p:nvPr>
            <p:ph type="body" orient="vert" idx="1"/>
          </p:nvPr>
        </p:nvSpPr>
        <p:spPr>
          <a:xfrm>
            <a:off x="457200" y="274638"/>
            <a:ext cx="6019800" cy="5851525"/>
          </a:xfrm>
        </p:spPr>
        <p:txBody>
          <a:bodyPr vert="eaVert"/>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10"/>
          </p:nvPr>
        </p:nvSpPr>
        <p:spPr/>
        <p:txBody>
          <a:bodyPr/>
          <a:lstStyle/>
          <a:p>
            <a:fld id="{3988AD18-5F46-8B4C-9BDB-91846591AE0C}" type="datetimeFigureOut">
              <a:rPr lang="es-ES" smtClean="0"/>
              <a:pPr/>
              <a:t>29/03/2017</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3744514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329353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457200" y="273050"/>
            <a:ext cx="3008313" cy="1162050"/>
          </a:xfrm>
        </p:spPr>
        <p:txBody>
          <a:bodyPr anchor="b"/>
          <a:lstStyle>
            <a:lvl1pPr algn="l">
              <a:defRPr sz="2000" b="1"/>
            </a:lvl1pPr>
          </a:lstStyle>
          <a:p>
            <a:r>
              <a:rPr lang="es-ES_tradnl" smtClean="0"/>
              <a:t>Clic para editar título</a:t>
            </a:r>
            <a:endParaRPr lang="es-ES"/>
          </a:p>
        </p:txBody>
      </p:sp>
      <p:sp>
        <p:nvSpPr>
          <p:cNvPr id="3" name="Marcador de contenid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tex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13155457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1792288" y="4800600"/>
            <a:ext cx="5486400" cy="566738"/>
          </a:xfrm>
        </p:spPr>
        <p:txBody>
          <a:bodyPr anchor="b"/>
          <a:lstStyle>
            <a:lvl1pPr algn="l">
              <a:defRPr sz="2000" b="1"/>
            </a:lvl1pPr>
          </a:lstStyle>
          <a:p>
            <a:r>
              <a:rPr lang="es-ES_tradnl" smtClean="0"/>
              <a:t>Clic para editar título</a:t>
            </a:r>
            <a:endParaRPr lang="es-ES"/>
          </a:p>
        </p:txBody>
      </p:sp>
      <p:sp>
        <p:nvSpPr>
          <p:cNvPr id="3" name="Marcador de posición de imagen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_tradnl" smtClean="0"/>
              <a:t>Haga clic para modificar el estilo de texto del patrón</a:t>
            </a:r>
          </a:p>
        </p:txBody>
      </p:sp>
      <p:sp>
        <p:nvSpPr>
          <p:cNvPr id="5" name="Marcador de fecha 4"/>
          <p:cNvSpPr>
            <a:spLocks noGrp="1"/>
          </p:cNvSpPr>
          <p:nvPr>
            <p:ph type="dt" sz="half" idx="10"/>
          </p:nvPr>
        </p:nvSpPr>
        <p:spPr/>
        <p:txBody>
          <a:bodyPr/>
          <a:lstStyle/>
          <a:p>
            <a:fld id="{B8560D96-73BE-5D4D-8CBF-7AF419A9EC9D}" type="datetimeFigureOut">
              <a:rPr lang="es-ES" smtClean="0"/>
              <a:pPr/>
              <a:t>29/03/2017</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3FA9777D-9E0E-8841-A222-F369B2A0E560}" type="slidenum">
              <a:rPr lang="es-ES" smtClean="0"/>
              <a:pPr/>
              <a:t>‹Nº›</a:t>
            </a:fld>
            <a:endParaRPr lang="es-ES"/>
          </a:p>
        </p:txBody>
      </p:sp>
    </p:spTree>
    <p:extLst>
      <p:ext uri="{BB962C8B-B14F-4D97-AF65-F5344CB8AC3E}">
        <p14:creationId xmlns:p14="http://schemas.microsoft.com/office/powerpoint/2010/main" xmlns="" val="42003366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3.pn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theme" Target="../theme/theme6.xml"/><Relationship Id="rId2" Type="http://schemas.openxmlformats.org/officeDocument/2006/relationships/slideLayout" Target="../slideLayouts/slideLayout57.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8560D96-73BE-5D4D-8CBF-7AF419A9EC9D}" type="datetimeFigureOut">
              <a:rPr lang="es-ES" smtClean="0"/>
              <a:pPr/>
              <a:t>29/03/2017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A9777D-9E0E-8841-A222-F369B2A0E560}" type="slidenum">
              <a:rPr lang="es-ES" smtClean="0"/>
              <a:pPr/>
              <a:t>‹Nº›</a:t>
            </a:fld>
            <a:endParaRPr lang="es-ES"/>
          </a:p>
        </p:txBody>
      </p:sp>
      <p:pic>
        <p:nvPicPr>
          <p:cNvPr id="7" name="Imagen 6" descr="Fotolia_11665980_Subscription_L.jpg"/>
          <p:cNvPicPr>
            <a:picLocks noChangeAspect="1"/>
          </p:cNvPicPr>
          <p:nvPr userDrawn="1"/>
        </p:nvPicPr>
        <p:blipFill>
          <a:blip r:embed="rId13">
            <a:alphaModFix amt="36000"/>
            <a:extLst>
              <a:ext uri="{28A0092B-C50C-407E-A947-70E740481C1C}">
                <a14:useLocalDpi xmlns:a14="http://schemas.microsoft.com/office/drawing/2010/main" xmlns="" val="0"/>
              </a:ext>
            </a:extLst>
          </a:blip>
          <a:stretch>
            <a:fillRect/>
          </a:stretch>
        </p:blipFill>
        <p:spPr>
          <a:xfrm>
            <a:off x="1" y="0"/>
            <a:ext cx="9144000" cy="6858000"/>
          </a:xfrm>
          <a:prstGeom prst="rect">
            <a:avLst/>
          </a:prstGeom>
        </p:spPr>
      </p:pic>
    </p:spTree>
    <p:extLst>
      <p:ext uri="{BB962C8B-B14F-4D97-AF65-F5344CB8AC3E}">
        <p14:creationId xmlns:p14="http://schemas.microsoft.com/office/powerpoint/2010/main" xmlns="" val="259465387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0B86AA0-3E70-F44C-AB9B-A3419BBFEB00}" type="datetimeFigureOut">
              <a:rPr lang="es-ES" smtClean="0"/>
              <a:pPr/>
              <a:t>29/03/2017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EBEB2E-42C2-E54D-9CAD-37684E40A99C}" type="slidenum">
              <a:rPr lang="es-ES" smtClean="0"/>
              <a:pPr/>
              <a:t>‹Nº›</a:t>
            </a:fld>
            <a:endParaRPr lang="es-ES"/>
          </a:p>
        </p:txBody>
      </p:sp>
      <p:pic>
        <p:nvPicPr>
          <p:cNvPr id="7" name="Imagen 6" descr="Fotolia_2560307_Subscription_L.jpg"/>
          <p:cNvPicPr>
            <a:picLocks noChangeAspect="1"/>
          </p:cNvPicPr>
          <p:nvPr userDrawn="1"/>
        </p:nvPicPr>
        <p:blipFill>
          <a:blip r:embed="rId13">
            <a:alphaModFix amt="20000"/>
            <a:extLst>
              <a:ext uri="{28A0092B-C50C-407E-A947-70E740481C1C}">
                <a14:useLocalDpi xmlns:a14="http://schemas.microsoft.com/office/drawing/2010/main" xmlns="" val="0"/>
              </a:ext>
            </a:extLst>
          </a:blip>
          <a:stretch>
            <a:fillRect/>
          </a:stretch>
        </p:blipFill>
        <p:spPr>
          <a:xfrm>
            <a:off x="0" y="171772"/>
            <a:ext cx="9144000" cy="6686228"/>
          </a:xfrm>
          <a:prstGeom prst="rect">
            <a:avLst/>
          </a:prstGeom>
        </p:spPr>
      </p:pic>
    </p:spTree>
    <p:extLst>
      <p:ext uri="{BB962C8B-B14F-4D97-AF65-F5344CB8AC3E}">
        <p14:creationId xmlns:p14="http://schemas.microsoft.com/office/powerpoint/2010/main" xmlns="" val="143068052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7087703-CBA6-F140-B3CB-5DFE607B0122}" type="datetimeFigureOut">
              <a:rPr lang="es-ES" smtClean="0"/>
              <a:pPr/>
              <a:t>29/03/2017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F0D3B18-3E74-9641-B878-9253EE544A4F}" type="slidenum">
              <a:rPr lang="es-ES" smtClean="0"/>
              <a:pPr/>
              <a:t>‹Nº›</a:t>
            </a:fld>
            <a:endParaRPr lang="es-ES"/>
          </a:p>
        </p:txBody>
      </p:sp>
      <p:pic>
        <p:nvPicPr>
          <p:cNvPr id="7" name="Imagen 5" descr="TRANSFERON AMARILLO VERDE mayo 12.tif"/>
          <p:cNvPicPr>
            <a:picLocks noChangeAspect="1"/>
          </p:cNvPicPr>
          <p:nvPr userDrawn="1"/>
        </p:nvPicPr>
        <p:blipFill>
          <a:blip r:embed="rId13">
            <a:extLst>
              <a:ext uri="{28A0092B-C50C-407E-A947-70E740481C1C}">
                <a14:useLocalDpi xmlns:a14="http://schemas.microsoft.com/office/drawing/2010/main" xmlns="" val="0"/>
              </a:ext>
            </a:extLst>
          </a:blip>
          <a:srcRect/>
          <a:stretch>
            <a:fillRect/>
          </a:stretch>
        </p:blipFill>
        <p:spPr bwMode="auto">
          <a:xfrm>
            <a:off x="6419515" y="3687485"/>
            <a:ext cx="2540245" cy="338608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310854224"/>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dirty="0" smtClean="0"/>
              <a:t>Haga clic para modificar el estilo de texto del patrón</a:t>
            </a:r>
          </a:p>
          <a:p>
            <a:pPr lvl="1"/>
            <a:r>
              <a:rPr lang="es-ES_tradnl" dirty="0" smtClean="0"/>
              <a:t>Segundo nivel</a:t>
            </a:r>
          </a:p>
          <a:p>
            <a:pPr lvl="2"/>
            <a:r>
              <a:rPr lang="es-ES_tradnl" dirty="0" smtClean="0"/>
              <a:t>Tercer nivel</a:t>
            </a:r>
          </a:p>
          <a:p>
            <a:pPr lvl="3"/>
            <a:r>
              <a:rPr lang="es-ES_tradnl" dirty="0" smtClean="0"/>
              <a:t>Cuarto nivel</a:t>
            </a:r>
          </a:p>
          <a:p>
            <a:pPr lvl="4"/>
            <a:r>
              <a:rPr lang="es-ES_tradnl" dirty="0" smtClean="0"/>
              <a:t>Quinto nivel</a:t>
            </a:r>
            <a:endParaRPr lang="es-ES" dirty="0"/>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A9523A8-D64B-6345-9379-682C30666181}" type="datetimeFigureOut">
              <a:rPr lang="es-ES" smtClean="0"/>
              <a:pPr/>
              <a:t>29/03/2017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8D845FD-CD17-A448-ADB0-DE0F8CC1C04B}" type="slidenum">
              <a:rPr lang="es-ES" smtClean="0"/>
              <a:pPr/>
              <a:t>‹Nº›</a:t>
            </a:fld>
            <a:endParaRPr lang="es-ES"/>
          </a:p>
        </p:txBody>
      </p:sp>
      <p:sp>
        <p:nvSpPr>
          <p:cNvPr id="7" name="Rectángulo 6"/>
          <p:cNvSpPr/>
          <p:nvPr userDrawn="1"/>
        </p:nvSpPr>
        <p:spPr>
          <a:xfrm>
            <a:off x="0" y="6520071"/>
            <a:ext cx="9144000" cy="337929"/>
          </a:xfrm>
          <a:prstGeom prst="rect">
            <a:avLst/>
          </a:prstGeom>
          <a:solidFill>
            <a:schemeClr val="accent1">
              <a:lumMod val="75000"/>
            </a:schemeClr>
          </a:solidFill>
          <a:ln/>
        </p:spPr>
        <p:style>
          <a:lnRef idx="1">
            <a:schemeClr val="dk1"/>
          </a:lnRef>
          <a:fillRef idx="2">
            <a:schemeClr val="dk1"/>
          </a:fillRef>
          <a:effectRef idx="1">
            <a:schemeClr val="dk1"/>
          </a:effectRef>
          <a:fontRef idx="minor">
            <a:schemeClr val="dk1"/>
          </a:fontRef>
        </p:style>
        <p:txBody>
          <a:bodyPr rtlCol="0" anchor="ctr"/>
          <a:lstStyle/>
          <a:p>
            <a:pPr algn="l"/>
            <a:r>
              <a:rPr lang="es-ES_tradnl" sz="1000" dirty="0" smtClean="0">
                <a:ln>
                  <a:solidFill>
                    <a:schemeClr val="bg1"/>
                  </a:solidFill>
                </a:ln>
                <a:solidFill>
                  <a:schemeClr val="bg1"/>
                </a:solidFill>
                <a:latin typeface="+mj-lt"/>
              </a:rPr>
              <a:t>Contribuciones</a:t>
            </a:r>
            <a:r>
              <a:rPr lang="es-ES_tradnl" sz="1000" baseline="0" dirty="0" smtClean="0">
                <a:ln>
                  <a:solidFill>
                    <a:schemeClr val="bg1"/>
                  </a:solidFill>
                </a:ln>
                <a:solidFill>
                  <a:schemeClr val="bg1"/>
                </a:solidFill>
                <a:latin typeface="+mj-lt"/>
              </a:rPr>
              <a:t> a  la medicina													                             29 marzo 2017</a:t>
            </a:r>
            <a:endParaRPr lang="es-ES_tradnl" sz="1000" dirty="0">
              <a:ln>
                <a:solidFill>
                  <a:schemeClr val="bg1"/>
                </a:solidFill>
              </a:ln>
              <a:solidFill>
                <a:schemeClr val="bg1"/>
              </a:solidFill>
              <a:latin typeface="+mj-lt"/>
            </a:endParaRPr>
          </a:p>
        </p:txBody>
      </p:sp>
    </p:spTree>
    <p:extLst>
      <p:ext uri="{BB962C8B-B14F-4D97-AF65-F5344CB8AC3E}">
        <p14:creationId xmlns:p14="http://schemas.microsoft.com/office/powerpoint/2010/main" xmlns="" val="2007982148"/>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D2966A0-DF09-214D-ACA1-A72DF6E7D87D}" type="datetimeFigureOut">
              <a:rPr lang="es-ES" smtClean="0"/>
              <a:pPr/>
              <a:t>29/03/2017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D02DBA9-953F-644C-8CDE-7552A5176C90}" type="slidenum">
              <a:rPr lang="es-ES" smtClean="0"/>
              <a:pPr/>
              <a:t>‹Nº›</a:t>
            </a:fld>
            <a:endParaRPr lang="es-ES"/>
          </a:p>
        </p:txBody>
      </p:sp>
      <p:pic>
        <p:nvPicPr>
          <p:cNvPr id="7" name="Imagen 5" descr="TRANSFERON AMARILLO VERDE mayo 12.tif"/>
          <p:cNvPicPr>
            <a:picLocks noChangeAspect="1"/>
          </p:cNvPicPr>
          <p:nvPr userDrawn="1"/>
        </p:nvPicPr>
        <p:blipFill>
          <a:blip r:embed="rId13">
            <a:alphaModFix amt="34000"/>
            <a:extLst>
              <a:ext uri="{28A0092B-C50C-407E-A947-70E740481C1C}">
                <a14:useLocalDpi xmlns:a14="http://schemas.microsoft.com/office/drawing/2010/main" xmlns="" val="0"/>
              </a:ext>
            </a:extLst>
          </a:blip>
          <a:srcRect/>
          <a:stretch>
            <a:fillRect/>
          </a:stretch>
        </p:blipFill>
        <p:spPr bwMode="auto">
          <a:xfrm>
            <a:off x="2449429" y="655942"/>
            <a:ext cx="4103771" cy="547022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2771890046"/>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s-ES_tradnl" smtClean="0"/>
              <a:t>Clic para editar título</a:t>
            </a:r>
            <a:endParaRPr lang="es-ES"/>
          </a:p>
        </p:txBody>
      </p:sp>
      <p:sp>
        <p:nvSpPr>
          <p:cNvPr id="3" name="Marcador de tex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s-ES_tradnl" smtClean="0"/>
              <a:t>Haga clic para modificar el estilo de texto del patrón</a:t>
            </a:r>
          </a:p>
          <a:p>
            <a:pPr lvl="1"/>
            <a:r>
              <a:rPr lang="es-ES_tradnl" smtClean="0"/>
              <a:t>Segundo nivel</a:t>
            </a:r>
          </a:p>
          <a:p>
            <a:pPr lvl="2"/>
            <a:r>
              <a:rPr lang="es-ES_tradnl" smtClean="0"/>
              <a:t>Tercer nivel</a:t>
            </a:r>
          </a:p>
          <a:p>
            <a:pPr lvl="3"/>
            <a:r>
              <a:rPr lang="es-ES_tradnl" smtClean="0"/>
              <a:t>Cuarto nivel</a:t>
            </a:r>
          </a:p>
          <a:p>
            <a:pPr lvl="4"/>
            <a:r>
              <a:rPr lang="es-ES_tradnl" smtClean="0"/>
              <a:t>Quinto nivel</a:t>
            </a:r>
            <a:endParaRPr lang="es-ES"/>
          </a:p>
        </p:txBody>
      </p:sp>
      <p:sp>
        <p:nvSpPr>
          <p:cNvPr id="4" name="Marcador de fech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988AD18-5F46-8B4C-9BDB-91846591AE0C}" type="datetimeFigureOut">
              <a:rPr lang="es-ES" smtClean="0"/>
              <a:pPr/>
              <a:t>29/03/2017</a:t>
            </a:fld>
            <a:endParaRPr lang="es-ES"/>
          </a:p>
        </p:txBody>
      </p:sp>
      <p:sp>
        <p:nvSpPr>
          <p:cNvPr id="5" name="Marcador de pie de pá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11E8C6-87A8-1145-8796-CA9AF64536FF}" type="slidenum">
              <a:rPr lang="es-ES" smtClean="0"/>
              <a:pPr/>
              <a:t>‹Nº›</a:t>
            </a:fld>
            <a:endParaRPr lang="es-ES"/>
          </a:p>
        </p:txBody>
      </p:sp>
    </p:spTree>
    <p:extLst>
      <p:ext uri="{BB962C8B-B14F-4D97-AF65-F5344CB8AC3E}">
        <p14:creationId xmlns:p14="http://schemas.microsoft.com/office/powerpoint/2010/main" xmlns="" val="85182261"/>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s-E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tiff"/><Relationship Id="rId2" Type="http://schemas.openxmlformats.org/officeDocument/2006/relationships/notesSlide" Target="../notesSlides/notesSlide1.xml"/><Relationship Id="rId1" Type="http://schemas.openxmlformats.org/officeDocument/2006/relationships/slideLayout" Target="../slideLayouts/slideLayout40.xml"/><Relationship Id="rId5" Type="http://schemas.openxmlformats.org/officeDocument/2006/relationships/image" Target="../media/image7.png"/><Relationship Id="rId4" Type="http://schemas.openxmlformats.org/officeDocument/2006/relationships/image" Target="../media/image6.jpeg"/></Relationships>
</file>

<file path=ppt/slides/_rels/slide10.xml.rels><?xml version="1.0" encoding="UTF-8" standalone="yes"?>
<Relationships xmlns="http://schemas.openxmlformats.org/package/2006/relationships"><Relationship Id="rId8" Type="http://schemas.microsoft.com/office/2007/relationships/diagramDrawing" Target="../diagrams/drawing2.xml"/><Relationship Id="rId13" Type="http://schemas.microsoft.com/office/2007/relationships/diagramDrawing" Target="../diagrams/drawing3.xml"/><Relationship Id="rId3" Type="http://schemas.openxmlformats.org/officeDocument/2006/relationships/image" Target="../media/image8.jpeg"/><Relationship Id="rId7" Type="http://schemas.openxmlformats.org/officeDocument/2006/relationships/diagramColors" Target="../diagrams/colors2.xml"/><Relationship Id="rId12" Type="http://schemas.openxmlformats.org/officeDocument/2006/relationships/diagramColors" Target="../diagrams/colors3.xml"/><Relationship Id="rId2" Type="http://schemas.openxmlformats.org/officeDocument/2006/relationships/notesSlide" Target="../notesSlides/notesSlide5.xml"/><Relationship Id="rId1" Type="http://schemas.openxmlformats.org/officeDocument/2006/relationships/slideLayout" Target="../slideLayouts/slideLayout40.xml"/><Relationship Id="rId6" Type="http://schemas.openxmlformats.org/officeDocument/2006/relationships/diagramQuickStyle" Target="../diagrams/quickStyle2.xml"/><Relationship Id="rId11" Type="http://schemas.openxmlformats.org/officeDocument/2006/relationships/diagramQuickStyle" Target="../diagrams/quickStyle3.xml"/><Relationship Id="rId5" Type="http://schemas.openxmlformats.org/officeDocument/2006/relationships/diagramLayout" Target="../diagrams/layout2.xml"/><Relationship Id="rId10" Type="http://schemas.openxmlformats.org/officeDocument/2006/relationships/diagramLayout" Target="../diagrams/layout3.xml"/><Relationship Id="rId4" Type="http://schemas.openxmlformats.org/officeDocument/2006/relationships/diagramData" Target="../diagrams/data2.xml"/><Relationship Id="rId9" Type="http://schemas.openxmlformats.org/officeDocument/2006/relationships/diagramData" Target="../diagrams/data3.xml"/><Relationship Id="rId14" Type="http://schemas.openxmlformats.org/officeDocument/2006/relationships/image" Target="../media/image40.tiff"/></Relationships>
</file>

<file path=ppt/slides/_rels/slide1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diagramLayout" Target="../diagrams/layout4.xml"/><Relationship Id="rId7" Type="http://schemas.openxmlformats.org/officeDocument/2006/relationships/image" Target="../media/image41.jpeg"/><Relationship Id="rId2" Type="http://schemas.openxmlformats.org/officeDocument/2006/relationships/diagramData" Target="../diagrams/data4.xml"/><Relationship Id="rId1" Type="http://schemas.openxmlformats.org/officeDocument/2006/relationships/slideLayout" Target="../slideLayouts/slideLayout40.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 Id="rId9" Type="http://schemas.openxmlformats.org/officeDocument/2006/relationships/image" Target="../media/image42.emf"/></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6.xml"/><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7.xml"/><Relationship Id="rId1" Type="http://schemas.openxmlformats.org/officeDocument/2006/relationships/slideLayout" Target="../slideLayouts/slideLayout40.xml"/><Relationship Id="rId5" Type="http://schemas.openxmlformats.org/officeDocument/2006/relationships/image" Target="../media/image44.tiff"/><Relationship Id="rId4" Type="http://schemas.microsoft.com/office/2007/relationships/hdphoto" Target="../media/hdphoto5.wdp"/></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5.jpeg"/><Relationship Id="rId1" Type="http://schemas.openxmlformats.org/officeDocument/2006/relationships/slideLayout" Target="../slideLayouts/slideLayout40.xml"/><Relationship Id="rId4" Type="http://schemas.openxmlformats.org/officeDocument/2006/relationships/image" Target="../media/image46.tiff"/></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40.xml"/><Relationship Id="rId4" Type="http://schemas.openxmlformats.org/officeDocument/2006/relationships/image" Target="../media/image48.tiff"/></Relationships>
</file>

<file path=ppt/slides/_rel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7.png"/><Relationship Id="rId1" Type="http://schemas.openxmlformats.org/officeDocument/2006/relationships/slideLayout" Target="../slideLayouts/slideLayout40.xml"/></Relationships>
</file>

<file path=ppt/slides/_rels/slide1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0.jpeg"/><Relationship Id="rId7" Type="http://schemas.openxmlformats.org/officeDocument/2006/relationships/image" Target="../media/image54.png"/><Relationship Id="rId2" Type="http://schemas.openxmlformats.org/officeDocument/2006/relationships/image" Target="../media/image49.jpeg"/><Relationship Id="rId1" Type="http://schemas.openxmlformats.org/officeDocument/2006/relationships/slideLayout" Target="../slideLayouts/slideLayout40.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51.jpeg"/></Relationships>
</file>

<file path=ppt/slides/_rels/slide19.xml.rels><?xml version="1.0" encoding="UTF-8" standalone="yes"?>
<Relationships xmlns="http://schemas.openxmlformats.org/package/2006/relationships"><Relationship Id="rId8" Type="http://schemas.openxmlformats.org/officeDocument/2006/relationships/image" Target="../media/image62.jpeg"/><Relationship Id="rId3" Type="http://schemas.openxmlformats.org/officeDocument/2006/relationships/image" Target="../media/image57.jpeg"/><Relationship Id="rId7" Type="http://schemas.openxmlformats.org/officeDocument/2006/relationships/image" Target="../media/image61.png"/><Relationship Id="rId2" Type="http://schemas.openxmlformats.org/officeDocument/2006/relationships/image" Target="../media/image56.jpeg"/><Relationship Id="rId1" Type="http://schemas.openxmlformats.org/officeDocument/2006/relationships/slideLayout" Target="../slideLayouts/slideLayout40.xml"/><Relationship Id="rId6" Type="http://schemas.openxmlformats.org/officeDocument/2006/relationships/image" Target="../media/image60.jpeg"/><Relationship Id="rId5" Type="http://schemas.openxmlformats.org/officeDocument/2006/relationships/image" Target="../media/image59.jpeg"/><Relationship Id="rId4" Type="http://schemas.openxmlformats.org/officeDocument/2006/relationships/image" Target="../media/image58.jpeg"/></Relationships>
</file>

<file path=ppt/slides/_rels/slide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3.tiff"/><Relationship Id="rId1" Type="http://schemas.openxmlformats.org/officeDocument/2006/relationships/slideLayout" Target="../slideLayouts/slideLayout40.xml"/></Relationships>
</file>

<file path=ppt/slides/_rels/slide21.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40.xml"/></Relationships>
</file>

<file path=ppt/slides/_rels/slide22.xml.rels><?xml version="1.0" encoding="UTF-8" standalone="yes"?>
<Relationships xmlns="http://schemas.openxmlformats.org/package/2006/relationships"><Relationship Id="rId3" Type="http://schemas.microsoft.com/office/2007/relationships/hdphoto" Target="../media/hdphoto7.wdp"/><Relationship Id="rId7" Type="http://schemas.openxmlformats.org/officeDocument/2006/relationships/image" Target="../media/image68.png"/><Relationship Id="rId2" Type="http://schemas.openxmlformats.org/officeDocument/2006/relationships/image" Target="../media/image65.jpeg"/><Relationship Id="rId1" Type="http://schemas.openxmlformats.org/officeDocument/2006/relationships/slideLayout" Target="../slideLayouts/slideLayout40.xml"/><Relationship Id="rId6" Type="http://schemas.openxmlformats.org/officeDocument/2006/relationships/image" Target="../media/image67.png"/><Relationship Id="rId5" Type="http://schemas.openxmlformats.org/officeDocument/2006/relationships/image" Target="../media/image3.png"/><Relationship Id="rId4" Type="http://schemas.openxmlformats.org/officeDocument/2006/relationships/image" Target="../media/image66.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69.jpeg"/><Relationship Id="rId1" Type="http://schemas.openxmlformats.org/officeDocument/2006/relationships/slideLayout" Target="../slideLayouts/slideLayout40.xml"/><Relationship Id="rId4" Type="http://schemas.openxmlformats.org/officeDocument/2006/relationships/image" Target="../media/image71.jpeg"/></Relationships>
</file>

<file path=ppt/slides/_rels/slide2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40.xml"/></Relationships>
</file>

<file path=ppt/slides/_rels/slide25.xml.rels><?xml version="1.0" encoding="UTF-8" standalone="yes"?>
<Relationships xmlns="http://schemas.openxmlformats.org/package/2006/relationships"><Relationship Id="rId8" Type="http://schemas.openxmlformats.org/officeDocument/2006/relationships/image" Target="../media/image74.jpeg"/><Relationship Id="rId3" Type="http://schemas.microsoft.com/office/2007/relationships/hdphoto" Target="../media/hdphoto8.wdp"/><Relationship Id="rId7" Type="http://schemas.microsoft.com/office/2007/relationships/hdphoto" Target="../media/hdphoto4.wdp"/><Relationship Id="rId2" Type="http://schemas.openxmlformats.org/officeDocument/2006/relationships/image" Target="../media/image72.jpeg"/><Relationship Id="rId1" Type="http://schemas.openxmlformats.org/officeDocument/2006/relationships/slideLayout" Target="../slideLayouts/slideLayout40.xml"/><Relationship Id="rId6" Type="http://schemas.openxmlformats.org/officeDocument/2006/relationships/image" Target="../media/image36.png"/><Relationship Id="rId5" Type="http://schemas.microsoft.com/office/2007/relationships/hdphoto" Target="../media/hdphoto9.wdp"/><Relationship Id="rId4" Type="http://schemas.openxmlformats.org/officeDocument/2006/relationships/image" Target="../media/image73.jpeg"/><Relationship Id="rId9" Type="http://schemas.microsoft.com/office/2007/relationships/hdphoto" Target="../media/hdphoto10.wdp"/></Relationships>
</file>

<file path=ppt/slides/_rels/slide2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png"/><Relationship Id="rId1" Type="http://schemas.openxmlformats.org/officeDocument/2006/relationships/slideLayout" Target="../slideLayouts/slideLayout40.xml"/><Relationship Id="rId5" Type="http://schemas.openxmlformats.org/officeDocument/2006/relationships/image" Target="../media/image3.png"/><Relationship Id="rId4" Type="http://schemas.openxmlformats.org/officeDocument/2006/relationships/image" Target="../media/image77.png"/></Relationships>
</file>

<file path=ppt/slides/_rels/slide2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Layout" Target="../slideLayouts/slideLayout40.xml"/></Relationships>
</file>

<file path=ppt/slides/_rels/slide28.xml.rels><?xml version="1.0" encoding="UTF-8" standalone="yes"?>
<Relationships xmlns="http://schemas.openxmlformats.org/package/2006/relationships"><Relationship Id="rId3" Type="http://schemas.openxmlformats.org/officeDocument/2006/relationships/image" Target="../media/image78.tiff"/><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8" Type="http://schemas.openxmlformats.org/officeDocument/2006/relationships/image" Target="../media/image14.emf"/><Relationship Id="rId13" Type="http://schemas.openxmlformats.org/officeDocument/2006/relationships/diagramQuickStyle" Target="../diagrams/quickStyle1.xml"/><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diagramLayout" Target="../diagrams/layout1.xml"/><Relationship Id="rId2" Type="http://schemas.openxmlformats.org/officeDocument/2006/relationships/notesSlide" Target="../notesSlides/notesSlide2.xml"/><Relationship Id="rId1" Type="http://schemas.openxmlformats.org/officeDocument/2006/relationships/slideLayout" Target="../slideLayouts/slideLayout40.xml"/><Relationship Id="rId6" Type="http://schemas.openxmlformats.org/officeDocument/2006/relationships/image" Target="../media/image12.emf"/><Relationship Id="rId11" Type="http://schemas.openxmlformats.org/officeDocument/2006/relationships/diagramData" Target="../diagrams/data1.xml"/><Relationship Id="rId5" Type="http://schemas.openxmlformats.org/officeDocument/2006/relationships/image" Target="../media/image11.png"/><Relationship Id="rId15" Type="http://schemas.microsoft.com/office/2007/relationships/diagramDrawing" Target="../diagrams/drawing1.xml"/><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 Id="rId14" Type="http://schemas.openxmlformats.org/officeDocument/2006/relationships/diagramColors" Target="../diagrams/colors1.xml"/></Relationships>
</file>

<file path=ppt/slides/_rels/slide4.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40.xml"/><Relationship Id="rId6" Type="http://schemas.openxmlformats.org/officeDocument/2006/relationships/image" Target="../media/image19.tiff"/><Relationship Id="rId5" Type="http://schemas.openxmlformats.org/officeDocument/2006/relationships/image" Target="../media/image18.jpe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jpeg"/><Relationship Id="rId7" Type="http://schemas.openxmlformats.org/officeDocument/2006/relationships/image" Target="../media/image23.jpeg"/><Relationship Id="rId2" Type="http://schemas.openxmlformats.org/officeDocument/2006/relationships/notesSlide" Target="../notesSlides/notesSlide4.xml"/><Relationship Id="rId1" Type="http://schemas.openxmlformats.org/officeDocument/2006/relationships/slideLayout" Target="../slideLayouts/slideLayout40.xml"/><Relationship Id="rId6" Type="http://schemas.openxmlformats.org/officeDocument/2006/relationships/image" Target="../media/image22.tiff"/><Relationship Id="rId5" Type="http://schemas.openxmlformats.org/officeDocument/2006/relationships/image" Target="../media/image21.tiff"/><Relationship Id="rId4" Type="http://schemas.openxmlformats.org/officeDocument/2006/relationships/image" Target="../media/image20.png"/><Relationship Id="rId9" Type="http://schemas.openxmlformats.org/officeDocument/2006/relationships/image" Target="../media/image25.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6.png"/><Relationship Id="rId1" Type="http://schemas.openxmlformats.org/officeDocument/2006/relationships/slideLayout" Target="../slideLayouts/slideLayout40.xml"/><Relationship Id="rId4" Type="http://schemas.openxmlformats.org/officeDocument/2006/relationships/image" Target="../media/image27.png"/></Relationships>
</file>

<file path=ppt/slides/_rels/slide7.xml.rels><?xml version="1.0" encoding="UTF-8" standalone="yes"?>
<Relationships xmlns="http://schemas.openxmlformats.org/package/2006/relationships"><Relationship Id="rId3" Type="http://schemas.microsoft.com/office/2007/relationships/hdphoto" Target="../media/hdphoto1.wdp"/><Relationship Id="rId7" Type="http://schemas.microsoft.com/office/2007/relationships/hdphoto" Target="../media/hdphoto3.wdp"/><Relationship Id="rId2" Type="http://schemas.openxmlformats.org/officeDocument/2006/relationships/image" Target="../media/image28.jpeg"/><Relationship Id="rId1" Type="http://schemas.openxmlformats.org/officeDocument/2006/relationships/slideLayout" Target="../slideLayouts/slideLayout40.xml"/><Relationship Id="rId6" Type="http://schemas.openxmlformats.org/officeDocument/2006/relationships/image" Target="../media/image30.jpeg"/><Relationship Id="rId5" Type="http://schemas.microsoft.com/office/2007/relationships/hdphoto" Target="../media/hdphoto2.wdp"/><Relationship Id="rId4" Type="http://schemas.openxmlformats.org/officeDocument/2006/relationships/image" Target="../media/image29.jpeg"/></Relationships>
</file>

<file path=ppt/slides/_rels/slide8.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40.xml"/><Relationship Id="rId6" Type="http://schemas.openxmlformats.org/officeDocument/2006/relationships/image" Target="../media/image35.tiff"/><Relationship Id="rId5" Type="http://schemas.openxmlformats.org/officeDocument/2006/relationships/image" Target="../media/image34.tiff"/><Relationship Id="rId4" Type="http://schemas.openxmlformats.org/officeDocument/2006/relationships/image" Target="../media/image33.png"/><Relationship Id="rId9" Type="http://schemas.openxmlformats.org/officeDocument/2006/relationships/image" Target="../media/image37.png"/></Relationships>
</file>

<file path=ppt/slides/_rels/slide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4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3435350"/>
            <a:ext cx="9144000" cy="1500188"/>
          </a:xfrm>
          <a:noFill/>
        </p:spPr>
        <p:txBody>
          <a:bodyPr anchor="ctr">
            <a:normAutofit fontScale="90000"/>
          </a:bodyPr>
          <a:lstStyle/>
          <a:p>
            <a:r>
              <a:rPr lang="es-ES" sz="2800" b="1" i="1" dirty="0" smtClean="0">
                <a:solidFill>
                  <a:schemeClr val="tx1">
                    <a:lumMod val="95000"/>
                    <a:lumOff val="5000"/>
                  </a:schemeClr>
                </a:solidFill>
              </a:rPr>
              <a:t>“Factor de Transferencia- TRANSFERON®”</a:t>
            </a:r>
            <a:br>
              <a:rPr lang="es-ES" sz="2800" b="1" i="1" dirty="0" smtClean="0">
                <a:solidFill>
                  <a:schemeClr val="tx1">
                    <a:lumMod val="95000"/>
                    <a:lumOff val="5000"/>
                  </a:schemeClr>
                </a:solidFill>
              </a:rPr>
            </a:br>
            <a:r>
              <a:rPr lang="es-ES" sz="2800" i="1" dirty="0" smtClean="0">
                <a:solidFill>
                  <a:schemeClr val="accent2">
                    <a:lumMod val="75000"/>
                  </a:schemeClr>
                </a:solidFill>
              </a:rPr>
              <a:t>Dr. Sergio Estrada-Parra</a:t>
            </a:r>
            <a:br>
              <a:rPr lang="es-ES" sz="2800" i="1" dirty="0" smtClean="0">
                <a:solidFill>
                  <a:schemeClr val="accent2">
                    <a:lumMod val="75000"/>
                  </a:schemeClr>
                </a:solidFill>
              </a:rPr>
            </a:br>
            <a:r>
              <a:rPr lang="es-ES" sz="2000" b="1" i="1" dirty="0" smtClean="0"/>
              <a:t>Profesor emérito ENCB-IPN</a:t>
            </a:r>
            <a:br>
              <a:rPr lang="es-ES" sz="2000" b="1" i="1" dirty="0" smtClean="0"/>
            </a:br>
            <a:r>
              <a:rPr lang="es-ES" sz="2000" b="1" i="1" dirty="0" smtClean="0"/>
              <a:t>Investigador emérito SNI</a:t>
            </a:r>
            <a:br>
              <a:rPr lang="es-ES" sz="2000" b="1" i="1" dirty="0" smtClean="0"/>
            </a:br>
            <a:endParaRPr lang="es-ES" sz="2000" b="1" i="1" dirty="0"/>
          </a:p>
        </p:txBody>
      </p:sp>
      <p:sp>
        <p:nvSpPr>
          <p:cNvPr id="10" name="CuadroTexto 9"/>
          <p:cNvSpPr txBox="1"/>
          <p:nvPr/>
        </p:nvSpPr>
        <p:spPr>
          <a:xfrm>
            <a:off x="685293" y="4803493"/>
            <a:ext cx="7773413" cy="1508105"/>
          </a:xfrm>
          <a:prstGeom prst="rect">
            <a:avLst/>
          </a:prstGeom>
          <a:noFill/>
          <a:ln>
            <a:noFill/>
          </a:ln>
        </p:spPr>
        <p:txBody>
          <a:bodyPr wrap="square" rtlCol="0">
            <a:spAutoFit/>
          </a:bodyPr>
          <a:lstStyle/>
          <a:p>
            <a:pPr algn="ctr"/>
            <a:r>
              <a:rPr lang="es-ES" sz="1100" b="1" dirty="0" smtClean="0">
                <a:solidFill>
                  <a:schemeClr val="tx2">
                    <a:lumMod val="75000"/>
                  </a:schemeClr>
                </a:solidFill>
              </a:rPr>
              <a:t>Escuela Nacional de Ciencias Biológicas</a:t>
            </a:r>
          </a:p>
          <a:p>
            <a:pPr algn="ctr"/>
            <a:r>
              <a:rPr lang="es-ES" sz="1100" b="1" dirty="0" smtClean="0">
                <a:solidFill>
                  <a:schemeClr val="tx2">
                    <a:lumMod val="75000"/>
                  </a:schemeClr>
                </a:solidFill>
              </a:rPr>
              <a:t>Prolongación de Carpio y Plan de Ayala S/</a:t>
            </a:r>
          </a:p>
          <a:p>
            <a:pPr algn="ctr"/>
            <a:r>
              <a:rPr lang="es-ES" sz="1100" b="1" dirty="0" smtClean="0">
                <a:solidFill>
                  <a:schemeClr val="tx2">
                    <a:lumMod val="75000"/>
                  </a:schemeClr>
                </a:solidFill>
              </a:rPr>
              <a:t>Col. Santo Tomás</a:t>
            </a:r>
          </a:p>
          <a:p>
            <a:pPr algn="ctr"/>
            <a:r>
              <a:rPr lang="es-ES" sz="1100" b="1" dirty="0" smtClean="0">
                <a:solidFill>
                  <a:schemeClr val="tx2">
                    <a:lumMod val="75000"/>
                  </a:schemeClr>
                </a:solidFill>
              </a:rPr>
              <a:t>México. DF</a:t>
            </a:r>
          </a:p>
          <a:p>
            <a:pPr algn="ctr"/>
            <a:r>
              <a:rPr lang="es-ES" sz="1100" b="1" dirty="0" smtClean="0">
                <a:solidFill>
                  <a:schemeClr val="tx2">
                    <a:lumMod val="75000"/>
                  </a:schemeClr>
                </a:solidFill>
              </a:rPr>
              <a:t>5729-6000, ext.  62507</a:t>
            </a:r>
          </a:p>
          <a:p>
            <a:pPr algn="ctr"/>
            <a:endParaRPr lang="es-ES" sz="1050" b="1" dirty="0">
              <a:solidFill>
                <a:schemeClr val="tx2">
                  <a:lumMod val="75000"/>
                </a:schemeClr>
              </a:solidFill>
            </a:endParaRPr>
          </a:p>
          <a:p>
            <a:pPr algn="ctr"/>
            <a:endParaRPr lang="es-ES" sz="1050" b="1" dirty="0" smtClean="0">
              <a:solidFill>
                <a:schemeClr val="tx2">
                  <a:lumMod val="75000"/>
                </a:schemeClr>
              </a:solidFill>
            </a:endParaRPr>
          </a:p>
          <a:p>
            <a:pPr algn="ctr"/>
            <a:r>
              <a:rPr lang="es-ES" sz="1600" b="1" i="1" dirty="0">
                <a:solidFill>
                  <a:schemeClr val="accent1">
                    <a:lumMod val="75000"/>
                  </a:schemeClr>
                </a:solidFill>
              </a:rPr>
              <a:t>u</a:t>
            </a:r>
            <a:r>
              <a:rPr lang="es-ES" sz="1600" b="1" i="1" dirty="0" smtClean="0">
                <a:solidFill>
                  <a:schemeClr val="accent1">
                    <a:lumMod val="75000"/>
                  </a:schemeClr>
                </a:solidFill>
              </a:rPr>
              <a:t>dibi.ipn.mx              udimeb.ipn.mx            useic.ipn.mx        pharmaft.ipn.mx</a:t>
            </a:r>
          </a:p>
        </p:txBody>
      </p:sp>
      <p:sp>
        <p:nvSpPr>
          <p:cNvPr id="3" name="CuadroTexto 2"/>
          <p:cNvSpPr txBox="1"/>
          <p:nvPr/>
        </p:nvSpPr>
        <p:spPr>
          <a:xfrm>
            <a:off x="999229" y="1689262"/>
            <a:ext cx="7400552" cy="523220"/>
          </a:xfrm>
          <a:prstGeom prst="rect">
            <a:avLst/>
          </a:prstGeom>
          <a:noFill/>
        </p:spPr>
        <p:txBody>
          <a:bodyPr wrap="none" rtlCol="0">
            <a:spAutoFit/>
          </a:bodyPr>
          <a:lstStyle/>
          <a:p>
            <a:r>
              <a:rPr lang="es-ES_tradnl" sz="2800" b="1" dirty="0" smtClean="0"/>
              <a:t>ACADEMIA NACIONAL DE MEDICINA DE MEXICO</a:t>
            </a:r>
            <a:endParaRPr lang="es-ES_tradnl" sz="2800" b="1" dirty="0"/>
          </a:p>
        </p:txBody>
      </p:sp>
      <p:pic>
        <p:nvPicPr>
          <p:cNvPr id="4" name="Imagen 3"/>
          <p:cNvPicPr>
            <a:picLocks noChangeAspect="1"/>
          </p:cNvPicPr>
          <p:nvPr/>
        </p:nvPicPr>
        <p:blipFill>
          <a:blip r:embed="rId3"/>
          <a:stretch>
            <a:fillRect/>
          </a:stretch>
        </p:blipFill>
        <p:spPr>
          <a:xfrm>
            <a:off x="3958346" y="217655"/>
            <a:ext cx="1017478" cy="1017478"/>
          </a:xfrm>
          <a:prstGeom prst="rect">
            <a:avLst/>
          </a:prstGeom>
        </p:spPr>
      </p:pic>
      <p:pic>
        <p:nvPicPr>
          <p:cNvPr id="12" name="Picture 4" descr="http://www.cidiroax.ipn.mx/guiaestudiantes/images/ipn.jpg"/>
          <p:cNvPicPr>
            <a:picLocks noChangeAspect="1" noChangeArrowheads="1"/>
          </p:cNvPicPr>
          <p:nvPr/>
        </p:nvPicPr>
        <p:blipFill>
          <a:blip r:embed="rId4" cstate="print"/>
          <a:srcRect/>
          <a:stretch>
            <a:fillRect/>
          </a:stretch>
        </p:blipFill>
        <p:spPr bwMode="auto">
          <a:xfrm>
            <a:off x="498417" y="315161"/>
            <a:ext cx="1001623" cy="1095000"/>
          </a:xfrm>
          <a:prstGeom prst="rect">
            <a:avLst/>
          </a:prstGeom>
          <a:noFill/>
        </p:spPr>
      </p:pic>
      <p:pic>
        <p:nvPicPr>
          <p:cNvPr id="13" name="Picture 2" descr="C:\Users\USER\Pictures\ENCB.pn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7605139" y="197861"/>
            <a:ext cx="1112498" cy="1114794"/>
          </a:xfrm>
          <a:prstGeom prst="rect">
            <a:avLst/>
          </a:prstGeom>
          <a:noFill/>
          <a:extLst>
            <a:ext uri="{909E8E84-426E-40DD-AFC4-6F175D3DCCD1}">
              <a14:hiddenFill xmlns:a14="http://schemas.microsoft.com/office/drawing/2010/main" xmlns="">
                <a:solidFill>
                  <a:srgbClr val="FFFFFF"/>
                </a:solidFill>
              </a14:hiddenFill>
            </a:ext>
          </a:extLst>
        </p:spPr>
      </p:pic>
      <p:sp>
        <p:nvSpPr>
          <p:cNvPr id="14" name="CuadroTexto 13"/>
          <p:cNvSpPr txBox="1"/>
          <p:nvPr/>
        </p:nvSpPr>
        <p:spPr>
          <a:xfrm>
            <a:off x="1069793" y="2234208"/>
            <a:ext cx="7259424" cy="954107"/>
          </a:xfrm>
          <a:prstGeom prst="rect">
            <a:avLst/>
          </a:prstGeom>
          <a:noFill/>
        </p:spPr>
        <p:txBody>
          <a:bodyPr wrap="none" rtlCol="0">
            <a:spAutoFit/>
          </a:bodyPr>
          <a:lstStyle/>
          <a:p>
            <a:pPr algn="ctr"/>
            <a:r>
              <a:rPr lang="es-ES_tradnl" sz="2800" i="1" dirty="0" smtClean="0"/>
              <a:t>“</a:t>
            </a:r>
            <a:r>
              <a:rPr lang="es-ES_tradnl" sz="2800" b="1" i="1" dirty="0" smtClean="0">
                <a:solidFill>
                  <a:schemeClr val="accent2">
                    <a:lumMod val="75000"/>
                  </a:schemeClr>
                </a:solidFill>
              </a:rPr>
              <a:t>Contribuciones de los </a:t>
            </a:r>
            <a:r>
              <a:rPr lang="es-ES_tradnl" sz="2800" b="1" i="1" dirty="0" err="1" smtClean="0">
                <a:solidFill>
                  <a:schemeClr val="accent2">
                    <a:lumMod val="75000"/>
                  </a:schemeClr>
                </a:solidFill>
              </a:rPr>
              <a:t>acad</a:t>
            </a:r>
            <a:r>
              <a:rPr lang="es-ES" sz="2800" b="1" i="1" dirty="0" err="1" smtClean="0">
                <a:solidFill>
                  <a:schemeClr val="accent2">
                    <a:lumMod val="75000"/>
                  </a:schemeClr>
                </a:solidFill>
              </a:rPr>
              <a:t>émicos</a:t>
            </a:r>
            <a:r>
              <a:rPr lang="es-ES" sz="2800" b="1" i="1" dirty="0" smtClean="0">
                <a:solidFill>
                  <a:schemeClr val="accent2">
                    <a:lumMod val="75000"/>
                  </a:schemeClr>
                </a:solidFill>
              </a:rPr>
              <a:t> al desarrollo</a:t>
            </a:r>
          </a:p>
          <a:p>
            <a:pPr algn="ctr"/>
            <a:r>
              <a:rPr lang="es-ES" sz="2800" b="1" i="1" dirty="0">
                <a:solidFill>
                  <a:schemeClr val="accent2">
                    <a:lumMod val="75000"/>
                  </a:schemeClr>
                </a:solidFill>
              </a:rPr>
              <a:t>d</a:t>
            </a:r>
            <a:r>
              <a:rPr lang="es-ES" sz="2800" b="1" i="1" dirty="0" smtClean="0">
                <a:solidFill>
                  <a:schemeClr val="accent2">
                    <a:lumMod val="75000"/>
                  </a:schemeClr>
                </a:solidFill>
              </a:rPr>
              <a:t>e la medicina</a:t>
            </a:r>
            <a:r>
              <a:rPr lang="es-ES" sz="2800" i="1" dirty="0" smtClean="0"/>
              <a:t>”</a:t>
            </a:r>
            <a:endParaRPr lang="es-ES_tradnl" sz="2800" i="1" dirty="0"/>
          </a:p>
        </p:txBody>
      </p:sp>
    </p:spTree>
    <p:extLst>
      <p:ext uri="{BB962C8B-B14F-4D97-AF65-F5344CB8AC3E}">
        <p14:creationId xmlns:p14="http://schemas.microsoft.com/office/powerpoint/2010/main" xmlns="" val="19645218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Imagen 10"/>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91845" y="3565177"/>
            <a:ext cx="1028700" cy="1371601"/>
          </a:xfrm>
          <a:prstGeom prst="rect">
            <a:avLst/>
          </a:prstGeom>
          <a:noFill/>
          <a:ln>
            <a:noFill/>
          </a:ln>
        </p:spPr>
        <p:style>
          <a:lnRef idx="2">
            <a:schemeClr val="accent1"/>
          </a:lnRef>
          <a:fillRef idx="1">
            <a:schemeClr val="lt1"/>
          </a:fillRef>
          <a:effectRef idx="0">
            <a:schemeClr val="accent1"/>
          </a:effectRef>
          <a:fontRef idx="minor">
            <a:schemeClr val="dk1"/>
          </a:fontRef>
        </p:style>
      </p:pic>
      <p:graphicFrame>
        <p:nvGraphicFramePr>
          <p:cNvPr id="15" name="Diagrama 14"/>
          <p:cNvGraphicFramePr/>
          <p:nvPr>
            <p:extLst/>
          </p:nvPr>
        </p:nvGraphicFramePr>
        <p:xfrm>
          <a:off x="257175" y="1478313"/>
          <a:ext cx="3986213" cy="345846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aphicFrame>
        <p:nvGraphicFramePr>
          <p:cNvPr id="17" name="Diagrama 16"/>
          <p:cNvGraphicFramePr/>
          <p:nvPr>
            <p:extLst/>
          </p:nvPr>
        </p:nvGraphicFramePr>
        <p:xfrm>
          <a:off x="4814888" y="1449738"/>
          <a:ext cx="4143375" cy="3487040"/>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8" name="Título 1"/>
          <p:cNvSpPr txBox="1">
            <a:spLocks/>
          </p:cNvSpPr>
          <p:nvPr/>
        </p:nvSpPr>
        <p:spPr>
          <a:xfrm>
            <a:off x="55381" y="916946"/>
            <a:ext cx="4628633" cy="549374"/>
          </a:xfrm>
          <a:prstGeom prst="rect">
            <a:avLst/>
          </a:prstGeom>
          <a:noFill/>
          <a:ln w="38100">
            <a:no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000" b="1" dirty="0">
                <a:solidFill>
                  <a:schemeClr val="accent5">
                    <a:lumMod val="50000"/>
                  </a:schemeClr>
                </a:solidFill>
              </a:rPr>
              <a:t>Acetato de Glatiramer</a:t>
            </a:r>
          </a:p>
        </p:txBody>
      </p:sp>
      <p:sp>
        <p:nvSpPr>
          <p:cNvPr id="19" name="Título 1"/>
          <p:cNvSpPr txBox="1">
            <a:spLocks/>
          </p:cNvSpPr>
          <p:nvPr/>
        </p:nvSpPr>
        <p:spPr>
          <a:xfrm>
            <a:off x="5422199" y="916946"/>
            <a:ext cx="3098347" cy="549374"/>
          </a:xfrm>
          <a:prstGeom prst="rect">
            <a:avLst/>
          </a:prstGeom>
          <a:noFill/>
          <a:ln w="38100">
            <a:noFill/>
          </a:ln>
        </p:spPr>
        <p:txBody>
          <a:bodyPr vert="horz" lIns="68580" tIns="34290" rIns="68580" bIns="34290" rtlCol="0" anchor="ctr">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2400" b="1" dirty="0" err="1">
                <a:solidFill>
                  <a:schemeClr val="accent5">
                    <a:lumMod val="50000"/>
                  </a:schemeClr>
                </a:solidFill>
                <a:latin typeface="Arial" charset="0"/>
                <a:ea typeface="Arial" charset="0"/>
                <a:cs typeface="Arial" charset="0"/>
              </a:rPr>
              <a:t>Transferon</a:t>
            </a:r>
            <a:r>
              <a:rPr lang="es-MX" sz="2400" b="1" dirty="0">
                <a:solidFill>
                  <a:schemeClr val="accent5">
                    <a:lumMod val="50000"/>
                  </a:schemeClr>
                </a:solidFill>
                <a:latin typeface="Arial" charset="0"/>
                <a:ea typeface="Arial" charset="0"/>
                <a:cs typeface="Arial" charset="0"/>
              </a:rPr>
              <a:t>®</a:t>
            </a:r>
          </a:p>
        </p:txBody>
      </p:sp>
      <p:sp>
        <p:nvSpPr>
          <p:cNvPr id="3" name="Marcador de número de diapositiva 2"/>
          <p:cNvSpPr>
            <a:spLocks noGrp="1"/>
          </p:cNvSpPr>
          <p:nvPr>
            <p:ph type="sldNum" sz="quarter" idx="12"/>
          </p:nvPr>
        </p:nvSpPr>
        <p:spPr/>
        <p:txBody>
          <a:bodyPr/>
          <a:lstStyle/>
          <a:p>
            <a:fld id="{4FAB73BC-B049-4115-A692-8D63A059BFB8}" type="slidenum">
              <a:rPr lang="en-US" sz="1100" smtClean="0">
                <a:latin typeface="Arial" charset="0"/>
                <a:ea typeface="Arial" charset="0"/>
                <a:cs typeface="Arial" charset="0"/>
              </a:rPr>
              <a:pPr/>
              <a:t>10</a:t>
            </a:fld>
            <a:endParaRPr lang="en-US" sz="1100" dirty="0">
              <a:latin typeface="Arial" charset="0"/>
              <a:ea typeface="Arial" charset="0"/>
              <a:cs typeface="Arial" charset="0"/>
            </a:endParaRPr>
          </a:p>
        </p:txBody>
      </p:sp>
      <p:sp>
        <p:nvSpPr>
          <p:cNvPr id="2" name="Rectángulo 1"/>
          <p:cNvSpPr/>
          <p:nvPr/>
        </p:nvSpPr>
        <p:spPr>
          <a:xfrm>
            <a:off x="112014" y="5124717"/>
            <a:ext cx="4572000" cy="553998"/>
          </a:xfrm>
          <a:prstGeom prst="rect">
            <a:avLst/>
          </a:prstGeom>
        </p:spPr>
        <p:txBody>
          <a:bodyPr>
            <a:spAutoFit/>
          </a:bodyPr>
          <a:lstStyle/>
          <a:p>
            <a:pPr marL="342900" indent="-342900">
              <a:spcBef>
                <a:spcPts val="0"/>
              </a:spcBef>
              <a:spcAft>
                <a:spcPts val="0"/>
              </a:spcAft>
            </a:pPr>
            <a:r>
              <a:rPr lang="en-US" sz="600" dirty="0" err="1">
                <a:latin typeface="Calibri" panose="020F0502020204030204" pitchFamily="34" charset="0"/>
                <a:ea typeface="Cambria" panose="02040503050406030204" pitchFamily="18" charset="0"/>
                <a:cs typeface="Times New Roman" panose="02020603050405020304" pitchFamily="18" charset="0"/>
              </a:rPr>
              <a:t>Bomprezzi</a:t>
            </a:r>
            <a:r>
              <a:rPr lang="en-US" sz="600" dirty="0">
                <a:latin typeface="Calibri" panose="020F0502020204030204" pitchFamily="34" charset="0"/>
                <a:ea typeface="Cambria" panose="02040503050406030204" pitchFamily="18" charset="0"/>
                <a:cs typeface="Times New Roman" panose="02020603050405020304" pitchFamily="18" charset="0"/>
              </a:rPr>
              <a:t>, R., et al., </a:t>
            </a:r>
            <a:r>
              <a:rPr lang="en-US" sz="600" i="1" dirty="0" err="1">
                <a:latin typeface="Calibri" panose="020F0502020204030204" pitchFamily="34" charset="0"/>
                <a:ea typeface="Cambria" panose="02040503050406030204" pitchFamily="18" charset="0"/>
                <a:cs typeface="Times New Roman" panose="02020603050405020304" pitchFamily="18" charset="0"/>
              </a:rPr>
              <a:t>Glatiramer</a:t>
            </a:r>
            <a:r>
              <a:rPr lang="en-US" sz="600" i="1" dirty="0">
                <a:latin typeface="Calibri" panose="020F0502020204030204" pitchFamily="34" charset="0"/>
                <a:ea typeface="Cambria" panose="02040503050406030204" pitchFamily="18" charset="0"/>
                <a:cs typeface="Times New Roman" panose="02020603050405020304" pitchFamily="18" charset="0"/>
              </a:rPr>
              <a:t> acetate-specific antibody </a:t>
            </a:r>
            <a:r>
              <a:rPr lang="en-US" sz="600" i="1" dirty="0" err="1">
                <a:latin typeface="Calibri" panose="020F0502020204030204" pitchFamily="34" charset="0"/>
                <a:ea typeface="Cambria" panose="02040503050406030204" pitchFamily="18" charset="0"/>
                <a:cs typeface="Times New Roman" panose="02020603050405020304" pitchFamily="18" charset="0"/>
              </a:rPr>
              <a:t>titres</a:t>
            </a:r>
            <a:r>
              <a:rPr lang="en-US" sz="600" i="1" dirty="0">
                <a:latin typeface="Calibri" panose="020F0502020204030204" pitchFamily="34" charset="0"/>
                <a:ea typeface="Cambria" panose="02040503050406030204" pitchFamily="18" charset="0"/>
                <a:cs typeface="Times New Roman" panose="02020603050405020304" pitchFamily="18" charset="0"/>
              </a:rPr>
              <a:t> in patients with relapsing / remitting multiple sclerosis and in experimental autoimmune encephalomyelitis.</a:t>
            </a:r>
            <a:r>
              <a:rPr lang="en-US" sz="600" dirty="0">
                <a:latin typeface="Calibri" panose="020F0502020204030204" pitchFamily="34" charset="0"/>
                <a:ea typeface="Cambria" panose="02040503050406030204" pitchFamily="18" charset="0"/>
                <a:cs typeface="Times New Roman" panose="02020603050405020304" pitchFamily="18" charset="0"/>
              </a:rPr>
              <a:t> </a:t>
            </a:r>
            <a:r>
              <a:rPr lang="en-US" sz="600" dirty="0" err="1">
                <a:latin typeface="Calibri" panose="020F0502020204030204" pitchFamily="34" charset="0"/>
                <a:ea typeface="Cambria" panose="02040503050406030204" pitchFamily="18" charset="0"/>
                <a:cs typeface="Times New Roman" panose="02020603050405020304" pitchFamily="18" charset="0"/>
              </a:rPr>
              <a:t>Scand</a:t>
            </a:r>
            <a:r>
              <a:rPr lang="en-US" sz="600" dirty="0">
                <a:latin typeface="Calibri" panose="020F0502020204030204" pitchFamily="34" charset="0"/>
                <a:ea typeface="Cambria" panose="02040503050406030204" pitchFamily="18" charset="0"/>
                <a:cs typeface="Times New Roman" panose="02020603050405020304" pitchFamily="18" charset="0"/>
              </a:rPr>
              <a:t> J </a:t>
            </a:r>
            <a:r>
              <a:rPr lang="en-US" sz="600" dirty="0" err="1">
                <a:latin typeface="Calibri" panose="020F0502020204030204" pitchFamily="34" charset="0"/>
                <a:ea typeface="Cambria" panose="02040503050406030204" pitchFamily="18" charset="0"/>
                <a:cs typeface="Times New Roman" panose="02020603050405020304" pitchFamily="18" charset="0"/>
              </a:rPr>
              <a:t>Immunol</a:t>
            </a:r>
            <a:r>
              <a:rPr lang="en-US" sz="600" dirty="0">
                <a:latin typeface="Calibri" panose="020F0502020204030204" pitchFamily="34" charset="0"/>
                <a:ea typeface="Cambria" panose="02040503050406030204" pitchFamily="18" charset="0"/>
                <a:cs typeface="Times New Roman" panose="02020603050405020304" pitchFamily="18" charset="0"/>
              </a:rPr>
              <a:t>, 2011. </a:t>
            </a:r>
            <a:r>
              <a:rPr lang="en-US" sz="600" b="1" dirty="0">
                <a:latin typeface="Calibri" panose="020F0502020204030204" pitchFamily="34" charset="0"/>
                <a:ea typeface="Cambria" panose="02040503050406030204" pitchFamily="18" charset="0"/>
                <a:cs typeface="Times New Roman" panose="02020603050405020304" pitchFamily="18" charset="0"/>
              </a:rPr>
              <a:t>74</a:t>
            </a:r>
            <a:r>
              <a:rPr lang="en-US" sz="600" dirty="0">
                <a:latin typeface="Calibri" panose="020F0502020204030204" pitchFamily="34" charset="0"/>
                <a:ea typeface="Cambria" panose="02040503050406030204" pitchFamily="18" charset="0"/>
                <a:cs typeface="Times New Roman" panose="02020603050405020304" pitchFamily="18" charset="0"/>
              </a:rPr>
              <a:t>(3): p. 219-26.</a:t>
            </a:r>
            <a:endParaRPr lang="es-MX" sz="600" dirty="0">
              <a:latin typeface="Calibri" panose="020F0502020204030204" pitchFamily="34" charset="0"/>
              <a:ea typeface="Cambria" panose="02040503050406030204" pitchFamily="18" charset="0"/>
              <a:cs typeface="Times New Roman" panose="02020603050405020304" pitchFamily="18" charset="0"/>
            </a:endParaRPr>
          </a:p>
          <a:p>
            <a:pPr marL="342900" indent="-342900">
              <a:spcBef>
                <a:spcPts val="0"/>
              </a:spcBef>
              <a:spcAft>
                <a:spcPts val="0"/>
              </a:spcAft>
            </a:pPr>
            <a:r>
              <a:rPr lang="en-US" sz="600" dirty="0">
                <a:latin typeface="Calibri" panose="020F0502020204030204" pitchFamily="34" charset="0"/>
                <a:ea typeface="Cambria" panose="02040503050406030204" pitchFamily="18" charset="0"/>
                <a:cs typeface="Times New Roman" panose="02020603050405020304" pitchFamily="18" charset="0"/>
              </a:rPr>
              <a:t>Cohen, B.A., et al., </a:t>
            </a:r>
            <a:r>
              <a:rPr lang="en-US" sz="600" i="1" dirty="0">
                <a:latin typeface="Calibri" panose="020F0502020204030204" pitchFamily="34" charset="0"/>
                <a:ea typeface="Cambria" panose="02040503050406030204" pitchFamily="18" charset="0"/>
                <a:cs typeface="Times New Roman" panose="02020603050405020304" pitchFamily="18" charset="0"/>
              </a:rPr>
              <a:t>The implications of immunogenicity for protein-based multiple sclerosis therapies.</a:t>
            </a:r>
            <a:r>
              <a:rPr lang="en-US" sz="600" dirty="0">
                <a:latin typeface="Calibri" panose="020F0502020204030204" pitchFamily="34" charset="0"/>
                <a:ea typeface="Cambria" panose="02040503050406030204" pitchFamily="18" charset="0"/>
                <a:cs typeface="Times New Roman" panose="02020603050405020304" pitchFamily="18" charset="0"/>
              </a:rPr>
              <a:t> J </a:t>
            </a:r>
            <a:r>
              <a:rPr lang="en-US" sz="600" dirty="0" err="1">
                <a:latin typeface="Calibri" panose="020F0502020204030204" pitchFamily="34" charset="0"/>
                <a:ea typeface="Cambria" panose="02040503050406030204" pitchFamily="18" charset="0"/>
                <a:cs typeface="Times New Roman" panose="02020603050405020304" pitchFamily="18" charset="0"/>
              </a:rPr>
              <a:t>Neurol</a:t>
            </a:r>
            <a:r>
              <a:rPr lang="en-US" sz="600" dirty="0">
                <a:latin typeface="Calibri" panose="020F0502020204030204" pitchFamily="34" charset="0"/>
                <a:ea typeface="Cambria" panose="02040503050406030204" pitchFamily="18" charset="0"/>
                <a:cs typeface="Times New Roman" panose="02020603050405020304" pitchFamily="18" charset="0"/>
              </a:rPr>
              <a:t> </a:t>
            </a:r>
            <a:r>
              <a:rPr lang="en-US" sz="600" dirty="0" err="1">
                <a:latin typeface="Calibri" panose="020F0502020204030204" pitchFamily="34" charset="0"/>
                <a:ea typeface="Cambria" panose="02040503050406030204" pitchFamily="18" charset="0"/>
                <a:cs typeface="Times New Roman" panose="02020603050405020304" pitchFamily="18" charset="0"/>
              </a:rPr>
              <a:t>Sci</a:t>
            </a:r>
            <a:r>
              <a:rPr lang="en-US" sz="600" dirty="0">
                <a:latin typeface="Calibri" panose="020F0502020204030204" pitchFamily="34" charset="0"/>
                <a:ea typeface="Cambria" panose="02040503050406030204" pitchFamily="18" charset="0"/>
                <a:cs typeface="Times New Roman" panose="02020603050405020304" pitchFamily="18" charset="0"/>
              </a:rPr>
              <a:t>, 2008. </a:t>
            </a:r>
            <a:r>
              <a:rPr lang="en-US" sz="600" b="1" dirty="0">
                <a:latin typeface="Calibri" panose="020F0502020204030204" pitchFamily="34" charset="0"/>
                <a:ea typeface="Cambria" panose="02040503050406030204" pitchFamily="18" charset="0"/>
                <a:cs typeface="Times New Roman" panose="02020603050405020304" pitchFamily="18" charset="0"/>
              </a:rPr>
              <a:t>275</a:t>
            </a:r>
            <a:r>
              <a:rPr lang="en-US" sz="600" dirty="0">
                <a:latin typeface="Calibri" panose="020F0502020204030204" pitchFamily="34" charset="0"/>
                <a:ea typeface="Cambria" panose="02040503050406030204" pitchFamily="18" charset="0"/>
                <a:cs typeface="Times New Roman" panose="02020603050405020304" pitchFamily="18" charset="0"/>
              </a:rPr>
              <a:t>(1-2): p. 7-17.</a:t>
            </a:r>
            <a:endParaRPr lang="es-MX" sz="600" dirty="0">
              <a:latin typeface="Calibri" panose="020F0502020204030204" pitchFamily="34" charset="0"/>
              <a:ea typeface="Cambria" panose="02040503050406030204" pitchFamily="18" charset="0"/>
              <a:cs typeface="Times New Roman" panose="02020603050405020304" pitchFamily="18" charset="0"/>
            </a:endParaRPr>
          </a:p>
          <a:p>
            <a:pPr marL="342900" indent="-342900">
              <a:spcBef>
                <a:spcPts val="0"/>
              </a:spcBef>
              <a:spcAft>
                <a:spcPts val="0"/>
              </a:spcAft>
            </a:pPr>
            <a:r>
              <a:rPr lang="en-US" sz="600" dirty="0" err="1">
                <a:latin typeface="Calibri" panose="020F0502020204030204" pitchFamily="34" charset="0"/>
                <a:ea typeface="Cambria" panose="02040503050406030204" pitchFamily="18" charset="0"/>
                <a:cs typeface="Times New Roman" panose="02020603050405020304" pitchFamily="18" charset="0"/>
              </a:rPr>
              <a:t>Teitelbaum</a:t>
            </a:r>
            <a:r>
              <a:rPr lang="en-US" sz="600" dirty="0">
                <a:latin typeface="Calibri" panose="020F0502020204030204" pitchFamily="34" charset="0"/>
                <a:ea typeface="Cambria" panose="02040503050406030204" pitchFamily="18" charset="0"/>
                <a:cs typeface="Times New Roman" panose="02020603050405020304" pitchFamily="18" charset="0"/>
              </a:rPr>
              <a:t>, D., et al., </a:t>
            </a:r>
            <a:r>
              <a:rPr lang="en-US" sz="600" i="1" dirty="0">
                <a:latin typeface="Calibri" panose="020F0502020204030204" pitchFamily="34" charset="0"/>
                <a:ea typeface="Cambria" panose="02040503050406030204" pitchFamily="18" charset="0"/>
                <a:cs typeface="Times New Roman" panose="02020603050405020304" pitchFamily="18" charset="0"/>
              </a:rPr>
              <a:t>Antibodies to </a:t>
            </a:r>
            <a:r>
              <a:rPr lang="en-US" sz="600" i="1" dirty="0" err="1">
                <a:latin typeface="Calibri" panose="020F0502020204030204" pitchFamily="34" charset="0"/>
                <a:ea typeface="Cambria" panose="02040503050406030204" pitchFamily="18" charset="0"/>
                <a:cs typeface="Times New Roman" panose="02020603050405020304" pitchFamily="18" charset="0"/>
              </a:rPr>
              <a:t>glatiramer</a:t>
            </a:r>
            <a:r>
              <a:rPr lang="en-US" sz="600" i="1" dirty="0">
                <a:latin typeface="Calibri" panose="020F0502020204030204" pitchFamily="34" charset="0"/>
                <a:ea typeface="Cambria" panose="02040503050406030204" pitchFamily="18" charset="0"/>
                <a:cs typeface="Times New Roman" panose="02020603050405020304" pitchFamily="18" charset="0"/>
              </a:rPr>
              <a:t> acetate do not interfere with its biological functions and therapeutic efficacy.</a:t>
            </a:r>
            <a:r>
              <a:rPr lang="en-US" sz="600" dirty="0">
                <a:latin typeface="Calibri" panose="020F0502020204030204" pitchFamily="34" charset="0"/>
                <a:ea typeface="Cambria" panose="02040503050406030204" pitchFamily="18" charset="0"/>
                <a:cs typeface="Times New Roman" panose="02020603050405020304" pitchFamily="18" charset="0"/>
              </a:rPr>
              <a:t> </a:t>
            </a:r>
            <a:r>
              <a:rPr lang="es-MX" sz="600" dirty="0" err="1">
                <a:latin typeface="Calibri" panose="020F0502020204030204" pitchFamily="34" charset="0"/>
                <a:ea typeface="Cambria" panose="02040503050406030204" pitchFamily="18" charset="0"/>
                <a:cs typeface="Times New Roman" panose="02020603050405020304" pitchFamily="18" charset="0"/>
              </a:rPr>
              <a:t>Mult</a:t>
            </a:r>
            <a:r>
              <a:rPr lang="es-MX" sz="600" dirty="0">
                <a:latin typeface="Calibri" panose="020F0502020204030204" pitchFamily="34" charset="0"/>
                <a:ea typeface="Cambria" panose="02040503050406030204" pitchFamily="18" charset="0"/>
                <a:cs typeface="Times New Roman" panose="02020603050405020304" pitchFamily="18" charset="0"/>
              </a:rPr>
              <a:t> </a:t>
            </a:r>
            <a:r>
              <a:rPr lang="es-MX" sz="600" dirty="0" err="1">
                <a:latin typeface="Calibri" panose="020F0502020204030204" pitchFamily="34" charset="0"/>
                <a:ea typeface="Cambria" panose="02040503050406030204" pitchFamily="18" charset="0"/>
                <a:cs typeface="Times New Roman" panose="02020603050405020304" pitchFamily="18" charset="0"/>
              </a:rPr>
              <a:t>Scler</a:t>
            </a:r>
            <a:r>
              <a:rPr lang="es-MX" sz="600" dirty="0">
                <a:latin typeface="Calibri" panose="020F0502020204030204" pitchFamily="34" charset="0"/>
                <a:ea typeface="Cambria" panose="02040503050406030204" pitchFamily="18" charset="0"/>
                <a:cs typeface="Times New Roman" panose="02020603050405020304" pitchFamily="18" charset="0"/>
              </a:rPr>
              <a:t>, 2003. </a:t>
            </a:r>
            <a:r>
              <a:rPr lang="es-MX" sz="600" b="1" dirty="0">
                <a:latin typeface="Calibri" panose="020F0502020204030204" pitchFamily="34" charset="0"/>
                <a:ea typeface="Cambria" panose="02040503050406030204" pitchFamily="18" charset="0"/>
                <a:cs typeface="Times New Roman" panose="02020603050405020304" pitchFamily="18" charset="0"/>
              </a:rPr>
              <a:t>9</a:t>
            </a:r>
            <a:r>
              <a:rPr lang="es-MX" sz="600" dirty="0">
                <a:latin typeface="Calibri" panose="020F0502020204030204" pitchFamily="34" charset="0"/>
                <a:ea typeface="Cambria" panose="02040503050406030204" pitchFamily="18" charset="0"/>
                <a:cs typeface="Times New Roman" panose="02020603050405020304" pitchFamily="18" charset="0"/>
              </a:rPr>
              <a:t>(6): p. 592-9.</a:t>
            </a:r>
          </a:p>
        </p:txBody>
      </p:sp>
      <p:sp>
        <p:nvSpPr>
          <p:cNvPr id="4" name="Rectángulo 3"/>
          <p:cNvSpPr/>
          <p:nvPr/>
        </p:nvSpPr>
        <p:spPr>
          <a:xfrm>
            <a:off x="4685372" y="5117856"/>
            <a:ext cx="4572000" cy="761747"/>
          </a:xfrm>
          <a:prstGeom prst="rect">
            <a:avLst/>
          </a:prstGeom>
        </p:spPr>
        <p:txBody>
          <a:bodyPr>
            <a:spAutoFit/>
          </a:bodyPr>
          <a:lstStyle/>
          <a:p>
            <a:r>
              <a:rPr lang="es-MX" sz="600" dirty="0">
                <a:latin typeface="Cambria" panose="02040503050406030204" pitchFamily="18" charset="0"/>
                <a:ea typeface="Cambria" panose="02040503050406030204" pitchFamily="18" charset="0"/>
                <a:cs typeface="Times New Roman" panose="02020603050405020304" pitchFamily="18" charset="0"/>
              </a:rPr>
              <a:t>Medina-Rivero, E., et al., </a:t>
            </a:r>
            <a:r>
              <a:rPr lang="es-MX" sz="600" i="1" dirty="0" err="1">
                <a:latin typeface="Cambria" panose="02040503050406030204" pitchFamily="18" charset="0"/>
                <a:ea typeface="Cambria" panose="02040503050406030204" pitchFamily="18" charset="0"/>
                <a:cs typeface="Times New Roman" panose="02020603050405020304" pitchFamily="18" charset="0"/>
              </a:rPr>
              <a:t>Batch</a:t>
            </a:r>
            <a:r>
              <a:rPr lang="es-MX" sz="600" i="1" dirty="0">
                <a:latin typeface="Cambria" panose="02040503050406030204" pitchFamily="18" charset="0"/>
                <a:ea typeface="Cambria" panose="02040503050406030204" pitchFamily="18" charset="0"/>
                <a:cs typeface="Times New Roman" panose="02020603050405020304" pitchFamily="18" charset="0"/>
              </a:rPr>
              <a:t>-to-</a:t>
            </a:r>
            <a:r>
              <a:rPr lang="es-MX" sz="600" i="1" dirty="0" err="1">
                <a:latin typeface="Cambria" panose="02040503050406030204" pitchFamily="18" charset="0"/>
                <a:ea typeface="Cambria" panose="02040503050406030204" pitchFamily="18" charset="0"/>
                <a:cs typeface="Times New Roman" panose="02020603050405020304" pitchFamily="18" charset="0"/>
              </a:rPr>
              <a:t>batch</a:t>
            </a:r>
            <a:r>
              <a:rPr lang="es-MX" sz="600" i="1" dirty="0">
                <a:latin typeface="Cambria" panose="02040503050406030204" pitchFamily="18" charset="0"/>
                <a:ea typeface="Cambria" panose="02040503050406030204" pitchFamily="18" charset="0"/>
                <a:cs typeface="Times New Roman" panose="02020603050405020304" pitchFamily="18" charset="0"/>
              </a:rPr>
              <a:t> </a:t>
            </a:r>
            <a:r>
              <a:rPr lang="es-MX" sz="600" i="1" dirty="0" err="1">
                <a:latin typeface="Cambria" panose="02040503050406030204" pitchFamily="18" charset="0"/>
                <a:ea typeface="Cambria" panose="02040503050406030204" pitchFamily="18" charset="0"/>
                <a:cs typeface="Times New Roman" panose="02020603050405020304" pitchFamily="18" charset="0"/>
              </a:rPr>
              <a:t>reproducibility</a:t>
            </a:r>
            <a:r>
              <a:rPr lang="es-MX" sz="600" i="1" dirty="0">
                <a:latin typeface="Cambria" panose="02040503050406030204" pitchFamily="18" charset="0"/>
                <a:ea typeface="Cambria" panose="02040503050406030204" pitchFamily="18" charset="0"/>
                <a:cs typeface="Times New Roman" panose="02020603050405020304" pitchFamily="18" charset="0"/>
              </a:rPr>
              <a:t> of </a:t>
            </a:r>
            <a:r>
              <a:rPr lang="es-MX" sz="600" i="1" dirty="0" err="1">
                <a:latin typeface="Cambria" panose="02040503050406030204" pitchFamily="18" charset="0"/>
                <a:ea typeface="Cambria" panose="02040503050406030204" pitchFamily="18" charset="0"/>
                <a:cs typeface="Times New Roman" panose="02020603050405020304" pitchFamily="18" charset="0"/>
              </a:rPr>
              <a:t>Transferon</a:t>
            </a:r>
            <a:r>
              <a:rPr lang="es-MX" sz="600" i="1" dirty="0">
                <a:latin typeface="Cambria" panose="02040503050406030204" pitchFamily="18" charset="0"/>
                <a:ea typeface="Cambria" panose="02040503050406030204" pitchFamily="18" charset="0"/>
                <a:cs typeface="Times New Roman" panose="02020603050405020304" pitchFamily="18" charset="0"/>
              </a:rPr>
              <a:t>.</a:t>
            </a:r>
            <a:r>
              <a:rPr lang="es-MX" sz="600" dirty="0">
                <a:latin typeface="Cambria" panose="02040503050406030204" pitchFamily="18" charset="0"/>
                <a:ea typeface="Cambria" panose="02040503050406030204" pitchFamily="18" charset="0"/>
                <a:cs typeface="Times New Roman" panose="02020603050405020304" pitchFamily="18" charset="0"/>
              </a:rPr>
              <a:t> J </a:t>
            </a:r>
            <a:r>
              <a:rPr lang="es-MX" sz="600" dirty="0" err="1">
                <a:latin typeface="Cambria" panose="02040503050406030204" pitchFamily="18" charset="0"/>
                <a:ea typeface="Cambria" panose="02040503050406030204" pitchFamily="18" charset="0"/>
                <a:cs typeface="Times New Roman" panose="02020603050405020304" pitchFamily="18" charset="0"/>
              </a:rPr>
              <a:t>Pharm</a:t>
            </a:r>
            <a:r>
              <a:rPr lang="es-MX" sz="600" dirty="0">
                <a:latin typeface="Cambria" panose="02040503050406030204" pitchFamily="18" charset="0"/>
                <a:ea typeface="Cambria" panose="02040503050406030204" pitchFamily="18" charset="0"/>
                <a:cs typeface="Times New Roman" panose="02020603050405020304" pitchFamily="18" charset="0"/>
              </a:rPr>
              <a:t> </a:t>
            </a:r>
            <a:r>
              <a:rPr lang="es-MX" sz="600" dirty="0" err="1">
                <a:latin typeface="Cambria" panose="02040503050406030204" pitchFamily="18" charset="0"/>
                <a:ea typeface="Cambria" panose="02040503050406030204" pitchFamily="18" charset="0"/>
                <a:cs typeface="Times New Roman" panose="02020603050405020304" pitchFamily="18" charset="0"/>
              </a:rPr>
              <a:t>Biomed</a:t>
            </a:r>
            <a:r>
              <a:rPr lang="es-MX" sz="600" dirty="0">
                <a:latin typeface="Cambria" panose="02040503050406030204" pitchFamily="18" charset="0"/>
                <a:ea typeface="Cambria" panose="02040503050406030204" pitchFamily="18" charset="0"/>
                <a:cs typeface="Times New Roman" panose="02020603050405020304" pitchFamily="18" charset="0"/>
              </a:rPr>
              <a:t> Anal, 2014. </a:t>
            </a:r>
            <a:r>
              <a:rPr lang="es-MX" sz="600" b="1" dirty="0">
                <a:latin typeface="Cambria" panose="02040503050406030204" pitchFamily="18" charset="0"/>
                <a:ea typeface="Cambria" panose="02040503050406030204" pitchFamily="18" charset="0"/>
                <a:cs typeface="Times New Roman" panose="02020603050405020304" pitchFamily="18" charset="0"/>
              </a:rPr>
              <a:t>88</a:t>
            </a:r>
            <a:r>
              <a:rPr lang="es-MX" sz="600" dirty="0">
                <a:latin typeface="Cambria" panose="02040503050406030204" pitchFamily="18" charset="0"/>
                <a:ea typeface="Cambria" panose="02040503050406030204" pitchFamily="18" charset="0"/>
                <a:cs typeface="Times New Roman" panose="02020603050405020304" pitchFamily="18" charset="0"/>
              </a:rPr>
              <a:t>: p. 289-94.</a:t>
            </a:r>
          </a:p>
          <a:p>
            <a:r>
              <a:rPr lang="es-MX" sz="600" dirty="0"/>
              <a:t>Salinas-</a:t>
            </a:r>
            <a:r>
              <a:rPr lang="es-MX" sz="600" dirty="0" err="1"/>
              <a:t>Jazmin</a:t>
            </a:r>
            <a:r>
              <a:rPr lang="es-MX" sz="600" dirty="0"/>
              <a:t>, N., et al., </a:t>
            </a:r>
            <a:r>
              <a:rPr lang="es-MX" sz="600" i="1" dirty="0"/>
              <a:t>Herpes </a:t>
            </a:r>
            <a:r>
              <a:rPr lang="es-MX" sz="600" i="1" dirty="0" err="1"/>
              <a:t>murine</a:t>
            </a:r>
            <a:r>
              <a:rPr lang="es-MX" sz="600" i="1" dirty="0"/>
              <a:t> </a:t>
            </a:r>
            <a:r>
              <a:rPr lang="es-MX" sz="600" i="1" dirty="0" err="1"/>
              <a:t>model</a:t>
            </a:r>
            <a:r>
              <a:rPr lang="es-MX" sz="600" i="1" dirty="0"/>
              <a:t> as a </a:t>
            </a:r>
            <a:r>
              <a:rPr lang="es-MX" sz="600" i="1" dirty="0" err="1"/>
              <a:t>biological</a:t>
            </a:r>
            <a:r>
              <a:rPr lang="es-MX" sz="600" i="1" dirty="0"/>
              <a:t> </a:t>
            </a:r>
            <a:r>
              <a:rPr lang="es-MX" sz="600" i="1" dirty="0" err="1"/>
              <a:t>assay</a:t>
            </a:r>
            <a:r>
              <a:rPr lang="es-MX" sz="600" i="1" dirty="0"/>
              <a:t> to test </a:t>
            </a:r>
            <a:r>
              <a:rPr lang="es-MX" sz="600" i="1" dirty="0" err="1"/>
              <a:t>dialyzable</a:t>
            </a:r>
            <a:r>
              <a:rPr lang="es-MX" sz="600" i="1" dirty="0"/>
              <a:t> </a:t>
            </a:r>
            <a:r>
              <a:rPr lang="es-MX" sz="600" i="1" dirty="0" err="1"/>
              <a:t>leukocyte</a:t>
            </a:r>
            <a:r>
              <a:rPr lang="es-MX" sz="600" i="1" dirty="0"/>
              <a:t> </a:t>
            </a:r>
            <a:r>
              <a:rPr lang="es-MX" sz="600" i="1" dirty="0" err="1"/>
              <a:t>extracts</a:t>
            </a:r>
            <a:r>
              <a:rPr lang="es-MX" sz="600" i="1" dirty="0"/>
              <a:t> </a:t>
            </a:r>
            <a:r>
              <a:rPr lang="es-MX" sz="600" i="1" dirty="0" err="1"/>
              <a:t>activity</a:t>
            </a:r>
            <a:r>
              <a:rPr lang="es-MX" sz="600" i="1" dirty="0"/>
              <a:t>.</a:t>
            </a:r>
            <a:r>
              <a:rPr lang="es-MX" sz="600" dirty="0"/>
              <a:t> J </a:t>
            </a:r>
            <a:r>
              <a:rPr lang="es-MX" sz="600" dirty="0" err="1"/>
              <a:t>Immunol</a:t>
            </a:r>
            <a:r>
              <a:rPr lang="es-MX" sz="600" dirty="0"/>
              <a:t> Res, 2015. </a:t>
            </a:r>
            <a:r>
              <a:rPr lang="es-MX" sz="600" b="1" dirty="0"/>
              <a:t>2015</a:t>
            </a:r>
            <a:r>
              <a:rPr lang="es-MX" sz="600" dirty="0"/>
              <a:t>: p. 146305.</a:t>
            </a:r>
          </a:p>
          <a:p>
            <a:r>
              <a:rPr lang="en-US" sz="600" dirty="0"/>
              <a:t>Toni Homberg, V.S., Jorge Galicia-</a:t>
            </a:r>
            <a:r>
              <a:rPr lang="en-US" sz="600" dirty="0" err="1"/>
              <a:t>Carreón</a:t>
            </a:r>
            <a:r>
              <a:rPr lang="en-US" sz="600" dirty="0"/>
              <a:t>, </a:t>
            </a:r>
            <a:r>
              <a:rPr lang="en-US" sz="600" dirty="0" err="1"/>
              <a:t>Iván</a:t>
            </a:r>
            <a:r>
              <a:rPr lang="en-US" sz="600" dirty="0"/>
              <a:t> Lara, Edgar Cervantes-</a:t>
            </a:r>
            <a:r>
              <a:rPr lang="en-US" sz="600" dirty="0" err="1"/>
              <a:t>Trujano</a:t>
            </a:r>
            <a:r>
              <a:rPr lang="en-US" sz="600" dirty="0"/>
              <a:t>, </a:t>
            </a:r>
            <a:r>
              <a:rPr lang="en-US" sz="600" dirty="0" err="1"/>
              <a:t>María</a:t>
            </a:r>
            <a:r>
              <a:rPr lang="en-US" sz="600" dirty="0"/>
              <a:t> C. </a:t>
            </a:r>
            <a:r>
              <a:rPr lang="en-US" sz="600" dirty="0" err="1"/>
              <a:t>Andaluz</a:t>
            </a:r>
            <a:r>
              <a:rPr lang="en-US" sz="600" dirty="0"/>
              <a:t>, Erika Vera, Oscar Pineda, Julio Ayala-Balboa, Alejandro Estrada-</a:t>
            </a:r>
            <a:r>
              <a:rPr lang="en-US" sz="600" dirty="0" err="1"/>
              <a:t>García</a:t>
            </a:r>
            <a:r>
              <a:rPr lang="en-US" sz="600" dirty="0"/>
              <a:t>, Sergio Estrada-Parra, Mayra Pérez-Tapia, </a:t>
            </a:r>
            <a:r>
              <a:rPr lang="en-US" sz="600" dirty="0" err="1"/>
              <a:t>María</a:t>
            </a:r>
            <a:r>
              <a:rPr lang="en-US" sz="600" dirty="0"/>
              <a:t> C. Jiménez-</a:t>
            </a:r>
            <a:r>
              <a:rPr lang="en-US" sz="600" dirty="0" err="1"/>
              <a:t>Mártinez</a:t>
            </a:r>
            <a:r>
              <a:rPr lang="en-US" sz="600" dirty="0"/>
              <a:t>. , </a:t>
            </a:r>
            <a:r>
              <a:rPr lang="en-US" sz="600" i="1" dirty="0"/>
              <a:t>The adverse event profile in patients treated with </a:t>
            </a:r>
            <a:r>
              <a:rPr lang="en-US" sz="600" i="1" dirty="0" err="1"/>
              <a:t>Transferon</a:t>
            </a:r>
            <a:r>
              <a:rPr lang="en-US" sz="600" i="1" baseline="30000" dirty="0" err="1"/>
              <a:t>TM</a:t>
            </a:r>
            <a:r>
              <a:rPr lang="en-US" sz="600" i="1" dirty="0"/>
              <a:t> (Dialyzable Leukocyte Extracts): a preliminary report.</a:t>
            </a:r>
            <a:r>
              <a:rPr lang="en-US" sz="600" dirty="0"/>
              <a:t> Pharmacology and Pharmacy, 2014. </a:t>
            </a:r>
            <a:r>
              <a:rPr lang="en-US" sz="600" b="1" dirty="0"/>
              <a:t>6</a:t>
            </a:r>
            <a:r>
              <a:rPr lang="en-US" sz="600" dirty="0"/>
              <a:t>: p. 65-74.</a:t>
            </a:r>
            <a:endParaRPr lang="es-MX" sz="600" dirty="0"/>
          </a:p>
          <a:p>
            <a:endParaRPr lang="es-MX" sz="750" dirty="0"/>
          </a:p>
        </p:txBody>
      </p:sp>
      <p:pic>
        <p:nvPicPr>
          <p:cNvPr id="5" name="Imagen 4"/>
          <p:cNvPicPr>
            <a:picLocks noChangeAspect="1"/>
          </p:cNvPicPr>
          <p:nvPr/>
        </p:nvPicPr>
        <p:blipFill rotWithShape="1">
          <a:blip r:embed="rId14"/>
          <a:srcRect l="6923" t="5359" r="19693" b="7511"/>
          <a:stretch/>
        </p:blipFill>
        <p:spPr>
          <a:xfrm>
            <a:off x="2748091" y="3716084"/>
            <a:ext cx="1456637" cy="1207743"/>
          </a:xfrm>
          <a:prstGeom prst="rect">
            <a:avLst/>
          </a:prstGeom>
        </p:spPr>
      </p:pic>
      <p:sp>
        <p:nvSpPr>
          <p:cNvPr id="6" name="CuadroTexto 5"/>
          <p:cNvSpPr txBox="1"/>
          <p:nvPr/>
        </p:nvSpPr>
        <p:spPr>
          <a:xfrm>
            <a:off x="257175" y="128595"/>
            <a:ext cx="6528197" cy="461665"/>
          </a:xfrm>
          <a:prstGeom prst="rect">
            <a:avLst/>
          </a:prstGeom>
          <a:noFill/>
        </p:spPr>
        <p:txBody>
          <a:bodyPr wrap="none" rtlCol="0">
            <a:spAutoFit/>
          </a:bodyPr>
          <a:lstStyle/>
          <a:p>
            <a:r>
              <a:rPr lang="es-ES_tradnl" sz="2400" b="1" smtClean="0"/>
              <a:t>MEDICAMENTOS COMPLEJOS “COMPLEX DRUGS”</a:t>
            </a:r>
            <a:endParaRPr lang="es-ES_tradnl" sz="2400" b="1" dirty="0"/>
          </a:p>
        </p:txBody>
      </p:sp>
      <p:sp>
        <p:nvSpPr>
          <p:cNvPr id="7" name="CuadroTexto 6"/>
          <p:cNvSpPr txBox="1"/>
          <p:nvPr/>
        </p:nvSpPr>
        <p:spPr>
          <a:xfrm>
            <a:off x="9758855" y="6747641"/>
            <a:ext cx="184731" cy="369332"/>
          </a:xfrm>
          <a:prstGeom prst="rect">
            <a:avLst/>
          </a:prstGeom>
          <a:noFill/>
        </p:spPr>
        <p:txBody>
          <a:bodyPr wrap="none" rtlCol="0">
            <a:spAutoFit/>
          </a:bodyPr>
          <a:lstStyle/>
          <a:p>
            <a:endParaRPr lang="es-ES_tradnl" dirty="0"/>
          </a:p>
        </p:txBody>
      </p:sp>
      <p:sp>
        <p:nvSpPr>
          <p:cNvPr id="13" name="CuadroTexto 12"/>
          <p:cNvSpPr txBox="1"/>
          <p:nvPr/>
        </p:nvSpPr>
        <p:spPr>
          <a:xfrm>
            <a:off x="3027150" y="5886464"/>
            <a:ext cx="3313728" cy="461665"/>
          </a:xfrm>
          <a:prstGeom prst="rect">
            <a:avLst/>
          </a:prstGeom>
          <a:solidFill>
            <a:srgbClr val="C00000"/>
          </a:solidFill>
        </p:spPr>
        <p:txBody>
          <a:bodyPr wrap="none" rtlCol="0">
            <a:spAutoFit/>
          </a:bodyPr>
          <a:lstStyle/>
          <a:p>
            <a:r>
              <a:rPr lang="es-ES_tradnl" sz="2400" b="1" dirty="0" smtClean="0">
                <a:solidFill>
                  <a:schemeClr val="bg1"/>
                </a:solidFill>
              </a:rPr>
              <a:t>PK/PD NO TRADICIONAL</a:t>
            </a:r>
            <a:endParaRPr lang="es-ES_tradnl" sz="2400" b="1" dirty="0">
              <a:solidFill>
                <a:schemeClr val="bg1"/>
              </a:solidFill>
            </a:endParaRPr>
          </a:p>
        </p:txBody>
      </p:sp>
    </p:spTree>
    <p:extLst>
      <p:ext uri="{BB962C8B-B14F-4D97-AF65-F5344CB8AC3E}">
        <p14:creationId xmlns:p14="http://schemas.microsoft.com/office/powerpoint/2010/main" xmlns="" val="53048114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231775"/>
            <a:ext cx="4559300" cy="461963"/>
          </a:xfrm>
          <a:noFill/>
          <a:ln>
            <a:noFill/>
          </a:ln>
        </p:spPr>
        <p:txBody>
          <a:bodyPr vert="horz" wrap="square" lIns="91440" tIns="45720" rIns="91440" bIns="45720" rtlCol="0" anchor="ctr">
            <a:spAutoFit/>
          </a:bodyPr>
          <a:lstStyle/>
          <a:p>
            <a:pPr algn="l" defTabSz="914400"/>
            <a:r>
              <a:rPr lang="es-MX" sz="2400" b="1" dirty="0">
                <a:solidFill>
                  <a:schemeClr val="accent1">
                    <a:lumMod val="50000"/>
                  </a:schemeClr>
                </a:solidFill>
                <a:ea typeface="+mn-ea"/>
                <a:cs typeface="+mn-cs"/>
              </a:rPr>
              <a:t>U</a:t>
            </a:r>
            <a:r>
              <a:rPr lang="es-MX" sz="2400" b="1" dirty="0" smtClean="0">
                <a:solidFill>
                  <a:schemeClr val="accent1">
                    <a:lumMod val="50000"/>
                  </a:schemeClr>
                </a:solidFill>
                <a:ea typeface="+mn-ea"/>
                <a:cs typeface="+mn-cs"/>
              </a:rPr>
              <a:t>nidades envasadas 2012-2016</a:t>
            </a:r>
            <a:endParaRPr lang="es-MX" sz="2400" b="1" dirty="0">
              <a:solidFill>
                <a:schemeClr val="accent1">
                  <a:lumMod val="50000"/>
                </a:schemeClr>
              </a:solidFill>
              <a:ea typeface="+mn-ea"/>
              <a:cs typeface="+mn-cs"/>
            </a:endParaRPr>
          </a:p>
        </p:txBody>
      </p:sp>
      <p:graphicFrame>
        <p:nvGraphicFramePr>
          <p:cNvPr id="23" name="Diagrama 22"/>
          <p:cNvGraphicFramePr/>
          <p:nvPr>
            <p:extLst/>
          </p:nvPr>
        </p:nvGraphicFramePr>
        <p:xfrm>
          <a:off x="54591" y="553249"/>
          <a:ext cx="9144000" cy="149797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4" name="CuadroTexto 23"/>
          <p:cNvSpPr txBox="1"/>
          <p:nvPr/>
        </p:nvSpPr>
        <p:spPr>
          <a:xfrm>
            <a:off x="1628776" y="1841789"/>
            <a:ext cx="184731" cy="300082"/>
          </a:xfrm>
          <a:prstGeom prst="rect">
            <a:avLst/>
          </a:prstGeom>
          <a:noFill/>
        </p:spPr>
        <p:txBody>
          <a:bodyPr wrap="none" rtlCol="0">
            <a:spAutoFit/>
          </a:bodyPr>
          <a:lstStyle/>
          <a:p>
            <a:endParaRPr lang="es-ES_tradnl" sz="1350" dirty="0"/>
          </a:p>
        </p:txBody>
      </p:sp>
      <p:pic>
        <p:nvPicPr>
          <p:cNvPr id="9" name="Imagen 8"/>
          <p:cNvPicPr>
            <a:picLocks noChangeAspect="1"/>
          </p:cNvPicPr>
          <p:nvPr/>
        </p:nvPicPr>
        <p:blipFill>
          <a:blip r:embed="rId7">
            <a:extLst>
              <a:ext uri="{28A0092B-C50C-407E-A947-70E740481C1C}">
                <a14:useLocalDpi xmlns:a14="http://schemas.microsoft.com/office/drawing/2010/main" xmlns="" val="0"/>
              </a:ext>
            </a:extLst>
          </a:blip>
          <a:stretch>
            <a:fillRect/>
          </a:stretch>
        </p:blipFill>
        <p:spPr>
          <a:xfrm>
            <a:off x="5720802" y="4274109"/>
            <a:ext cx="3231869" cy="1817927"/>
          </a:xfrm>
          <a:prstGeom prst="rect">
            <a:avLst/>
          </a:prstGeom>
          <a:ln>
            <a:noFill/>
          </a:ln>
          <a:effectLst>
            <a:softEdge rad="112500"/>
          </a:effectLst>
        </p:spPr>
      </p:pic>
      <p:pic>
        <p:nvPicPr>
          <p:cNvPr id="10" name="Imagen 5" descr="TRANSFERON AMARILLO VERDE mayo 12.tif"/>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4738254" y="53985"/>
            <a:ext cx="681093" cy="90788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aphicFrame>
        <p:nvGraphicFramePr>
          <p:cNvPr id="11" name="Tabla 10"/>
          <p:cNvGraphicFramePr>
            <a:graphicFrameLocks noGrp="1"/>
          </p:cNvGraphicFramePr>
          <p:nvPr>
            <p:extLst>
              <p:ext uri="{D42A27DB-BD31-4B8C-83A1-F6EECF244321}">
                <p14:modId xmlns:p14="http://schemas.microsoft.com/office/powerpoint/2010/main" xmlns="" val="1417653713"/>
              </p:ext>
            </p:extLst>
          </p:nvPr>
        </p:nvGraphicFramePr>
        <p:xfrm>
          <a:off x="6250329" y="2051222"/>
          <a:ext cx="2358851" cy="1652675"/>
        </p:xfrm>
        <a:graphic>
          <a:graphicData uri="http://schemas.openxmlformats.org/drawingml/2006/table">
            <a:tbl>
              <a:tblPr/>
              <a:tblGrid>
                <a:gridCol w="913103"/>
                <a:gridCol w="1445748"/>
              </a:tblGrid>
              <a:tr h="497620">
                <a:tc>
                  <a:txBody>
                    <a:bodyPr/>
                    <a:lstStyle/>
                    <a:p>
                      <a:pPr algn="ctr" fontAlgn="ctr"/>
                      <a:r>
                        <a:rPr lang="es-MX" sz="1200" b="1" i="0" u="none" strike="noStrike" dirty="0">
                          <a:solidFill>
                            <a:srgbClr val="FFFFFF"/>
                          </a:solidFill>
                          <a:effectLst/>
                          <a:latin typeface="Arial" panose="020B0604020202020204" pitchFamily="34" charset="0"/>
                        </a:rPr>
                        <a:t>AÑO</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c>
                  <a:txBody>
                    <a:bodyPr/>
                    <a:lstStyle/>
                    <a:p>
                      <a:pPr algn="ctr" fontAlgn="ctr"/>
                      <a:r>
                        <a:rPr lang="es-MX" sz="1200" b="1" i="0" u="none" strike="noStrike" dirty="0">
                          <a:solidFill>
                            <a:srgbClr val="FFFFFF"/>
                          </a:solidFill>
                          <a:effectLst/>
                          <a:latin typeface="Arial" panose="020B0604020202020204" pitchFamily="34" charset="0"/>
                        </a:rPr>
                        <a:t>Frascos envasados</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000000"/>
                    </a:solidFill>
                  </a:tcPr>
                </a:tc>
              </a:tr>
              <a:tr h="231011">
                <a:tc>
                  <a:txBody>
                    <a:bodyPr/>
                    <a:lstStyle/>
                    <a:p>
                      <a:pPr algn="ctr" fontAlgn="ctr"/>
                      <a:r>
                        <a:rPr lang="es-MX" sz="1200" b="0" i="0" u="none" strike="noStrike">
                          <a:solidFill>
                            <a:srgbClr val="000000"/>
                          </a:solidFill>
                          <a:effectLst/>
                          <a:latin typeface="Arial" panose="020B0604020202020204" pitchFamily="34" charset="0"/>
                        </a:rPr>
                        <a:t>2012</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rPr>
                        <a:t>398,931</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1011">
                <a:tc>
                  <a:txBody>
                    <a:bodyPr/>
                    <a:lstStyle/>
                    <a:p>
                      <a:pPr algn="ctr" fontAlgn="ctr"/>
                      <a:r>
                        <a:rPr lang="es-MX" sz="1200" b="0" i="0" u="none" strike="noStrike">
                          <a:solidFill>
                            <a:srgbClr val="000000"/>
                          </a:solidFill>
                          <a:effectLst/>
                          <a:latin typeface="Arial" panose="020B0604020202020204" pitchFamily="34" charset="0"/>
                        </a:rPr>
                        <a:t>2013</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rPr>
                        <a:t>400,675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1011">
                <a:tc>
                  <a:txBody>
                    <a:bodyPr/>
                    <a:lstStyle/>
                    <a:p>
                      <a:pPr algn="ctr" fontAlgn="ctr"/>
                      <a:r>
                        <a:rPr lang="es-MX" sz="1200" b="0" i="0" u="none" strike="noStrike">
                          <a:solidFill>
                            <a:srgbClr val="000000"/>
                          </a:solidFill>
                          <a:effectLst/>
                          <a:latin typeface="Arial" panose="020B0604020202020204" pitchFamily="34" charset="0"/>
                        </a:rPr>
                        <a:t>2014</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rPr>
                        <a:t>301,018</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1011">
                <a:tc>
                  <a:txBody>
                    <a:bodyPr/>
                    <a:lstStyle/>
                    <a:p>
                      <a:pPr algn="ctr" fontAlgn="b"/>
                      <a:r>
                        <a:rPr lang="es-MX" sz="1200" b="0" i="0" u="none" strike="noStrike">
                          <a:solidFill>
                            <a:srgbClr val="000000"/>
                          </a:solidFill>
                          <a:effectLst/>
                          <a:latin typeface="Arial" panose="020B0604020202020204" pitchFamily="34" charset="0"/>
                        </a:rPr>
                        <a:t>2015</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a:solidFill>
                            <a:srgbClr val="000000"/>
                          </a:solidFill>
                          <a:effectLst/>
                          <a:latin typeface="Arial" panose="020B0604020202020204" pitchFamily="34" charset="0"/>
                        </a:rPr>
                        <a:t>359,825</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231011">
                <a:tc>
                  <a:txBody>
                    <a:bodyPr/>
                    <a:lstStyle/>
                    <a:p>
                      <a:pPr algn="ctr" fontAlgn="b"/>
                      <a:r>
                        <a:rPr lang="es-MX" sz="1200" b="0" i="0" u="none" strike="noStrike">
                          <a:solidFill>
                            <a:srgbClr val="000000"/>
                          </a:solidFill>
                          <a:effectLst/>
                          <a:latin typeface="Arial" panose="020B0604020202020204" pitchFamily="34" charset="0"/>
                        </a:rPr>
                        <a:t>2016</a:t>
                      </a:r>
                    </a:p>
                  </a:txBody>
                  <a:tcPr marL="9525" marR="9525" marT="9525"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MX" sz="1200" b="0" i="0" u="none" strike="noStrike" dirty="0">
                          <a:solidFill>
                            <a:srgbClr val="000000"/>
                          </a:solidFill>
                          <a:effectLst/>
                          <a:latin typeface="Arial" panose="020B0604020202020204" pitchFamily="34" charset="0"/>
                        </a:rPr>
                        <a:t>409,619</a:t>
                      </a:r>
                    </a:p>
                  </a:txBody>
                  <a:tcPr marL="9525" marR="9525" marT="9525" marB="0" anchor="ctr">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pic>
        <p:nvPicPr>
          <p:cNvPr id="3" name="Imagen 2"/>
          <p:cNvPicPr>
            <a:picLocks noChangeAspect="1"/>
          </p:cNvPicPr>
          <p:nvPr/>
        </p:nvPicPr>
        <p:blipFill>
          <a:blip r:embed="rId9"/>
          <a:stretch>
            <a:fillRect/>
          </a:stretch>
        </p:blipFill>
        <p:spPr>
          <a:xfrm>
            <a:off x="442563" y="2286468"/>
            <a:ext cx="5278239" cy="3570322"/>
          </a:xfrm>
          <a:prstGeom prst="rect">
            <a:avLst/>
          </a:prstGeom>
        </p:spPr>
      </p:pic>
    </p:spTree>
    <p:extLst>
      <p:ext uri="{BB962C8B-B14F-4D97-AF65-F5344CB8AC3E}">
        <p14:creationId xmlns:p14="http://schemas.microsoft.com/office/powerpoint/2010/main" xmlns="" val="37478739"/>
      </p:ext>
    </p:extLst>
  </p:cSld>
  <p:clrMapOvr>
    <a:masterClrMapping/>
  </p:clrMapOvr>
  <mc:AlternateContent xmlns:mc="http://schemas.openxmlformats.org/markup-compatibility/2006">
    <mc:Choice xmlns:p14="http://schemas.microsoft.com/office/powerpoint/2010/main" xmlns="" Requires="p14">
      <p:transition spd="slow" p14:dur="2000"/>
    </mc:Choice>
    <mc:Fallback>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0" y="1470025"/>
            <a:ext cx="3059064" cy="4275458"/>
          </a:xfrm>
          <a:prstGeom prst="rect">
            <a:avLst/>
          </a:prstGeom>
        </p:spPr>
      </p:pic>
      <p:sp>
        <p:nvSpPr>
          <p:cNvPr id="2" name="Título 1"/>
          <p:cNvSpPr>
            <a:spLocks noGrp="1"/>
          </p:cNvSpPr>
          <p:nvPr>
            <p:ph type="title" idx="4294967295"/>
          </p:nvPr>
        </p:nvSpPr>
        <p:spPr>
          <a:xfrm>
            <a:off x="0" y="168275"/>
            <a:ext cx="7775575" cy="650875"/>
          </a:xfrm>
          <a:solidFill>
            <a:srgbClr val="FFFFFF"/>
          </a:solidFill>
        </p:spPr>
        <p:txBody>
          <a:bodyPr>
            <a:normAutofit/>
          </a:bodyPr>
          <a:lstStyle/>
          <a:p>
            <a:pPr algn="l"/>
            <a:r>
              <a:rPr lang="es-ES" sz="2800" b="1" dirty="0" smtClean="0">
                <a:solidFill>
                  <a:schemeClr val="accent1">
                    <a:lumMod val="75000"/>
                  </a:schemeClr>
                </a:solidFill>
                <a:latin typeface="Arial Hebrew"/>
                <a:cs typeface="Arial Hebrew"/>
              </a:rPr>
              <a:t>FARMACOVIGILANCIA de </a:t>
            </a:r>
            <a:r>
              <a:rPr lang="es-ES" sz="2800" b="1" dirty="0" err="1" smtClean="0">
                <a:solidFill>
                  <a:schemeClr val="accent1">
                    <a:lumMod val="75000"/>
                  </a:schemeClr>
                </a:solidFill>
                <a:latin typeface="Arial Hebrew"/>
                <a:cs typeface="Arial Hebrew"/>
              </a:rPr>
              <a:t>Transferon</a:t>
            </a:r>
            <a:r>
              <a:rPr lang="es-ES" sz="2800" b="1" dirty="0" smtClean="0">
                <a:solidFill>
                  <a:schemeClr val="accent1">
                    <a:lumMod val="75000"/>
                  </a:schemeClr>
                </a:solidFill>
                <a:latin typeface="Arial Hebrew"/>
                <a:cs typeface="Arial Hebrew"/>
              </a:rPr>
              <a:t>®</a:t>
            </a:r>
            <a:endParaRPr lang="es-ES" sz="2800" b="1" dirty="0">
              <a:solidFill>
                <a:schemeClr val="accent1">
                  <a:lumMod val="75000"/>
                </a:schemeClr>
              </a:solidFill>
              <a:latin typeface="Arial Hebrew"/>
              <a:cs typeface="Arial Hebrew"/>
            </a:endParaRPr>
          </a:p>
        </p:txBody>
      </p:sp>
      <p:sp>
        <p:nvSpPr>
          <p:cNvPr id="3" name="Marcador de contenido 2"/>
          <p:cNvSpPr>
            <a:spLocks noGrp="1"/>
          </p:cNvSpPr>
          <p:nvPr>
            <p:ph idx="4294967295"/>
          </p:nvPr>
        </p:nvSpPr>
        <p:spPr>
          <a:xfrm>
            <a:off x="2476982" y="819150"/>
            <a:ext cx="6412375" cy="4495800"/>
          </a:xfrm>
        </p:spPr>
        <p:txBody>
          <a:bodyPr>
            <a:noAutofit/>
          </a:bodyPr>
          <a:lstStyle/>
          <a:p>
            <a:pPr>
              <a:buFontTx/>
              <a:buChar char="-"/>
            </a:pPr>
            <a:r>
              <a:rPr lang="es-ES" sz="1800" dirty="0" smtClean="0">
                <a:solidFill>
                  <a:schemeClr val="accent1">
                    <a:lumMod val="75000"/>
                  </a:schemeClr>
                </a:solidFill>
              </a:rPr>
              <a:t>Segundo semestre de 2012, implementación de primeros procedimientos en farmacovigilancia para la detección de eventos adversos relacionados con el uso terapéutico de </a:t>
            </a:r>
            <a:r>
              <a:rPr lang="es-ES" sz="1800" dirty="0" err="1" smtClean="0">
                <a:solidFill>
                  <a:schemeClr val="accent1">
                    <a:lumMod val="75000"/>
                  </a:schemeClr>
                </a:solidFill>
              </a:rPr>
              <a:t>Transferon</a:t>
            </a:r>
            <a:r>
              <a:rPr lang="es-ES" sz="1800" dirty="0" smtClean="0">
                <a:solidFill>
                  <a:schemeClr val="accent1">
                    <a:lumMod val="75000"/>
                  </a:schemeClr>
                </a:solidFill>
              </a:rPr>
              <a:t>® durante la conducción de estudios clínicos.</a:t>
            </a:r>
          </a:p>
          <a:p>
            <a:pPr>
              <a:buFontTx/>
              <a:buChar char="-"/>
            </a:pPr>
            <a:endParaRPr lang="es-ES" sz="1800" dirty="0">
              <a:solidFill>
                <a:schemeClr val="accent1">
                  <a:lumMod val="75000"/>
                </a:schemeClr>
              </a:solidFill>
            </a:endParaRPr>
          </a:p>
          <a:p>
            <a:pPr>
              <a:buFontTx/>
              <a:buChar char="-"/>
            </a:pPr>
            <a:r>
              <a:rPr lang="es-ES" sz="1800" dirty="0" smtClean="0">
                <a:solidFill>
                  <a:schemeClr val="accent1">
                    <a:lumMod val="75000"/>
                  </a:schemeClr>
                </a:solidFill>
              </a:rPr>
              <a:t>Desarrollo de una base de datos para la captura y consulta de datos vía internet, funcional desde primer semestre de 2013</a:t>
            </a:r>
          </a:p>
          <a:p>
            <a:pPr>
              <a:buFontTx/>
              <a:buChar char="-"/>
            </a:pPr>
            <a:endParaRPr lang="es-ES" sz="1800" dirty="0" smtClean="0">
              <a:solidFill>
                <a:schemeClr val="accent1">
                  <a:lumMod val="75000"/>
                </a:schemeClr>
              </a:solidFill>
            </a:endParaRPr>
          </a:p>
          <a:p>
            <a:pPr>
              <a:buFontTx/>
              <a:buChar char="-"/>
            </a:pPr>
            <a:r>
              <a:rPr lang="es-ES" sz="1800" dirty="0" smtClean="0">
                <a:solidFill>
                  <a:schemeClr val="accent1">
                    <a:lumMod val="75000"/>
                  </a:schemeClr>
                </a:solidFill>
              </a:rPr>
              <a:t>Capacitación del personal médico y no médico en contacto con pacientes en diversos cursos y diplomados en farmacovigilancia.</a:t>
            </a:r>
          </a:p>
          <a:p>
            <a:pPr>
              <a:buFontTx/>
              <a:buChar char="-"/>
            </a:pPr>
            <a:endParaRPr lang="es-ES" sz="1800" dirty="0">
              <a:solidFill>
                <a:schemeClr val="accent1">
                  <a:lumMod val="75000"/>
                </a:schemeClr>
              </a:solidFill>
            </a:endParaRPr>
          </a:p>
          <a:p>
            <a:pPr>
              <a:buFontTx/>
              <a:buChar char="-"/>
            </a:pPr>
            <a:r>
              <a:rPr lang="es-ES" sz="1800" dirty="0" smtClean="0">
                <a:solidFill>
                  <a:schemeClr val="accent1">
                    <a:lumMod val="75000"/>
                  </a:schemeClr>
                </a:solidFill>
              </a:rPr>
              <a:t>Elaboración de perfil de seguridad de </a:t>
            </a:r>
            <a:r>
              <a:rPr lang="es-ES" sz="1800" dirty="0" err="1" smtClean="0">
                <a:solidFill>
                  <a:schemeClr val="accent1">
                    <a:lumMod val="75000"/>
                  </a:schemeClr>
                </a:solidFill>
              </a:rPr>
              <a:t>Transferon</a:t>
            </a:r>
            <a:r>
              <a:rPr lang="es-ES" sz="1800" dirty="0" smtClean="0">
                <a:solidFill>
                  <a:schemeClr val="accent1">
                    <a:lumMod val="75000"/>
                  </a:schemeClr>
                </a:solidFill>
              </a:rPr>
              <a:t>®</a:t>
            </a:r>
          </a:p>
          <a:p>
            <a:pPr>
              <a:buFontTx/>
              <a:buChar char="-"/>
            </a:pPr>
            <a:endParaRPr lang="es-ES" sz="1800" dirty="0">
              <a:solidFill>
                <a:schemeClr val="accent1">
                  <a:lumMod val="75000"/>
                </a:schemeClr>
              </a:solidFill>
            </a:endParaRPr>
          </a:p>
          <a:p>
            <a:pPr>
              <a:buFontTx/>
              <a:buChar char="-"/>
            </a:pPr>
            <a:r>
              <a:rPr lang="es-ES" sz="1800" dirty="0" smtClean="0">
                <a:solidFill>
                  <a:schemeClr val="accent1">
                    <a:lumMod val="75000"/>
                  </a:schemeClr>
                </a:solidFill>
              </a:rPr>
              <a:t>2015, se dio notificación a CNFV sobre responsable de Unidad de Farmacovigilancia</a:t>
            </a:r>
            <a:endParaRPr lang="es-ES" sz="1800" dirty="0">
              <a:solidFill>
                <a:schemeClr val="accent1">
                  <a:lumMod val="75000"/>
                </a:schemeClr>
              </a:solidFill>
            </a:endParaRPr>
          </a:p>
        </p:txBody>
      </p:sp>
    </p:spTree>
    <p:extLst>
      <p:ext uri="{BB962C8B-B14F-4D97-AF65-F5344CB8AC3E}">
        <p14:creationId xmlns:p14="http://schemas.microsoft.com/office/powerpoint/2010/main" xmlns="" val="1066678849"/>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1"/>
          <p:cNvSpPr>
            <a:spLocks noGrp="1"/>
          </p:cNvSpPr>
          <p:nvPr>
            <p:ph type="title" idx="4294967295"/>
          </p:nvPr>
        </p:nvSpPr>
        <p:spPr>
          <a:xfrm>
            <a:off x="-1" y="0"/>
            <a:ext cx="8958805" cy="1052513"/>
          </a:xfrm>
          <a:solidFill>
            <a:srgbClr val="FFFFFF"/>
          </a:solidFill>
        </p:spPr>
        <p:txBody>
          <a:bodyPr>
            <a:normAutofit/>
          </a:bodyPr>
          <a:lstStyle/>
          <a:p>
            <a:pPr algn="just"/>
            <a:r>
              <a:rPr lang="es-ES" sz="2400" b="1" dirty="0" smtClean="0">
                <a:solidFill>
                  <a:schemeClr val="accent1">
                    <a:lumMod val="50000"/>
                  </a:schemeClr>
                </a:solidFill>
                <a:latin typeface="Arial Hebrew"/>
                <a:cs typeface="Arial Hebrew"/>
              </a:rPr>
              <a:t>Perfil de eventos adversos asociados al uso terapéutico de </a:t>
            </a:r>
            <a:r>
              <a:rPr lang="es-ES" sz="2400" b="1" dirty="0" err="1" smtClean="0">
                <a:solidFill>
                  <a:schemeClr val="accent1">
                    <a:lumMod val="50000"/>
                  </a:schemeClr>
                </a:solidFill>
                <a:latin typeface="Arial Hebrew"/>
                <a:cs typeface="Arial Hebrew"/>
              </a:rPr>
              <a:t>Transferon</a:t>
            </a:r>
            <a:r>
              <a:rPr lang="es-ES" sz="2400" b="1" dirty="0" smtClean="0">
                <a:solidFill>
                  <a:schemeClr val="accent1">
                    <a:lumMod val="50000"/>
                  </a:schemeClr>
                </a:solidFill>
                <a:latin typeface="Arial Hebrew"/>
                <a:cs typeface="Arial Hebrew"/>
              </a:rPr>
              <a:t> ®</a:t>
            </a:r>
            <a:endParaRPr lang="es-ES" sz="2400" b="1" dirty="0">
              <a:solidFill>
                <a:schemeClr val="accent1">
                  <a:lumMod val="50000"/>
                </a:schemeClr>
              </a:solidFill>
              <a:latin typeface="Arial Hebrew"/>
              <a:cs typeface="Arial Hebrew"/>
            </a:endParaRPr>
          </a:p>
        </p:txBody>
      </p:sp>
      <p:sp>
        <p:nvSpPr>
          <p:cNvPr id="7" name="Marcador de contenido 6"/>
          <p:cNvSpPr>
            <a:spLocks noGrp="1"/>
          </p:cNvSpPr>
          <p:nvPr>
            <p:ph idx="4294967295"/>
          </p:nvPr>
        </p:nvSpPr>
        <p:spPr>
          <a:xfrm>
            <a:off x="0" y="1330325"/>
            <a:ext cx="4741863" cy="3908425"/>
          </a:xfrm>
        </p:spPr>
        <p:txBody>
          <a:bodyPr/>
          <a:lstStyle/>
          <a:p>
            <a:pPr marL="0" indent="0">
              <a:buNone/>
            </a:pPr>
            <a:endParaRPr lang="es-ES_tradnl" sz="2000" b="1" dirty="0" smtClean="0"/>
          </a:p>
          <a:p>
            <a:endParaRPr lang="es-ES" sz="2000" dirty="0"/>
          </a:p>
        </p:txBody>
      </p:sp>
      <p:pic>
        <p:nvPicPr>
          <p:cNvPr id="8" name="Imagen 7" descr="pacientes homberg.tiff"/>
          <p:cNvPicPr>
            <a:picLocks noChangeAspect="1"/>
          </p:cNvPicPr>
          <p:nvPr/>
        </p:nvPicPr>
        <p:blipFill>
          <a:blip r:embed="rId3">
            <a:extLst>
              <a:ext uri="{BEBA8EAE-BF5A-486C-A8C5-ECC9F3942E4B}">
                <a14:imgProps xmlns:a14="http://schemas.microsoft.com/office/drawing/2010/main" xmlns="">
                  <a14:imgLayer r:embed="rId4">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93481" y="1592511"/>
            <a:ext cx="4808929" cy="3924051"/>
          </a:xfrm>
          <a:prstGeom prst="rect">
            <a:avLst/>
          </a:prstGeom>
        </p:spPr>
      </p:pic>
      <p:sp>
        <p:nvSpPr>
          <p:cNvPr id="9" name="CuadroTexto 8"/>
          <p:cNvSpPr txBox="1"/>
          <p:nvPr/>
        </p:nvSpPr>
        <p:spPr>
          <a:xfrm>
            <a:off x="5062958" y="1561285"/>
            <a:ext cx="3442054" cy="2062103"/>
          </a:xfrm>
          <a:prstGeom prst="rect">
            <a:avLst/>
          </a:prstGeom>
          <a:noFill/>
        </p:spPr>
        <p:txBody>
          <a:bodyPr wrap="square" rtlCol="0">
            <a:spAutoFit/>
          </a:bodyPr>
          <a:lstStyle/>
          <a:p>
            <a:pPr marL="285750" indent="-285750">
              <a:buFont typeface="Arial" charset="0"/>
              <a:buChar char="•"/>
            </a:pPr>
            <a:r>
              <a:rPr lang="es-MX" sz="1600" dirty="0" smtClean="0">
                <a:latin typeface="Century Gothic"/>
                <a:cs typeface="Century Gothic"/>
              </a:rPr>
              <a:t>Se </a:t>
            </a:r>
            <a:r>
              <a:rPr lang="es-MX" sz="1600" dirty="0">
                <a:latin typeface="Century Gothic"/>
                <a:cs typeface="Century Gothic"/>
              </a:rPr>
              <a:t>observó una frecuencia de eventos adversos no serios en el 2% en la población incluída.  </a:t>
            </a:r>
            <a:endParaRPr lang="es-MX" sz="1600" dirty="0" smtClean="0">
              <a:latin typeface="Century Gothic"/>
              <a:cs typeface="Century Gothic"/>
            </a:endParaRPr>
          </a:p>
          <a:p>
            <a:pPr marL="285750" indent="-285750">
              <a:buFont typeface="Arial" charset="0"/>
              <a:buChar char="•"/>
            </a:pPr>
            <a:endParaRPr lang="es-MX" sz="1600" dirty="0">
              <a:latin typeface="Century Gothic"/>
              <a:cs typeface="Century Gothic"/>
            </a:endParaRPr>
          </a:p>
          <a:p>
            <a:pPr marL="285750" indent="-285750">
              <a:buFont typeface="Arial" charset="0"/>
              <a:buChar char="•"/>
            </a:pPr>
            <a:r>
              <a:rPr lang="es-MX" sz="1600" dirty="0" smtClean="0">
                <a:latin typeface="Century Gothic"/>
                <a:cs typeface="Century Gothic"/>
              </a:rPr>
              <a:t>Los </a:t>
            </a:r>
            <a:r>
              <a:rPr lang="es-MX" sz="1600" dirty="0">
                <a:latin typeface="Century Gothic"/>
                <a:cs typeface="Century Gothic"/>
              </a:rPr>
              <a:t>eventos adversos fueron 2.8 veces más frecuentes en mujeres que en hombres </a:t>
            </a:r>
            <a:endParaRPr lang="es-ES" sz="1600" dirty="0">
              <a:latin typeface="Century Gothic"/>
              <a:cs typeface="Century Gothic"/>
            </a:endParaRPr>
          </a:p>
        </p:txBody>
      </p:sp>
      <p:pic>
        <p:nvPicPr>
          <p:cNvPr id="6" name="Imagen 5" descr="Farmacovigilancia.tif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4741863" y="3908253"/>
            <a:ext cx="4084244" cy="1870495"/>
          </a:xfrm>
          <a:prstGeom prst="rect">
            <a:avLst/>
          </a:prstGeom>
        </p:spPr>
      </p:pic>
    </p:spTree>
    <p:extLst>
      <p:ext uri="{BB962C8B-B14F-4D97-AF65-F5344CB8AC3E}">
        <p14:creationId xmlns:p14="http://schemas.microsoft.com/office/powerpoint/2010/main" xmlns="" val="98045172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Imagen 4" descr="onset.tiff"/>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l="5853" r="4408"/>
          <a:stretch/>
        </p:blipFill>
        <p:spPr>
          <a:xfrm>
            <a:off x="321001" y="1505018"/>
            <a:ext cx="4291830" cy="4141148"/>
          </a:xfrm>
          <a:prstGeom prst="rect">
            <a:avLst/>
          </a:prstGeom>
        </p:spPr>
      </p:pic>
      <p:sp>
        <p:nvSpPr>
          <p:cNvPr id="6" name="CuadroTexto 5"/>
          <p:cNvSpPr txBox="1"/>
          <p:nvPr/>
        </p:nvSpPr>
        <p:spPr>
          <a:xfrm>
            <a:off x="4612831" y="944778"/>
            <a:ext cx="3425345" cy="2893100"/>
          </a:xfrm>
          <a:prstGeom prst="rect">
            <a:avLst/>
          </a:prstGeom>
          <a:noFill/>
        </p:spPr>
        <p:txBody>
          <a:bodyPr wrap="square" rtlCol="0">
            <a:spAutoFit/>
          </a:bodyPr>
          <a:lstStyle/>
          <a:p>
            <a:pPr algn="just"/>
            <a:r>
              <a:rPr lang="es-MX" sz="1400" b="1" dirty="0" smtClean="0">
                <a:latin typeface="Century Gothic"/>
                <a:cs typeface="Century Gothic"/>
              </a:rPr>
              <a:t>Aparición de EA:</a:t>
            </a:r>
          </a:p>
          <a:p>
            <a:pPr algn="just"/>
            <a:r>
              <a:rPr lang="es-MX" sz="1400" dirty="0" smtClean="0">
                <a:latin typeface="Century Gothic"/>
                <a:cs typeface="Century Gothic"/>
              </a:rPr>
              <a:t>63</a:t>
            </a:r>
            <a:r>
              <a:rPr lang="es-MX" sz="1400" dirty="0">
                <a:latin typeface="Century Gothic"/>
                <a:cs typeface="Century Gothic"/>
              </a:rPr>
              <a:t>% de la población que reportó un evento adverso </a:t>
            </a:r>
            <a:r>
              <a:rPr lang="es-MX" sz="1400" dirty="0" smtClean="0">
                <a:latin typeface="Century Gothic"/>
                <a:cs typeface="Century Gothic"/>
              </a:rPr>
              <a:t>lo presentó del </a:t>
            </a:r>
            <a:r>
              <a:rPr lang="es-MX" sz="1400" dirty="0">
                <a:latin typeface="Century Gothic"/>
                <a:cs typeface="Century Gothic"/>
              </a:rPr>
              <a:t>primer al cuarto día de tratamiento con Transferon®. </a:t>
            </a:r>
            <a:endParaRPr lang="es-MX" sz="1400" dirty="0" smtClean="0">
              <a:latin typeface="Century Gothic"/>
              <a:cs typeface="Century Gothic"/>
            </a:endParaRPr>
          </a:p>
          <a:p>
            <a:pPr algn="just"/>
            <a:endParaRPr lang="es-MX" sz="1400" dirty="0" smtClean="0">
              <a:latin typeface="Century Gothic"/>
              <a:cs typeface="Century Gothic"/>
            </a:endParaRPr>
          </a:p>
          <a:p>
            <a:pPr algn="just"/>
            <a:r>
              <a:rPr lang="es-MX" sz="1400" b="1" dirty="0" smtClean="0">
                <a:latin typeface="Century Gothic"/>
                <a:cs typeface="Century Gothic"/>
              </a:rPr>
              <a:t>Resolución de EA:</a:t>
            </a:r>
            <a:endParaRPr lang="es-MX" sz="1400" b="1" dirty="0">
              <a:latin typeface="Century Gothic"/>
              <a:cs typeface="Century Gothic"/>
            </a:endParaRPr>
          </a:p>
          <a:p>
            <a:pPr algn="just"/>
            <a:r>
              <a:rPr lang="es-MX" sz="1400" dirty="0" smtClean="0">
                <a:latin typeface="Century Gothic"/>
                <a:cs typeface="Century Gothic"/>
              </a:rPr>
              <a:t>Todos </a:t>
            </a:r>
            <a:r>
              <a:rPr lang="es-MX" sz="1400" dirty="0">
                <a:latin typeface="Century Gothic"/>
                <a:cs typeface="Century Gothic"/>
              </a:rPr>
              <a:t>los eventos adversos se resolvieron dentro de los 14 días siguientes de su aparición.  </a:t>
            </a:r>
            <a:endParaRPr lang="es-MX" sz="1400" dirty="0" smtClean="0">
              <a:latin typeface="Century Gothic"/>
              <a:cs typeface="Century Gothic"/>
            </a:endParaRPr>
          </a:p>
          <a:p>
            <a:pPr algn="just"/>
            <a:r>
              <a:rPr lang="es-MX" sz="1400" dirty="0" smtClean="0">
                <a:latin typeface="Century Gothic"/>
                <a:cs typeface="Century Gothic"/>
              </a:rPr>
              <a:t>En </a:t>
            </a:r>
            <a:r>
              <a:rPr lang="es-MX" sz="1400" dirty="0">
                <a:latin typeface="Century Gothic"/>
                <a:cs typeface="Century Gothic"/>
              </a:rPr>
              <a:t>23 casos la terapia con </a:t>
            </a:r>
            <a:r>
              <a:rPr lang="es-MX" sz="1400" dirty="0" smtClean="0">
                <a:latin typeface="Century Gothic"/>
                <a:cs typeface="Century Gothic"/>
              </a:rPr>
              <a:t>Transferon</a:t>
            </a:r>
            <a:r>
              <a:rPr lang="es-MX" sz="1400" dirty="0">
                <a:latin typeface="Century Gothic"/>
                <a:cs typeface="Century Gothic"/>
              </a:rPr>
              <a:t>® tuvo que ser suspendida por los eventos adversos. </a:t>
            </a:r>
            <a:endParaRPr lang="es-ES" sz="1400" dirty="0">
              <a:latin typeface="Century Gothic"/>
              <a:cs typeface="Century Gothic"/>
            </a:endParaRPr>
          </a:p>
        </p:txBody>
      </p:sp>
      <p:sp>
        <p:nvSpPr>
          <p:cNvPr id="7" name="Título 1"/>
          <p:cNvSpPr>
            <a:spLocks noGrp="1"/>
          </p:cNvSpPr>
          <p:nvPr>
            <p:ph type="title" idx="4294967295"/>
          </p:nvPr>
        </p:nvSpPr>
        <p:spPr>
          <a:xfrm>
            <a:off x="321001" y="158330"/>
            <a:ext cx="8647112" cy="835025"/>
          </a:xfrm>
          <a:solidFill>
            <a:srgbClr val="FFFFFF"/>
          </a:solidFill>
        </p:spPr>
        <p:txBody>
          <a:bodyPr>
            <a:normAutofit fontScale="90000"/>
          </a:bodyPr>
          <a:lstStyle/>
          <a:p>
            <a:pPr algn="l"/>
            <a:r>
              <a:rPr lang="es-ES" sz="2800" b="1" dirty="0" smtClean="0">
                <a:solidFill>
                  <a:schemeClr val="accent1">
                    <a:lumMod val="75000"/>
                  </a:schemeClr>
                </a:solidFill>
                <a:latin typeface="Arial Hebrew"/>
                <a:cs typeface="Arial Hebrew"/>
              </a:rPr>
              <a:t>Tiempo de aparición y resolución de los eventos adversos asociados a </a:t>
            </a:r>
            <a:r>
              <a:rPr lang="es-ES" sz="2800" b="1" dirty="0" err="1" smtClean="0">
                <a:solidFill>
                  <a:schemeClr val="accent1">
                    <a:lumMod val="75000"/>
                  </a:schemeClr>
                </a:solidFill>
                <a:latin typeface="Arial Hebrew"/>
                <a:cs typeface="Arial Hebrew"/>
              </a:rPr>
              <a:t>Transferon</a:t>
            </a:r>
            <a:r>
              <a:rPr lang="es-ES" sz="2800" b="1" dirty="0" smtClean="0">
                <a:solidFill>
                  <a:schemeClr val="accent1">
                    <a:lumMod val="75000"/>
                  </a:schemeClr>
                </a:solidFill>
                <a:latin typeface="Arial Hebrew"/>
                <a:cs typeface="Arial Hebrew"/>
              </a:rPr>
              <a:t>®</a:t>
            </a:r>
            <a:endParaRPr lang="es-ES" sz="2800" b="1" dirty="0">
              <a:solidFill>
                <a:schemeClr val="accent1">
                  <a:lumMod val="75000"/>
                </a:schemeClr>
              </a:solidFill>
              <a:latin typeface="Arial Hebrew"/>
              <a:cs typeface="Arial Hebrew"/>
            </a:endParaRPr>
          </a:p>
        </p:txBody>
      </p:sp>
      <p:pic>
        <p:nvPicPr>
          <p:cNvPr id="8" name="Imagen 7" descr="Premio.tiff"/>
          <p:cNvPicPr>
            <a:picLocks noChangeAspect="1"/>
          </p:cNvPicPr>
          <p:nvPr/>
        </p:nvPicPr>
        <p:blipFill>
          <a:blip r:embed="rId4">
            <a:extLst>
              <a:ext uri="{28A0092B-C50C-407E-A947-70E740481C1C}">
                <a14:useLocalDpi xmlns:a14="http://schemas.microsoft.com/office/drawing/2010/main" xmlns="" val="0"/>
              </a:ext>
            </a:extLst>
          </a:blip>
          <a:stretch>
            <a:fillRect/>
          </a:stretch>
        </p:blipFill>
        <p:spPr>
          <a:xfrm>
            <a:off x="5060520" y="4026180"/>
            <a:ext cx="2520456" cy="1848147"/>
          </a:xfrm>
          <a:prstGeom prst="rect">
            <a:avLst/>
          </a:prstGeom>
        </p:spPr>
      </p:pic>
    </p:spTree>
    <p:extLst>
      <p:ext uri="{BB962C8B-B14F-4D97-AF65-F5344CB8AC3E}">
        <p14:creationId xmlns:p14="http://schemas.microsoft.com/office/powerpoint/2010/main" xmlns="" val="1617372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idx="4294967295"/>
          </p:nvPr>
        </p:nvSpPr>
        <p:spPr>
          <a:xfrm>
            <a:off x="0" y="0"/>
            <a:ext cx="5410200" cy="635000"/>
          </a:xfrm>
        </p:spPr>
        <p:txBody>
          <a:bodyPr>
            <a:normAutofit/>
          </a:bodyPr>
          <a:lstStyle/>
          <a:p>
            <a:pPr algn="l"/>
            <a:r>
              <a:rPr lang="es-ES" sz="2800" b="1" dirty="0" smtClean="0">
                <a:solidFill>
                  <a:schemeClr val="tx2">
                    <a:lumMod val="75000"/>
                  </a:schemeClr>
                </a:solidFill>
                <a:latin typeface="Arial" charset="0"/>
                <a:ea typeface="Arial" charset="0"/>
                <a:cs typeface="Arial" charset="0"/>
              </a:rPr>
              <a:t>Contexto histórico 1989-2015</a:t>
            </a:r>
            <a:endParaRPr lang="es-ES" sz="2800" b="1" dirty="0">
              <a:solidFill>
                <a:schemeClr val="tx2">
                  <a:lumMod val="75000"/>
                </a:schemeClr>
              </a:solidFill>
              <a:latin typeface="Arial" charset="0"/>
              <a:ea typeface="Arial" charset="0"/>
              <a:cs typeface="Arial" charset="0"/>
            </a:endParaRPr>
          </a:p>
        </p:txBody>
      </p:sp>
      <p:sp>
        <p:nvSpPr>
          <p:cNvPr id="3" name="Marcador de contenido 2"/>
          <p:cNvSpPr>
            <a:spLocks noGrp="1"/>
          </p:cNvSpPr>
          <p:nvPr>
            <p:ph sz="half" idx="4294967295"/>
          </p:nvPr>
        </p:nvSpPr>
        <p:spPr>
          <a:xfrm>
            <a:off x="0" y="746125"/>
            <a:ext cx="4038600" cy="5195888"/>
          </a:xfrm>
          <a:solidFill>
            <a:srgbClr val="FFFFFF"/>
          </a:solidFill>
        </p:spPr>
        <p:txBody>
          <a:bodyPr/>
          <a:lstStyle/>
          <a:p>
            <a:pPr marL="0" indent="0" algn="just">
              <a:buNone/>
            </a:pPr>
            <a:r>
              <a:rPr lang="es-ES" sz="1600" b="1" dirty="0" smtClean="0">
                <a:latin typeface="Arial Hebrew"/>
                <a:cs typeface="Arial Hebrew"/>
              </a:rPr>
              <a:t>Estudios en modelos animales</a:t>
            </a:r>
          </a:p>
          <a:p>
            <a:pPr marL="0" indent="0" algn="just">
              <a:buNone/>
            </a:pPr>
            <a:endParaRPr lang="es-ES" sz="900" b="1" dirty="0" smtClean="0">
              <a:latin typeface="Arial Hebrew"/>
              <a:cs typeface="Arial Hebrew"/>
            </a:endParaRPr>
          </a:p>
          <a:p>
            <a:pPr algn="just"/>
            <a:r>
              <a:rPr lang="es-MX" sz="900" b="1" dirty="0"/>
              <a:t>2009. </a:t>
            </a:r>
            <a:r>
              <a:rPr lang="es-MX" sz="900" dirty="0"/>
              <a:t>ANÁLISIS DE POBLACIONES CELULARES QUE RESPONDEN A EXTRACTOS DIALIZABLES DE LEUCOCITOS (TRANSFERON). QBP. Uriel García Hernández</a:t>
            </a:r>
            <a:endParaRPr lang="es-ES_tradnl" sz="900" dirty="0"/>
          </a:p>
          <a:p>
            <a:pPr algn="just"/>
            <a:r>
              <a:rPr lang="es-MX" sz="900" b="1" dirty="0"/>
              <a:t>2009</a:t>
            </a:r>
            <a:r>
              <a:rPr lang="es-MX" sz="900" dirty="0"/>
              <a:t>. ANÁLISIS DE LA RESPUESTA INMUNE EN RATONES BALB/c TRATADOS CON FACTOR DE TRANSFERENCIA. M. en C. Estela Valderrábano Ortíz  </a:t>
            </a:r>
            <a:endParaRPr lang="es-ES_tradnl" sz="900" dirty="0"/>
          </a:p>
          <a:p>
            <a:pPr algn="just"/>
            <a:r>
              <a:rPr lang="es-MX" sz="900" b="1" dirty="0"/>
              <a:t>2008. </a:t>
            </a:r>
            <a:r>
              <a:rPr lang="es-MX" sz="900" dirty="0"/>
              <a:t>EVALUACIÓN DEL EFECTO DEL EXTRACTO DIALIZABLE DE LEUCOCITOS (DEL), EN LA ENCEFALOMIELITIS AUTOINMUNE EXPERIMENTAL (EAE). QBP. Marisol de la Fuente Granada</a:t>
            </a:r>
            <a:endParaRPr lang="es-ES_tradnl" sz="900" dirty="0"/>
          </a:p>
          <a:p>
            <a:pPr algn="just"/>
            <a:r>
              <a:rPr lang="es-MX" sz="900" b="1" dirty="0"/>
              <a:t>2008. </a:t>
            </a:r>
            <a:r>
              <a:rPr lang="es-MX" sz="900" dirty="0"/>
              <a:t>EFECTO DEL EXTRACTO DIALIZABLE DE LEUCOCITOS EN CITOCINAS DE RESPUESTA TEMPRANA EN UN MODELO MURINO DE ENDOTOXEMIA. QBP. Frank Hanz Robledo Ávila</a:t>
            </a:r>
            <a:endParaRPr lang="es-ES_tradnl" sz="900" dirty="0"/>
          </a:p>
          <a:p>
            <a:pPr algn="just"/>
            <a:r>
              <a:rPr lang="es-MX" sz="900" b="1" dirty="0"/>
              <a:t>2007. </a:t>
            </a:r>
            <a:r>
              <a:rPr lang="es-MX" sz="900" dirty="0"/>
              <a:t>ANÁLISIS DE LA RESPUESTA DE ANTICUERPOS DE RATONES INFECTADOS CON </a:t>
            </a:r>
            <a:r>
              <a:rPr lang="es-MX" sz="900" i="1" dirty="0"/>
              <a:t>Mycobacterium tuberculosis</a:t>
            </a:r>
            <a:r>
              <a:rPr lang="es-MX" sz="900" dirty="0"/>
              <a:t> contra DIACILTRELOSA (DAT) Y FACTOR CUERDA (CT) TRATADOS CON FACTOR DE TRANSFERENCIA. QBP. Ricardo Hernández Salas</a:t>
            </a:r>
            <a:endParaRPr lang="es-ES_tradnl" sz="900" dirty="0"/>
          </a:p>
          <a:p>
            <a:pPr algn="just"/>
            <a:r>
              <a:rPr lang="es-MX" sz="900" b="1" dirty="0"/>
              <a:t>2007</a:t>
            </a:r>
            <a:r>
              <a:rPr lang="es-MX" sz="900" dirty="0"/>
              <a:t>. ESTABLECIMIENTO DE UN MÉTODO PARA CUANTIFICAR EL EFECTO BIOLÓGICO DE EXTRACTOS DIALIZADOS LEUCOCITARIOS. Uriel García Hernández.</a:t>
            </a:r>
            <a:endParaRPr lang="es-ES_tradnl" sz="900" dirty="0"/>
          </a:p>
          <a:p>
            <a:pPr algn="just"/>
            <a:r>
              <a:rPr lang="es-MX" sz="900" b="1" dirty="0"/>
              <a:t>2006</a:t>
            </a:r>
            <a:r>
              <a:rPr lang="es-MX" sz="900" dirty="0"/>
              <a:t>. ESTUDIO DE LA PRESENCIA DE LIGANDOS PARA TLR2 Y TLR4 EN EL DEL HUMANO. Frank Hanz Robledo Ávila</a:t>
            </a:r>
            <a:endParaRPr lang="es-ES_tradnl" sz="900" dirty="0"/>
          </a:p>
          <a:p>
            <a:pPr algn="just"/>
            <a:r>
              <a:rPr lang="es-MX" sz="900" b="1" dirty="0"/>
              <a:t>2005. </a:t>
            </a:r>
            <a:r>
              <a:rPr lang="es-MX" sz="900" dirty="0"/>
              <a:t>EFECTO INMUNOTERAPÉUTICO DEL FACTOR DE TRANSFERENCIA MURINO COMBINADO CON DROGAS ANTIFÍMICAS EN LA TUBERCULOSIS EXPERIMENTAL AVANZADA. M. en C. Ariadna Fabre Ruíz  </a:t>
            </a:r>
            <a:endParaRPr lang="es-ES_tradnl" sz="900" dirty="0"/>
          </a:p>
          <a:p>
            <a:pPr algn="just"/>
            <a:r>
              <a:rPr lang="es-MX" sz="900" b="1" dirty="0"/>
              <a:t>2000. </a:t>
            </a:r>
            <a:r>
              <a:rPr lang="es-MX" sz="900" dirty="0"/>
              <a:t>USO EN LECHONES DE FACTOR DE TRANSFERENCIA Y PARA POXVIRUS INACTIVADO (</a:t>
            </a:r>
            <a:r>
              <a:rPr lang="es-MX" sz="900" i="1" dirty="0"/>
              <a:t>Baypamun</a:t>
            </a:r>
            <a:r>
              <a:rPr lang="es-MX" sz="900" dirty="0"/>
              <a:t>) EN LA VACUNACIÓN CONTRA LA ENFERMEDAD DE AUJESZKY. Gabriela Calzada Nova</a:t>
            </a:r>
            <a:endParaRPr lang="es-ES_tradnl" sz="900" dirty="0"/>
          </a:p>
          <a:p>
            <a:pPr algn="just"/>
            <a:r>
              <a:rPr lang="es-MX" sz="900" b="1" dirty="0"/>
              <a:t>1984. </a:t>
            </a:r>
            <a:r>
              <a:rPr lang="es-MX" sz="900" dirty="0"/>
              <a:t>EVALUACIÓN DEL EFECTO DEL FACTOR DE TRANSFERENCIA MEDIANTE PRUEBAS </a:t>
            </a:r>
            <a:r>
              <a:rPr lang="es-MX" sz="900" i="1" dirty="0"/>
              <a:t> IN VITRO</a:t>
            </a:r>
            <a:r>
              <a:rPr lang="es-MX" sz="900" dirty="0"/>
              <a:t>. Teresa Fernández Rodríguez. </a:t>
            </a:r>
            <a:endParaRPr lang="es-ES" sz="1050" b="1" dirty="0">
              <a:latin typeface="Arial Hebrew"/>
              <a:cs typeface="Arial Hebrew"/>
            </a:endParaRPr>
          </a:p>
        </p:txBody>
      </p:sp>
      <p:sp>
        <p:nvSpPr>
          <p:cNvPr id="4" name="Marcador de contenido 3"/>
          <p:cNvSpPr>
            <a:spLocks noGrp="1"/>
          </p:cNvSpPr>
          <p:nvPr>
            <p:ph sz="half" idx="4294967295"/>
          </p:nvPr>
        </p:nvSpPr>
        <p:spPr>
          <a:xfrm>
            <a:off x="4341833" y="695373"/>
            <a:ext cx="4524375" cy="5327650"/>
          </a:xfrm>
          <a:solidFill>
            <a:srgbClr val="FFFFFF"/>
          </a:solidFill>
        </p:spPr>
        <p:txBody>
          <a:bodyPr/>
          <a:lstStyle/>
          <a:p>
            <a:pPr marL="0" indent="0">
              <a:buNone/>
            </a:pPr>
            <a:r>
              <a:rPr lang="es-ES" sz="1600" dirty="0" smtClean="0">
                <a:ln>
                  <a:solidFill>
                    <a:srgbClr val="000000"/>
                  </a:solidFill>
                </a:ln>
                <a:latin typeface="Arial Hebrew"/>
                <a:cs typeface="Arial Hebrew"/>
              </a:rPr>
              <a:t>Estudios clínicos</a:t>
            </a:r>
          </a:p>
          <a:p>
            <a:pPr marL="0" indent="0">
              <a:buNone/>
            </a:pPr>
            <a:endParaRPr lang="es-ES" sz="1200" dirty="0" smtClean="0">
              <a:ln>
                <a:solidFill>
                  <a:srgbClr val="000000"/>
                </a:solidFill>
              </a:ln>
              <a:latin typeface="Arial Hebrew"/>
              <a:cs typeface="Arial Hebrew"/>
            </a:endParaRPr>
          </a:p>
          <a:p>
            <a:pPr marL="0" indent="0" algn="just">
              <a:buNone/>
            </a:pPr>
            <a:r>
              <a:rPr lang="es-MX" sz="700" b="1" dirty="0"/>
              <a:t>2014. </a:t>
            </a:r>
            <a:r>
              <a:rPr lang="es-MX" sz="700" dirty="0"/>
              <a:t>EFECTO DEL TRATAMIENTO DEL EXTRACTO DIALIZABLE DE LEUCOCITOS HUMANOS EN PACIENTES CON DERMATITIS ATÓPICA. Med. Cir. Ixchel Rocío Ramírez Ricarte </a:t>
            </a:r>
            <a:endParaRPr lang="es-ES_tradnl" sz="700" dirty="0"/>
          </a:p>
          <a:p>
            <a:pPr marL="0" indent="0" algn="just">
              <a:buNone/>
            </a:pPr>
            <a:r>
              <a:rPr lang="es-MX" sz="700" b="1" dirty="0"/>
              <a:t>2011. </a:t>
            </a:r>
            <a:r>
              <a:rPr lang="es-MX" sz="700" dirty="0"/>
              <a:t>EFECTO DEL DIALIZADO DE EXTRACTOS LEUCOCITARIOS EN LA EXPRESIÓN DE HBD2 Y LL-37 EN CÉLULAS EPITELIALES LIMBALES. Erika Rivera Méndez.</a:t>
            </a:r>
            <a:endParaRPr lang="es-ES_tradnl" sz="700" dirty="0"/>
          </a:p>
          <a:p>
            <a:pPr marL="0" indent="0" algn="just">
              <a:buNone/>
            </a:pPr>
            <a:r>
              <a:rPr lang="es-MX" sz="700" b="1" dirty="0"/>
              <a:t>2010. </a:t>
            </a:r>
            <a:r>
              <a:rPr lang="es-MX" sz="700" dirty="0"/>
              <a:t>ESTUDIO COMPARATIVO DE LOS CAMBIOS EN LAS CITOCINAS SÉRICAS Y LAGRIMALES POSTERIOR AL TRATAMIENTO CON FACTOR DE TRANSFERENCIA O TERAPIA DESENSIBILIZANTE EN PACIENTES CON CONJUNTIVITIS ALÉRGICA. M. en C. Méd. Cir. Gustavo Aguilar Velázquez</a:t>
            </a:r>
            <a:endParaRPr lang="es-ES_tradnl" sz="700" dirty="0"/>
          </a:p>
          <a:p>
            <a:pPr marL="0" indent="0" algn="just">
              <a:buNone/>
            </a:pPr>
            <a:r>
              <a:rPr lang="es-MX" sz="700" b="1" dirty="0"/>
              <a:t>2009. </a:t>
            </a:r>
            <a:r>
              <a:rPr lang="es-MX" sz="700" dirty="0"/>
              <a:t>ESTUDIO DOBLE CIEGO SOBRE EL USO DEL FACTOR DE TRANSFERENCIA (FT) COMBINADO CON LA INMUNOTERAPIA SUBLINGUAL EN EL MANEJO DE PACIENTES CON RINITIS ALÉRGICA DEL HOSPITAL JUÁREZ DE MÉXICO. Med. Esp. María Isabel Rojo Gutiérrez </a:t>
            </a:r>
            <a:endParaRPr lang="es-ES_tradnl" sz="700" dirty="0"/>
          </a:p>
          <a:p>
            <a:pPr marL="0" indent="0" algn="just">
              <a:buNone/>
            </a:pPr>
            <a:r>
              <a:rPr lang="es-MX" sz="700" b="1" dirty="0"/>
              <a:t>2008. </a:t>
            </a:r>
            <a:r>
              <a:rPr lang="es-MX" sz="700" dirty="0"/>
              <a:t>DETERMINACIÓN DE LAS POBLACIONES LINFOCITARIAS EN SANGRE PERIFÉRICA PROVENIENTE DE MUJERES INFECTADAS CON VPH QUE RECIBEN TRATAMIENTO CON FACTOR DE TRANSFERENCIA. Iván Chirinos Chávez </a:t>
            </a:r>
            <a:endParaRPr lang="es-ES_tradnl" sz="700" dirty="0"/>
          </a:p>
          <a:p>
            <a:pPr marL="0" indent="0" algn="just">
              <a:buNone/>
            </a:pPr>
            <a:r>
              <a:rPr lang="es-MX" sz="700" b="1" dirty="0"/>
              <a:t>2006. </a:t>
            </a:r>
            <a:r>
              <a:rPr lang="es-MX" sz="700" dirty="0"/>
              <a:t>ANÁLISIS </a:t>
            </a:r>
            <a:r>
              <a:rPr lang="es-MX" sz="700" i="1" dirty="0"/>
              <a:t>IN VITRO</a:t>
            </a:r>
            <a:r>
              <a:rPr lang="es-MX" sz="700" dirty="0"/>
              <a:t> DE LA ACTIVACIÓN Y PROLIFERACIÓN DE CÉLULAS MONONUCLEARES ESTIMULADAS CON EXTRACTO DIALIZABLE LEUCOCITARIO.  Marisol de la Fuente Granada </a:t>
            </a:r>
            <a:endParaRPr lang="es-ES_tradnl" sz="700" dirty="0"/>
          </a:p>
          <a:p>
            <a:pPr marL="0" indent="0" algn="just">
              <a:buNone/>
            </a:pPr>
            <a:r>
              <a:rPr lang="es-MX" sz="700" b="1" dirty="0"/>
              <a:t>2004. </a:t>
            </a:r>
            <a:r>
              <a:rPr lang="es-MX" sz="700" dirty="0"/>
              <a:t>EVALUACIÓN CLÍNICA E INMUNOLÓGICA DE INDIVIDUOS SANOS QUE RECIBIERON EXTRACTO LEUCOCITARIO DIALIZABLE (EDL) HUMANO POR VÍA ORAL. QBP. Azucena Rodríguez Flores</a:t>
            </a:r>
            <a:endParaRPr lang="es-ES_tradnl" sz="700" dirty="0"/>
          </a:p>
          <a:p>
            <a:pPr marL="0" indent="0" algn="just">
              <a:buNone/>
            </a:pPr>
            <a:r>
              <a:rPr lang="es-MX" sz="700" b="1" dirty="0"/>
              <a:t>2002. </a:t>
            </a:r>
            <a:r>
              <a:rPr lang="es-MX" sz="700" dirty="0"/>
              <a:t>ESTUDIO INMUNOLÓGICO DE LOS NIVELES DE LINFOCITOS EN PACIENTES CON DIABETES MELLITUS TIPO 2 Y TUBERCULOSIS RENAL, SOMETIDOS A TRATAMIENTO CON FACTOR DE TRANSFERENCIA. Angie Jacqueline Zavaleta López.</a:t>
            </a:r>
            <a:endParaRPr lang="es-ES_tradnl" sz="700" dirty="0"/>
          </a:p>
          <a:p>
            <a:pPr marL="0" indent="0" algn="just">
              <a:buNone/>
            </a:pPr>
            <a:r>
              <a:rPr lang="es-MX" sz="700" b="1" dirty="0"/>
              <a:t>2002. </a:t>
            </a:r>
            <a:r>
              <a:rPr lang="es-MX" sz="700" dirty="0"/>
              <a:t>RESPUESTA TERAPÉUTICA AL FACTOR DE TRANSFERENCIA EN PACIENTES PEDIÁTRICOS CON ASMA ALÉRGICA. MÉD. CIR. Sara Elva Espinosa Padilla</a:t>
            </a:r>
            <a:endParaRPr lang="es-ES_tradnl" sz="700" dirty="0"/>
          </a:p>
          <a:p>
            <a:pPr marL="0" indent="0" algn="just">
              <a:buNone/>
            </a:pPr>
            <a:r>
              <a:rPr lang="es-MX" sz="700" b="1" dirty="0"/>
              <a:t>2001</a:t>
            </a:r>
            <a:r>
              <a:rPr lang="es-MX" sz="700" dirty="0"/>
              <a:t>. EFECTO DEL FACTOR DE TRANSFERENCIA EN LA APOPTOSIS DE LEUCOCITOS DE PACIENTES CON DERMATITIS ATÓPICA SEVERA. Edith González González</a:t>
            </a:r>
            <a:endParaRPr lang="es-ES_tradnl" sz="700" dirty="0"/>
          </a:p>
          <a:p>
            <a:pPr marL="0" indent="0" algn="just">
              <a:buNone/>
            </a:pPr>
            <a:r>
              <a:rPr lang="es-MX" sz="700" b="1" dirty="0"/>
              <a:t>1998</a:t>
            </a:r>
            <a:r>
              <a:rPr lang="es-MX" sz="700" dirty="0"/>
              <a:t>. ESTUDIO INMUNOLÓGICO COMPARATIVO DEL FACTOR DE TRANSFERENCIA CON ACICLOVIR EN ENTRATAMIENTO DE PACIENTES CON HERPES ZOSTER. Graciela Reyes Martínez</a:t>
            </a:r>
            <a:endParaRPr lang="es-ES_tradnl" sz="700" dirty="0"/>
          </a:p>
          <a:p>
            <a:pPr marL="0" indent="0" algn="just">
              <a:buNone/>
            </a:pPr>
            <a:r>
              <a:rPr lang="es-MX" sz="700" b="1" dirty="0"/>
              <a:t>1992. </a:t>
            </a:r>
            <a:r>
              <a:rPr lang="es-MX" sz="700" dirty="0"/>
              <a:t>PREVENCIÓN DE LA NEUROPATÍA POSTHERPÉTICA CON FACTOR DE TRANSFERENCIA. Beatriz Ortega Escamilla</a:t>
            </a:r>
            <a:endParaRPr lang="es-ES_tradnl" sz="700" dirty="0"/>
          </a:p>
          <a:p>
            <a:pPr marL="0" indent="0" algn="just">
              <a:buNone/>
            </a:pPr>
            <a:r>
              <a:rPr lang="es-MX" sz="700" b="1" dirty="0"/>
              <a:t>1984. </a:t>
            </a:r>
            <a:r>
              <a:rPr lang="es-MX" sz="700" dirty="0"/>
              <a:t>INMUNOTERAPIA CON FACTOR DE TRANSFERENCIA YCHAHINA EN PACIENTES CON GLAUCOMA. Secundino Godínez Coyt</a:t>
            </a:r>
            <a:endParaRPr lang="es-ES_tradnl" sz="700" dirty="0"/>
          </a:p>
          <a:p>
            <a:pPr marL="0" indent="0" algn="just">
              <a:buNone/>
            </a:pPr>
            <a:r>
              <a:rPr lang="es-MX" sz="700" b="1" dirty="0"/>
              <a:t>1982. </a:t>
            </a:r>
            <a:r>
              <a:rPr lang="es-MX" sz="700" dirty="0"/>
              <a:t>INMUNOTERAPIA DE TUBERCULOSIS PULMONAR CRÓNICA AVANZADA CON FACTOR DE TRANSFERENCIA ESPECÍFICO (ESTUDIO A DOBLE CIEGO). Javier Juárez Pacheco</a:t>
            </a:r>
            <a:endParaRPr lang="es-ES_tradnl" sz="700" dirty="0"/>
          </a:p>
          <a:p>
            <a:pPr marL="0" indent="0" algn="just">
              <a:buNone/>
            </a:pPr>
            <a:r>
              <a:rPr lang="es-MX" sz="700" b="1" dirty="0"/>
              <a:t>1980</a:t>
            </a:r>
            <a:r>
              <a:rPr lang="es-MX" sz="700" dirty="0"/>
              <a:t>. INMUNOTERAPIA CON FACTOR DE TRANSFERENCIA EN PACIENTES CON BRONQUIECTASIAS Y MUCOVISCIDOSIS. Ma. de Lourdes González Jiménez </a:t>
            </a:r>
            <a:endParaRPr lang="es-ES_tradnl" sz="700" dirty="0"/>
          </a:p>
          <a:p>
            <a:pPr marL="0" indent="0" algn="just">
              <a:buNone/>
            </a:pPr>
            <a:r>
              <a:rPr lang="es-MX" sz="700" b="1" dirty="0"/>
              <a:t>1980. </a:t>
            </a:r>
            <a:r>
              <a:rPr lang="es-MX" sz="700" dirty="0"/>
              <a:t>¿ES PESECÍFICO EL FACTOR DE TRANSFERENCIA?. María Teresa Luna Mata</a:t>
            </a:r>
            <a:endParaRPr lang="es-ES_tradnl" sz="700" dirty="0"/>
          </a:p>
          <a:p>
            <a:pPr marL="0" indent="0" algn="just">
              <a:buNone/>
            </a:pPr>
            <a:r>
              <a:rPr lang="es-MX" sz="700" b="1" dirty="0"/>
              <a:t>1980. </a:t>
            </a:r>
            <a:r>
              <a:rPr lang="es-MX" sz="700" dirty="0"/>
              <a:t>EL FACTOR DE TRANSFERENCIA EN LA TERAPIA DE LA BRONQUITIS CRÓNICA ASMÁTICA. Carmen Cabada Monroy</a:t>
            </a:r>
            <a:endParaRPr lang="es-ES_tradnl" sz="700" dirty="0"/>
          </a:p>
          <a:p>
            <a:pPr marL="0" indent="0" algn="just">
              <a:buNone/>
            </a:pPr>
            <a:r>
              <a:rPr lang="es-MX" sz="700" b="1" dirty="0"/>
              <a:t>1980. </a:t>
            </a:r>
            <a:r>
              <a:rPr lang="es-MX" sz="700" dirty="0"/>
              <a:t>ESTUDIOS INMUNOLÓGICOS EN PACIENTES CON VERRUGAS VIRALES CRÓNICAS III. INMUNOTERAPIA CON FACTOR DE TRANSFERENCIA. Oralia González Guzman</a:t>
            </a:r>
            <a:r>
              <a:rPr lang="es-ES_tradnl" sz="700" dirty="0"/>
              <a:t> </a:t>
            </a:r>
            <a:endParaRPr lang="es-ES" sz="700" b="1" dirty="0">
              <a:ln>
                <a:solidFill>
                  <a:srgbClr val="000000"/>
                </a:solidFill>
              </a:ln>
              <a:latin typeface="Arial Hebrew"/>
              <a:cs typeface="Arial Hebrew"/>
            </a:endParaRPr>
          </a:p>
        </p:txBody>
      </p:sp>
      <p:sp>
        <p:nvSpPr>
          <p:cNvPr id="5" name="CuadroTexto 4"/>
          <p:cNvSpPr txBox="1"/>
          <p:nvPr/>
        </p:nvSpPr>
        <p:spPr>
          <a:xfrm>
            <a:off x="1773034" y="5821786"/>
            <a:ext cx="6478184" cy="523220"/>
          </a:xfrm>
          <a:prstGeom prst="rect">
            <a:avLst/>
          </a:prstGeom>
          <a:noFill/>
        </p:spPr>
        <p:txBody>
          <a:bodyPr wrap="none" rtlCol="0">
            <a:spAutoFit/>
          </a:bodyPr>
          <a:lstStyle/>
          <a:p>
            <a:r>
              <a:rPr lang="es-ES_tradnl" sz="2800" b="1" dirty="0" smtClean="0">
                <a:solidFill>
                  <a:schemeClr val="accent2">
                    <a:lumMod val="75000"/>
                  </a:schemeClr>
                </a:solidFill>
              </a:rPr>
              <a:t>1312 ARTICULOS PUBLICADOS A LA FECHA</a:t>
            </a:r>
            <a:endParaRPr lang="es-ES_tradnl" sz="2000" b="1" dirty="0">
              <a:solidFill>
                <a:schemeClr val="accent2">
                  <a:lumMod val="75000"/>
                </a:schemeClr>
              </a:solidFill>
            </a:endParaRPr>
          </a:p>
        </p:txBody>
      </p:sp>
    </p:spTree>
    <p:extLst>
      <p:ext uri="{BB962C8B-B14F-4D97-AF65-F5344CB8AC3E}">
        <p14:creationId xmlns:p14="http://schemas.microsoft.com/office/powerpoint/2010/main" xmlns="" val="109321096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0" y="74613"/>
            <a:ext cx="4337050" cy="566737"/>
          </a:xfrm>
          <a:noFill/>
        </p:spPr>
        <p:txBody>
          <a:bodyPr/>
          <a:lstStyle/>
          <a:p>
            <a:r>
              <a:rPr lang="es-ES" sz="2800" dirty="0" smtClean="0">
                <a:solidFill>
                  <a:schemeClr val="tx2">
                    <a:lumMod val="75000"/>
                  </a:schemeClr>
                </a:solidFill>
              </a:rPr>
              <a:t>Indicaciones Terapéuticas</a:t>
            </a:r>
            <a:endParaRPr lang="es-ES" sz="2800" dirty="0">
              <a:solidFill>
                <a:schemeClr val="tx2">
                  <a:lumMod val="75000"/>
                </a:schemeClr>
              </a:solidFill>
            </a:endParaRPr>
          </a:p>
        </p:txBody>
      </p:sp>
      <p:sp>
        <p:nvSpPr>
          <p:cNvPr id="3" name="Marcador de contenido 2"/>
          <p:cNvSpPr>
            <a:spLocks noGrp="1"/>
          </p:cNvSpPr>
          <p:nvPr>
            <p:ph type="body" sz="half" idx="4294967295"/>
          </p:nvPr>
        </p:nvSpPr>
        <p:spPr>
          <a:xfrm>
            <a:off x="2008188" y="695325"/>
            <a:ext cx="7135812" cy="1276350"/>
          </a:xfrm>
        </p:spPr>
        <p:txBody>
          <a:bodyPr>
            <a:noAutofit/>
          </a:bodyPr>
          <a:lstStyle/>
          <a:p>
            <a:pPr marL="0" indent="0" algn="just">
              <a:buNone/>
            </a:pPr>
            <a:r>
              <a:rPr lang="es-MX" sz="1800" b="1" dirty="0"/>
              <a:t>En el tratamiento adyuvante de enfermedades con déficit  o disminución de la respuesta inmune celular, en enfermedades con disfunción o disregulación de la respuesta Th1, y/o en enfermedades con baja producción de IFN-g.</a:t>
            </a:r>
            <a:r>
              <a:rPr lang="es-ES_tradnl" sz="1800" b="1" dirty="0"/>
              <a:t> </a:t>
            </a:r>
            <a:endParaRPr lang="es-ES" sz="1800" b="1" dirty="0"/>
          </a:p>
        </p:txBody>
      </p:sp>
      <p:pic>
        <p:nvPicPr>
          <p:cNvPr id="13" name="Imagen 3" descr="TRANSFERON ROJO mayo 12.t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4474571" y="2232929"/>
            <a:ext cx="1954297" cy="2607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n 5"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6343717" y="2164333"/>
            <a:ext cx="2007426" cy="267584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 name="CuadroTexto 7"/>
          <p:cNvSpPr txBox="1">
            <a:spLocks noChangeArrowheads="1"/>
          </p:cNvSpPr>
          <p:nvPr/>
        </p:nvSpPr>
        <p:spPr bwMode="auto">
          <a:xfrm>
            <a:off x="5013999" y="5032551"/>
            <a:ext cx="1149609"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800" dirty="0"/>
              <a:t>Inyectable</a:t>
            </a:r>
          </a:p>
        </p:txBody>
      </p:sp>
      <p:sp>
        <p:nvSpPr>
          <p:cNvPr id="18" name="CuadroTexto 8"/>
          <p:cNvSpPr txBox="1">
            <a:spLocks noChangeArrowheads="1"/>
          </p:cNvSpPr>
          <p:nvPr/>
        </p:nvSpPr>
        <p:spPr bwMode="auto">
          <a:xfrm>
            <a:off x="7167321" y="5032551"/>
            <a:ext cx="575992" cy="36933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800"/>
              <a:t>Oral</a:t>
            </a:r>
          </a:p>
        </p:txBody>
      </p:sp>
      <p:pic>
        <p:nvPicPr>
          <p:cNvPr id="8" name="Imagen 7" descr="Th1 spectrum disorder2.tiff"/>
          <p:cNvPicPr>
            <a:picLocks noChangeAspect="1"/>
          </p:cNvPicPr>
          <p:nvPr/>
        </p:nvPicPr>
        <p:blipFill rotWithShape="1">
          <a:blip r:embed="rId4">
            <a:extLst>
              <a:ext uri="{28A0092B-C50C-407E-A947-70E740481C1C}">
                <a14:useLocalDpi xmlns:a14="http://schemas.microsoft.com/office/drawing/2010/main" xmlns="" val="0"/>
              </a:ext>
            </a:extLst>
          </a:blip>
          <a:srcRect l="2739" r="3910" b="5129"/>
          <a:stretch/>
        </p:blipFill>
        <p:spPr>
          <a:xfrm>
            <a:off x="170144" y="2232929"/>
            <a:ext cx="4184248" cy="3922995"/>
          </a:xfrm>
          <a:prstGeom prst="rect">
            <a:avLst/>
          </a:prstGeom>
        </p:spPr>
      </p:pic>
    </p:spTree>
    <p:extLst>
      <p:ext uri="{BB962C8B-B14F-4D97-AF65-F5344CB8AC3E}">
        <p14:creationId xmlns:p14="http://schemas.microsoft.com/office/powerpoint/2010/main" xmlns="" val="1409487668"/>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title" idx="4294967295"/>
          </p:nvPr>
        </p:nvSpPr>
        <p:spPr>
          <a:xfrm>
            <a:off x="330699" y="291444"/>
            <a:ext cx="7743463" cy="566738"/>
          </a:xfrm>
          <a:noFill/>
        </p:spPr>
        <p:txBody>
          <a:bodyPr>
            <a:noAutofit/>
          </a:bodyPr>
          <a:lstStyle/>
          <a:p>
            <a:pPr algn="l"/>
            <a:r>
              <a:rPr lang="es-ES" sz="3200" b="1" dirty="0" smtClean="0">
                <a:solidFill>
                  <a:schemeClr val="accent1">
                    <a:lumMod val="75000"/>
                  </a:schemeClr>
                </a:solidFill>
              </a:rPr>
              <a:t>TRANSFERON® COMO MEDICAMENTO</a:t>
            </a:r>
            <a:endParaRPr lang="es-ES" sz="3200" b="1" dirty="0">
              <a:solidFill>
                <a:schemeClr val="accent1">
                  <a:lumMod val="75000"/>
                </a:schemeClr>
              </a:solidFill>
            </a:endParaRPr>
          </a:p>
        </p:txBody>
      </p:sp>
      <p:pic>
        <p:nvPicPr>
          <p:cNvPr id="13" name="Imagen 3" descr="TRANSFERON ROJO mayo 12.tif"/>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381636" y="1121099"/>
            <a:ext cx="1939332" cy="25872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5" name="Imagen 5"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30699" y="3325594"/>
            <a:ext cx="2041207" cy="27208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 name="CuadroTexto 3"/>
          <p:cNvSpPr txBox="1"/>
          <p:nvPr/>
        </p:nvSpPr>
        <p:spPr>
          <a:xfrm>
            <a:off x="2604593" y="1677060"/>
            <a:ext cx="5965031" cy="4062651"/>
          </a:xfrm>
          <a:prstGeom prst="rect">
            <a:avLst/>
          </a:prstGeom>
          <a:noFill/>
        </p:spPr>
        <p:txBody>
          <a:bodyPr wrap="none" rtlCol="0">
            <a:spAutoFit/>
          </a:bodyPr>
          <a:lstStyle/>
          <a:p>
            <a:pPr marL="285750" indent="-285750">
              <a:buFont typeface="Arial" charset="0"/>
              <a:buChar char="•"/>
            </a:pPr>
            <a:r>
              <a:rPr lang="es-ES_tradnl" sz="2000" b="1" dirty="0" smtClean="0">
                <a:solidFill>
                  <a:schemeClr val="accent1">
                    <a:lumMod val="75000"/>
                  </a:schemeClr>
                </a:solidFill>
              </a:rPr>
              <a:t>Hemoderivado fabricado en apego a la NOM059</a:t>
            </a:r>
          </a:p>
          <a:p>
            <a:pPr marL="285750" indent="-285750">
              <a:buFont typeface="Arial" charset="0"/>
              <a:buChar char="•"/>
            </a:pPr>
            <a:r>
              <a:rPr lang="es-ES_tradnl" sz="2000" b="1" dirty="0" smtClean="0">
                <a:solidFill>
                  <a:schemeClr val="accent1">
                    <a:lumMod val="75000"/>
                  </a:schemeClr>
                </a:solidFill>
              </a:rPr>
              <a:t>Licencia sanitaria de </a:t>
            </a:r>
            <a:r>
              <a:rPr lang="es-ES_tradnl" sz="2000" b="1" dirty="0" err="1" smtClean="0">
                <a:solidFill>
                  <a:schemeClr val="accent1">
                    <a:lumMod val="75000"/>
                  </a:schemeClr>
                </a:solidFill>
              </a:rPr>
              <a:t>fabricaci</a:t>
            </a:r>
            <a:r>
              <a:rPr lang="es-ES" sz="2000" b="1" dirty="0" err="1" smtClean="0">
                <a:solidFill>
                  <a:schemeClr val="accent1">
                    <a:lumMod val="75000"/>
                  </a:schemeClr>
                </a:solidFill>
              </a:rPr>
              <a:t>ón</a:t>
            </a:r>
            <a:r>
              <a:rPr lang="es-ES" sz="2000" b="1" dirty="0" smtClean="0">
                <a:solidFill>
                  <a:schemeClr val="accent1">
                    <a:lumMod val="75000"/>
                  </a:schemeClr>
                </a:solidFill>
              </a:rPr>
              <a:t> de hemoderivados.</a:t>
            </a:r>
          </a:p>
          <a:p>
            <a:pPr marL="285750" indent="-285750">
              <a:buFont typeface="Arial" charset="0"/>
              <a:buChar char="•"/>
            </a:pPr>
            <a:r>
              <a:rPr lang="es-ES" sz="2000" b="1" dirty="0" smtClean="0">
                <a:solidFill>
                  <a:schemeClr val="accent1">
                    <a:lumMod val="75000"/>
                  </a:schemeClr>
                </a:solidFill>
              </a:rPr>
              <a:t>Control maestro de donadores.</a:t>
            </a:r>
          </a:p>
          <a:p>
            <a:pPr marL="285750" indent="-285750">
              <a:buFont typeface="Arial" charset="0"/>
              <a:buChar char="•"/>
            </a:pPr>
            <a:r>
              <a:rPr lang="es-ES" sz="2000" b="1" dirty="0" smtClean="0">
                <a:solidFill>
                  <a:schemeClr val="accent1">
                    <a:lumMod val="75000"/>
                  </a:schemeClr>
                </a:solidFill>
              </a:rPr>
              <a:t>VALIDACION VIRAL.</a:t>
            </a:r>
          </a:p>
          <a:p>
            <a:pPr marL="285750" indent="-285750">
              <a:buFont typeface="Arial" charset="0"/>
              <a:buChar char="•"/>
            </a:pPr>
            <a:r>
              <a:rPr lang="es-ES" sz="2000" b="1" dirty="0" smtClean="0">
                <a:solidFill>
                  <a:schemeClr val="accent1">
                    <a:lumMod val="75000"/>
                  </a:schemeClr>
                </a:solidFill>
              </a:rPr>
              <a:t>Control de calidad durante la fabricación.</a:t>
            </a:r>
          </a:p>
          <a:p>
            <a:pPr marL="285750" indent="-285750">
              <a:buFont typeface="Arial" charset="0"/>
              <a:buChar char="•"/>
            </a:pPr>
            <a:r>
              <a:rPr lang="es-ES" sz="2000" b="1" dirty="0" smtClean="0">
                <a:solidFill>
                  <a:schemeClr val="accent1">
                    <a:lumMod val="75000"/>
                  </a:schemeClr>
                </a:solidFill>
              </a:rPr>
              <a:t>Proceso de fabricación VALIDADO.</a:t>
            </a:r>
          </a:p>
          <a:p>
            <a:pPr marL="285750" indent="-285750">
              <a:buFont typeface="Arial" charset="0"/>
              <a:buChar char="•"/>
            </a:pPr>
            <a:r>
              <a:rPr lang="es-ES" sz="2000" b="1" dirty="0" smtClean="0">
                <a:solidFill>
                  <a:schemeClr val="accent1">
                    <a:lumMod val="75000"/>
                  </a:schemeClr>
                </a:solidFill>
              </a:rPr>
              <a:t>Monografía publicada en Farmacopea.</a:t>
            </a:r>
          </a:p>
          <a:p>
            <a:pPr marL="285750" indent="-285750">
              <a:buFont typeface="Arial" charset="0"/>
              <a:buChar char="•"/>
            </a:pPr>
            <a:r>
              <a:rPr lang="es-ES" sz="2000" b="1" dirty="0" smtClean="0">
                <a:solidFill>
                  <a:schemeClr val="accent1">
                    <a:lumMod val="75000"/>
                  </a:schemeClr>
                </a:solidFill>
              </a:rPr>
              <a:t>Fabricación vigilada por la COFEPRIS.</a:t>
            </a:r>
          </a:p>
          <a:p>
            <a:pPr marL="285750" indent="-285750">
              <a:buFont typeface="Arial" charset="0"/>
              <a:buChar char="•"/>
            </a:pPr>
            <a:r>
              <a:rPr lang="es-ES" sz="2000" b="1" dirty="0" smtClean="0">
                <a:solidFill>
                  <a:schemeClr val="accent1">
                    <a:lumMod val="75000"/>
                  </a:schemeClr>
                </a:solidFill>
              </a:rPr>
              <a:t>Patente de proceso USA / México /EUROPA.</a:t>
            </a:r>
          </a:p>
          <a:p>
            <a:pPr marL="285750" indent="-285750">
              <a:buFont typeface="Arial" charset="0"/>
              <a:buChar char="•"/>
            </a:pPr>
            <a:r>
              <a:rPr lang="es-ES" sz="2000" b="1" dirty="0" smtClean="0">
                <a:solidFill>
                  <a:schemeClr val="accent1">
                    <a:lumMod val="75000"/>
                  </a:schemeClr>
                </a:solidFill>
              </a:rPr>
              <a:t>Identificación de FD relacionada.</a:t>
            </a:r>
          </a:p>
          <a:p>
            <a:pPr marL="285750" indent="-285750">
              <a:buFont typeface="Arial" charset="0"/>
              <a:buChar char="•"/>
            </a:pPr>
            <a:r>
              <a:rPr lang="es-ES" sz="2000" b="1" dirty="0" smtClean="0">
                <a:solidFill>
                  <a:schemeClr val="accent1">
                    <a:lumMod val="75000"/>
                  </a:schemeClr>
                </a:solidFill>
              </a:rPr>
              <a:t>Identificados Efectos adversos.</a:t>
            </a:r>
          </a:p>
          <a:p>
            <a:pPr marL="285750" indent="-285750">
              <a:buFont typeface="Arial" charset="0"/>
              <a:buChar char="•"/>
            </a:pPr>
            <a:r>
              <a:rPr lang="es-ES" sz="2000" b="1" dirty="0" smtClean="0">
                <a:solidFill>
                  <a:schemeClr val="accent1">
                    <a:lumMod val="75000"/>
                  </a:schemeClr>
                </a:solidFill>
              </a:rPr>
              <a:t>Único con programa de </a:t>
            </a:r>
            <a:r>
              <a:rPr lang="es-ES" sz="2000" b="1" dirty="0" err="1" smtClean="0">
                <a:solidFill>
                  <a:schemeClr val="accent1">
                    <a:lumMod val="75000"/>
                  </a:schemeClr>
                </a:solidFill>
              </a:rPr>
              <a:t>farmacovigilancia</a:t>
            </a:r>
            <a:r>
              <a:rPr lang="es-ES" sz="2000" b="1" dirty="0" smtClean="0">
                <a:solidFill>
                  <a:schemeClr val="accent1">
                    <a:lumMod val="75000"/>
                  </a:schemeClr>
                </a:solidFill>
              </a:rPr>
              <a:t>.</a:t>
            </a:r>
          </a:p>
          <a:p>
            <a:pPr marL="285750" indent="-285750">
              <a:buFont typeface="Arial" charset="0"/>
              <a:buChar char="•"/>
            </a:pPr>
            <a:endParaRPr lang="es-ES_tradnl" sz="2000" b="1" dirty="0">
              <a:solidFill>
                <a:schemeClr val="accent1">
                  <a:lumMod val="75000"/>
                </a:schemeClr>
              </a:solidFill>
            </a:endParaRPr>
          </a:p>
        </p:txBody>
      </p:sp>
    </p:spTree>
    <p:extLst>
      <p:ext uri="{BB962C8B-B14F-4D97-AF65-F5344CB8AC3E}">
        <p14:creationId xmlns:p14="http://schemas.microsoft.com/office/powerpoint/2010/main" xmlns="" val="1400999364"/>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echa derecha 1"/>
          <p:cNvSpPr/>
          <p:nvPr/>
        </p:nvSpPr>
        <p:spPr>
          <a:xfrm>
            <a:off x="1972" y="1851229"/>
            <a:ext cx="9142027" cy="494580"/>
          </a:xfrm>
          <a:prstGeom prst="rightArrow">
            <a:avLst/>
          </a:prstGeom>
          <a:solidFill>
            <a:schemeClr val="accent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_tradnl"/>
          </a:p>
        </p:txBody>
      </p:sp>
      <p:pic>
        <p:nvPicPr>
          <p:cNvPr id="181250" name="Picture 2" descr="60"/>
          <p:cNvPicPr>
            <a:picLocks noChangeAspect="1" noChangeArrowheads="1"/>
          </p:cNvPicPr>
          <p:nvPr/>
        </p:nvPicPr>
        <p:blipFill>
          <a:blip r:embed="rId2" cstate="print">
            <a:lum bright="24000" contrast="48000"/>
          </a:blip>
          <a:srcRect l="3853" b="9772"/>
          <a:stretch>
            <a:fillRect/>
          </a:stretch>
        </p:blipFill>
        <p:spPr bwMode="auto">
          <a:xfrm>
            <a:off x="170647" y="858693"/>
            <a:ext cx="1552126" cy="2374239"/>
          </a:xfrm>
          <a:prstGeom prst="rect">
            <a:avLst/>
          </a:prstGeom>
          <a:noFill/>
          <a:ln w="9525">
            <a:noFill/>
            <a:miter lim="800000"/>
            <a:headEnd/>
            <a:tailEnd/>
          </a:ln>
        </p:spPr>
      </p:pic>
      <p:pic>
        <p:nvPicPr>
          <p:cNvPr id="181251" name="Picture 3" descr="58"/>
          <p:cNvPicPr>
            <a:picLocks noChangeAspect="1" noChangeArrowheads="1"/>
          </p:cNvPicPr>
          <p:nvPr/>
        </p:nvPicPr>
        <p:blipFill>
          <a:blip r:embed="rId3" cstate="print"/>
          <a:srcRect r="6653"/>
          <a:stretch>
            <a:fillRect/>
          </a:stretch>
        </p:blipFill>
        <p:spPr bwMode="auto">
          <a:xfrm>
            <a:off x="3669090" y="872783"/>
            <a:ext cx="1421247" cy="2374239"/>
          </a:xfrm>
          <a:prstGeom prst="rect">
            <a:avLst/>
          </a:prstGeom>
          <a:noFill/>
          <a:ln w="9525">
            <a:noFill/>
            <a:miter lim="800000"/>
            <a:headEnd/>
            <a:tailEnd/>
          </a:ln>
        </p:spPr>
      </p:pic>
      <p:pic>
        <p:nvPicPr>
          <p:cNvPr id="181252" name="Picture 4" descr="59"/>
          <p:cNvPicPr>
            <a:picLocks noChangeAspect="1" noChangeArrowheads="1"/>
          </p:cNvPicPr>
          <p:nvPr/>
        </p:nvPicPr>
        <p:blipFill>
          <a:blip r:embed="rId4" cstate="print"/>
          <a:srcRect/>
          <a:stretch>
            <a:fillRect/>
          </a:stretch>
        </p:blipFill>
        <p:spPr bwMode="auto">
          <a:xfrm>
            <a:off x="1943197" y="848463"/>
            <a:ext cx="1493958" cy="2374239"/>
          </a:xfrm>
          <a:prstGeom prst="rect">
            <a:avLst/>
          </a:prstGeom>
          <a:noFill/>
          <a:ln w="9525">
            <a:noFill/>
            <a:miter lim="800000"/>
            <a:headEnd/>
            <a:tailEnd/>
          </a:ln>
        </p:spPr>
      </p:pic>
      <p:sp>
        <p:nvSpPr>
          <p:cNvPr id="7" name="6 CuadroTexto"/>
          <p:cNvSpPr txBox="1"/>
          <p:nvPr/>
        </p:nvSpPr>
        <p:spPr>
          <a:xfrm>
            <a:off x="3790203" y="6134687"/>
            <a:ext cx="5556447" cy="307777"/>
          </a:xfrm>
          <a:prstGeom prst="rect">
            <a:avLst/>
          </a:prstGeom>
          <a:noFill/>
        </p:spPr>
        <p:txBody>
          <a:bodyPr wrap="square" rtlCol="0">
            <a:spAutoFit/>
          </a:bodyPr>
          <a:lstStyle/>
          <a:p>
            <a:r>
              <a:rPr lang="es-MX" sz="1400" dirty="0" smtClean="0">
                <a:solidFill>
                  <a:schemeClr val="tx2">
                    <a:lumMod val="75000"/>
                  </a:schemeClr>
                </a:solidFill>
              </a:rPr>
              <a:t>Estrada-Parra, S. </a:t>
            </a:r>
            <a:r>
              <a:rPr lang="es-MX" sz="1400" i="1" dirty="0" smtClean="0">
                <a:solidFill>
                  <a:schemeClr val="tx2">
                    <a:lumMod val="75000"/>
                  </a:schemeClr>
                </a:solidFill>
              </a:rPr>
              <a:t>Archives of Medical </a:t>
            </a:r>
            <a:r>
              <a:rPr lang="es-MX" sz="1400" i="1" dirty="0" err="1" smtClean="0">
                <a:solidFill>
                  <a:schemeClr val="tx2">
                    <a:lumMod val="75000"/>
                  </a:schemeClr>
                </a:solidFill>
              </a:rPr>
              <a:t>Research</a:t>
            </a:r>
            <a:r>
              <a:rPr lang="es-MX" sz="1400" i="1" dirty="0" smtClean="0">
                <a:solidFill>
                  <a:schemeClr val="tx2">
                    <a:lumMod val="75000"/>
                  </a:schemeClr>
                </a:solidFill>
              </a:rPr>
              <a:t>, 1995. </a:t>
            </a:r>
            <a:r>
              <a:rPr lang="es-MX" sz="1400" dirty="0" smtClean="0">
                <a:solidFill>
                  <a:schemeClr val="tx2">
                    <a:lumMod val="75000"/>
                  </a:schemeClr>
                </a:solidFill>
              </a:rPr>
              <a:t>vol. 26, p.587.</a:t>
            </a:r>
            <a:endParaRPr lang="en-US" sz="1400" i="1" dirty="0">
              <a:solidFill>
                <a:schemeClr val="tx2">
                  <a:lumMod val="75000"/>
                </a:schemeClr>
              </a:solidFill>
            </a:endParaRPr>
          </a:p>
        </p:txBody>
      </p:sp>
      <p:sp>
        <p:nvSpPr>
          <p:cNvPr id="8" name="CuadroTexto 7"/>
          <p:cNvSpPr txBox="1"/>
          <p:nvPr/>
        </p:nvSpPr>
        <p:spPr>
          <a:xfrm>
            <a:off x="212210" y="221672"/>
            <a:ext cx="8668553" cy="523220"/>
          </a:xfrm>
          <a:prstGeom prst="rect">
            <a:avLst/>
          </a:prstGeom>
          <a:noFill/>
        </p:spPr>
        <p:txBody>
          <a:bodyPr wrap="square" rtlCol="0">
            <a:spAutoFit/>
          </a:bodyPr>
          <a:lstStyle/>
          <a:p>
            <a:r>
              <a:rPr lang="es-ES_tradnl" sz="2800" b="1" dirty="0" smtClean="0">
                <a:solidFill>
                  <a:schemeClr val="accent1">
                    <a:lumMod val="75000"/>
                  </a:schemeClr>
                </a:solidFill>
              </a:rPr>
              <a:t>ESTUDIO COMPARATIVO TRANSFERON ® VS ACYCLOVIR</a:t>
            </a:r>
            <a:endParaRPr lang="es-ES_tradnl" sz="2800" b="1" dirty="0">
              <a:solidFill>
                <a:schemeClr val="accent1">
                  <a:lumMod val="75000"/>
                </a:schemeClr>
              </a:solidFill>
            </a:endParaRPr>
          </a:p>
        </p:txBody>
      </p:sp>
      <p:pic>
        <p:nvPicPr>
          <p:cNvPr id="9" name="Picture 2" descr="57"/>
          <p:cNvPicPr>
            <a:picLocks noChangeAspect="1" noChangeArrowheads="1"/>
          </p:cNvPicPr>
          <p:nvPr/>
        </p:nvPicPr>
        <p:blipFill>
          <a:blip r:embed="rId5" cstate="print">
            <a:lum bright="6000" contrast="12000"/>
          </a:blip>
          <a:srcRect r="4279"/>
          <a:stretch>
            <a:fillRect/>
          </a:stretch>
        </p:blipFill>
        <p:spPr bwMode="auto">
          <a:xfrm>
            <a:off x="5366258" y="840016"/>
            <a:ext cx="1473392" cy="2374239"/>
          </a:xfrm>
          <a:prstGeom prst="rect">
            <a:avLst/>
          </a:prstGeom>
          <a:noFill/>
          <a:ln w="9525">
            <a:noFill/>
            <a:miter lim="800000"/>
            <a:headEnd/>
            <a:tailEnd/>
          </a:ln>
        </p:spPr>
      </p:pic>
      <p:pic>
        <p:nvPicPr>
          <p:cNvPr id="10" name="Picture 3" descr="56"/>
          <p:cNvPicPr>
            <a:picLocks noChangeAspect="1" noChangeArrowheads="1"/>
          </p:cNvPicPr>
          <p:nvPr/>
        </p:nvPicPr>
        <p:blipFill>
          <a:blip r:embed="rId6" cstate="print">
            <a:lum bright="18000" contrast="30000"/>
          </a:blip>
          <a:srcRect l="4971" r="3334"/>
          <a:stretch>
            <a:fillRect/>
          </a:stretch>
        </p:blipFill>
        <p:spPr bwMode="auto">
          <a:xfrm>
            <a:off x="7121853" y="840016"/>
            <a:ext cx="1539873" cy="2374239"/>
          </a:xfrm>
          <a:prstGeom prst="rect">
            <a:avLst/>
          </a:prstGeom>
          <a:noFill/>
          <a:ln w="9525">
            <a:noFill/>
            <a:miter lim="800000"/>
            <a:headEnd/>
            <a:tailEnd/>
          </a:ln>
        </p:spPr>
      </p:pic>
      <p:pic>
        <p:nvPicPr>
          <p:cNvPr id="12" name="Imagen 11"/>
          <p:cNvPicPr>
            <a:picLocks noChangeAspect="1"/>
          </p:cNvPicPr>
          <p:nvPr/>
        </p:nvPicPr>
        <p:blipFill rotWithShape="1">
          <a:blip r:embed="rId7">
            <a:extLst>
              <a:ext uri="{28A0092B-C50C-407E-A947-70E740481C1C}">
                <a14:useLocalDpi xmlns:a14="http://schemas.microsoft.com/office/drawing/2010/main" xmlns="" val="0"/>
              </a:ext>
            </a:extLst>
          </a:blip>
          <a:srcRect r="6110" b="2337"/>
          <a:stretch/>
        </p:blipFill>
        <p:spPr>
          <a:xfrm>
            <a:off x="170647" y="3408655"/>
            <a:ext cx="3892067" cy="2864823"/>
          </a:xfrm>
          <a:prstGeom prst="rect">
            <a:avLst/>
          </a:prstGeom>
        </p:spPr>
      </p:pic>
      <p:pic>
        <p:nvPicPr>
          <p:cNvPr id="13" name="Imagen 12"/>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4821383" y="3480192"/>
            <a:ext cx="3840344" cy="2483931"/>
          </a:xfrm>
          <a:prstGeom prst="rect">
            <a:avLst/>
          </a:prstGeom>
        </p:spPr>
      </p:pic>
      <p:cxnSp>
        <p:nvCxnSpPr>
          <p:cNvPr id="15" name="Conector recto de flecha 14"/>
          <p:cNvCxnSpPr/>
          <p:nvPr/>
        </p:nvCxnSpPr>
        <p:spPr>
          <a:xfrm>
            <a:off x="1239071" y="3912937"/>
            <a:ext cx="967403" cy="1637226"/>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9" name="Conector curvado 18"/>
          <p:cNvCxnSpPr/>
          <p:nvPr/>
        </p:nvCxnSpPr>
        <p:spPr>
          <a:xfrm>
            <a:off x="5558419" y="3912937"/>
            <a:ext cx="2020017" cy="1130118"/>
          </a:xfrm>
          <a:prstGeom prst="curvedConnector3">
            <a:avLst>
              <a:gd name="adj1" fmla="val 618"/>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79247138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3301" name="Picture 5" descr="3"/>
          <p:cNvPicPr>
            <a:picLocks noChangeAspect="1" noChangeArrowheads="1"/>
          </p:cNvPicPr>
          <p:nvPr/>
        </p:nvPicPr>
        <p:blipFill>
          <a:blip r:embed="rId2" cstate="print"/>
          <a:srcRect/>
          <a:stretch>
            <a:fillRect/>
          </a:stretch>
        </p:blipFill>
        <p:spPr bwMode="auto">
          <a:xfrm>
            <a:off x="2642274" y="1341153"/>
            <a:ext cx="2082131" cy="1651431"/>
          </a:xfrm>
          <a:prstGeom prst="rect">
            <a:avLst/>
          </a:prstGeom>
          <a:noFill/>
          <a:ln w="28575">
            <a:noFill/>
            <a:miter lim="800000"/>
            <a:headEnd/>
            <a:tailEnd/>
          </a:ln>
        </p:spPr>
      </p:pic>
      <p:pic>
        <p:nvPicPr>
          <p:cNvPr id="183303" name="Picture 7" descr="1"/>
          <p:cNvPicPr>
            <a:picLocks noChangeAspect="1" noChangeArrowheads="1"/>
          </p:cNvPicPr>
          <p:nvPr/>
        </p:nvPicPr>
        <p:blipFill>
          <a:blip r:embed="rId3" cstate="print">
            <a:lum bright="12000" contrast="18000"/>
          </a:blip>
          <a:srcRect/>
          <a:stretch>
            <a:fillRect/>
          </a:stretch>
        </p:blipFill>
        <p:spPr bwMode="auto">
          <a:xfrm>
            <a:off x="345592" y="1341153"/>
            <a:ext cx="2193203" cy="1651431"/>
          </a:xfrm>
          <a:prstGeom prst="rect">
            <a:avLst/>
          </a:prstGeom>
          <a:noFill/>
          <a:ln w="28575">
            <a:noFill/>
            <a:miter lim="800000"/>
            <a:headEnd/>
            <a:tailEnd/>
          </a:ln>
        </p:spPr>
      </p:pic>
      <p:sp>
        <p:nvSpPr>
          <p:cNvPr id="2" name="1 CuadroTexto"/>
          <p:cNvSpPr txBox="1"/>
          <p:nvPr/>
        </p:nvSpPr>
        <p:spPr>
          <a:xfrm>
            <a:off x="207042" y="5955544"/>
            <a:ext cx="5238659" cy="261610"/>
          </a:xfrm>
          <a:prstGeom prst="rect">
            <a:avLst/>
          </a:prstGeom>
          <a:noFill/>
        </p:spPr>
        <p:txBody>
          <a:bodyPr wrap="square" rtlCol="0">
            <a:spAutoFit/>
          </a:bodyPr>
          <a:lstStyle/>
          <a:p>
            <a:r>
              <a:rPr lang="es-MX" sz="1100" dirty="0" smtClean="0"/>
              <a:t>Estrada-Parra, S. </a:t>
            </a:r>
            <a:r>
              <a:rPr lang="es-MX" sz="1100" i="1" dirty="0" smtClean="0"/>
              <a:t>Archives of Medical </a:t>
            </a:r>
            <a:r>
              <a:rPr lang="es-MX" sz="1100" i="1" dirty="0" err="1" smtClean="0"/>
              <a:t>Research</a:t>
            </a:r>
            <a:r>
              <a:rPr lang="es-MX" sz="1100" i="1" dirty="0" smtClean="0"/>
              <a:t>, 1995. </a:t>
            </a:r>
            <a:r>
              <a:rPr lang="es-MX" sz="1100" dirty="0" smtClean="0"/>
              <a:t>vol. 26, p.587.</a:t>
            </a:r>
            <a:endParaRPr lang="en-US" sz="1100" i="1" dirty="0"/>
          </a:p>
        </p:txBody>
      </p:sp>
      <p:pic>
        <p:nvPicPr>
          <p:cNvPr id="5" name="Picture 7" descr="14"/>
          <p:cNvPicPr>
            <a:picLocks noChangeAspect="1" noChangeArrowheads="1"/>
          </p:cNvPicPr>
          <p:nvPr/>
        </p:nvPicPr>
        <p:blipFill rotWithShape="1">
          <a:blip r:embed="rId4" cstate="print"/>
          <a:srcRect l="16181" r="7191"/>
          <a:stretch/>
        </p:blipFill>
        <p:spPr bwMode="auto">
          <a:xfrm>
            <a:off x="4827884" y="1353781"/>
            <a:ext cx="1919284" cy="1638802"/>
          </a:xfrm>
          <a:prstGeom prst="rect">
            <a:avLst/>
          </a:prstGeom>
          <a:noFill/>
          <a:ln w="28575">
            <a:noFill/>
            <a:miter lim="800000"/>
            <a:headEnd/>
            <a:tailEnd/>
          </a:ln>
        </p:spPr>
      </p:pic>
      <p:pic>
        <p:nvPicPr>
          <p:cNvPr id="6" name="Picture 10" descr="8"/>
          <p:cNvPicPr>
            <a:picLocks noChangeAspect="1" noChangeArrowheads="1"/>
          </p:cNvPicPr>
          <p:nvPr/>
        </p:nvPicPr>
        <p:blipFill>
          <a:blip r:embed="rId5" cstate="print"/>
          <a:srcRect/>
          <a:stretch>
            <a:fillRect/>
          </a:stretch>
        </p:blipFill>
        <p:spPr bwMode="auto">
          <a:xfrm>
            <a:off x="6850647" y="1341153"/>
            <a:ext cx="1673189" cy="2415612"/>
          </a:xfrm>
          <a:prstGeom prst="rect">
            <a:avLst/>
          </a:prstGeom>
          <a:noFill/>
          <a:ln w="28575">
            <a:noFill/>
            <a:miter lim="800000"/>
            <a:headEnd/>
            <a:tailEnd/>
          </a:ln>
        </p:spPr>
      </p:pic>
      <p:pic>
        <p:nvPicPr>
          <p:cNvPr id="7" name="Picture 4" descr="13"/>
          <p:cNvPicPr>
            <a:picLocks noChangeAspect="1" noChangeArrowheads="1"/>
          </p:cNvPicPr>
          <p:nvPr/>
        </p:nvPicPr>
        <p:blipFill>
          <a:blip r:embed="rId6" cstate="print"/>
          <a:srcRect/>
          <a:stretch>
            <a:fillRect/>
          </a:stretch>
        </p:blipFill>
        <p:spPr bwMode="auto">
          <a:xfrm>
            <a:off x="6850647" y="3895308"/>
            <a:ext cx="1673189" cy="2363770"/>
          </a:xfrm>
          <a:prstGeom prst="rect">
            <a:avLst/>
          </a:prstGeom>
          <a:noFill/>
          <a:ln w="28575">
            <a:noFill/>
            <a:miter lim="800000"/>
            <a:headEnd/>
            <a:tailEnd/>
          </a:ln>
        </p:spPr>
      </p:pic>
      <p:sp>
        <p:nvSpPr>
          <p:cNvPr id="8" name="CuadroTexto 7"/>
          <p:cNvSpPr txBox="1"/>
          <p:nvPr/>
        </p:nvSpPr>
        <p:spPr>
          <a:xfrm>
            <a:off x="307442" y="346362"/>
            <a:ext cx="8668553" cy="523220"/>
          </a:xfrm>
          <a:prstGeom prst="rect">
            <a:avLst/>
          </a:prstGeom>
          <a:noFill/>
        </p:spPr>
        <p:txBody>
          <a:bodyPr wrap="square" rtlCol="0">
            <a:spAutoFit/>
          </a:bodyPr>
          <a:lstStyle/>
          <a:p>
            <a:r>
              <a:rPr lang="es-ES_tradnl" sz="2800" b="1" dirty="0" smtClean="0">
                <a:solidFill>
                  <a:schemeClr val="tx2">
                    <a:lumMod val="75000"/>
                  </a:schemeClr>
                </a:solidFill>
              </a:rPr>
              <a:t>ESTUDIO COMPARATIVO TRANSFERON ® VS ACYCLOVIR</a:t>
            </a:r>
            <a:endParaRPr lang="es-ES_tradnl" sz="2800" b="1" dirty="0">
              <a:solidFill>
                <a:schemeClr val="tx2">
                  <a:lumMod val="75000"/>
                </a:schemeClr>
              </a:solidFill>
            </a:endParaRPr>
          </a:p>
        </p:txBody>
      </p:sp>
      <p:pic>
        <p:nvPicPr>
          <p:cNvPr id="9" name="Imagen 8"/>
          <p:cNvPicPr>
            <a:picLocks noChangeAspect="1"/>
          </p:cNvPicPr>
          <p:nvPr/>
        </p:nvPicPr>
        <p:blipFill rotWithShape="1">
          <a:blip r:embed="rId7">
            <a:extLst>
              <a:ext uri="{28A0092B-C50C-407E-A947-70E740481C1C}">
                <a14:useLocalDpi xmlns:a14="http://schemas.microsoft.com/office/drawing/2010/main" xmlns="" val="0"/>
              </a:ext>
            </a:extLst>
          </a:blip>
          <a:srcRect t="12650"/>
          <a:stretch/>
        </p:blipFill>
        <p:spPr>
          <a:xfrm>
            <a:off x="423963" y="3258277"/>
            <a:ext cx="4135102" cy="2544146"/>
          </a:xfrm>
          <a:prstGeom prst="rect">
            <a:avLst/>
          </a:prstGeom>
        </p:spPr>
      </p:pic>
      <p:pic>
        <p:nvPicPr>
          <p:cNvPr id="10" name="Picture 4" descr="10"/>
          <p:cNvPicPr>
            <a:picLocks noChangeAspect="1" noChangeArrowheads="1"/>
          </p:cNvPicPr>
          <p:nvPr/>
        </p:nvPicPr>
        <p:blipFill rotWithShape="1">
          <a:blip r:embed="rId8" cstate="print"/>
          <a:srcRect l="21758" t="465" r="15047" b="11252"/>
          <a:stretch/>
        </p:blipFill>
        <p:spPr bwMode="auto">
          <a:xfrm>
            <a:off x="4724405" y="4094153"/>
            <a:ext cx="1960902" cy="2164925"/>
          </a:xfrm>
          <a:prstGeom prst="rect">
            <a:avLst/>
          </a:prstGeom>
          <a:noFill/>
          <a:ln w="28575">
            <a:noFill/>
            <a:miter lim="800000"/>
            <a:headEnd/>
            <a:tailEnd/>
          </a:ln>
        </p:spPr>
      </p:pic>
    </p:spTree>
    <p:extLst>
      <p:ext uri="{BB962C8B-B14F-4D97-AF65-F5344CB8AC3E}">
        <p14:creationId xmlns:p14="http://schemas.microsoft.com/office/powerpoint/2010/main" xmlns="" val="1451275210"/>
      </p:ext>
    </p:extLst>
  </p:cSld>
  <p:clrMapOvr>
    <a:masterClrMapping/>
  </p:clrMapOvr>
  <p:transition>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número de diapositiva 1"/>
          <p:cNvSpPr>
            <a:spLocks noGrp="1"/>
          </p:cNvSpPr>
          <p:nvPr>
            <p:ph type="sldNum" sz="quarter" idx="12"/>
          </p:nvPr>
        </p:nvSpPr>
        <p:spPr/>
        <p:txBody>
          <a:bodyPr/>
          <a:lstStyle/>
          <a:p>
            <a:fld id="{4FAB73BC-B049-4115-A692-8D63A059BFB8}" type="slidenum">
              <a:rPr lang="en-US" smtClean="0"/>
              <a:pPr/>
              <a:t>2</a:t>
            </a:fld>
            <a:endParaRPr lang="en-US" dirty="0"/>
          </a:p>
        </p:txBody>
      </p:sp>
      <p:sp>
        <p:nvSpPr>
          <p:cNvPr id="3" name="Título 1"/>
          <p:cNvSpPr txBox="1">
            <a:spLocks/>
          </p:cNvSpPr>
          <p:nvPr/>
        </p:nvSpPr>
        <p:spPr>
          <a:xfrm>
            <a:off x="249832" y="282724"/>
            <a:ext cx="2461714" cy="685800"/>
          </a:xfrm>
          <a:prstGeom prst="rect">
            <a:avLst/>
          </a:prstGeom>
          <a:solidFill>
            <a:schemeClr val="bg1"/>
          </a:solidFill>
          <a:ln w="38100">
            <a:solidFill>
              <a:schemeClr val="bg1"/>
            </a:solidFill>
          </a:ln>
        </p:spPr>
        <p:txBody>
          <a:bodyPr vert="horz" lIns="68580" tIns="34290" rIns="68580" bIns="3429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s-MX" sz="3600" b="1" dirty="0">
                <a:solidFill>
                  <a:schemeClr val="accent1">
                    <a:lumMod val="75000"/>
                  </a:schemeClr>
                </a:solidFill>
              </a:rPr>
              <a:t>Transferon®</a:t>
            </a:r>
          </a:p>
        </p:txBody>
      </p:sp>
      <p:pic>
        <p:nvPicPr>
          <p:cNvPr id="4" name="Imagen 3"/>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102811" y="1361594"/>
            <a:ext cx="2755756" cy="3978801"/>
          </a:xfrm>
          <a:prstGeom prst="rect">
            <a:avLst/>
          </a:prstGeom>
        </p:spPr>
      </p:pic>
      <p:sp>
        <p:nvSpPr>
          <p:cNvPr id="5" name="CuadroTexto 4"/>
          <p:cNvSpPr txBox="1"/>
          <p:nvPr/>
        </p:nvSpPr>
        <p:spPr>
          <a:xfrm>
            <a:off x="2425700" y="1093078"/>
            <a:ext cx="6400799" cy="4247317"/>
          </a:xfrm>
          <a:prstGeom prst="rect">
            <a:avLst/>
          </a:prstGeom>
          <a:noFill/>
        </p:spPr>
        <p:txBody>
          <a:bodyPr wrap="square" rtlCol="0">
            <a:spAutoFit/>
          </a:bodyPr>
          <a:lstStyle/>
          <a:p>
            <a:pPr algn="just"/>
            <a:r>
              <a:rPr lang="es-ES_tradnl" dirty="0">
                <a:solidFill>
                  <a:schemeClr val="accent1">
                    <a:lumMod val="75000"/>
                  </a:schemeClr>
                </a:solidFill>
              </a:rPr>
              <a:t>Extracto dializable de leucocitos </a:t>
            </a:r>
            <a:r>
              <a:rPr lang="es-ES" dirty="0">
                <a:solidFill>
                  <a:schemeClr val="accent1">
                    <a:lumMod val="75000"/>
                  </a:schemeClr>
                </a:solidFill>
              </a:rPr>
              <a:t>conformado por una mezcla de péptidos  con un peso molecular por debajo de 10 </a:t>
            </a:r>
            <a:r>
              <a:rPr lang="es-ES" dirty="0" err="1">
                <a:solidFill>
                  <a:schemeClr val="accent1">
                    <a:lumMod val="75000"/>
                  </a:schemeClr>
                </a:solidFill>
              </a:rPr>
              <a:t>KDa</a:t>
            </a:r>
            <a:r>
              <a:rPr lang="es-ES_tradnl" dirty="0">
                <a:solidFill>
                  <a:schemeClr val="accent1">
                    <a:lumMod val="75000"/>
                  </a:schemeClr>
                </a:solidFill>
              </a:rPr>
              <a:t> .</a:t>
            </a:r>
          </a:p>
          <a:p>
            <a:pPr algn="just"/>
            <a:endParaRPr lang="es-ES_tradnl" dirty="0">
              <a:solidFill>
                <a:schemeClr val="accent1">
                  <a:lumMod val="75000"/>
                </a:schemeClr>
              </a:solidFill>
              <a:cs typeface="Arial" pitchFamily="34" charset="0"/>
            </a:endParaRPr>
          </a:p>
          <a:p>
            <a:pPr algn="just"/>
            <a:r>
              <a:rPr lang="es-ES_tradnl" dirty="0">
                <a:solidFill>
                  <a:schemeClr val="accent1">
                    <a:lumMod val="75000"/>
                  </a:schemeClr>
                </a:solidFill>
                <a:cs typeface="Arial" pitchFamily="34" charset="0"/>
              </a:rPr>
              <a:t>Proviene del rompimiento del paquete de leucocitos (“</a:t>
            </a:r>
            <a:r>
              <a:rPr lang="es-ES_tradnl" dirty="0" err="1">
                <a:solidFill>
                  <a:schemeClr val="accent1">
                    <a:lumMod val="75000"/>
                  </a:schemeClr>
                </a:solidFill>
                <a:cs typeface="Arial" pitchFamily="34" charset="0"/>
              </a:rPr>
              <a:t>buffy</a:t>
            </a:r>
            <a:r>
              <a:rPr lang="es-ES_tradnl" dirty="0">
                <a:solidFill>
                  <a:schemeClr val="accent1">
                    <a:lumMod val="75000"/>
                  </a:schemeClr>
                </a:solidFill>
                <a:cs typeface="Arial" pitchFamily="34" charset="0"/>
              </a:rPr>
              <a:t> </a:t>
            </a:r>
            <a:r>
              <a:rPr lang="es-ES_tradnl" dirty="0" err="1">
                <a:solidFill>
                  <a:schemeClr val="accent1">
                    <a:lumMod val="75000"/>
                  </a:schemeClr>
                </a:solidFill>
                <a:cs typeface="Arial" pitchFamily="34" charset="0"/>
              </a:rPr>
              <a:t>coat</a:t>
            </a:r>
            <a:r>
              <a:rPr lang="es-ES_tradnl" dirty="0">
                <a:solidFill>
                  <a:schemeClr val="accent1">
                    <a:lumMod val="75000"/>
                  </a:schemeClr>
                </a:solidFill>
                <a:cs typeface="Arial" pitchFamily="34" charset="0"/>
              </a:rPr>
              <a:t>”) de una unidad de sangre para donación (450 </a:t>
            </a:r>
            <a:r>
              <a:rPr lang="es-ES_tradnl" dirty="0" err="1">
                <a:solidFill>
                  <a:schemeClr val="accent1">
                    <a:lumMod val="75000"/>
                  </a:schemeClr>
                </a:solidFill>
                <a:cs typeface="Arial" pitchFamily="34" charset="0"/>
              </a:rPr>
              <a:t>mL</a:t>
            </a:r>
            <a:r>
              <a:rPr lang="es-ES_tradnl" dirty="0">
                <a:solidFill>
                  <a:schemeClr val="accent1">
                    <a:lumMod val="75000"/>
                  </a:schemeClr>
                </a:solidFill>
                <a:cs typeface="Arial" pitchFamily="34" charset="0"/>
              </a:rPr>
              <a:t>) </a:t>
            </a:r>
            <a:r>
              <a:rPr lang="es-ES_tradnl" dirty="0" smtClean="0">
                <a:solidFill>
                  <a:schemeClr val="accent1">
                    <a:lumMod val="75000"/>
                  </a:schemeClr>
                </a:solidFill>
                <a:cs typeface="Arial" pitchFamily="34" charset="0"/>
              </a:rPr>
              <a:t>seguida </a:t>
            </a:r>
            <a:r>
              <a:rPr lang="es-ES_tradnl" dirty="0">
                <a:solidFill>
                  <a:schemeClr val="accent1">
                    <a:lumMod val="75000"/>
                  </a:schemeClr>
                </a:solidFill>
                <a:cs typeface="Arial" pitchFamily="34" charset="0"/>
              </a:rPr>
              <a:t>de un proceso de diálisis donde se obtiene la fracción de bajo  peso molecular que dializa.</a:t>
            </a:r>
          </a:p>
          <a:p>
            <a:pPr algn="just"/>
            <a:endParaRPr lang="es-ES_tradnl" dirty="0">
              <a:solidFill>
                <a:schemeClr val="accent1">
                  <a:lumMod val="75000"/>
                </a:schemeClr>
              </a:solidFill>
            </a:endParaRPr>
          </a:p>
          <a:p>
            <a:pPr algn="just"/>
            <a:r>
              <a:rPr lang="es-ES_tradnl" dirty="0" err="1">
                <a:solidFill>
                  <a:schemeClr val="accent1">
                    <a:lumMod val="75000"/>
                  </a:schemeClr>
                </a:solidFill>
              </a:rPr>
              <a:t>Inmunomodulador</a:t>
            </a:r>
            <a:r>
              <a:rPr lang="es-ES_tradnl" dirty="0">
                <a:solidFill>
                  <a:schemeClr val="accent1">
                    <a:lumMod val="75000"/>
                  </a:schemeClr>
                </a:solidFill>
              </a:rPr>
              <a:t> </a:t>
            </a:r>
            <a:r>
              <a:rPr lang="es-ES_tradnl" dirty="0" err="1">
                <a:solidFill>
                  <a:schemeClr val="accent1">
                    <a:lumMod val="75000"/>
                  </a:schemeClr>
                </a:solidFill>
              </a:rPr>
              <a:t>poliespec</a:t>
            </a:r>
            <a:r>
              <a:rPr lang="es-ES" dirty="0" err="1">
                <a:solidFill>
                  <a:schemeClr val="accent1">
                    <a:lumMod val="75000"/>
                  </a:schemeClr>
                </a:solidFill>
              </a:rPr>
              <a:t>ífico</a:t>
            </a:r>
            <a:r>
              <a:rPr lang="es-ES" dirty="0">
                <a:solidFill>
                  <a:schemeClr val="accent1">
                    <a:lumMod val="75000"/>
                  </a:schemeClr>
                </a:solidFill>
              </a:rPr>
              <a:t> </a:t>
            </a:r>
            <a:r>
              <a:rPr lang="es-MX" dirty="0">
                <a:solidFill>
                  <a:schemeClr val="accent1">
                    <a:lumMod val="75000"/>
                  </a:schemeClr>
                </a:solidFill>
              </a:rPr>
              <a:t>Indicado en el tratamiento adyuvante de enfermedades con déficit  o disminución de la respuesta inmune celular, en enfermedades con disfunción o </a:t>
            </a:r>
            <a:r>
              <a:rPr lang="es-MX" dirty="0" smtClean="0">
                <a:solidFill>
                  <a:schemeClr val="accent1">
                    <a:lumMod val="75000"/>
                  </a:schemeClr>
                </a:solidFill>
              </a:rPr>
              <a:t>desregulación </a:t>
            </a:r>
            <a:r>
              <a:rPr lang="es-MX" dirty="0">
                <a:solidFill>
                  <a:schemeClr val="accent1">
                    <a:lumMod val="75000"/>
                  </a:schemeClr>
                </a:solidFill>
              </a:rPr>
              <a:t>de la respuesta Th1, y/o en enfermedades con baja producción de IFN-g.</a:t>
            </a:r>
            <a:r>
              <a:rPr lang="es-ES_tradnl" dirty="0">
                <a:solidFill>
                  <a:schemeClr val="accent1">
                    <a:lumMod val="75000"/>
                  </a:schemeClr>
                </a:solidFill>
              </a:rPr>
              <a:t> </a:t>
            </a:r>
            <a:endParaRPr lang="es-ES" dirty="0">
              <a:solidFill>
                <a:schemeClr val="accent1">
                  <a:lumMod val="75000"/>
                </a:schemeClr>
              </a:solidFill>
            </a:endParaRPr>
          </a:p>
          <a:p>
            <a:pPr algn="just"/>
            <a:endParaRPr lang="es-ES" b="1" dirty="0">
              <a:solidFill>
                <a:schemeClr val="accent1">
                  <a:lumMod val="75000"/>
                </a:schemeClr>
              </a:solidFill>
            </a:endParaRPr>
          </a:p>
          <a:p>
            <a:pPr algn="just"/>
            <a:r>
              <a:rPr lang="es-ES" b="1" dirty="0">
                <a:solidFill>
                  <a:schemeClr val="accent1">
                    <a:lumMod val="75000"/>
                  </a:schemeClr>
                </a:solidFill>
              </a:rPr>
              <a:t>U</a:t>
            </a:r>
            <a:r>
              <a:rPr lang="es-ES_tradnl" b="1" dirty="0" err="1" smtClean="0">
                <a:solidFill>
                  <a:schemeClr val="accent1">
                    <a:lumMod val="75000"/>
                  </a:schemeClr>
                </a:solidFill>
              </a:rPr>
              <a:t>nico</a:t>
            </a:r>
            <a:r>
              <a:rPr lang="es-ES_tradnl" b="1" dirty="0" smtClean="0">
                <a:solidFill>
                  <a:schemeClr val="accent1">
                    <a:lumMod val="75000"/>
                  </a:schemeClr>
                </a:solidFill>
              </a:rPr>
              <a:t> producto con Registro Sanitario, cumpliendo NOM059</a:t>
            </a:r>
            <a:endParaRPr lang="es-ES_tradnl" b="1" dirty="0">
              <a:solidFill>
                <a:schemeClr val="accent1">
                  <a:lumMod val="75000"/>
                </a:schemeClr>
              </a:solidFill>
            </a:endParaRPr>
          </a:p>
        </p:txBody>
      </p:sp>
    </p:spTree>
    <p:extLst>
      <p:ext uri="{BB962C8B-B14F-4D97-AF65-F5344CB8AC3E}">
        <p14:creationId xmlns:p14="http://schemas.microsoft.com/office/powerpoint/2010/main" xmlns="" val="15612274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4493354" y="2336977"/>
            <a:ext cx="4650646" cy="1015663"/>
          </a:xfrm>
          <a:prstGeom prst="rect">
            <a:avLst/>
          </a:prstGeom>
          <a:solidFill>
            <a:schemeClr val="tx2">
              <a:lumMod val="75000"/>
            </a:schemeClr>
          </a:solidFill>
        </p:spPr>
        <p:txBody>
          <a:bodyPr wrap="square" rtlCol="0">
            <a:spAutoFit/>
          </a:bodyPr>
          <a:lstStyle/>
          <a:p>
            <a:pPr algn="ctr"/>
            <a:r>
              <a:rPr lang="es-ES" sz="2000" dirty="0" smtClean="0"/>
              <a:t>“</a:t>
            </a:r>
            <a:r>
              <a:rPr lang="es-ES" sz="2000" b="1" i="1" dirty="0" smtClean="0">
                <a:solidFill>
                  <a:schemeClr val="bg1"/>
                </a:solidFill>
              </a:rPr>
              <a:t>TODOS LOS FACTORES DE TRANSFERENCIA SON IGUALES Y SE FABRICAN EN EL IPN”</a:t>
            </a:r>
            <a:endParaRPr lang="es-ES" sz="2000" b="1" i="1" dirty="0">
              <a:solidFill>
                <a:schemeClr val="bg1"/>
              </a:solidFill>
            </a:endParaRPr>
          </a:p>
        </p:txBody>
      </p:sp>
      <p:grpSp>
        <p:nvGrpSpPr>
          <p:cNvPr id="14" name="Agrupar 13"/>
          <p:cNvGrpSpPr/>
          <p:nvPr/>
        </p:nvGrpSpPr>
        <p:grpSpPr>
          <a:xfrm>
            <a:off x="293804" y="1398897"/>
            <a:ext cx="3997730" cy="4326584"/>
            <a:chOff x="288374" y="1769416"/>
            <a:chExt cx="3517083" cy="3744258"/>
          </a:xfrm>
        </p:grpSpPr>
        <p:pic>
          <p:nvPicPr>
            <p:cNvPr id="12" name="Imagen 11"/>
            <p:cNvPicPr>
              <a:picLocks noChangeAspect="1"/>
            </p:cNvPicPr>
            <p:nvPr/>
          </p:nvPicPr>
          <p:blipFill rotWithShape="1">
            <a:blip r:embed="rId2"/>
            <a:srcRect l="20632" r="17894"/>
            <a:stretch/>
          </p:blipFill>
          <p:spPr>
            <a:xfrm>
              <a:off x="288374" y="1769416"/>
              <a:ext cx="3423138" cy="3744258"/>
            </a:xfrm>
            <a:prstGeom prst="rect">
              <a:avLst/>
            </a:prstGeom>
          </p:spPr>
        </p:pic>
        <p:pic>
          <p:nvPicPr>
            <p:cNvPr id="13" name="Imagen 5"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656273" y="2527590"/>
              <a:ext cx="1149184" cy="15318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sp>
        <p:nvSpPr>
          <p:cNvPr id="3" name="CuadroTexto 2"/>
          <p:cNvSpPr txBox="1"/>
          <p:nvPr/>
        </p:nvSpPr>
        <p:spPr>
          <a:xfrm>
            <a:off x="5977984" y="1521370"/>
            <a:ext cx="1356462" cy="2646878"/>
          </a:xfrm>
          <a:prstGeom prst="rect">
            <a:avLst/>
          </a:prstGeom>
          <a:noFill/>
        </p:spPr>
        <p:txBody>
          <a:bodyPr wrap="none" rtlCol="0">
            <a:spAutoFit/>
          </a:bodyPr>
          <a:lstStyle/>
          <a:p>
            <a:r>
              <a:rPr lang="es-ES_tradnl" sz="16600" b="1" dirty="0" smtClean="0">
                <a:solidFill>
                  <a:srgbClr val="FF0000"/>
                </a:solidFill>
              </a:rPr>
              <a:t>X</a:t>
            </a:r>
            <a:endParaRPr lang="es-ES_tradnl" sz="16600" b="1" dirty="0">
              <a:solidFill>
                <a:srgbClr val="FF0000"/>
              </a:solidFill>
            </a:endParaRPr>
          </a:p>
        </p:txBody>
      </p:sp>
    </p:spTree>
    <p:extLst>
      <p:ext uri="{BB962C8B-B14F-4D97-AF65-F5344CB8AC3E}">
        <p14:creationId xmlns:p14="http://schemas.microsoft.com/office/powerpoint/2010/main" xmlns="" val="1647530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5" name="Imagen 4"/>
          <p:cNvPicPr>
            <a:picLocks noChangeAspect="1"/>
          </p:cNvPicPr>
          <p:nvPr/>
        </p:nvPicPr>
        <p:blipFill>
          <a:blip r:embed="rId2">
            <a:extLst>
              <a:ext uri="{28A0092B-C50C-407E-A947-70E740481C1C}">
                <a14:useLocalDpi xmlns:a14="http://schemas.microsoft.com/office/drawing/2010/main" xmlns="" val="0"/>
              </a:ext>
            </a:extLst>
          </a:blip>
          <a:srcRect/>
          <a:stretch>
            <a:fillRect/>
          </a:stretch>
        </p:blipFill>
        <p:spPr bwMode="auto">
          <a:xfrm>
            <a:off x="588404" y="492449"/>
            <a:ext cx="7600441" cy="50809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7" name="Flecha abajo 6"/>
          <p:cNvSpPr/>
          <p:nvPr/>
        </p:nvSpPr>
        <p:spPr>
          <a:xfrm rot="10800000">
            <a:off x="588405" y="4412889"/>
            <a:ext cx="868362" cy="830263"/>
          </a:xfrm>
          <a:prstGeom prst="downArrow">
            <a:avLst/>
          </a:prstGeom>
          <a:solidFill>
            <a:srgbClr val="FF0000"/>
          </a:solidFill>
          <a:ln>
            <a:no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Tree>
    <p:extLst>
      <p:ext uri="{BB962C8B-B14F-4D97-AF65-F5344CB8AC3E}">
        <p14:creationId xmlns:p14="http://schemas.microsoft.com/office/powerpoint/2010/main" xmlns="" val="3861958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Lst>
          </a:blip>
          <a:srcRect l="15630" t="15283" r="20445" b="2525"/>
          <a:stretch/>
        </p:blipFill>
        <p:spPr>
          <a:xfrm>
            <a:off x="437091" y="397020"/>
            <a:ext cx="8245383" cy="5269489"/>
          </a:xfrm>
          <a:prstGeom prst="rect">
            <a:avLst/>
          </a:prstGeom>
        </p:spPr>
      </p:pic>
      <p:pic>
        <p:nvPicPr>
          <p:cNvPr id="6" name="Imagen 5"/>
          <p:cNvPicPr>
            <a:picLocks noChangeAspect="1"/>
          </p:cNvPicPr>
          <p:nvPr/>
        </p:nvPicPr>
        <p:blipFill rotWithShape="1">
          <a:blip r:embed="rId4"/>
          <a:srcRect l="13456" t="11737" r="15835" b="14084"/>
          <a:stretch/>
        </p:blipFill>
        <p:spPr>
          <a:xfrm>
            <a:off x="710865" y="3106615"/>
            <a:ext cx="1216808" cy="957386"/>
          </a:xfrm>
          <a:prstGeom prst="rect">
            <a:avLst/>
          </a:prstGeom>
        </p:spPr>
      </p:pic>
      <p:pic>
        <p:nvPicPr>
          <p:cNvPr id="7" name="Imagen 6" descr="TRANSFERON AMARILLO VERDE mayo 12.ti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703384" y="397020"/>
            <a:ext cx="982785" cy="131002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8" name="Imagen 7"/>
          <p:cNvPicPr>
            <a:picLocks noChangeAspect="1"/>
          </p:cNvPicPr>
          <p:nvPr/>
        </p:nvPicPr>
        <p:blipFill>
          <a:blip r:embed="rId6"/>
          <a:stretch>
            <a:fillRect/>
          </a:stretch>
        </p:blipFill>
        <p:spPr>
          <a:xfrm>
            <a:off x="557823" y="1797539"/>
            <a:ext cx="1369850" cy="1151792"/>
          </a:xfrm>
          <a:prstGeom prst="rect">
            <a:avLst/>
          </a:prstGeom>
        </p:spPr>
      </p:pic>
      <p:pic>
        <p:nvPicPr>
          <p:cNvPr id="9" name="Imagen 8"/>
          <p:cNvPicPr>
            <a:picLocks noChangeAspect="1"/>
          </p:cNvPicPr>
          <p:nvPr/>
        </p:nvPicPr>
        <p:blipFill>
          <a:blip r:embed="rId7"/>
          <a:stretch>
            <a:fillRect/>
          </a:stretch>
        </p:blipFill>
        <p:spPr>
          <a:xfrm>
            <a:off x="710865" y="4551353"/>
            <a:ext cx="1526289" cy="782646"/>
          </a:xfrm>
          <a:prstGeom prst="rect">
            <a:avLst/>
          </a:prstGeom>
        </p:spPr>
      </p:pic>
    </p:spTree>
    <p:extLst>
      <p:ext uri="{BB962C8B-B14F-4D97-AF65-F5344CB8AC3E}">
        <p14:creationId xmlns:p14="http://schemas.microsoft.com/office/powerpoint/2010/main" xmlns="" val="109880922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ángulo 1"/>
          <p:cNvSpPr/>
          <p:nvPr/>
        </p:nvSpPr>
        <p:spPr>
          <a:xfrm>
            <a:off x="150092" y="94312"/>
            <a:ext cx="7068855" cy="369332"/>
          </a:xfrm>
          <a:prstGeom prst="rect">
            <a:avLst/>
          </a:prstGeom>
        </p:spPr>
        <p:txBody>
          <a:bodyPr wrap="square">
            <a:spAutoFit/>
          </a:bodyPr>
          <a:lstStyle/>
          <a:p>
            <a:r>
              <a:rPr lang="es-MX" b="1" smtClean="0"/>
              <a:t>Cuantificación </a:t>
            </a:r>
            <a:r>
              <a:rPr lang="es-MX" b="1" dirty="0"/>
              <a:t>de </a:t>
            </a:r>
            <a:r>
              <a:rPr lang="es-MX" b="1" dirty="0" smtClean="0"/>
              <a:t>prote</a:t>
            </a:r>
            <a:r>
              <a:rPr lang="es-ES" b="1" dirty="0" err="1" smtClean="0"/>
              <a:t>ínas</a:t>
            </a:r>
            <a:r>
              <a:rPr lang="es-MX" b="1" dirty="0" smtClean="0"/>
              <a:t> </a:t>
            </a:r>
            <a:r>
              <a:rPr lang="es-MX" b="1" dirty="0"/>
              <a:t>por el método de </a:t>
            </a:r>
            <a:r>
              <a:rPr lang="es-MX" b="1" dirty="0" smtClean="0"/>
              <a:t>BCA y 280 nm </a:t>
            </a:r>
            <a:endParaRPr lang="es-MX" dirty="0"/>
          </a:p>
        </p:txBody>
      </p:sp>
      <p:pic>
        <p:nvPicPr>
          <p:cNvPr id="16" name="Imagen 15"/>
          <p:cNvPicPr>
            <a:picLocks noChangeAspect="1"/>
          </p:cNvPicPr>
          <p:nvPr/>
        </p:nvPicPr>
        <p:blipFill rotWithShape="1">
          <a:blip r:embed="rId2">
            <a:extLst>
              <a:ext uri="{28A0092B-C50C-407E-A947-70E740481C1C}">
                <a14:useLocalDpi xmlns:a14="http://schemas.microsoft.com/office/drawing/2010/main" xmlns="" val="0"/>
              </a:ext>
            </a:extLst>
          </a:blip>
          <a:srcRect t="52346"/>
          <a:stretch/>
        </p:blipFill>
        <p:spPr>
          <a:xfrm>
            <a:off x="4793384" y="596856"/>
            <a:ext cx="3643746" cy="2890044"/>
          </a:xfrm>
          <a:prstGeom prst="rect">
            <a:avLst/>
          </a:prstGeom>
        </p:spPr>
      </p:pic>
      <p:pic>
        <p:nvPicPr>
          <p:cNvPr id="4" name="Imagen 3"/>
          <p:cNvPicPr>
            <a:picLocks noChangeAspect="1"/>
          </p:cNvPicPr>
          <p:nvPr/>
        </p:nvPicPr>
        <p:blipFill rotWithShape="1">
          <a:blip r:embed="rId2">
            <a:extLst>
              <a:ext uri="{28A0092B-C50C-407E-A947-70E740481C1C}">
                <a14:useLocalDpi xmlns:a14="http://schemas.microsoft.com/office/drawing/2010/main" xmlns="" val="0"/>
              </a:ext>
            </a:extLst>
          </a:blip>
          <a:srcRect b="49764"/>
          <a:stretch/>
        </p:blipFill>
        <p:spPr>
          <a:xfrm>
            <a:off x="510310" y="463644"/>
            <a:ext cx="3922856" cy="3303016"/>
          </a:xfrm>
          <a:prstGeom prst="rect">
            <a:avLst/>
          </a:prstGeom>
        </p:spPr>
      </p:pic>
      <p:pic>
        <p:nvPicPr>
          <p:cNvPr id="5" name="Imagen 4"/>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5011702" y="3766660"/>
            <a:ext cx="3235395" cy="2547793"/>
          </a:xfrm>
          <a:prstGeom prst="rect">
            <a:avLst/>
          </a:prstGeom>
          <a:ln w="38100">
            <a:solidFill>
              <a:schemeClr val="accent1">
                <a:lumMod val="75000"/>
              </a:schemeClr>
            </a:solidFill>
          </a:ln>
        </p:spPr>
      </p:pic>
      <p:pic>
        <p:nvPicPr>
          <p:cNvPr id="6" name="1 Imagen" descr="endotoxina.jpg"/>
          <p:cNvPicPr/>
          <p:nvPr/>
        </p:nvPicPr>
        <p:blipFill>
          <a:blip r:embed="rId4" cstate="print"/>
          <a:srcRect t="11616"/>
          <a:stretch>
            <a:fillRect/>
          </a:stretch>
        </p:blipFill>
        <p:spPr>
          <a:xfrm>
            <a:off x="1094510" y="3901958"/>
            <a:ext cx="3304309" cy="2277195"/>
          </a:xfrm>
          <a:prstGeom prst="rect">
            <a:avLst/>
          </a:prstGeom>
          <a:ln w="38100" cmpd="sng">
            <a:solidFill>
              <a:schemeClr val="accent1">
                <a:lumMod val="75000"/>
              </a:schemeClr>
            </a:solidFill>
          </a:ln>
        </p:spPr>
      </p:pic>
      <p:sp>
        <p:nvSpPr>
          <p:cNvPr id="8" name="Rectángulo 7"/>
          <p:cNvSpPr/>
          <p:nvPr/>
        </p:nvSpPr>
        <p:spPr>
          <a:xfrm>
            <a:off x="1" y="3486900"/>
            <a:ext cx="2189018" cy="369332"/>
          </a:xfrm>
          <a:prstGeom prst="rect">
            <a:avLst/>
          </a:prstGeom>
        </p:spPr>
        <p:txBody>
          <a:bodyPr wrap="square">
            <a:spAutoFit/>
          </a:bodyPr>
          <a:lstStyle/>
          <a:p>
            <a:r>
              <a:rPr lang="es-ES" b="1" dirty="0" smtClean="0"/>
              <a:t>ENDOTOXINA</a:t>
            </a:r>
            <a:endParaRPr lang="es-MX" dirty="0"/>
          </a:p>
        </p:txBody>
      </p:sp>
    </p:spTree>
    <p:extLst>
      <p:ext uri="{BB962C8B-B14F-4D97-AF65-F5344CB8AC3E}">
        <p14:creationId xmlns:p14="http://schemas.microsoft.com/office/powerpoint/2010/main" xmlns="" val="1474747215"/>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527462" y="1121234"/>
            <a:ext cx="4697041" cy="769441"/>
          </a:xfrm>
          <a:prstGeom prst="rect">
            <a:avLst/>
          </a:prstGeom>
          <a:solidFill>
            <a:schemeClr val="bg1">
              <a:lumMod val="85000"/>
            </a:schemeClr>
          </a:solidFill>
        </p:spPr>
        <p:txBody>
          <a:bodyPr wrap="square" rtlCol="0">
            <a:spAutoFit/>
          </a:bodyPr>
          <a:lstStyle/>
          <a:p>
            <a:pPr algn="ctr"/>
            <a:r>
              <a:rPr lang="es-ES" sz="2400" dirty="0" smtClean="0"/>
              <a:t>“ </a:t>
            </a:r>
            <a:r>
              <a:rPr lang="es-ES" sz="2000" b="1" i="1" dirty="0" smtClean="0"/>
              <a:t>NO SE CONOCEN LOS COMPONENTES</a:t>
            </a:r>
          </a:p>
          <a:p>
            <a:pPr algn="ctr"/>
            <a:r>
              <a:rPr lang="es-ES" sz="2000" b="1" i="1" dirty="0" smtClean="0"/>
              <a:t> DEL FACTOR DE TRANSFERENCIA</a:t>
            </a:r>
            <a:r>
              <a:rPr lang="es-ES" sz="2000" i="1" dirty="0" smtClean="0"/>
              <a:t>”</a:t>
            </a:r>
            <a:endParaRPr lang="es-ES" sz="2000" i="1" dirty="0"/>
          </a:p>
        </p:txBody>
      </p:sp>
      <p:sp>
        <p:nvSpPr>
          <p:cNvPr id="8" name="CuadroTexto 7"/>
          <p:cNvSpPr txBox="1"/>
          <p:nvPr/>
        </p:nvSpPr>
        <p:spPr>
          <a:xfrm>
            <a:off x="4268070" y="2929809"/>
            <a:ext cx="4650646" cy="1015663"/>
          </a:xfrm>
          <a:prstGeom prst="rect">
            <a:avLst/>
          </a:prstGeom>
          <a:solidFill>
            <a:schemeClr val="bg1">
              <a:lumMod val="85000"/>
            </a:schemeClr>
          </a:solidFill>
        </p:spPr>
        <p:txBody>
          <a:bodyPr wrap="square" rtlCol="0">
            <a:spAutoFit/>
          </a:bodyPr>
          <a:lstStyle/>
          <a:p>
            <a:pPr algn="ctr"/>
            <a:r>
              <a:rPr lang="es-ES" sz="2000" dirty="0" smtClean="0"/>
              <a:t>“</a:t>
            </a:r>
            <a:r>
              <a:rPr lang="es-ES" sz="2000" b="1" i="1" dirty="0" smtClean="0"/>
              <a:t>TODOS LOS FACTORES DE TRANSFERENCIA SON IGUALES Y SE FABRICAN EN EL IPN”</a:t>
            </a:r>
            <a:endParaRPr lang="es-ES" sz="2000" b="1" i="1" dirty="0"/>
          </a:p>
        </p:txBody>
      </p:sp>
      <p:sp>
        <p:nvSpPr>
          <p:cNvPr id="9" name="CuadroTexto 8"/>
          <p:cNvSpPr txBox="1"/>
          <p:nvPr/>
        </p:nvSpPr>
        <p:spPr>
          <a:xfrm>
            <a:off x="5332151" y="1142515"/>
            <a:ext cx="3714261" cy="707886"/>
          </a:xfrm>
          <a:prstGeom prst="rect">
            <a:avLst/>
          </a:prstGeom>
          <a:solidFill>
            <a:schemeClr val="bg1">
              <a:lumMod val="85000"/>
            </a:schemeClr>
          </a:solidFill>
        </p:spPr>
        <p:txBody>
          <a:bodyPr wrap="square" rtlCol="0">
            <a:spAutoFit/>
          </a:bodyPr>
          <a:lstStyle/>
          <a:p>
            <a:pPr algn="ctr"/>
            <a:r>
              <a:rPr lang="es-ES" sz="2000" i="1" dirty="0" smtClean="0"/>
              <a:t>“</a:t>
            </a:r>
            <a:r>
              <a:rPr lang="es-ES" sz="2000" b="1" i="1" dirty="0" smtClean="0"/>
              <a:t>SE DESCONOCE SU MECANISMO DE ACCIÓN”</a:t>
            </a:r>
            <a:endParaRPr lang="es-ES" sz="2000" b="1" i="1" dirty="0"/>
          </a:p>
        </p:txBody>
      </p:sp>
      <p:sp>
        <p:nvSpPr>
          <p:cNvPr id="10" name="CuadroTexto 9"/>
          <p:cNvSpPr txBox="1"/>
          <p:nvPr/>
        </p:nvSpPr>
        <p:spPr>
          <a:xfrm>
            <a:off x="527461" y="3157342"/>
            <a:ext cx="3251280" cy="707886"/>
          </a:xfrm>
          <a:prstGeom prst="rect">
            <a:avLst/>
          </a:prstGeom>
          <a:solidFill>
            <a:schemeClr val="bg1">
              <a:lumMod val="85000"/>
            </a:schemeClr>
          </a:solidFill>
        </p:spPr>
        <p:txBody>
          <a:bodyPr wrap="square" rtlCol="0">
            <a:spAutoFit/>
          </a:bodyPr>
          <a:lstStyle/>
          <a:p>
            <a:pPr algn="ctr"/>
            <a:r>
              <a:rPr lang="es-ES" sz="2000" i="1" dirty="0" smtClean="0"/>
              <a:t>“</a:t>
            </a:r>
            <a:r>
              <a:rPr lang="es-ES" sz="2000" b="1" i="1" dirty="0" smtClean="0"/>
              <a:t>NO OCASIONA EFECTOS ADVERSOS “</a:t>
            </a:r>
            <a:endParaRPr lang="es-ES" sz="2000" b="1" i="1" dirty="0"/>
          </a:p>
        </p:txBody>
      </p:sp>
      <p:sp>
        <p:nvSpPr>
          <p:cNvPr id="15" name="CuadroTexto 14"/>
          <p:cNvSpPr txBox="1"/>
          <p:nvPr/>
        </p:nvSpPr>
        <p:spPr>
          <a:xfrm>
            <a:off x="2875982" y="2310215"/>
            <a:ext cx="3251280" cy="400110"/>
          </a:xfrm>
          <a:prstGeom prst="rect">
            <a:avLst/>
          </a:prstGeom>
          <a:solidFill>
            <a:schemeClr val="bg1">
              <a:lumMod val="85000"/>
            </a:schemeClr>
          </a:solidFill>
        </p:spPr>
        <p:txBody>
          <a:bodyPr wrap="square" rtlCol="0">
            <a:spAutoFit/>
          </a:bodyPr>
          <a:lstStyle/>
          <a:p>
            <a:pPr algn="ctr"/>
            <a:r>
              <a:rPr lang="es-ES" sz="2000" i="1" dirty="0" smtClean="0"/>
              <a:t>“</a:t>
            </a:r>
            <a:r>
              <a:rPr lang="es-ES" sz="2000" b="1" i="1" dirty="0" smtClean="0"/>
              <a:t>NO ES UN MEDICAMENTO”</a:t>
            </a:r>
            <a:endParaRPr lang="es-ES" sz="2000" b="1" i="1" dirty="0"/>
          </a:p>
        </p:txBody>
      </p:sp>
      <p:sp>
        <p:nvSpPr>
          <p:cNvPr id="2" name="CuadroTexto 1"/>
          <p:cNvSpPr txBox="1"/>
          <p:nvPr/>
        </p:nvSpPr>
        <p:spPr>
          <a:xfrm>
            <a:off x="236484" y="199755"/>
            <a:ext cx="7399896" cy="523220"/>
          </a:xfrm>
          <a:prstGeom prst="rect">
            <a:avLst/>
          </a:prstGeom>
          <a:noFill/>
        </p:spPr>
        <p:txBody>
          <a:bodyPr wrap="square" rtlCol="0">
            <a:spAutoFit/>
          </a:bodyPr>
          <a:lstStyle/>
          <a:p>
            <a:r>
              <a:rPr lang="es-ES_tradnl" sz="2800" b="1" dirty="0" smtClean="0"/>
              <a:t>MITOS </a:t>
            </a:r>
            <a:r>
              <a:rPr lang="es-ES_tradnl" sz="2800" b="1" dirty="0"/>
              <a:t>PRINCIPALES </a:t>
            </a:r>
            <a:r>
              <a:rPr lang="es-ES_tradnl" sz="2800" b="1" dirty="0" smtClean="0"/>
              <a:t>SOBRE</a:t>
            </a:r>
            <a:r>
              <a:rPr lang="es-ES_tradnl" sz="2800" b="1" dirty="0"/>
              <a:t> </a:t>
            </a:r>
            <a:r>
              <a:rPr lang="es-ES_tradnl" sz="2800" b="1" dirty="0" smtClean="0">
                <a:solidFill>
                  <a:schemeClr val="tx2">
                    <a:lumMod val="50000"/>
                  </a:schemeClr>
                </a:solidFill>
              </a:rPr>
              <a:t>EL</a:t>
            </a:r>
            <a:r>
              <a:rPr lang="es-ES_tradnl" sz="2800" b="1" dirty="0" smtClean="0"/>
              <a:t> TRANSFERON®</a:t>
            </a:r>
            <a:endParaRPr lang="es-ES_tradnl" sz="2800" b="1" dirty="0"/>
          </a:p>
        </p:txBody>
      </p:sp>
      <p:sp>
        <p:nvSpPr>
          <p:cNvPr id="16" name="CuadroTexto 15"/>
          <p:cNvSpPr txBox="1"/>
          <p:nvPr/>
        </p:nvSpPr>
        <p:spPr>
          <a:xfrm>
            <a:off x="527461" y="4640159"/>
            <a:ext cx="8391255" cy="646331"/>
          </a:xfrm>
          <a:prstGeom prst="rect">
            <a:avLst/>
          </a:prstGeom>
          <a:noFill/>
          <a:ln>
            <a:noFill/>
          </a:ln>
        </p:spPr>
        <p:txBody>
          <a:bodyPr wrap="square" rtlCol="0">
            <a:spAutoFit/>
          </a:bodyPr>
          <a:lstStyle/>
          <a:p>
            <a:pPr algn="ctr"/>
            <a:r>
              <a:rPr lang="es-ES" sz="3600" b="1" dirty="0" smtClean="0">
                <a:solidFill>
                  <a:srgbClr val="C00000"/>
                </a:solidFill>
              </a:rPr>
              <a:t>¡¡¡¡¡NINGUNO DE ELLOS CIERTO!!!!</a:t>
            </a:r>
            <a:endParaRPr lang="es-ES" sz="3200" b="1" i="1" dirty="0">
              <a:solidFill>
                <a:srgbClr val="C00000"/>
              </a:solidFill>
            </a:endParaRPr>
          </a:p>
        </p:txBody>
      </p:sp>
      <p:pic>
        <p:nvPicPr>
          <p:cNvPr id="17" name="Imagen 16"/>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0" y="4106562"/>
            <a:ext cx="1537998" cy="2050665"/>
          </a:xfrm>
          <a:prstGeom prst="rect">
            <a:avLst/>
          </a:prstGeom>
        </p:spPr>
      </p:pic>
    </p:spTree>
    <p:extLst>
      <p:ext uri="{BB962C8B-B14F-4D97-AF65-F5344CB8AC3E}">
        <p14:creationId xmlns:p14="http://schemas.microsoft.com/office/powerpoint/2010/main" xmlns="" val="161007655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p:cNvPicPr>
            <a:picLocks noChangeAspect="1"/>
          </p:cNvPicPr>
          <p:nvPr/>
        </p:nvPicPr>
        <p:blipFill>
          <a:blip r:embed="rId2">
            <a:extLst>
              <a:ext uri="{BEBA8EAE-BF5A-486C-A8C5-ECC9F3942E4B}">
                <a14:imgProps xmlns:a14="http://schemas.microsoft.com/office/drawing/2010/main" xmlns="">
                  <a14:imgLayer r:embed="rId3">
                    <a14:imgEffect>
                      <a14:sharpenSoften amount="50000"/>
                    </a14:imgEffect>
                  </a14:imgLayer>
                </a14:imgProps>
              </a:ext>
            </a:extLst>
          </a:blip>
          <a:stretch>
            <a:fillRect/>
          </a:stretch>
        </p:blipFill>
        <p:spPr>
          <a:xfrm>
            <a:off x="848606" y="5612207"/>
            <a:ext cx="2524015" cy="853128"/>
          </a:xfrm>
          <a:prstGeom prst="rect">
            <a:avLst/>
          </a:prstGeom>
          <a:ln>
            <a:noFill/>
          </a:ln>
        </p:spPr>
      </p:pic>
      <p:pic>
        <p:nvPicPr>
          <p:cNvPr id="4" name="Imagen 3"/>
          <p:cNvPicPr>
            <a:picLocks noChangeAspect="1"/>
          </p:cNvPicPr>
          <p:nvPr/>
        </p:nvPicPr>
        <p:blipFill>
          <a:blip r:embed="rId4">
            <a:extLst>
              <a:ext uri="{BEBA8EAE-BF5A-486C-A8C5-ECC9F3942E4B}">
                <a14:imgProps xmlns:a14="http://schemas.microsoft.com/office/drawing/2010/main" xmlns="">
                  <a14:imgLayer r:embed="rId5">
                    <a14:imgEffect>
                      <a14:sharpenSoften amount="50000"/>
                    </a14:imgEffect>
                  </a14:imgLayer>
                </a14:imgProps>
              </a:ext>
            </a:extLst>
          </a:blip>
          <a:stretch>
            <a:fillRect/>
          </a:stretch>
        </p:blipFill>
        <p:spPr>
          <a:xfrm>
            <a:off x="3949838" y="5698783"/>
            <a:ext cx="1839725" cy="766552"/>
          </a:xfrm>
          <a:prstGeom prst="rect">
            <a:avLst/>
          </a:prstGeom>
          <a:noFill/>
          <a:ln>
            <a:noFill/>
          </a:ln>
        </p:spPr>
      </p:pic>
      <p:pic>
        <p:nvPicPr>
          <p:cNvPr id="5" name="Imagen 4"/>
          <p:cNvPicPr>
            <a:picLocks noChangeAspect="1"/>
          </p:cNvPicPr>
          <p:nvPr/>
        </p:nvPicPr>
        <p:blipFill>
          <a:blip r:embed="rId6">
            <a:extLst>
              <a:ext uri="{BEBA8EAE-BF5A-486C-A8C5-ECC9F3942E4B}">
                <a14:imgProps xmlns:a14="http://schemas.microsoft.com/office/drawing/2010/main" xmlns="">
                  <a14:imgLayer r:embed="rId7">
                    <a14:imgEffect>
                      <a14:brightnessContrast bright="-20000" contrast="-40000"/>
                    </a14:imgEffect>
                  </a14:imgLayer>
                </a14:imgProps>
              </a:ext>
            </a:extLst>
          </a:blip>
          <a:stretch>
            <a:fillRect/>
          </a:stretch>
        </p:blipFill>
        <p:spPr>
          <a:xfrm>
            <a:off x="2301148" y="113039"/>
            <a:ext cx="4186795" cy="1094281"/>
          </a:xfrm>
          <a:prstGeom prst="rect">
            <a:avLst/>
          </a:prstGeom>
        </p:spPr>
      </p:pic>
      <p:sp>
        <p:nvSpPr>
          <p:cNvPr id="9" name="Flecha abajo 8"/>
          <p:cNvSpPr/>
          <p:nvPr/>
        </p:nvSpPr>
        <p:spPr>
          <a:xfrm>
            <a:off x="4394545" y="4932356"/>
            <a:ext cx="555610" cy="554044"/>
          </a:xfrm>
          <a:prstGeom prst="downArrow">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0" name="Flecha abajo 9"/>
          <p:cNvSpPr/>
          <p:nvPr/>
        </p:nvSpPr>
        <p:spPr>
          <a:xfrm>
            <a:off x="7153688" y="4870921"/>
            <a:ext cx="555610" cy="505077"/>
          </a:xfrm>
          <a:prstGeom prst="downArrow">
            <a:avLst/>
          </a:prstGeom>
          <a:solidFill>
            <a:srgbClr val="10253F"/>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11" name="Flecha abajo 10"/>
          <p:cNvSpPr/>
          <p:nvPr/>
        </p:nvSpPr>
        <p:spPr>
          <a:xfrm>
            <a:off x="1832808" y="4942213"/>
            <a:ext cx="555610" cy="555585"/>
          </a:xfrm>
          <a:prstGeom prst="downArrow">
            <a:avLst/>
          </a:prstGeom>
          <a:solidFill>
            <a:schemeClr val="tx2">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dirty="0"/>
          </a:p>
        </p:txBody>
      </p:sp>
      <p:pic>
        <p:nvPicPr>
          <p:cNvPr id="7" name="Imagen 6" descr="USEIC.tiff"/>
          <p:cNvPicPr>
            <a:picLocks noChangeAspect="1"/>
          </p:cNvPicPr>
          <p:nvPr/>
        </p:nvPicPr>
        <p:blipFill>
          <a:blip r:embed="rId8">
            <a:extLst>
              <a:ext uri="{BEBA8EAE-BF5A-486C-A8C5-ECC9F3942E4B}">
                <a14:imgProps xmlns:a14="http://schemas.microsoft.com/office/drawing/2010/main" xmlns="">
                  <a14:imgLayer r:embed="rId9">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6218320" y="5677853"/>
            <a:ext cx="2426346" cy="825809"/>
          </a:xfrm>
          <a:prstGeom prst="rect">
            <a:avLst/>
          </a:prstGeom>
          <a:ln>
            <a:noFill/>
          </a:ln>
        </p:spPr>
      </p:pic>
      <p:sp>
        <p:nvSpPr>
          <p:cNvPr id="2" name="Rectángulo redondeado 1"/>
          <p:cNvSpPr/>
          <p:nvPr/>
        </p:nvSpPr>
        <p:spPr>
          <a:xfrm>
            <a:off x="2958690" y="3634046"/>
            <a:ext cx="5992562" cy="1123536"/>
          </a:xfrm>
          <a:prstGeom prst="roundRect">
            <a:avLst/>
          </a:prstGeom>
          <a:ln>
            <a:solidFill>
              <a:srgbClr val="10253F"/>
            </a:solidFill>
          </a:ln>
        </p:spPr>
        <p:style>
          <a:lnRef idx="2">
            <a:schemeClr val="accent1"/>
          </a:lnRef>
          <a:fillRef idx="1">
            <a:schemeClr val="lt1"/>
          </a:fillRef>
          <a:effectRef idx="0">
            <a:schemeClr val="accent1"/>
          </a:effectRef>
          <a:fontRef idx="minor">
            <a:schemeClr val="dk1"/>
          </a:fontRef>
        </p:style>
        <p:txBody>
          <a:bodyPr rtlCol="0" anchor="ctr"/>
          <a:lstStyle/>
          <a:p>
            <a:pPr lvl="0" algn="just" defTabSz="488950">
              <a:lnSpc>
                <a:spcPct val="130000"/>
              </a:lnSpc>
              <a:spcBef>
                <a:spcPct val="0"/>
              </a:spcBef>
            </a:pPr>
            <a:r>
              <a:rPr lang="es-MX" sz="1100" dirty="0">
                <a:solidFill>
                  <a:schemeClr val="tx2">
                    <a:lumMod val="50000"/>
                  </a:schemeClr>
                </a:solidFill>
              </a:rPr>
              <a:t>Ser un proyecto innovador centrado en la investigación, el desarrollo, aplicación y transferencia de tecnología dentro y fuera del IPN, con reconocimiento nacional e internacional por instancias acreditadas, gracias a la implementación de sistemas </a:t>
            </a:r>
            <a:r>
              <a:rPr lang="es-MX" sz="1200" dirty="0">
                <a:solidFill>
                  <a:schemeClr val="tx2">
                    <a:lumMod val="50000"/>
                  </a:schemeClr>
                </a:solidFill>
              </a:rPr>
              <a:t>de gestión de la calidad y mejora continua</a:t>
            </a:r>
            <a:r>
              <a:rPr lang="es-MX" sz="1100" dirty="0">
                <a:solidFill>
                  <a:schemeClr val="tx2">
                    <a:lumMod val="50000"/>
                  </a:schemeClr>
                </a:solidFill>
              </a:rPr>
              <a:t>.</a:t>
            </a:r>
          </a:p>
        </p:txBody>
      </p:sp>
      <p:sp>
        <p:nvSpPr>
          <p:cNvPr id="6" name="Rectángulo redondeado 5"/>
          <p:cNvSpPr/>
          <p:nvPr/>
        </p:nvSpPr>
        <p:spPr>
          <a:xfrm>
            <a:off x="2958691" y="1612473"/>
            <a:ext cx="5992561" cy="1655695"/>
          </a:xfrm>
          <a:prstGeom prst="roundRect">
            <a:avLst/>
          </a:prstGeom>
          <a:ln>
            <a:solidFill>
              <a:schemeClr val="tx2">
                <a:lumMod val="50000"/>
              </a:schemeClr>
            </a:solidFill>
          </a:ln>
        </p:spPr>
        <p:style>
          <a:lnRef idx="2">
            <a:schemeClr val="accent1"/>
          </a:lnRef>
          <a:fillRef idx="1">
            <a:schemeClr val="lt1"/>
          </a:fillRef>
          <a:effectRef idx="0">
            <a:schemeClr val="accent1"/>
          </a:effectRef>
          <a:fontRef idx="minor">
            <a:schemeClr val="dk1"/>
          </a:fontRef>
        </p:style>
        <p:txBody>
          <a:bodyPr rtlCol="0" anchor="ctr"/>
          <a:lstStyle/>
          <a:p>
            <a:pPr algn="just">
              <a:lnSpc>
                <a:spcPct val="130000"/>
              </a:lnSpc>
              <a:spcAft>
                <a:spcPts val="0"/>
              </a:spcAft>
            </a:pPr>
            <a:r>
              <a:rPr lang="es-ES" sz="1050" dirty="0">
                <a:solidFill>
                  <a:schemeClr val="tx2">
                    <a:lumMod val="50000"/>
                  </a:schemeClr>
                </a:solidFill>
                <a:ea typeface="ＭＳ 明朝"/>
                <a:cs typeface="Arial Hebrew"/>
              </a:rPr>
              <a:t>Generar y promover la investigación, el desarrollo, la innovación, la aplicación y transferencia de tecnología para desarrollar productos con un alto potencial para convertirse en medicamentos e innovar en la generación de servicios de calidad certificados y autorizados por instancias regulatorias, enfocados a contribuir a la solución de diversos problemas de salud y mejorar la calidad de vida de nuestra sociedad. Lo anterior favoreciendo la formación de recursos humanos de alta especialidad dentro del IPN y potenciando la vinculación efectiva de la academia con la industria, todo ello sustentado en sistemas de gestión de la calidad y de mejora continua .</a:t>
            </a:r>
            <a:endParaRPr lang="es-ES_tradnl" sz="1050" dirty="0">
              <a:solidFill>
                <a:schemeClr val="tx2">
                  <a:lumMod val="50000"/>
                </a:schemeClr>
              </a:solidFill>
              <a:ea typeface="ＭＳ 明朝"/>
              <a:cs typeface="Arial Hebrew"/>
            </a:endParaRPr>
          </a:p>
        </p:txBody>
      </p:sp>
      <p:sp>
        <p:nvSpPr>
          <p:cNvPr id="16" name="Rectángulo redondeado 15"/>
          <p:cNvSpPr/>
          <p:nvPr/>
        </p:nvSpPr>
        <p:spPr>
          <a:xfrm>
            <a:off x="618355" y="1961566"/>
            <a:ext cx="1735381" cy="478755"/>
          </a:xfrm>
          <a:prstGeom prst="roundRect">
            <a:avLst/>
          </a:prstGeom>
          <a:solidFill>
            <a:srgbClr val="17375E"/>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MISION</a:t>
            </a:r>
            <a:endParaRPr lang="es-ES" dirty="0"/>
          </a:p>
        </p:txBody>
      </p:sp>
      <p:sp>
        <p:nvSpPr>
          <p:cNvPr id="17" name="Rectángulo redondeado 16"/>
          <p:cNvSpPr/>
          <p:nvPr/>
        </p:nvSpPr>
        <p:spPr>
          <a:xfrm>
            <a:off x="618355" y="4028985"/>
            <a:ext cx="1735381" cy="478755"/>
          </a:xfrm>
          <a:prstGeom prst="roundRect">
            <a:avLst/>
          </a:prstGeom>
          <a:solidFill>
            <a:schemeClr val="tx2">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dirty="0" smtClean="0"/>
              <a:t>VISION</a:t>
            </a:r>
            <a:endParaRPr lang="es-ES" dirty="0"/>
          </a:p>
        </p:txBody>
      </p:sp>
    </p:spTree>
    <p:extLst>
      <p:ext uri="{BB962C8B-B14F-4D97-AF65-F5344CB8AC3E}">
        <p14:creationId xmlns:p14="http://schemas.microsoft.com/office/powerpoint/2010/main" xmlns="" val="1517050558"/>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CuadroTexto 11"/>
          <p:cNvSpPr txBox="1"/>
          <p:nvPr/>
        </p:nvSpPr>
        <p:spPr>
          <a:xfrm>
            <a:off x="0" y="-33152"/>
            <a:ext cx="9144000" cy="584776"/>
          </a:xfrm>
          <a:prstGeom prst="rect">
            <a:avLst/>
          </a:prstGeom>
          <a:solidFill>
            <a:schemeClr val="tx1">
              <a:lumMod val="65000"/>
              <a:lumOff val="35000"/>
            </a:schemeClr>
          </a:solidFill>
        </p:spPr>
        <p:txBody>
          <a:bodyPr wrap="square" rtlCol="0">
            <a:spAutoFit/>
          </a:bodyPr>
          <a:lstStyle/>
          <a:p>
            <a:pPr algn="ctr"/>
            <a:r>
              <a:rPr lang="es-ES" sz="3200" dirty="0" smtClean="0">
                <a:solidFill>
                  <a:srgbClr val="FFFFFF"/>
                </a:solidFill>
              </a:rPr>
              <a:t>Productos –servicios UDIMEB</a:t>
            </a:r>
            <a:endParaRPr lang="es-ES" sz="3200" dirty="0">
              <a:solidFill>
                <a:srgbClr val="FFFFFF"/>
              </a:solidFill>
            </a:endParaRPr>
          </a:p>
        </p:txBody>
      </p:sp>
      <p:sp>
        <p:nvSpPr>
          <p:cNvPr id="8" name="Rectángulo redondeado 7"/>
          <p:cNvSpPr/>
          <p:nvPr/>
        </p:nvSpPr>
        <p:spPr>
          <a:xfrm>
            <a:off x="971600" y="1050133"/>
            <a:ext cx="2304256" cy="936104"/>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9" name="Imagen 8"/>
          <p:cNvPicPr>
            <a:picLocks noChangeAspect="1"/>
          </p:cNvPicPr>
          <p:nvPr/>
        </p:nvPicPr>
        <p:blipFill rotWithShape="1">
          <a:blip r:embed="rId2"/>
          <a:srcRect t="23092" r="53750" b="30222"/>
          <a:stretch/>
        </p:blipFill>
        <p:spPr>
          <a:xfrm>
            <a:off x="806670" y="1005169"/>
            <a:ext cx="2270592" cy="859684"/>
          </a:xfrm>
          <a:prstGeom prst="rect">
            <a:avLst/>
          </a:prstGeom>
          <a:ln>
            <a:noFill/>
          </a:ln>
        </p:spPr>
      </p:pic>
      <p:sp>
        <p:nvSpPr>
          <p:cNvPr id="20" name="Rectángulo redondeado 19"/>
          <p:cNvSpPr/>
          <p:nvPr/>
        </p:nvSpPr>
        <p:spPr>
          <a:xfrm>
            <a:off x="1294235" y="5664636"/>
            <a:ext cx="1783027" cy="709894"/>
          </a:xfrm>
          <a:prstGeom prst="roundRect">
            <a:avLst/>
          </a:prstGeom>
          <a:solidFill>
            <a:srgbClr val="0047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800" dirty="0" smtClean="0">
              <a:solidFill>
                <a:srgbClr val="000000"/>
              </a:solidFill>
            </a:endParaRPr>
          </a:p>
          <a:p>
            <a:pPr algn="ctr"/>
            <a:r>
              <a:rPr lang="es-ES" sz="800" dirty="0" smtClean="0">
                <a:solidFill>
                  <a:srgbClr val="FFFFFF"/>
                </a:solidFill>
              </a:rPr>
              <a:t>INDUSTRIA FARMACEUTICA</a:t>
            </a:r>
          </a:p>
          <a:p>
            <a:pPr algn="ctr"/>
            <a:r>
              <a:rPr lang="es-ES" sz="800" dirty="0" smtClean="0">
                <a:solidFill>
                  <a:srgbClr val="FFFFFF"/>
                </a:solidFill>
              </a:rPr>
              <a:t>INDUSTRIO BIOTECNOLOGICA</a:t>
            </a:r>
          </a:p>
          <a:p>
            <a:pPr algn="ctr"/>
            <a:r>
              <a:rPr lang="es-ES" sz="800" dirty="0" smtClean="0">
                <a:solidFill>
                  <a:srgbClr val="FFFFFF"/>
                </a:solidFill>
              </a:rPr>
              <a:t>ACADEMIA-INSTITUCIONES</a:t>
            </a:r>
          </a:p>
          <a:p>
            <a:pPr algn="ctr"/>
            <a:r>
              <a:rPr lang="es-ES" sz="800" dirty="0" smtClean="0">
                <a:solidFill>
                  <a:srgbClr val="FFFFFF"/>
                </a:solidFill>
              </a:rPr>
              <a:t>COFEPRIS</a:t>
            </a:r>
          </a:p>
          <a:p>
            <a:pPr algn="ctr"/>
            <a:r>
              <a:rPr lang="es-ES" sz="800" dirty="0" smtClean="0">
                <a:solidFill>
                  <a:srgbClr val="FFFFFF"/>
                </a:solidFill>
              </a:rPr>
              <a:t>SSA</a:t>
            </a:r>
          </a:p>
          <a:p>
            <a:pPr algn="ctr"/>
            <a:endParaRPr lang="es-ES" sz="800" dirty="0">
              <a:solidFill>
                <a:schemeClr val="bg1"/>
              </a:solidFill>
            </a:endParaRPr>
          </a:p>
        </p:txBody>
      </p:sp>
      <p:sp>
        <p:nvSpPr>
          <p:cNvPr id="22" name="Rectángulo redondeado 21"/>
          <p:cNvSpPr/>
          <p:nvPr/>
        </p:nvSpPr>
        <p:spPr>
          <a:xfrm>
            <a:off x="4016111" y="5671285"/>
            <a:ext cx="1702007" cy="695786"/>
          </a:xfrm>
          <a:prstGeom prst="roundRect">
            <a:avLst/>
          </a:prstGeom>
          <a:solidFill>
            <a:srgbClr val="7C3A05"/>
          </a:solid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 dirty="0" smtClean="0">
                <a:solidFill>
                  <a:schemeClr val="bg1"/>
                </a:solidFill>
              </a:rPr>
              <a:t>PUBLICO GENERAL</a:t>
            </a:r>
          </a:p>
          <a:p>
            <a:pPr algn="ctr"/>
            <a:r>
              <a:rPr lang="es-ES" sz="800" dirty="0" smtClean="0">
                <a:solidFill>
                  <a:schemeClr val="bg1"/>
                </a:solidFill>
              </a:rPr>
              <a:t>DISTRIBUIDOR</a:t>
            </a:r>
          </a:p>
          <a:p>
            <a:pPr algn="ctr"/>
            <a:r>
              <a:rPr lang="es-ES" sz="800" dirty="0" smtClean="0">
                <a:solidFill>
                  <a:schemeClr val="bg1"/>
                </a:solidFill>
              </a:rPr>
              <a:t>HOSPITALES PUBLICOS</a:t>
            </a:r>
          </a:p>
          <a:p>
            <a:pPr algn="ctr"/>
            <a:r>
              <a:rPr lang="es-ES" sz="800" dirty="0" smtClean="0">
                <a:solidFill>
                  <a:schemeClr val="bg1"/>
                </a:solidFill>
              </a:rPr>
              <a:t>HOSPITALES PRIVADOS</a:t>
            </a:r>
          </a:p>
          <a:p>
            <a:pPr algn="ctr"/>
            <a:r>
              <a:rPr lang="es-ES" sz="800" dirty="0" smtClean="0">
                <a:solidFill>
                  <a:schemeClr val="bg1"/>
                </a:solidFill>
              </a:rPr>
              <a:t>MEDICOS ESPECIALISTAS</a:t>
            </a:r>
            <a:endParaRPr lang="es-ES" sz="800" dirty="0">
              <a:solidFill>
                <a:schemeClr val="bg1"/>
              </a:solidFill>
            </a:endParaRPr>
          </a:p>
        </p:txBody>
      </p:sp>
      <p:sp>
        <p:nvSpPr>
          <p:cNvPr id="23" name="Rectángulo redondeado 22"/>
          <p:cNvSpPr/>
          <p:nvPr/>
        </p:nvSpPr>
        <p:spPr>
          <a:xfrm>
            <a:off x="6706775" y="5631389"/>
            <a:ext cx="1800200" cy="757870"/>
          </a:xfrm>
          <a:prstGeom prst="roundRect">
            <a:avLst/>
          </a:prstGeom>
          <a:solidFill>
            <a:schemeClr val="accent1">
              <a:lumMod val="75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800" dirty="0" smtClean="0">
                <a:solidFill>
                  <a:srgbClr val="FFFFFF"/>
                </a:solidFill>
              </a:rPr>
              <a:t>PUBLICO GENERAL</a:t>
            </a:r>
          </a:p>
          <a:p>
            <a:pPr algn="ctr"/>
            <a:r>
              <a:rPr lang="es-ES" sz="800" dirty="0" smtClean="0">
                <a:solidFill>
                  <a:srgbClr val="FFFFFF"/>
                </a:solidFill>
              </a:rPr>
              <a:t>INDUSTRIA FARMACEUTICA</a:t>
            </a:r>
          </a:p>
          <a:p>
            <a:pPr algn="ctr"/>
            <a:r>
              <a:rPr lang="es-ES" sz="800" dirty="0" smtClean="0">
                <a:solidFill>
                  <a:srgbClr val="FFFFFF"/>
                </a:solidFill>
              </a:rPr>
              <a:t>HOSPITALES PUBLICOS</a:t>
            </a:r>
          </a:p>
          <a:p>
            <a:pPr algn="ctr"/>
            <a:r>
              <a:rPr lang="es-ES" sz="800" dirty="0" smtClean="0">
                <a:solidFill>
                  <a:srgbClr val="FFFFFF"/>
                </a:solidFill>
              </a:rPr>
              <a:t>HOSPITALES PRIVADOS</a:t>
            </a:r>
          </a:p>
        </p:txBody>
      </p:sp>
      <p:sp>
        <p:nvSpPr>
          <p:cNvPr id="2" name="Flecha abajo 1"/>
          <p:cNvSpPr/>
          <p:nvPr/>
        </p:nvSpPr>
        <p:spPr>
          <a:xfrm>
            <a:off x="1829047" y="5086923"/>
            <a:ext cx="576064" cy="432048"/>
          </a:xfrm>
          <a:prstGeom prst="downArrow">
            <a:avLst/>
          </a:prstGeom>
          <a:solidFill>
            <a:srgbClr val="0047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p>
        </p:txBody>
      </p:sp>
      <p:sp>
        <p:nvSpPr>
          <p:cNvPr id="28" name="Flecha abajo 27"/>
          <p:cNvSpPr/>
          <p:nvPr/>
        </p:nvSpPr>
        <p:spPr>
          <a:xfrm>
            <a:off x="4599200" y="5086923"/>
            <a:ext cx="576064" cy="432048"/>
          </a:xfrm>
          <a:prstGeom prst="downArrow">
            <a:avLst/>
          </a:prstGeom>
          <a:solidFill>
            <a:schemeClr val="accent6">
              <a:lumMod val="5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p>
        </p:txBody>
      </p:sp>
      <p:sp>
        <p:nvSpPr>
          <p:cNvPr id="30" name="Flecha abajo 29"/>
          <p:cNvSpPr/>
          <p:nvPr/>
        </p:nvSpPr>
        <p:spPr>
          <a:xfrm>
            <a:off x="7335504" y="5086923"/>
            <a:ext cx="576064" cy="432048"/>
          </a:xfrm>
          <a:prstGeom prst="down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sz="1200"/>
          </a:p>
        </p:txBody>
      </p:sp>
      <p:grpSp>
        <p:nvGrpSpPr>
          <p:cNvPr id="13" name="Agrupar 12"/>
          <p:cNvGrpSpPr/>
          <p:nvPr/>
        </p:nvGrpSpPr>
        <p:grpSpPr>
          <a:xfrm>
            <a:off x="3361716" y="776443"/>
            <a:ext cx="3086417" cy="1311203"/>
            <a:chOff x="3851920" y="692696"/>
            <a:chExt cx="2304256" cy="936104"/>
          </a:xfrm>
          <a:noFill/>
        </p:grpSpPr>
        <p:sp>
          <p:nvSpPr>
            <p:cNvPr id="37" name="Rectángulo redondeado 36"/>
            <p:cNvSpPr/>
            <p:nvPr/>
          </p:nvSpPr>
          <p:spPr>
            <a:xfrm>
              <a:off x="3851920" y="692696"/>
              <a:ext cx="2304256" cy="93610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2" name="Imagen 31"/>
            <p:cNvPicPr>
              <a:picLocks noChangeAspect="1"/>
            </p:cNvPicPr>
            <p:nvPr/>
          </p:nvPicPr>
          <p:blipFill>
            <a:blip r:embed="rId3"/>
            <a:stretch>
              <a:fillRect/>
            </a:stretch>
          </p:blipFill>
          <p:spPr>
            <a:xfrm>
              <a:off x="4139952" y="908720"/>
              <a:ext cx="1704308" cy="576064"/>
            </a:xfrm>
            <a:prstGeom prst="roundRect">
              <a:avLst>
                <a:gd name="adj" fmla="val 4167"/>
              </a:avLst>
            </a:prstGeom>
            <a:grpFill/>
            <a:ln>
              <a:noFill/>
            </a:ln>
          </p:spPr>
          <p:style>
            <a:lnRef idx="2">
              <a:schemeClr val="accent5"/>
            </a:lnRef>
            <a:fillRef idx="1">
              <a:schemeClr val="lt1"/>
            </a:fillRef>
            <a:effectRef idx="0">
              <a:schemeClr val="accent5"/>
            </a:effectRef>
            <a:fontRef idx="minor">
              <a:schemeClr val="dk1"/>
            </a:fontRef>
          </p:style>
        </p:pic>
      </p:grpSp>
      <p:grpSp>
        <p:nvGrpSpPr>
          <p:cNvPr id="14" name="Agrupar 13"/>
          <p:cNvGrpSpPr/>
          <p:nvPr/>
        </p:nvGrpSpPr>
        <p:grpSpPr>
          <a:xfrm>
            <a:off x="6204030" y="704459"/>
            <a:ext cx="2598030" cy="1356078"/>
            <a:chOff x="6300192" y="1052736"/>
            <a:chExt cx="2304256" cy="936104"/>
          </a:xfrm>
          <a:noFill/>
        </p:grpSpPr>
        <p:sp>
          <p:nvSpPr>
            <p:cNvPr id="35" name="Rectángulo redondeado 34"/>
            <p:cNvSpPr/>
            <p:nvPr/>
          </p:nvSpPr>
          <p:spPr>
            <a:xfrm>
              <a:off x="6300192" y="1052736"/>
              <a:ext cx="2304256" cy="936104"/>
            </a:xfrm>
            <a:prstGeom prst="roundRect">
              <a:avLst/>
            </a:prstGeom>
            <a:grp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pic>
          <p:nvPicPr>
            <p:cNvPr id="38" name="Imagen 37"/>
            <p:cNvPicPr>
              <a:picLocks noChangeAspect="1"/>
            </p:cNvPicPr>
            <p:nvPr/>
          </p:nvPicPr>
          <p:blipFill>
            <a:blip r:embed="rId4"/>
            <a:stretch>
              <a:fillRect/>
            </a:stretch>
          </p:blipFill>
          <p:spPr>
            <a:xfrm>
              <a:off x="6588224" y="1196752"/>
              <a:ext cx="1800200" cy="750084"/>
            </a:xfrm>
            <a:prstGeom prst="rect">
              <a:avLst/>
            </a:prstGeom>
            <a:grpFill/>
            <a:ln>
              <a:noFill/>
            </a:ln>
          </p:spPr>
        </p:pic>
      </p:grpSp>
      <p:sp>
        <p:nvSpPr>
          <p:cNvPr id="19" name="Flecha abajo 18"/>
          <p:cNvSpPr/>
          <p:nvPr/>
        </p:nvSpPr>
        <p:spPr>
          <a:xfrm>
            <a:off x="1881713" y="2116418"/>
            <a:ext cx="576064" cy="432048"/>
          </a:xfrm>
          <a:prstGeom prst="downArrow">
            <a:avLst/>
          </a:prstGeom>
          <a:solidFill>
            <a:srgbClr val="004700"/>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1" name="Flecha abajo 20"/>
          <p:cNvSpPr/>
          <p:nvPr/>
        </p:nvSpPr>
        <p:spPr>
          <a:xfrm>
            <a:off x="4599200" y="2116418"/>
            <a:ext cx="576064" cy="432048"/>
          </a:xfrm>
          <a:prstGeom prst="downArrow">
            <a:avLst/>
          </a:prstGeom>
          <a:solidFill>
            <a:srgbClr val="984807"/>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4" name="Flecha abajo 23"/>
          <p:cNvSpPr/>
          <p:nvPr/>
        </p:nvSpPr>
        <p:spPr>
          <a:xfrm>
            <a:off x="7335504" y="2116418"/>
            <a:ext cx="576064" cy="432048"/>
          </a:xfrm>
          <a:prstGeom prst="downArrow">
            <a:avLst/>
          </a:prstGeom>
          <a:solidFill>
            <a:schemeClr val="accent1">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s-ES"/>
          </a:p>
        </p:txBody>
      </p:sp>
      <p:sp>
        <p:nvSpPr>
          <p:cNvPr id="25" name="Rectángulo redondeado 24"/>
          <p:cNvSpPr/>
          <p:nvPr/>
        </p:nvSpPr>
        <p:spPr>
          <a:xfrm>
            <a:off x="606283" y="2648741"/>
            <a:ext cx="2865863" cy="2393775"/>
          </a:xfrm>
          <a:prstGeom prst="roundRect">
            <a:avLst/>
          </a:prstGeom>
          <a:noFill/>
          <a:ln>
            <a:solidFill>
              <a:srgbClr val="008000"/>
            </a:solidFill>
          </a:ln>
        </p:spPr>
        <p:style>
          <a:lnRef idx="1">
            <a:schemeClr val="accent1"/>
          </a:lnRef>
          <a:fillRef idx="3">
            <a:schemeClr val="accent1"/>
          </a:fillRef>
          <a:effectRef idx="2">
            <a:schemeClr val="accent1"/>
          </a:effectRef>
          <a:fontRef idx="minor">
            <a:schemeClr val="lt1"/>
          </a:fontRef>
        </p:style>
        <p:txBody>
          <a:bodyPr rtlCol="0" anchor="ctr"/>
          <a:lstStyle/>
          <a:p>
            <a:endParaRPr lang="es-ES" sz="800" b="1" dirty="0" smtClean="0">
              <a:solidFill>
                <a:srgbClr val="10253F"/>
              </a:solidFill>
              <a:cs typeface="Arial"/>
            </a:endParaRPr>
          </a:p>
          <a:p>
            <a:endParaRPr lang="es-ES" sz="800" b="1" dirty="0">
              <a:solidFill>
                <a:schemeClr val="tx1"/>
              </a:solidFill>
              <a:cs typeface="Arial"/>
            </a:endParaRPr>
          </a:p>
          <a:p>
            <a:endParaRPr lang="es-ES" sz="800" b="1" dirty="0" smtClean="0">
              <a:solidFill>
                <a:srgbClr val="10253F"/>
              </a:solidFill>
              <a:cs typeface="Arial"/>
            </a:endParaRPr>
          </a:p>
          <a:p>
            <a:r>
              <a:rPr lang="es-ES" sz="800" b="1" dirty="0" smtClean="0">
                <a:solidFill>
                  <a:srgbClr val="10253F"/>
                </a:solidFill>
                <a:cs typeface="Arial"/>
              </a:rPr>
              <a:t>INVESTIGACION BASICA Y APLICADA EN BIOLOGICOS Y BIOTEC.</a:t>
            </a:r>
          </a:p>
          <a:p>
            <a:endParaRPr lang="es-ES" sz="800" b="1" dirty="0" smtClean="0">
              <a:solidFill>
                <a:srgbClr val="10253F"/>
              </a:solidFill>
              <a:cs typeface="Arial"/>
            </a:endParaRPr>
          </a:p>
          <a:p>
            <a:r>
              <a:rPr lang="es-ES" sz="800" b="1" dirty="0" smtClean="0">
                <a:solidFill>
                  <a:srgbClr val="10253F"/>
                </a:solidFill>
                <a:cs typeface="Arial"/>
              </a:rPr>
              <a:t>DESARROLLO DE FARMACOQUIMICOS, BIOFARMACÉUTICOS Y </a:t>
            </a:r>
            <a:r>
              <a:rPr lang="es-ES" sz="800" b="1" dirty="0">
                <a:solidFill>
                  <a:srgbClr val="10253F"/>
                </a:solidFill>
                <a:cs typeface="Arial"/>
              </a:rPr>
              <a:t>BIOCOMPARABLES  </a:t>
            </a:r>
            <a:r>
              <a:rPr lang="es-ES" sz="800" b="1" dirty="0" smtClean="0">
                <a:solidFill>
                  <a:srgbClr val="10253F"/>
                </a:solidFill>
                <a:cs typeface="Arial"/>
              </a:rPr>
              <a:t>(CONCEPTO, PRECLINICA, CLINICA ANALITICA Y REGULATORIA)</a:t>
            </a:r>
          </a:p>
          <a:p>
            <a:endParaRPr lang="es-ES" sz="800" b="1" dirty="0">
              <a:solidFill>
                <a:srgbClr val="10253F"/>
              </a:solidFill>
              <a:cs typeface="Arial"/>
            </a:endParaRPr>
          </a:p>
          <a:p>
            <a:r>
              <a:rPr lang="es-ES" sz="800" dirty="0">
                <a:solidFill>
                  <a:srgbClr val="10253F"/>
                </a:solidFill>
                <a:cs typeface="Arial"/>
              </a:rPr>
              <a:t>• Caracterización fisicoquímica</a:t>
            </a:r>
          </a:p>
          <a:p>
            <a:r>
              <a:rPr lang="es-ES" sz="800" dirty="0">
                <a:solidFill>
                  <a:srgbClr val="10253F"/>
                </a:solidFill>
                <a:cs typeface="Arial"/>
              </a:rPr>
              <a:t>• Impurezas del producto y de proceso</a:t>
            </a:r>
          </a:p>
          <a:p>
            <a:r>
              <a:rPr lang="es-ES" sz="800" dirty="0">
                <a:solidFill>
                  <a:srgbClr val="10253F"/>
                </a:solidFill>
                <a:cs typeface="Arial"/>
              </a:rPr>
              <a:t>• Estudios de consistencia entre lotes</a:t>
            </a:r>
          </a:p>
          <a:p>
            <a:r>
              <a:rPr lang="es-ES" sz="800" dirty="0">
                <a:solidFill>
                  <a:srgbClr val="10253F"/>
                </a:solidFill>
                <a:cs typeface="Arial"/>
              </a:rPr>
              <a:t>• Estudios preclínicos de farmacodinamia in vitro</a:t>
            </a:r>
          </a:p>
          <a:p>
            <a:r>
              <a:rPr lang="es-ES" sz="800" dirty="0">
                <a:solidFill>
                  <a:srgbClr val="10253F"/>
                </a:solidFill>
                <a:cs typeface="Arial"/>
              </a:rPr>
              <a:t>• Estudios preclínicos de farmacodinamia in vivo</a:t>
            </a:r>
          </a:p>
          <a:p>
            <a:r>
              <a:rPr lang="es-ES" sz="800" dirty="0">
                <a:solidFill>
                  <a:srgbClr val="10253F"/>
                </a:solidFill>
                <a:cs typeface="Arial"/>
              </a:rPr>
              <a:t>• Análisis de potencia.</a:t>
            </a:r>
          </a:p>
          <a:p>
            <a:r>
              <a:rPr lang="es-ES" sz="800" dirty="0">
                <a:solidFill>
                  <a:srgbClr val="10253F"/>
                </a:solidFill>
                <a:cs typeface="Arial"/>
              </a:rPr>
              <a:t>• Caracterización fisicoquímica y funcional de anticuerpos. • Determinación de anticuerpos antifármaco.</a:t>
            </a:r>
          </a:p>
          <a:p>
            <a:r>
              <a:rPr lang="es-ES" sz="800" dirty="0">
                <a:solidFill>
                  <a:srgbClr val="10253F"/>
                </a:solidFill>
                <a:cs typeface="Arial"/>
              </a:rPr>
              <a:t>• Análisis inmunológico generar de diferentes especies.</a:t>
            </a:r>
            <a:r>
              <a:rPr lang="es-ES" sz="800" dirty="0" smtClean="0">
                <a:solidFill>
                  <a:srgbClr val="10253F"/>
                </a:solidFill>
                <a:cs typeface="Arial"/>
              </a:rPr>
              <a:t>.</a:t>
            </a:r>
          </a:p>
          <a:p>
            <a:r>
              <a:rPr lang="es-ES" sz="800" b="1" dirty="0" smtClean="0">
                <a:solidFill>
                  <a:srgbClr val="10253F"/>
                </a:solidFill>
                <a:cs typeface="Arial"/>
              </a:rPr>
              <a:t>DISEÑO E INGENIERIA DE ANTICUERPOS</a:t>
            </a:r>
          </a:p>
          <a:p>
            <a:endParaRPr lang="es-ES" sz="1100" b="1" dirty="0">
              <a:solidFill>
                <a:srgbClr val="10253F"/>
              </a:solidFill>
            </a:endParaRPr>
          </a:p>
          <a:p>
            <a:pPr algn="ctr"/>
            <a:endParaRPr lang="es-ES" sz="1200" dirty="0">
              <a:solidFill>
                <a:srgbClr val="000000"/>
              </a:solidFill>
            </a:endParaRPr>
          </a:p>
        </p:txBody>
      </p:sp>
      <p:sp>
        <p:nvSpPr>
          <p:cNvPr id="26" name="Rectángulo redondeado 25"/>
          <p:cNvSpPr/>
          <p:nvPr/>
        </p:nvSpPr>
        <p:spPr>
          <a:xfrm>
            <a:off x="3665603" y="2577237"/>
            <a:ext cx="2418283" cy="2393774"/>
          </a:xfrm>
          <a:prstGeom prst="roundRect">
            <a:avLst/>
          </a:prstGeom>
          <a:noFill/>
          <a:ln>
            <a:solidFill>
              <a:schemeClr val="accent6">
                <a:lumMod val="50000"/>
              </a:schemeClr>
            </a:solidFill>
          </a:ln>
        </p:spPr>
        <p:style>
          <a:lnRef idx="1">
            <a:schemeClr val="accent1"/>
          </a:lnRef>
          <a:fillRef idx="3">
            <a:schemeClr val="accent1"/>
          </a:fillRef>
          <a:effectRef idx="2">
            <a:schemeClr val="accent1"/>
          </a:effectRef>
          <a:fontRef idx="minor">
            <a:schemeClr val="lt1"/>
          </a:fontRef>
        </p:style>
        <p:txBody>
          <a:bodyPr rtlCol="0" anchor="t"/>
          <a:lstStyle/>
          <a:p>
            <a:pPr algn="ctr"/>
            <a:r>
              <a:rPr lang="es-ES" sz="900" dirty="0">
                <a:solidFill>
                  <a:schemeClr val="tx1"/>
                </a:solidFill>
              </a:rPr>
              <a:t>EXTRACTO DIALIZABLE LEUCOCITARIO</a:t>
            </a:r>
          </a:p>
          <a:p>
            <a:pPr algn="ctr"/>
            <a:r>
              <a:rPr lang="es-ES" sz="900" dirty="0">
                <a:solidFill>
                  <a:schemeClr val="tx1"/>
                </a:solidFill>
              </a:rPr>
              <a:t>ORAL, INYECTABLE</a:t>
            </a:r>
          </a:p>
          <a:p>
            <a:pPr algn="ctr"/>
            <a:r>
              <a:rPr lang="es-ES" sz="900" dirty="0">
                <a:solidFill>
                  <a:schemeClr val="tx1"/>
                </a:solidFill>
              </a:rPr>
              <a:t>ESPECIE ESPECIFICA</a:t>
            </a:r>
          </a:p>
        </p:txBody>
      </p:sp>
      <p:sp>
        <p:nvSpPr>
          <p:cNvPr id="27" name="Rectángulo redondeado 26"/>
          <p:cNvSpPr/>
          <p:nvPr/>
        </p:nvSpPr>
        <p:spPr>
          <a:xfrm>
            <a:off x="6371020" y="2608841"/>
            <a:ext cx="2431040" cy="2327280"/>
          </a:xfrm>
          <a:prstGeom prst="roundRect">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r>
              <a:rPr lang="es-ES" sz="1000" dirty="0" smtClean="0">
                <a:solidFill>
                  <a:srgbClr val="000000"/>
                </a:solidFill>
              </a:rPr>
              <a:t>SERVICIO CLINICIO ESPECIALIZADO</a:t>
            </a:r>
          </a:p>
          <a:p>
            <a:pPr algn="ctr"/>
            <a:endParaRPr lang="es-ES" sz="1000" dirty="0" smtClean="0">
              <a:solidFill>
                <a:srgbClr val="000000"/>
              </a:solidFill>
            </a:endParaRPr>
          </a:p>
          <a:p>
            <a:pPr algn="ctr"/>
            <a:r>
              <a:rPr lang="es-ES" sz="1000" dirty="0" smtClean="0">
                <a:solidFill>
                  <a:srgbClr val="000000"/>
                </a:solidFill>
              </a:rPr>
              <a:t>FARMACOVIGILANCIA ACTIVA  TRANSFERON</a:t>
            </a:r>
          </a:p>
          <a:p>
            <a:pPr algn="ctr"/>
            <a:endParaRPr lang="es-ES" sz="1000" dirty="0" smtClean="0">
              <a:solidFill>
                <a:srgbClr val="000000"/>
              </a:solidFill>
            </a:endParaRPr>
          </a:p>
          <a:p>
            <a:pPr algn="ctr"/>
            <a:r>
              <a:rPr lang="es-ES" sz="1000" dirty="0" smtClean="0">
                <a:solidFill>
                  <a:srgbClr val="000000"/>
                </a:solidFill>
              </a:rPr>
              <a:t>ANALISIS CLINICOS</a:t>
            </a:r>
          </a:p>
          <a:p>
            <a:pPr algn="ctr"/>
            <a:endParaRPr lang="es-ES" sz="1000" dirty="0" smtClean="0">
              <a:solidFill>
                <a:srgbClr val="000000"/>
              </a:solidFill>
            </a:endParaRPr>
          </a:p>
          <a:p>
            <a:pPr algn="ctr"/>
            <a:r>
              <a:rPr lang="es-ES" sz="1000" dirty="0" smtClean="0">
                <a:solidFill>
                  <a:srgbClr val="000000"/>
                </a:solidFill>
              </a:rPr>
              <a:t>INVESTIGACION CLINICA</a:t>
            </a:r>
          </a:p>
        </p:txBody>
      </p:sp>
      <p:pic>
        <p:nvPicPr>
          <p:cNvPr id="29" name="Imagen 5" descr="TRANSFERON AMARILLO VERDE mayo 12.tif"/>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4265447" y="3350053"/>
            <a:ext cx="1080134" cy="1439791"/>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xmlns="" val="1714240491"/>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1392594" y="116632"/>
            <a:ext cx="6457858" cy="2554545"/>
          </a:xfrm>
          <a:prstGeom prst="rect">
            <a:avLst/>
          </a:prstGeom>
          <a:noFill/>
        </p:spPr>
        <p:txBody>
          <a:bodyPr wrap="none" rtlCol="0">
            <a:spAutoFit/>
          </a:bodyPr>
          <a:lstStyle/>
          <a:p>
            <a:pPr algn="ctr"/>
            <a:r>
              <a:rPr lang="es-MX"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GRADUADOS DEL POSGRADO</a:t>
            </a:r>
          </a:p>
          <a:p>
            <a:pPr algn="ctr"/>
            <a:r>
              <a:rPr lang="es-MX"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 DE</a:t>
            </a:r>
          </a:p>
          <a:p>
            <a:pPr algn="ctr"/>
            <a:r>
              <a:rPr lang="es-MX" sz="4000" b="1" dirty="0"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INMUNOLOGÍA</a:t>
            </a:r>
          </a:p>
          <a:p>
            <a:pPr algn="ctr"/>
            <a:r>
              <a:rPr lang="es-MX" sz="4000" b="1" smtClean="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rPr>
              <a:t>ENERO 2017</a:t>
            </a:r>
            <a:endParaRPr lang="es-MX" sz="4000" b="1" dirty="0">
              <a:ln w="13462">
                <a:solidFill>
                  <a:schemeClr val="bg1"/>
                </a:solidFill>
                <a:prstDash val="solid"/>
              </a:ln>
              <a:solidFill>
                <a:schemeClr val="tx1">
                  <a:lumMod val="85000"/>
                  <a:lumOff val="15000"/>
                </a:schemeClr>
              </a:solidFill>
              <a:effectLst>
                <a:outerShdw dist="38100" dir="2700000" algn="bl" rotWithShape="0">
                  <a:schemeClr val="accent5"/>
                </a:outerShdw>
              </a:effectLst>
              <a:latin typeface="+mj-lt"/>
            </a:endParaRPr>
          </a:p>
        </p:txBody>
      </p:sp>
      <p:sp>
        <p:nvSpPr>
          <p:cNvPr id="5" name="CuadroTexto 4"/>
          <p:cNvSpPr txBox="1"/>
          <p:nvPr/>
        </p:nvSpPr>
        <p:spPr>
          <a:xfrm>
            <a:off x="2937203" y="3121223"/>
            <a:ext cx="3018903" cy="2246769"/>
          </a:xfrm>
          <a:prstGeom prst="rect">
            <a:avLst/>
          </a:prstGeom>
          <a:noFill/>
        </p:spPr>
        <p:txBody>
          <a:bodyPr wrap="none" rtlCol="0">
            <a:spAutoFit/>
          </a:bodyPr>
          <a:lstStyle/>
          <a:p>
            <a:pPr algn="ctr"/>
            <a:r>
              <a:rPr lang="es-MX"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MAESTRÍA    383</a:t>
            </a:r>
          </a:p>
          <a:p>
            <a:pPr algn="ctr"/>
            <a:endParaRPr lang="es-MX"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a:p>
            <a:pPr algn="ctr"/>
            <a:r>
              <a:rPr lang="es-MX"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DOCTORADO    172</a:t>
            </a:r>
          </a:p>
          <a:p>
            <a:pPr algn="ctr"/>
            <a:endParaRPr lang="es-MX"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a:p>
            <a:pPr algn="ctr"/>
            <a:r>
              <a:rPr lang="es-MX" sz="2800" b="1" dirty="0" smtClean="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rPr>
              <a:t>TOTAL =   555</a:t>
            </a:r>
            <a:endParaRPr lang="es-MX" sz="2800" b="1" dirty="0">
              <a:ln w="12700">
                <a:solidFill>
                  <a:schemeClr val="accent1"/>
                </a:solidFill>
                <a:prstDash val="solid"/>
              </a:ln>
              <a:pattFill prst="pct50">
                <a:fgClr>
                  <a:schemeClr val="accent1"/>
                </a:fgClr>
                <a:bgClr>
                  <a:schemeClr val="accent1">
                    <a:lumMod val="20000"/>
                    <a:lumOff val="80000"/>
                  </a:schemeClr>
                </a:bgClr>
              </a:pattFill>
              <a:effectLst>
                <a:outerShdw dist="38100" dir="2640000" algn="bl" rotWithShape="0">
                  <a:schemeClr val="accent1"/>
                </a:outerShdw>
              </a:effectLst>
              <a:latin typeface="+mj-lt"/>
            </a:endParaRPr>
          </a:p>
        </p:txBody>
      </p:sp>
      <p:sp>
        <p:nvSpPr>
          <p:cNvPr id="6" name="CuadroTexto 5"/>
          <p:cNvSpPr txBox="1"/>
          <p:nvPr/>
        </p:nvSpPr>
        <p:spPr>
          <a:xfrm>
            <a:off x="1903599" y="5576953"/>
            <a:ext cx="5435847" cy="584775"/>
          </a:xfrm>
          <a:prstGeom prst="rect">
            <a:avLst/>
          </a:prstGeom>
          <a:solidFill>
            <a:schemeClr val="bg1"/>
          </a:solidFill>
        </p:spPr>
        <p:txBody>
          <a:bodyPr wrap="none" rtlCol="0">
            <a:spAutoFit/>
            <a:scene3d>
              <a:camera prst="orthographicFront"/>
              <a:lightRig rig="harsh" dir="t"/>
            </a:scene3d>
            <a:sp3d extrusionH="57150" prstMaterial="matte">
              <a:bevelT w="63500" h="12700" prst="angle"/>
              <a:contourClr>
                <a:schemeClr val="bg1">
                  <a:lumMod val="65000"/>
                </a:schemeClr>
              </a:contourClr>
            </a:sp3d>
          </a:bodyPr>
          <a:lstStyle/>
          <a:p>
            <a:r>
              <a:rPr lang="es-MX" sz="3200" b="1" dirty="0" smtClean="0">
                <a:ln/>
                <a:solidFill>
                  <a:schemeClr val="accent3"/>
                </a:solidFill>
                <a:latin typeface="+mj-lt"/>
              </a:rPr>
              <a:t>¿DONDE ESTÁN Y QUÉ HACEN?</a:t>
            </a:r>
            <a:endParaRPr lang="es-MX" sz="3200" b="1" dirty="0">
              <a:ln/>
              <a:solidFill>
                <a:schemeClr val="accent3"/>
              </a:solidFill>
              <a:latin typeface="+mj-lt"/>
            </a:endParaRPr>
          </a:p>
        </p:txBody>
      </p:sp>
      <p:sp>
        <p:nvSpPr>
          <p:cNvPr id="7" name="Flecha derecha 6"/>
          <p:cNvSpPr/>
          <p:nvPr/>
        </p:nvSpPr>
        <p:spPr>
          <a:xfrm>
            <a:off x="4849015" y="3307018"/>
            <a:ext cx="216024" cy="144016"/>
          </a:xfrm>
          <a:prstGeom prst="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8" name="Flecha derecha 7"/>
          <p:cNvSpPr/>
          <p:nvPr/>
        </p:nvSpPr>
        <p:spPr>
          <a:xfrm>
            <a:off x="5065039" y="4172599"/>
            <a:ext cx="216024" cy="144016"/>
          </a:xfrm>
          <a:prstGeom prst="rightArrow">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cxnSp>
        <p:nvCxnSpPr>
          <p:cNvPr id="10" name="Conector recto 9"/>
          <p:cNvCxnSpPr/>
          <p:nvPr/>
        </p:nvCxnSpPr>
        <p:spPr>
          <a:xfrm>
            <a:off x="2232600" y="4509120"/>
            <a:ext cx="4427632" cy="0"/>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1" name="Más 10"/>
          <p:cNvSpPr/>
          <p:nvPr/>
        </p:nvSpPr>
        <p:spPr>
          <a:xfrm>
            <a:off x="4211960" y="3675219"/>
            <a:ext cx="288032" cy="257837"/>
          </a:xfrm>
          <a:prstGeom prst="mathPlus">
            <a:avLst/>
          </a:prstGeom>
          <a:solidFill>
            <a:srgbClr val="99FF33"/>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2" name="Picture 4" descr="http://www.cidiroax.ipn.mx/guiaestudiantes/images/ipn.jpg"/>
          <p:cNvPicPr>
            <a:picLocks noChangeAspect="1" noChangeArrowheads="1"/>
          </p:cNvPicPr>
          <p:nvPr/>
        </p:nvPicPr>
        <p:blipFill>
          <a:blip r:embed="rId2" cstate="print"/>
          <a:srcRect/>
          <a:stretch>
            <a:fillRect/>
          </a:stretch>
        </p:blipFill>
        <p:spPr bwMode="auto">
          <a:xfrm>
            <a:off x="264683" y="285728"/>
            <a:ext cx="899203" cy="983032"/>
          </a:xfrm>
          <a:prstGeom prst="rect">
            <a:avLst/>
          </a:prstGeom>
          <a:noFill/>
        </p:spPr>
      </p:pic>
      <p:pic>
        <p:nvPicPr>
          <p:cNvPr id="13" name="Picture 2" descr="C:\Users\USER\Pictures\ENCB.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079160" y="116632"/>
            <a:ext cx="764040" cy="8786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9566169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CuadroTexto 9"/>
          <p:cNvSpPr txBox="1"/>
          <p:nvPr/>
        </p:nvSpPr>
        <p:spPr>
          <a:xfrm>
            <a:off x="627419" y="3761771"/>
            <a:ext cx="7773413" cy="2416046"/>
          </a:xfrm>
          <a:prstGeom prst="rect">
            <a:avLst/>
          </a:prstGeom>
          <a:noFill/>
          <a:ln>
            <a:noFill/>
          </a:ln>
        </p:spPr>
        <p:txBody>
          <a:bodyPr wrap="square" rtlCol="0">
            <a:spAutoFit/>
          </a:bodyPr>
          <a:lstStyle/>
          <a:p>
            <a:pPr algn="ctr"/>
            <a:r>
              <a:rPr lang="es-ES" b="1" dirty="0" smtClean="0">
                <a:solidFill>
                  <a:schemeClr val="tx2">
                    <a:lumMod val="75000"/>
                  </a:schemeClr>
                </a:solidFill>
              </a:rPr>
              <a:t>Escuela Nacional de Ciencias Biológicas</a:t>
            </a:r>
          </a:p>
          <a:p>
            <a:pPr algn="ctr"/>
            <a:r>
              <a:rPr lang="es-ES" b="1" dirty="0" smtClean="0">
                <a:solidFill>
                  <a:schemeClr val="tx2">
                    <a:lumMod val="75000"/>
                  </a:schemeClr>
                </a:solidFill>
              </a:rPr>
              <a:t>Prolongación de Carpio y Plan de Ayala S/</a:t>
            </a:r>
          </a:p>
          <a:p>
            <a:pPr algn="ctr"/>
            <a:r>
              <a:rPr lang="es-ES" b="1" dirty="0" smtClean="0">
                <a:solidFill>
                  <a:schemeClr val="tx2">
                    <a:lumMod val="75000"/>
                  </a:schemeClr>
                </a:solidFill>
              </a:rPr>
              <a:t>Col. Santo Tomás</a:t>
            </a:r>
          </a:p>
          <a:p>
            <a:pPr algn="ctr"/>
            <a:r>
              <a:rPr lang="es-ES" b="1" dirty="0" smtClean="0">
                <a:solidFill>
                  <a:schemeClr val="tx2">
                    <a:lumMod val="75000"/>
                  </a:schemeClr>
                </a:solidFill>
              </a:rPr>
              <a:t>México. DF</a:t>
            </a:r>
          </a:p>
          <a:p>
            <a:pPr algn="ctr"/>
            <a:r>
              <a:rPr lang="es-ES" b="1" dirty="0" smtClean="0">
                <a:solidFill>
                  <a:schemeClr val="tx2">
                    <a:lumMod val="75000"/>
                  </a:schemeClr>
                </a:solidFill>
              </a:rPr>
              <a:t>5729-6000, ext.  62507</a:t>
            </a:r>
          </a:p>
          <a:p>
            <a:pPr algn="ctr"/>
            <a:r>
              <a:rPr lang="es-ES" sz="2400" b="1" dirty="0" smtClean="0">
                <a:solidFill>
                  <a:srgbClr val="C00000"/>
                </a:solidFill>
              </a:rPr>
              <a:t>sestradap07@hotmail.com</a:t>
            </a:r>
          </a:p>
          <a:p>
            <a:pPr algn="ctr"/>
            <a:endParaRPr lang="es-ES" sz="1050" b="1" dirty="0">
              <a:solidFill>
                <a:schemeClr val="tx2">
                  <a:lumMod val="75000"/>
                </a:schemeClr>
              </a:solidFill>
            </a:endParaRPr>
          </a:p>
          <a:p>
            <a:pPr algn="ctr"/>
            <a:endParaRPr lang="es-ES" sz="1050" b="1" dirty="0" smtClean="0">
              <a:solidFill>
                <a:schemeClr val="tx2">
                  <a:lumMod val="75000"/>
                </a:schemeClr>
              </a:solidFill>
            </a:endParaRPr>
          </a:p>
          <a:p>
            <a:pPr algn="ctr"/>
            <a:r>
              <a:rPr lang="es-ES" sz="1600" b="1" i="1" dirty="0">
                <a:solidFill>
                  <a:schemeClr val="accent1">
                    <a:lumMod val="75000"/>
                  </a:schemeClr>
                </a:solidFill>
              </a:rPr>
              <a:t>u</a:t>
            </a:r>
            <a:r>
              <a:rPr lang="es-ES" sz="1600" b="1" i="1" dirty="0" smtClean="0">
                <a:solidFill>
                  <a:schemeClr val="accent1">
                    <a:lumMod val="75000"/>
                  </a:schemeClr>
                </a:solidFill>
              </a:rPr>
              <a:t>dibi.ipn.mx              udimeb.ipn.mx            useic.ipn.mx        pharmaft.ipn.mx</a:t>
            </a:r>
          </a:p>
        </p:txBody>
      </p:sp>
      <p:pic>
        <p:nvPicPr>
          <p:cNvPr id="5" name="Imagen 4"/>
          <p:cNvPicPr>
            <a:picLocks noChangeAspect="1"/>
          </p:cNvPicPr>
          <p:nvPr/>
        </p:nvPicPr>
        <p:blipFill>
          <a:blip r:embed="rId3"/>
          <a:stretch>
            <a:fillRect/>
          </a:stretch>
        </p:blipFill>
        <p:spPr>
          <a:xfrm>
            <a:off x="1751593" y="1424731"/>
            <a:ext cx="5525063" cy="1739900"/>
          </a:xfrm>
          <a:prstGeom prst="rect">
            <a:avLst/>
          </a:prstGeom>
        </p:spPr>
      </p:pic>
    </p:spTree>
    <p:extLst>
      <p:ext uri="{BB962C8B-B14F-4D97-AF65-F5344CB8AC3E}">
        <p14:creationId xmlns:p14="http://schemas.microsoft.com/office/powerpoint/2010/main" xmlns="" val="78016006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ángulo 13"/>
          <p:cNvSpPr/>
          <p:nvPr/>
        </p:nvSpPr>
        <p:spPr>
          <a:xfrm>
            <a:off x="3073400" y="657225"/>
            <a:ext cx="5978525" cy="1322388"/>
          </a:xfrm>
          <a:prstGeom prst="rect">
            <a:avLst/>
          </a:prstGeom>
          <a:solidFill>
            <a:schemeClr val="accent5">
              <a:lumMod val="50000"/>
            </a:schemeClr>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s-ES" sz="1200" dirty="0">
                <a:solidFill>
                  <a:srgbClr val="FFFFFF"/>
                </a:solidFill>
              </a:rPr>
              <a:t>		</a:t>
            </a:r>
          </a:p>
        </p:txBody>
      </p:sp>
      <p:grpSp>
        <p:nvGrpSpPr>
          <p:cNvPr id="169986" name="Group 6"/>
          <p:cNvGrpSpPr>
            <a:grpSpLocks/>
          </p:cNvGrpSpPr>
          <p:nvPr/>
        </p:nvGrpSpPr>
        <p:grpSpPr bwMode="auto">
          <a:xfrm>
            <a:off x="3346450" y="803275"/>
            <a:ext cx="5508625" cy="1176338"/>
            <a:chOff x="594" y="742"/>
            <a:chExt cx="4104" cy="1011"/>
          </a:xfrm>
        </p:grpSpPr>
        <p:grpSp>
          <p:nvGrpSpPr>
            <p:cNvPr id="170026" name="Group 7"/>
            <p:cNvGrpSpPr>
              <a:grpSpLocks/>
            </p:cNvGrpSpPr>
            <p:nvPr/>
          </p:nvGrpSpPr>
          <p:grpSpPr bwMode="auto">
            <a:xfrm>
              <a:off x="594" y="751"/>
              <a:ext cx="2883" cy="1002"/>
              <a:chOff x="594" y="751"/>
              <a:chExt cx="2883" cy="1002"/>
            </a:xfrm>
          </p:grpSpPr>
          <p:pic>
            <p:nvPicPr>
              <p:cNvPr id="170036" name="Picture 8" descr="chucker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594" y="751"/>
                <a:ext cx="549" cy="43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70037" name="Text Box 9"/>
              <p:cNvSpPr txBox="1">
                <a:spLocks noChangeArrowheads="1"/>
              </p:cNvSpPr>
              <p:nvPr/>
            </p:nvSpPr>
            <p:spPr bwMode="auto">
              <a:xfrm>
                <a:off x="2708" y="1237"/>
                <a:ext cx="769" cy="516"/>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1100">
                    <a:solidFill>
                      <a:srgbClr val="FFFFFF"/>
                    </a:solidFill>
                    <a:latin typeface="Comic Sans MS" charset="0"/>
                  </a:rPr>
                  <a:t>Unsensitized</a:t>
                </a:r>
              </a:p>
              <a:p>
                <a:pPr algn="ctr" eaLnBrk="1" hangingPunct="1"/>
                <a:r>
                  <a:rPr lang="es-ES_tradnl" sz="1100">
                    <a:solidFill>
                      <a:srgbClr val="FFFFFF"/>
                    </a:solidFill>
                    <a:latin typeface="Comic Sans MS" charset="0"/>
                  </a:rPr>
                  <a:t>(DTH-)</a:t>
                </a:r>
              </a:p>
              <a:p>
                <a:pPr algn="ctr" eaLnBrk="1" hangingPunct="1"/>
                <a:r>
                  <a:rPr lang="es-ES_tradnl" sz="1100">
                    <a:solidFill>
                      <a:srgbClr val="FFFFFF"/>
                    </a:solidFill>
                    <a:latin typeface="Comic Sans MS" charset="0"/>
                  </a:rPr>
                  <a:t> </a:t>
                </a:r>
              </a:p>
            </p:txBody>
          </p:sp>
        </p:grpSp>
        <p:sp>
          <p:nvSpPr>
            <p:cNvPr id="170027" name="AutoShape 10"/>
            <p:cNvSpPr>
              <a:spLocks noChangeArrowheads="1"/>
            </p:cNvSpPr>
            <p:nvPr/>
          </p:nvSpPr>
          <p:spPr bwMode="auto">
            <a:xfrm>
              <a:off x="2228" y="912"/>
              <a:ext cx="336" cy="144"/>
            </a:xfrm>
            <a:prstGeom prst="rightArrow">
              <a:avLst>
                <a:gd name="adj1" fmla="val 50000"/>
                <a:gd name="adj2" fmla="val 58333"/>
              </a:avLst>
            </a:prstGeom>
            <a:solidFill>
              <a:srgbClr val="FFFF00"/>
            </a:solidFill>
            <a:ln w="9525">
              <a:solidFill>
                <a:schemeClr val="tx1"/>
              </a:solidFill>
              <a:miter lim="800000"/>
              <a:headEnd/>
              <a:tailEnd/>
            </a:ln>
          </p:spPr>
          <p:txBody>
            <a:bodyPr wrap="none" anchor="ctr"/>
            <a:lstStyle/>
            <a:p>
              <a:endParaRPr lang="en-US" sz="2000">
                <a:solidFill>
                  <a:srgbClr val="FFFFFF"/>
                </a:solidFill>
              </a:endParaRPr>
            </a:p>
          </p:txBody>
        </p:sp>
        <p:pic>
          <p:nvPicPr>
            <p:cNvPr id="170028" name="Picture 12" descr="chucker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2780" y="767"/>
              <a:ext cx="576" cy="475"/>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70029" name="AutoShape 14"/>
            <p:cNvSpPr>
              <a:spLocks noChangeArrowheads="1"/>
            </p:cNvSpPr>
            <p:nvPr/>
          </p:nvSpPr>
          <p:spPr bwMode="auto">
            <a:xfrm>
              <a:off x="3450" y="938"/>
              <a:ext cx="336" cy="144"/>
            </a:xfrm>
            <a:prstGeom prst="rightArrow">
              <a:avLst>
                <a:gd name="adj1" fmla="val 50000"/>
                <a:gd name="adj2" fmla="val 58333"/>
              </a:avLst>
            </a:prstGeom>
            <a:solidFill>
              <a:srgbClr val="FFFF00"/>
            </a:solidFill>
            <a:ln w="9525">
              <a:solidFill>
                <a:schemeClr val="tx1"/>
              </a:solidFill>
              <a:miter lim="800000"/>
              <a:headEnd/>
              <a:tailEnd/>
            </a:ln>
          </p:spPr>
          <p:txBody>
            <a:bodyPr wrap="none" anchor="ctr"/>
            <a:lstStyle/>
            <a:p>
              <a:endParaRPr lang="en-US" sz="2000">
                <a:solidFill>
                  <a:srgbClr val="FFFFFF"/>
                </a:solidFill>
              </a:endParaRPr>
            </a:p>
          </p:txBody>
        </p:sp>
        <p:grpSp>
          <p:nvGrpSpPr>
            <p:cNvPr id="170030" name="Group 15"/>
            <p:cNvGrpSpPr>
              <a:grpSpLocks/>
            </p:cNvGrpSpPr>
            <p:nvPr/>
          </p:nvGrpSpPr>
          <p:grpSpPr bwMode="auto">
            <a:xfrm>
              <a:off x="4079" y="742"/>
              <a:ext cx="619" cy="840"/>
              <a:chOff x="4079" y="742"/>
              <a:chExt cx="619" cy="840"/>
            </a:xfrm>
          </p:grpSpPr>
          <p:pic>
            <p:nvPicPr>
              <p:cNvPr id="170034" name="Picture 16" descr="chuckers"/>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4079" y="742"/>
                <a:ext cx="481" cy="449"/>
              </a:xfrm>
              <a:prstGeom prst="rect">
                <a:avLst/>
              </a:prstGeom>
              <a:noFill/>
              <a:ln w="9525">
                <a:solidFill>
                  <a:schemeClr val="tx1"/>
                </a:solidFill>
                <a:miter lim="800000"/>
                <a:headEnd/>
                <a:tailEnd/>
              </a:ln>
              <a:extLst>
                <a:ext uri="{909E8E84-426E-40dd-AFC4-6F175D3DCCD1}">
                  <a14:hiddenFill xmlns="" xmlns:a14="http://schemas.microsoft.com/office/drawing/2010/main">
                    <a:solidFill>
                      <a:srgbClr val="FFFFFF"/>
                    </a:solidFill>
                  </a14:hiddenFill>
                </a:ext>
              </a:extLst>
            </p:spPr>
          </p:pic>
          <p:sp>
            <p:nvSpPr>
              <p:cNvPr id="170035" name="Text Box 17"/>
              <p:cNvSpPr txBox="1">
                <a:spLocks noChangeArrowheads="1"/>
              </p:cNvSpPr>
              <p:nvPr/>
            </p:nvSpPr>
            <p:spPr bwMode="auto">
              <a:xfrm>
                <a:off x="4560" y="1344"/>
                <a:ext cx="138" cy="2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s-ES" sz="1200">
                  <a:solidFill>
                    <a:srgbClr val="FFFFFF"/>
                  </a:solidFill>
                  <a:latin typeface="Comic Sans MS" charset="0"/>
                </a:endParaRPr>
              </a:p>
            </p:txBody>
          </p:sp>
        </p:grpSp>
        <p:grpSp>
          <p:nvGrpSpPr>
            <p:cNvPr id="170031" name="Group 18"/>
            <p:cNvGrpSpPr>
              <a:grpSpLocks/>
            </p:cNvGrpSpPr>
            <p:nvPr/>
          </p:nvGrpSpPr>
          <p:grpSpPr bwMode="auto">
            <a:xfrm>
              <a:off x="1279" y="854"/>
              <a:ext cx="949" cy="370"/>
              <a:chOff x="1279" y="854"/>
              <a:chExt cx="949" cy="370"/>
            </a:xfrm>
          </p:grpSpPr>
          <p:sp>
            <p:nvSpPr>
              <p:cNvPr id="170032" name="Text Box 19"/>
              <p:cNvSpPr txBox="1">
                <a:spLocks noChangeArrowheads="1"/>
              </p:cNvSpPr>
              <p:nvPr/>
            </p:nvSpPr>
            <p:spPr bwMode="auto">
              <a:xfrm>
                <a:off x="1598" y="854"/>
                <a:ext cx="630" cy="37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_tradnl" sz="1100">
                    <a:solidFill>
                      <a:srgbClr val="FFFFFF"/>
                    </a:solidFill>
                    <a:latin typeface="Comic Sans MS" charset="0"/>
                  </a:rPr>
                  <a:t>Peritoneal</a:t>
                </a:r>
              </a:p>
              <a:p>
                <a:pPr algn="ctr" eaLnBrk="1" hangingPunct="1"/>
                <a:r>
                  <a:rPr lang="es-ES_tradnl" sz="1100">
                    <a:solidFill>
                      <a:srgbClr val="FFFFFF"/>
                    </a:solidFill>
                    <a:latin typeface="Comic Sans MS" charset="0"/>
                  </a:rPr>
                  <a:t> exudates</a:t>
                </a:r>
                <a:endParaRPr lang="es-ES" sz="1100">
                  <a:solidFill>
                    <a:srgbClr val="FFFFFF"/>
                  </a:solidFill>
                  <a:latin typeface="Comic Sans MS" charset="0"/>
                </a:endParaRPr>
              </a:p>
            </p:txBody>
          </p:sp>
          <p:sp>
            <p:nvSpPr>
              <p:cNvPr id="170033" name="AutoShape 20"/>
              <p:cNvSpPr>
                <a:spLocks noChangeArrowheads="1"/>
              </p:cNvSpPr>
              <p:nvPr/>
            </p:nvSpPr>
            <p:spPr bwMode="auto">
              <a:xfrm>
                <a:off x="1279" y="895"/>
                <a:ext cx="336" cy="144"/>
              </a:xfrm>
              <a:prstGeom prst="rightArrow">
                <a:avLst>
                  <a:gd name="adj1" fmla="val 50000"/>
                  <a:gd name="adj2" fmla="val 58333"/>
                </a:avLst>
              </a:prstGeom>
              <a:solidFill>
                <a:srgbClr val="FFFF00"/>
              </a:solidFill>
              <a:ln w="9525">
                <a:solidFill>
                  <a:schemeClr val="tx1"/>
                </a:solidFill>
                <a:miter lim="800000"/>
                <a:headEnd/>
                <a:tailEnd/>
              </a:ln>
            </p:spPr>
            <p:txBody>
              <a:bodyPr wrap="none" anchor="ctr"/>
              <a:lstStyle/>
              <a:p>
                <a:endParaRPr lang="en-US" sz="2000">
                  <a:solidFill>
                    <a:srgbClr val="FFFFFF"/>
                  </a:solidFill>
                </a:endParaRPr>
              </a:p>
            </p:txBody>
          </p:sp>
        </p:grpSp>
      </p:grpSp>
      <p:grpSp>
        <p:nvGrpSpPr>
          <p:cNvPr id="169988" name="Agrupar 1"/>
          <p:cNvGrpSpPr>
            <a:grpSpLocks/>
          </p:cNvGrpSpPr>
          <p:nvPr/>
        </p:nvGrpSpPr>
        <p:grpSpPr bwMode="auto">
          <a:xfrm>
            <a:off x="5105490" y="4155281"/>
            <a:ext cx="3884613" cy="1492250"/>
            <a:chOff x="3200399" y="3765550"/>
            <a:chExt cx="5854700" cy="2085975"/>
          </a:xfrm>
        </p:grpSpPr>
        <p:sp>
          <p:nvSpPr>
            <p:cNvPr id="53" name="Rectángulo 52"/>
            <p:cNvSpPr/>
            <p:nvPr/>
          </p:nvSpPr>
          <p:spPr>
            <a:xfrm>
              <a:off x="3200399" y="3765550"/>
              <a:ext cx="5854700" cy="2085975"/>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anchor="ctr"/>
            <a:lstStyle/>
            <a:p>
              <a:pPr>
                <a:defRPr/>
              </a:pPr>
              <a:r>
                <a:rPr lang="es-ES" sz="700" dirty="0">
                  <a:solidFill>
                    <a:srgbClr val="FFFFFF"/>
                  </a:solidFill>
                </a:rPr>
                <a:t>Lawrence and col</a:t>
              </a:r>
            </a:p>
            <a:p>
              <a:pPr>
                <a:defRPr/>
              </a:pPr>
              <a:r>
                <a:rPr lang="es-ES" sz="700" dirty="0">
                  <a:solidFill>
                    <a:srgbClr val="FFFFFF"/>
                  </a:solidFill>
                </a:rPr>
                <a:t>(1949)</a:t>
              </a:r>
            </a:p>
          </p:txBody>
        </p:sp>
        <p:pic>
          <p:nvPicPr>
            <p:cNvPr id="170017" name="Picture 64" descr="dialisi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64213" y="4189413"/>
              <a:ext cx="560387" cy="5826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18" name="Picture 64" descr="dialisis"/>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764213" y="4951413"/>
              <a:ext cx="560387" cy="584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0019" name="Text Box 50"/>
            <p:cNvSpPr txBox="1">
              <a:spLocks noChangeArrowheads="1"/>
            </p:cNvSpPr>
            <p:nvPr/>
          </p:nvSpPr>
          <p:spPr bwMode="auto">
            <a:xfrm>
              <a:off x="4989513" y="4278313"/>
              <a:ext cx="918627" cy="81709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b="1"/>
                <a:t>20,000 Da</a:t>
              </a:r>
            </a:p>
            <a:p>
              <a:pPr eaLnBrk="1" hangingPunct="1"/>
              <a:r>
                <a:rPr lang="en-US" sz="800" b="1"/>
                <a:t>1955</a:t>
              </a:r>
            </a:p>
            <a:p>
              <a:pPr eaLnBrk="1" hangingPunct="1"/>
              <a:endParaRPr lang="en-US" sz="800" b="1"/>
            </a:p>
            <a:p>
              <a:pPr eaLnBrk="1" hangingPunct="1"/>
              <a:endParaRPr lang="en-US" sz="800" b="1"/>
            </a:p>
          </p:txBody>
        </p:sp>
        <p:sp>
          <p:nvSpPr>
            <p:cNvPr id="170020" name="Text Box 51"/>
            <p:cNvSpPr txBox="1">
              <a:spLocks noChangeArrowheads="1"/>
            </p:cNvSpPr>
            <p:nvPr/>
          </p:nvSpPr>
          <p:spPr bwMode="auto">
            <a:xfrm>
              <a:off x="4989513" y="5138738"/>
              <a:ext cx="918627" cy="6450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n-US" sz="800" b="1"/>
                <a:t>10,000 Da</a:t>
              </a:r>
            </a:p>
            <a:p>
              <a:pPr eaLnBrk="1" hangingPunct="1"/>
              <a:r>
                <a:rPr lang="en-US" sz="800" b="1"/>
                <a:t>1963</a:t>
              </a:r>
            </a:p>
            <a:p>
              <a:pPr eaLnBrk="1" hangingPunct="1"/>
              <a:endParaRPr lang="en-US" sz="800" b="1"/>
            </a:p>
          </p:txBody>
        </p:sp>
        <p:sp>
          <p:nvSpPr>
            <p:cNvPr id="170021" name="Text Box 78"/>
            <p:cNvSpPr txBox="1">
              <a:spLocks noChangeArrowheads="1"/>
            </p:cNvSpPr>
            <p:nvPr/>
          </p:nvSpPr>
          <p:spPr bwMode="auto">
            <a:xfrm>
              <a:off x="3318519" y="4651375"/>
              <a:ext cx="1138539" cy="709584"/>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n-US" sz="900" b="1">
                  <a:latin typeface="Arial" charset="0"/>
                  <a:cs typeface="Arial" charset="0"/>
                </a:rPr>
                <a:t>Dialyzable</a:t>
              </a:r>
            </a:p>
            <a:p>
              <a:pPr algn="ctr" eaLnBrk="1" hangingPunct="1"/>
              <a:r>
                <a:rPr lang="en-US" sz="900" b="1">
                  <a:latin typeface="Arial" charset="0"/>
                  <a:cs typeface="Arial" charset="0"/>
                </a:rPr>
                <a:t>Leukocyte </a:t>
              </a:r>
            </a:p>
            <a:p>
              <a:pPr algn="ctr" eaLnBrk="1" hangingPunct="1"/>
              <a:r>
                <a:rPr lang="en-US" sz="900" b="1">
                  <a:latin typeface="Arial" charset="0"/>
                  <a:cs typeface="Arial" charset="0"/>
                </a:rPr>
                <a:t>extracts</a:t>
              </a:r>
            </a:p>
          </p:txBody>
        </p:sp>
        <p:sp>
          <p:nvSpPr>
            <p:cNvPr id="73" name="Line 79"/>
            <p:cNvSpPr>
              <a:spLocks noChangeShapeType="1"/>
            </p:cNvSpPr>
            <p:nvPr/>
          </p:nvSpPr>
          <p:spPr bwMode="auto">
            <a:xfrm flipV="1">
              <a:off x="4353634" y="4409095"/>
              <a:ext cx="562262" cy="363936"/>
            </a:xfrm>
            <a:prstGeom prst="line">
              <a:avLst/>
            </a:prstGeom>
            <a:noFill/>
            <a:ln w="28575">
              <a:solidFill>
                <a:schemeClr val="accent5">
                  <a:lumMod val="50000"/>
                </a:schemeClr>
              </a:solidFill>
              <a:round/>
              <a:headEnd/>
              <a:tailEnd type="triangle" w="med" len="med"/>
            </a:ln>
          </p:spPr>
          <p:txBody>
            <a:bodyPr/>
            <a:lstStyle/>
            <a:p>
              <a:pPr>
                <a:defRPr/>
              </a:pPr>
              <a:endParaRPr lang="en-US" sz="800"/>
            </a:p>
          </p:txBody>
        </p:sp>
        <p:sp>
          <p:nvSpPr>
            <p:cNvPr id="170023" name="Line 80"/>
            <p:cNvSpPr>
              <a:spLocks noChangeShapeType="1"/>
            </p:cNvSpPr>
            <p:nvPr/>
          </p:nvSpPr>
          <p:spPr bwMode="auto">
            <a:xfrm>
              <a:off x="4367213" y="4808538"/>
              <a:ext cx="549275" cy="434975"/>
            </a:xfrm>
            <a:prstGeom prst="line">
              <a:avLst/>
            </a:prstGeom>
            <a:noFill/>
            <a:ln w="28575">
              <a:solidFill>
                <a:srgbClr val="215968"/>
              </a:solidFill>
              <a:round/>
              <a:headEnd/>
              <a:tailEnd type="triangle" w="med" len="med"/>
            </a:ln>
            <a:extLst>
              <a:ext uri="{909E8E84-426E-40dd-AFC4-6F175D3DCCD1}">
                <a14:hiddenFill xmlns="" xmlns:a14="http://schemas.microsoft.com/office/drawing/2010/main">
                  <a:noFill/>
                </a14:hiddenFill>
              </a:ext>
            </a:extLst>
          </p:spPr>
          <p:txBody>
            <a:bodyPr/>
            <a:lstStyle/>
            <a:p>
              <a:endParaRPr lang="es-ES"/>
            </a:p>
          </p:txBody>
        </p:sp>
        <p:sp>
          <p:nvSpPr>
            <p:cNvPr id="20" name="Flecha derecha 19"/>
            <p:cNvSpPr/>
            <p:nvPr/>
          </p:nvSpPr>
          <p:spPr>
            <a:xfrm>
              <a:off x="6504584" y="4650981"/>
              <a:ext cx="562261" cy="266295"/>
            </a:xfrm>
            <a:prstGeom prst="rightArrow">
              <a:avLst/>
            </a:prstGeom>
            <a:solidFill>
              <a:schemeClr val="accent5">
                <a:lumMod val="50000"/>
              </a:schemeClr>
            </a:solidFill>
            <a:ln>
              <a:solidFill>
                <a:schemeClr val="accent5">
                  <a:lumMod val="50000"/>
                </a:schemeClr>
              </a:solidFill>
            </a:ln>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200"/>
            </a:p>
          </p:txBody>
        </p:sp>
        <p:sp>
          <p:nvSpPr>
            <p:cNvPr id="76" name="Text Box 81"/>
            <p:cNvSpPr txBox="1">
              <a:spLocks noChangeArrowheads="1"/>
            </p:cNvSpPr>
            <p:nvPr/>
          </p:nvSpPr>
          <p:spPr bwMode="auto">
            <a:xfrm>
              <a:off x="7263039" y="4411315"/>
              <a:ext cx="1117346" cy="603601"/>
            </a:xfrm>
            <a:prstGeom prst="rect">
              <a:avLst/>
            </a:prstGeom>
            <a:noFill/>
            <a:ln w="9525">
              <a:noFill/>
              <a:miter lim="800000"/>
              <a:headEnd/>
              <a:tailEnd/>
            </a:ln>
          </p:spPr>
          <p:txBody>
            <a:bodyPr wrap="none">
              <a:spAutoFit/>
            </a:bodyPr>
            <a:lstStyle/>
            <a:p>
              <a:pPr algn="ctr">
                <a:defRPr/>
              </a:pPr>
              <a:r>
                <a:rPr lang="en-US" sz="1050" b="1" dirty="0">
                  <a:solidFill>
                    <a:schemeClr val="accent2">
                      <a:lumMod val="75000"/>
                    </a:schemeClr>
                  </a:solidFill>
                  <a:latin typeface="Arial" pitchFamily="34" charset="0"/>
                  <a:cs typeface="Arial" pitchFamily="34" charset="0"/>
                </a:rPr>
                <a:t>Transfer</a:t>
              </a:r>
            </a:p>
            <a:p>
              <a:pPr algn="ctr">
                <a:defRPr/>
              </a:pPr>
              <a:r>
                <a:rPr lang="en-US" sz="1050" b="1" dirty="0">
                  <a:solidFill>
                    <a:schemeClr val="accent2">
                      <a:lumMod val="75000"/>
                    </a:schemeClr>
                  </a:solidFill>
                  <a:latin typeface="Arial" pitchFamily="34" charset="0"/>
                  <a:cs typeface="Arial" pitchFamily="34" charset="0"/>
                </a:rPr>
                <a:t>DTH</a:t>
              </a:r>
            </a:p>
          </p:txBody>
        </p:sp>
      </p:grpSp>
      <p:pic>
        <p:nvPicPr>
          <p:cNvPr id="169989" name="Imagen 1"/>
          <p:cNvPicPr>
            <a:picLocks noChangeAspect="1"/>
          </p:cNvPicPr>
          <p:nvPr/>
        </p:nvPicPr>
        <p:blipFill>
          <a:blip r:embed="rId5">
            <a:extLst>
              <a:ext uri="{28A0092B-C50C-407E-A947-70E740481C1C}">
                <a14:useLocalDpi xmlns:a14="http://schemas.microsoft.com/office/drawing/2010/main" xmlns="" val="0"/>
              </a:ext>
            </a:extLst>
          </a:blip>
          <a:srcRect/>
          <a:stretch>
            <a:fillRect/>
          </a:stretch>
        </p:blipFill>
        <p:spPr bwMode="auto">
          <a:xfrm>
            <a:off x="871538" y="2559050"/>
            <a:ext cx="966787" cy="13573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3" name="CuadroTexto 2"/>
          <p:cNvSpPr txBox="1"/>
          <p:nvPr/>
        </p:nvSpPr>
        <p:spPr>
          <a:xfrm>
            <a:off x="4568825" y="0"/>
            <a:ext cx="4635500" cy="461963"/>
          </a:xfrm>
          <a:prstGeom prst="rect">
            <a:avLst/>
          </a:prstGeom>
          <a:noFill/>
        </p:spPr>
        <p:txBody>
          <a:bodyPr wrap="none">
            <a:spAutoFit/>
          </a:bodyPr>
          <a:lstStyle/>
          <a:p>
            <a:pPr>
              <a:defRPr/>
            </a:pPr>
            <a:r>
              <a:rPr lang="es-ES" sz="2400" b="1" dirty="0">
                <a:solidFill>
                  <a:schemeClr val="accent5">
                    <a:lumMod val="50000"/>
                  </a:schemeClr>
                </a:solidFill>
              </a:rPr>
              <a:t>DIALYZABLE LEUCOCYTE EXTRACTS</a:t>
            </a:r>
          </a:p>
        </p:txBody>
      </p:sp>
      <p:sp>
        <p:nvSpPr>
          <p:cNvPr id="169991" name="CuadroTexto 3"/>
          <p:cNvSpPr txBox="1">
            <a:spLocks noChangeArrowheads="1"/>
          </p:cNvSpPr>
          <p:nvPr/>
        </p:nvSpPr>
        <p:spPr bwMode="auto">
          <a:xfrm>
            <a:off x="3282950" y="1325563"/>
            <a:ext cx="847725"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200">
                <a:solidFill>
                  <a:srgbClr val="FFFFFF"/>
                </a:solidFill>
              </a:rPr>
              <a:t>Tuberculin </a:t>
            </a:r>
          </a:p>
          <a:p>
            <a:pPr algn="ctr" eaLnBrk="1" hangingPunct="1"/>
            <a:r>
              <a:rPr lang="es-ES" sz="1200">
                <a:solidFill>
                  <a:srgbClr val="FFFFFF"/>
                </a:solidFill>
              </a:rPr>
              <a:t>DTH +</a:t>
            </a:r>
          </a:p>
        </p:txBody>
      </p:sp>
      <p:sp>
        <p:nvSpPr>
          <p:cNvPr id="169992" name="CuadroTexto 36"/>
          <p:cNvSpPr txBox="1">
            <a:spLocks noChangeArrowheads="1"/>
          </p:cNvSpPr>
          <p:nvPr/>
        </p:nvSpPr>
        <p:spPr bwMode="auto">
          <a:xfrm>
            <a:off x="7923213" y="1338263"/>
            <a:ext cx="849312" cy="46196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200">
                <a:solidFill>
                  <a:srgbClr val="FFFFFF"/>
                </a:solidFill>
              </a:rPr>
              <a:t>Tuberculin </a:t>
            </a:r>
          </a:p>
          <a:p>
            <a:pPr algn="ctr" eaLnBrk="1" hangingPunct="1"/>
            <a:r>
              <a:rPr lang="es-ES" sz="1200">
                <a:solidFill>
                  <a:srgbClr val="FFFFFF"/>
                </a:solidFill>
              </a:rPr>
              <a:t>DTH +</a:t>
            </a:r>
          </a:p>
        </p:txBody>
      </p:sp>
      <p:sp>
        <p:nvSpPr>
          <p:cNvPr id="169993" name="CuadroTexto 4"/>
          <p:cNvSpPr txBox="1">
            <a:spLocks noChangeArrowheads="1"/>
          </p:cNvSpPr>
          <p:nvPr/>
        </p:nvSpPr>
        <p:spPr bwMode="auto">
          <a:xfrm>
            <a:off x="714375" y="4024313"/>
            <a:ext cx="1223963" cy="26193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100"/>
              <a:t>Lawrence and col.</a:t>
            </a:r>
          </a:p>
        </p:txBody>
      </p:sp>
      <p:pic>
        <p:nvPicPr>
          <p:cNvPr id="169994" name="Imagen 5"/>
          <p:cNvPicPr>
            <a:picLocks noChangeAspect="1"/>
          </p:cNvPicPr>
          <p:nvPr/>
        </p:nvPicPr>
        <p:blipFill>
          <a:blip r:embed="rId6">
            <a:extLst>
              <a:ext uri="{28A0092B-C50C-407E-A947-70E740481C1C}">
                <a14:useLocalDpi xmlns:a14="http://schemas.microsoft.com/office/drawing/2010/main" xmlns="" val="0"/>
              </a:ext>
            </a:extLst>
          </a:blip>
          <a:srcRect/>
          <a:stretch>
            <a:fillRect/>
          </a:stretch>
        </p:blipFill>
        <p:spPr bwMode="auto">
          <a:xfrm>
            <a:off x="6122988" y="2703513"/>
            <a:ext cx="2963862" cy="121285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69995" name="Agrupar 17"/>
          <p:cNvGrpSpPr>
            <a:grpSpLocks/>
          </p:cNvGrpSpPr>
          <p:nvPr/>
        </p:nvGrpSpPr>
        <p:grpSpPr bwMode="auto">
          <a:xfrm>
            <a:off x="2024635" y="2819400"/>
            <a:ext cx="3990975" cy="1096963"/>
            <a:chOff x="1838974" y="1660785"/>
            <a:chExt cx="4786774" cy="1440114"/>
          </a:xfrm>
        </p:grpSpPr>
        <p:pic>
          <p:nvPicPr>
            <p:cNvPr id="170005" name="Imagen 42"/>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1838974" y="2003173"/>
              <a:ext cx="1062732" cy="1062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70006" name="Imagen 43"/>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5563016" y="2038167"/>
              <a:ext cx="1062732" cy="10627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nvGrpSpPr>
            <p:cNvPr id="170007" name="Agrupar 12"/>
            <p:cNvGrpSpPr>
              <a:grpSpLocks/>
            </p:cNvGrpSpPr>
            <p:nvPr/>
          </p:nvGrpSpPr>
          <p:grpSpPr bwMode="auto">
            <a:xfrm>
              <a:off x="3871753" y="2030117"/>
              <a:ext cx="1062732" cy="1062732"/>
              <a:chOff x="6336062" y="1796256"/>
              <a:chExt cx="1062732" cy="1062732"/>
            </a:xfrm>
          </p:grpSpPr>
          <p:pic>
            <p:nvPicPr>
              <p:cNvPr id="170014" name="Imagen 8"/>
              <p:cNvPicPr>
                <a:picLocks noChangeAspect="1"/>
              </p:cNvPicPr>
              <p:nvPr/>
            </p:nvPicPr>
            <p:blipFill>
              <a:blip r:embed="rId7">
                <a:extLst>
                  <a:ext uri="{28A0092B-C50C-407E-A947-70E740481C1C}">
                    <a14:useLocalDpi xmlns:a14="http://schemas.microsoft.com/office/drawing/2010/main" xmlns="" val="0"/>
                  </a:ext>
                </a:extLst>
              </a:blip>
              <a:srcRect/>
              <a:stretch>
                <a:fillRect/>
              </a:stretch>
            </p:blipFill>
            <p:spPr bwMode="auto">
              <a:xfrm>
                <a:off x="6336062" y="1796256"/>
                <a:ext cx="1062732" cy="1062732"/>
              </a:xfrm>
              <a:prstGeom prst="rect">
                <a:avLst/>
              </a:prstGeom>
              <a:solidFill>
                <a:schemeClr val="bg1"/>
              </a:solidFill>
              <a:ln>
                <a:noFill/>
              </a:ln>
              <a:extLst>
                <a:ext uri="{91240B29-F687-4f45-9708-019B960494DF}">
                  <a14:hiddenLine xmlns="" xmlns:a14="http://schemas.microsoft.com/office/drawing/2010/main" w="9525">
                    <a:solidFill>
                      <a:srgbClr val="000000"/>
                    </a:solidFill>
                    <a:miter lim="800000"/>
                    <a:headEnd/>
                    <a:tailEnd/>
                  </a14:hiddenLine>
                </a:ext>
              </a:extLst>
            </p:spPr>
          </p:pic>
          <p:sp>
            <p:nvSpPr>
              <p:cNvPr id="11" name="Elipse 10"/>
              <p:cNvSpPr/>
              <p:nvPr/>
            </p:nvSpPr>
            <p:spPr>
              <a:xfrm>
                <a:off x="7018455" y="1804147"/>
                <a:ext cx="357961" cy="393894"/>
              </a:xfrm>
              <a:prstGeom prst="ellipse">
                <a:avLst/>
              </a:prstGeom>
              <a:solidFill>
                <a:srgbClr val="FFFFFF"/>
              </a:solidFill>
              <a:ln>
                <a:solidFill>
                  <a:srgbClr val="FFFFFF"/>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400"/>
              </a:p>
            </p:txBody>
          </p:sp>
        </p:grpSp>
        <p:sp>
          <p:nvSpPr>
            <p:cNvPr id="170008" name="CuadroTexto 11"/>
            <p:cNvSpPr txBox="1">
              <a:spLocks noChangeArrowheads="1"/>
            </p:cNvSpPr>
            <p:nvPr/>
          </p:nvSpPr>
          <p:spPr bwMode="auto">
            <a:xfrm>
              <a:off x="1980755" y="1691882"/>
              <a:ext cx="683743" cy="4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400"/>
                <a:t>PPD+</a:t>
              </a:r>
            </a:p>
          </p:txBody>
        </p:sp>
        <p:sp>
          <p:nvSpPr>
            <p:cNvPr id="170009" name="CuadroTexto 50"/>
            <p:cNvSpPr txBox="1">
              <a:spLocks noChangeArrowheads="1"/>
            </p:cNvSpPr>
            <p:nvPr/>
          </p:nvSpPr>
          <p:spPr bwMode="auto">
            <a:xfrm>
              <a:off x="4120675" y="1660785"/>
              <a:ext cx="642419" cy="4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400"/>
                <a:t>PPD-</a:t>
              </a:r>
            </a:p>
          </p:txBody>
        </p:sp>
        <p:sp>
          <p:nvSpPr>
            <p:cNvPr id="170010" name="CuadroTexto 51"/>
            <p:cNvSpPr txBox="1">
              <a:spLocks noChangeArrowheads="1"/>
            </p:cNvSpPr>
            <p:nvPr/>
          </p:nvSpPr>
          <p:spPr bwMode="auto">
            <a:xfrm>
              <a:off x="5765937" y="1736629"/>
              <a:ext cx="683743" cy="4037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400"/>
                <a:t>PPD+</a:t>
              </a:r>
            </a:p>
          </p:txBody>
        </p:sp>
        <p:sp>
          <p:nvSpPr>
            <p:cNvPr id="15" name="Flecha derecha 14"/>
            <p:cNvSpPr/>
            <p:nvPr/>
          </p:nvSpPr>
          <p:spPr>
            <a:xfrm>
              <a:off x="3202272" y="2071353"/>
              <a:ext cx="632144" cy="343876"/>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400"/>
            </a:p>
          </p:txBody>
        </p:sp>
        <p:sp>
          <p:nvSpPr>
            <p:cNvPr id="54" name="Flecha derecha 53"/>
            <p:cNvSpPr/>
            <p:nvPr/>
          </p:nvSpPr>
          <p:spPr>
            <a:xfrm>
              <a:off x="4934954" y="2123455"/>
              <a:ext cx="632144" cy="387643"/>
            </a:xfrm>
            <a:prstGeom prst="rightArrow">
              <a:avLst/>
            </a:prstGeom>
            <a:solidFill>
              <a:schemeClr val="bg1">
                <a:lumMod val="65000"/>
              </a:schemeClr>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sz="1400"/>
            </a:p>
          </p:txBody>
        </p:sp>
        <p:sp>
          <p:nvSpPr>
            <p:cNvPr id="170013" name="CuadroTexto 15"/>
            <p:cNvSpPr txBox="1">
              <a:spLocks noChangeArrowheads="1"/>
            </p:cNvSpPr>
            <p:nvPr/>
          </p:nvSpPr>
          <p:spPr bwMode="auto">
            <a:xfrm>
              <a:off x="2997490" y="2511310"/>
              <a:ext cx="1099238" cy="34320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100"/>
                <a:t>LEUKOCYTES</a:t>
              </a:r>
            </a:p>
          </p:txBody>
        </p:sp>
      </p:grpSp>
      <p:pic>
        <p:nvPicPr>
          <p:cNvPr id="169996" name="Imagen 16"/>
          <p:cNvPicPr>
            <a:picLocks noChangeAspect="1"/>
          </p:cNvPicPr>
          <p:nvPr/>
        </p:nvPicPr>
        <p:blipFill>
          <a:blip r:embed="rId8">
            <a:extLst>
              <a:ext uri="{28A0092B-C50C-407E-A947-70E740481C1C}">
                <a14:useLocalDpi xmlns:a14="http://schemas.microsoft.com/office/drawing/2010/main" xmlns="" val="0"/>
              </a:ext>
            </a:extLst>
          </a:blip>
          <a:srcRect/>
          <a:stretch>
            <a:fillRect/>
          </a:stretch>
        </p:blipFill>
        <p:spPr bwMode="auto">
          <a:xfrm>
            <a:off x="798447" y="5501463"/>
            <a:ext cx="2959100" cy="8286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69997" name="Imagen 18"/>
          <p:cNvPicPr>
            <a:picLocks noChangeAspect="1"/>
          </p:cNvPicPr>
          <p:nvPr/>
        </p:nvPicPr>
        <p:blipFill>
          <a:blip r:embed="rId9">
            <a:extLst>
              <a:ext uri="{28A0092B-C50C-407E-A947-70E740481C1C}">
                <a14:useLocalDpi xmlns:a14="http://schemas.microsoft.com/office/drawing/2010/main" xmlns="" val="0"/>
              </a:ext>
            </a:extLst>
          </a:blip>
          <a:srcRect/>
          <a:stretch>
            <a:fillRect/>
          </a:stretch>
        </p:blipFill>
        <p:spPr bwMode="auto">
          <a:xfrm>
            <a:off x="1938338" y="455613"/>
            <a:ext cx="1052512" cy="15001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69998" name="CuadroTexto 21"/>
          <p:cNvSpPr txBox="1">
            <a:spLocks noChangeArrowheads="1"/>
          </p:cNvSpPr>
          <p:nvPr/>
        </p:nvSpPr>
        <p:spPr bwMode="auto">
          <a:xfrm>
            <a:off x="2025650" y="1987550"/>
            <a:ext cx="800100"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200"/>
              <a:t>M . Chase</a:t>
            </a:r>
          </a:p>
        </p:txBody>
      </p:sp>
      <p:pic>
        <p:nvPicPr>
          <p:cNvPr id="169999" name="Imagen 22"/>
          <p:cNvPicPr>
            <a:picLocks noChangeAspect="1"/>
          </p:cNvPicPr>
          <p:nvPr/>
        </p:nvPicPr>
        <p:blipFill>
          <a:blip r:embed="rId10">
            <a:extLst>
              <a:ext uri="{28A0092B-C50C-407E-A947-70E740481C1C}">
                <a14:useLocalDpi xmlns:a14="http://schemas.microsoft.com/office/drawing/2010/main" xmlns="" val="0"/>
              </a:ext>
            </a:extLst>
          </a:blip>
          <a:srcRect/>
          <a:stretch>
            <a:fillRect/>
          </a:stretch>
        </p:blipFill>
        <p:spPr bwMode="auto">
          <a:xfrm>
            <a:off x="695325" y="454025"/>
            <a:ext cx="1143000" cy="1498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70000" name="CuadroTexto 59"/>
          <p:cNvSpPr txBox="1">
            <a:spLocks noChangeArrowheads="1"/>
          </p:cNvSpPr>
          <p:nvPr/>
        </p:nvSpPr>
        <p:spPr bwMode="auto">
          <a:xfrm>
            <a:off x="768350" y="1987550"/>
            <a:ext cx="1069975" cy="27622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200"/>
              <a:t>K. Landstainer</a:t>
            </a:r>
          </a:p>
        </p:txBody>
      </p:sp>
      <p:sp>
        <p:nvSpPr>
          <p:cNvPr id="170001" name="CuadroTexto 23"/>
          <p:cNvSpPr txBox="1">
            <a:spLocks noChangeArrowheads="1"/>
          </p:cNvSpPr>
          <p:nvPr/>
        </p:nvSpPr>
        <p:spPr bwMode="auto">
          <a:xfrm>
            <a:off x="0" y="995363"/>
            <a:ext cx="684213" cy="36988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t>1940</a:t>
            </a:r>
          </a:p>
        </p:txBody>
      </p:sp>
      <p:sp>
        <p:nvSpPr>
          <p:cNvPr id="170002" name="CuadroTexto 61"/>
          <p:cNvSpPr txBox="1">
            <a:spLocks noChangeArrowheads="1"/>
          </p:cNvSpPr>
          <p:nvPr/>
        </p:nvSpPr>
        <p:spPr bwMode="auto">
          <a:xfrm>
            <a:off x="11113" y="3062288"/>
            <a:ext cx="684212" cy="368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t>1949</a:t>
            </a:r>
          </a:p>
        </p:txBody>
      </p:sp>
      <p:sp>
        <p:nvSpPr>
          <p:cNvPr id="170003" name="CuadroTexto 64"/>
          <p:cNvSpPr txBox="1">
            <a:spLocks noChangeArrowheads="1"/>
          </p:cNvSpPr>
          <p:nvPr/>
        </p:nvSpPr>
        <p:spPr bwMode="auto">
          <a:xfrm>
            <a:off x="150012" y="4828933"/>
            <a:ext cx="684212" cy="3698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800"/>
              <a:t>1954</a:t>
            </a:r>
          </a:p>
        </p:txBody>
      </p:sp>
      <p:graphicFrame>
        <p:nvGraphicFramePr>
          <p:cNvPr id="27" name="Diagrama 26"/>
          <p:cNvGraphicFramePr/>
          <p:nvPr>
            <p:extLst>
              <p:ext uri="{D42A27DB-BD31-4B8C-83A1-F6EECF244321}">
                <p14:modId xmlns:p14="http://schemas.microsoft.com/office/powerpoint/2010/main" xmlns="" val="868910321"/>
              </p:ext>
            </p:extLst>
          </p:nvPr>
        </p:nvGraphicFramePr>
        <p:xfrm>
          <a:off x="1221247" y="4196105"/>
          <a:ext cx="3612283" cy="1561571"/>
        </p:xfrm>
        <a:graphic>
          <a:graphicData uri="http://schemas.openxmlformats.org/drawingml/2006/diagram">
            <dgm:relIds xmlns:dgm="http://schemas.openxmlformats.org/drawingml/2006/diagram" xmlns:r="http://schemas.openxmlformats.org/officeDocument/2006/relationships" r:dm="rId11" r:lo="rId12" r:qs="rId13" r:cs="rId14"/>
          </a:graphicData>
        </a:graphic>
      </p:graphicFrame>
    </p:spTree>
    <p:extLst>
      <p:ext uri="{BB962C8B-B14F-4D97-AF65-F5344CB8AC3E}">
        <p14:creationId xmlns:p14="http://schemas.microsoft.com/office/powerpoint/2010/main" xmlns="" val="1465301165"/>
      </p:ext>
    </p:extLst>
  </p:cSld>
  <p:clrMapOvr>
    <a:masterClrMapping/>
  </p:clrMapOvr>
  <p:transition>
    <p:zoom dir="in"/>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7472460" y="61536"/>
            <a:ext cx="895685" cy="1194247"/>
          </a:xfrm>
          <a:prstGeom prst="rect">
            <a:avLst/>
          </a:prstGeom>
        </p:spPr>
      </p:pic>
      <p:sp>
        <p:nvSpPr>
          <p:cNvPr id="9" name="Marcador de número de diapositiva 8"/>
          <p:cNvSpPr>
            <a:spLocks noGrp="1"/>
          </p:cNvSpPr>
          <p:nvPr>
            <p:ph type="sldNum" sz="quarter" idx="12"/>
          </p:nvPr>
        </p:nvSpPr>
        <p:spPr/>
        <p:txBody>
          <a:bodyPr/>
          <a:lstStyle/>
          <a:p>
            <a:fld id="{4FAB73BC-B049-4115-A692-8D63A059BFB8}" type="slidenum">
              <a:rPr lang="en-US" smtClean="0"/>
              <a:pPr/>
              <a:t>4</a:t>
            </a:fld>
            <a:endParaRPr lang="en-US" dirty="0"/>
          </a:p>
        </p:txBody>
      </p:sp>
      <p:pic>
        <p:nvPicPr>
          <p:cNvPr id="8" name="Imagen 7"/>
          <p:cNvPicPr>
            <a:picLocks noChangeAspect="1"/>
          </p:cNvPicPr>
          <p:nvPr/>
        </p:nvPicPr>
        <p:blipFill>
          <a:blip r:embed="rId4"/>
          <a:stretch>
            <a:fillRect/>
          </a:stretch>
        </p:blipFill>
        <p:spPr>
          <a:xfrm>
            <a:off x="270678" y="1236884"/>
            <a:ext cx="3901271" cy="2105990"/>
          </a:xfrm>
          <a:prstGeom prst="rect">
            <a:avLst/>
          </a:prstGeom>
          <a:ln/>
        </p:spPr>
        <p:style>
          <a:lnRef idx="2">
            <a:schemeClr val="accent1"/>
          </a:lnRef>
          <a:fillRef idx="1">
            <a:schemeClr val="lt1"/>
          </a:fillRef>
          <a:effectRef idx="0">
            <a:schemeClr val="accent1"/>
          </a:effectRef>
          <a:fontRef idx="minor">
            <a:schemeClr val="dk1"/>
          </a:fontRef>
        </p:style>
      </p:pic>
      <p:sp>
        <p:nvSpPr>
          <p:cNvPr id="11" name="Rectángulo 10"/>
          <p:cNvSpPr/>
          <p:nvPr/>
        </p:nvSpPr>
        <p:spPr>
          <a:xfrm>
            <a:off x="2606041" y="2852093"/>
            <a:ext cx="188075" cy="226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6 Rectángulo"/>
          <p:cNvSpPr>
            <a:spLocks noChangeArrowheads="1"/>
          </p:cNvSpPr>
          <p:nvPr/>
        </p:nvSpPr>
        <p:spPr bwMode="auto">
          <a:xfrm>
            <a:off x="2181418" y="5848355"/>
            <a:ext cx="6962582" cy="600164"/>
          </a:xfrm>
          <a:prstGeom prst="rect">
            <a:avLst/>
          </a:prstGeom>
          <a:noFill/>
          <a:ln w="9525">
            <a:noFill/>
            <a:miter lim="800000"/>
            <a:headEnd/>
            <a:tailEnd/>
          </a:ln>
        </p:spPr>
        <p:txBody>
          <a:bodyPr wrap="square">
            <a:spAutoFit/>
          </a:bodyPr>
          <a:lstStyle/>
          <a:p>
            <a:pPr algn="r"/>
            <a:r>
              <a:rPr lang="es-MX" sz="825" dirty="0">
                <a:latin typeface="Calibri" pitchFamily="34" charset="0"/>
              </a:rPr>
              <a:t> Medina-Rivero E, et al. </a:t>
            </a:r>
            <a:r>
              <a:rPr lang="es-MX" sz="825" i="1" dirty="0" err="1">
                <a:latin typeface="Calibri" pitchFamily="34" charset="0"/>
              </a:rPr>
              <a:t>Batch</a:t>
            </a:r>
            <a:r>
              <a:rPr lang="es-MX" sz="825" i="1" dirty="0">
                <a:latin typeface="Calibri" pitchFamily="34" charset="0"/>
              </a:rPr>
              <a:t>-to-</a:t>
            </a:r>
            <a:r>
              <a:rPr lang="es-MX" sz="825" i="1" dirty="0" err="1">
                <a:latin typeface="Calibri" pitchFamily="34" charset="0"/>
              </a:rPr>
              <a:t>batch</a:t>
            </a:r>
            <a:r>
              <a:rPr lang="es-MX" sz="825" i="1" dirty="0">
                <a:latin typeface="Calibri" pitchFamily="34" charset="0"/>
              </a:rPr>
              <a:t> </a:t>
            </a:r>
            <a:r>
              <a:rPr lang="es-MX" sz="825" i="1" dirty="0" err="1">
                <a:latin typeface="Calibri" pitchFamily="34" charset="0"/>
              </a:rPr>
              <a:t>reproducibility</a:t>
            </a:r>
            <a:r>
              <a:rPr lang="es-MX" sz="825" i="1" dirty="0">
                <a:latin typeface="Calibri" pitchFamily="34" charset="0"/>
              </a:rPr>
              <a:t> of Transferon</a:t>
            </a:r>
            <a:r>
              <a:rPr lang="es-MX" sz="825" dirty="0">
                <a:latin typeface="Calibri" pitchFamily="34" charset="0"/>
              </a:rPr>
              <a:t>. J </a:t>
            </a:r>
            <a:r>
              <a:rPr lang="es-MX" sz="825" dirty="0" err="1">
                <a:latin typeface="Calibri" pitchFamily="34" charset="0"/>
              </a:rPr>
              <a:t>Pharm</a:t>
            </a:r>
            <a:r>
              <a:rPr lang="es-MX" sz="825" dirty="0">
                <a:latin typeface="Calibri" pitchFamily="34" charset="0"/>
              </a:rPr>
              <a:t> </a:t>
            </a:r>
            <a:r>
              <a:rPr lang="es-MX" sz="825" dirty="0" err="1">
                <a:latin typeface="Calibri" pitchFamily="34" charset="0"/>
              </a:rPr>
              <a:t>Biomed</a:t>
            </a:r>
            <a:r>
              <a:rPr lang="es-MX" sz="825" dirty="0">
                <a:latin typeface="Calibri" pitchFamily="34" charset="0"/>
              </a:rPr>
              <a:t> Anal. 2014; 88:289-94.</a:t>
            </a:r>
          </a:p>
          <a:p>
            <a:pPr algn="r"/>
            <a:r>
              <a:rPr lang="es-ES_tradnl" sz="825" dirty="0"/>
              <a:t>Salinas-</a:t>
            </a:r>
            <a:r>
              <a:rPr lang="es-ES_tradnl" sz="825" dirty="0" err="1"/>
              <a:t>Jazmin</a:t>
            </a:r>
            <a:r>
              <a:rPr lang="es-ES_tradnl" sz="825" dirty="0"/>
              <a:t>, N., et al., </a:t>
            </a:r>
            <a:r>
              <a:rPr lang="es-ES_tradnl" sz="825" i="1" dirty="0"/>
              <a:t>Herpes </a:t>
            </a:r>
            <a:r>
              <a:rPr lang="es-ES_tradnl" sz="825" i="1" dirty="0" err="1"/>
              <a:t>murine</a:t>
            </a:r>
            <a:r>
              <a:rPr lang="es-ES_tradnl" sz="825" i="1" dirty="0"/>
              <a:t> </a:t>
            </a:r>
            <a:r>
              <a:rPr lang="es-ES_tradnl" sz="825" i="1" dirty="0" err="1"/>
              <a:t>model</a:t>
            </a:r>
            <a:r>
              <a:rPr lang="es-ES_tradnl" sz="825" i="1" dirty="0"/>
              <a:t> as a </a:t>
            </a:r>
            <a:r>
              <a:rPr lang="es-ES_tradnl" sz="825" i="1" dirty="0" err="1"/>
              <a:t>biological</a:t>
            </a:r>
            <a:r>
              <a:rPr lang="es-ES_tradnl" sz="825" i="1" dirty="0"/>
              <a:t> </a:t>
            </a:r>
            <a:r>
              <a:rPr lang="es-ES_tradnl" sz="825" i="1" dirty="0" err="1"/>
              <a:t>assay</a:t>
            </a:r>
            <a:r>
              <a:rPr lang="es-ES_tradnl" sz="825" i="1" dirty="0"/>
              <a:t> </a:t>
            </a:r>
            <a:r>
              <a:rPr lang="es-ES_tradnl" sz="825" i="1" dirty="0" err="1"/>
              <a:t>to</a:t>
            </a:r>
            <a:r>
              <a:rPr lang="es-ES_tradnl" sz="825" i="1" dirty="0"/>
              <a:t> test </a:t>
            </a:r>
            <a:r>
              <a:rPr lang="es-ES_tradnl" sz="825" i="1" dirty="0" err="1"/>
              <a:t>dialyzable</a:t>
            </a:r>
            <a:r>
              <a:rPr lang="es-ES_tradnl" sz="825" i="1" dirty="0"/>
              <a:t> </a:t>
            </a:r>
            <a:r>
              <a:rPr lang="es-ES_tradnl" sz="825" i="1" dirty="0" err="1"/>
              <a:t>leukocyte</a:t>
            </a:r>
            <a:r>
              <a:rPr lang="es-ES_tradnl" sz="825" i="1" dirty="0"/>
              <a:t> </a:t>
            </a:r>
            <a:r>
              <a:rPr lang="es-ES_tradnl" sz="825" i="1" dirty="0" err="1"/>
              <a:t>extracts</a:t>
            </a:r>
            <a:r>
              <a:rPr lang="es-ES_tradnl" sz="825" i="1" dirty="0"/>
              <a:t> </a:t>
            </a:r>
            <a:r>
              <a:rPr lang="es-ES_tradnl" sz="825" i="1" dirty="0" err="1"/>
              <a:t>activity</a:t>
            </a:r>
            <a:r>
              <a:rPr lang="es-ES_tradnl" sz="825" i="1" dirty="0"/>
              <a:t>.</a:t>
            </a:r>
            <a:r>
              <a:rPr lang="es-ES_tradnl" sz="825" dirty="0"/>
              <a:t> J </a:t>
            </a:r>
            <a:r>
              <a:rPr lang="es-ES_tradnl" sz="825" dirty="0" err="1"/>
              <a:t>Immunol</a:t>
            </a:r>
            <a:r>
              <a:rPr lang="es-ES_tradnl" sz="825" dirty="0"/>
              <a:t> Res, 2015. 2015: p. 146305.</a:t>
            </a:r>
          </a:p>
          <a:p>
            <a:pPr algn="r"/>
            <a:r>
              <a:rPr lang="es-ES_tradnl" sz="825" dirty="0"/>
              <a:t>Medina-Rivero, E., et al., </a:t>
            </a:r>
            <a:r>
              <a:rPr lang="es-ES_tradnl" sz="825" i="1" dirty="0" err="1"/>
              <a:t>Physicochemical</a:t>
            </a:r>
            <a:r>
              <a:rPr lang="es-ES_tradnl" sz="825" i="1" dirty="0"/>
              <a:t> </a:t>
            </a:r>
            <a:r>
              <a:rPr lang="es-ES_tradnl" sz="825" i="1" dirty="0" err="1"/>
              <a:t>Characteristics</a:t>
            </a:r>
            <a:r>
              <a:rPr lang="es-ES_tradnl" sz="825" i="1" dirty="0"/>
              <a:t> of </a:t>
            </a:r>
            <a:r>
              <a:rPr lang="es-ES_tradnl" sz="825" i="1" dirty="0" err="1"/>
              <a:t>Transferon</a:t>
            </a:r>
            <a:r>
              <a:rPr lang="es-ES_tradnl" sz="825" i="1" dirty="0"/>
              <a:t>™ </a:t>
            </a:r>
            <a:r>
              <a:rPr lang="es-ES_tradnl" sz="825" i="1" dirty="0" err="1"/>
              <a:t>Batches</a:t>
            </a:r>
            <a:r>
              <a:rPr lang="es-ES_tradnl" sz="825" i="1" dirty="0"/>
              <a:t>.</a:t>
            </a:r>
            <a:r>
              <a:rPr lang="es-ES_tradnl" sz="825" dirty="0"/>
              <a:t> </a:t>
            </a:r>
            <a:r>
              <a:rPr lang="es-ES_tradnl" sz="825" dirty="0" err="1"/>
              <a:t>BioMed</a:t>
            </a:r>
            <a:r>
              <a:rPr lang="es-ES_tradnl" sz="825" dirty="0"/>
              <a:t> </a:t>
            </a:r>
            <a:r>
              <a:rPr lang="es-ES_tradnl" sz="825" dirty="0" err="1"/>
              <a:t>Research</a:t>
            </a:r>
            <a:r>
              <a:rPr lang="es-ES_tradnl" sz="825" dirty="0"/>
              <a:t> International </a:t>
            </a:r>
            <a:r>
              <a:rPr lang="es-MX" sz="825" dirty="0"/>
              <a:t>, 2016 .</a:t>
            </a:r>
            <a:endParaRPr lang="es-MX" sz="825" dirty="0">
              <a:latin typeface="Calibri" pitchFamily="34" charset="0"/>
            </a:endParaRPr>
          </a:p>
          <a:p>
            <a:pPr algn="r"/>
            <a:endParaRPr lang="es-MX" sz="825" dirty="0">
              <a:latin typeface="Calibri" pitchFamily="34" charset="0"/>
            </a:endParaRPr>
          </a:p>
        </p:txBody>
      </p:sp>
      <p:pic>
        <p:nvPicPr>
          <p:cNvPr id="13" name="Imagen 12"/>
          <p:cNvPicPr/>
          <p:nvPr/>
        </p:nvPicPr>
        <p:blipFill rotWithShape="1">
          <a:blip r:embed="rId5">
            <a:extLst>
              <a:ext uri="{28A0092B-C50C-407E-A947-70E740481C1C}">
                <a14:useLocalDpi xmlns:a14="http://schemas.microsoft.com/office/drawing/2010/main" xmlns="" val="0"/>
              </a:ext>
            </a:extLst>
          </a:blip>
          <a:srcRect l="3811" r="15782"/>
          <a:stretch/>
        </p:blipFill>
        <p:spPr bwMode="auto">
          <a:xfrm>
            <a:off x="4425696" y="1359756"/>
            <a:ext cx="4478845" cy="4060459"/>
          </a:xfrm>
          <a:prstGeom prst="rect">
            <a:avLst/>
          </a:prstGeom>
          <a:ln/>
          <a:extLst>
            <a:ext uri="{53640926-AAD7-44d8-BBD7-CCE9431645EC}">
              <a14:shadowObscured xmlns:a14="http://schemas.microsoft.com/office/drawing/2010/main" xmlns=""/>
            </a:ext>
          </a:extLst>
        </p:spPr>
        <p:style>
          <a:lnRef idx="2">
            <a:schemeClr val="accent1"/>
          </a:lnRef>
          <a:fillRef idx="1">
            <a:schemeClr val="lt1"/>
          </a:fillRef>
          <a:effectRef idx="0">
            <a:schemeClr val="accent1"/>
          </a:effectRef>
          <a:fontRef idx="minor">
            <a:schemeClr val="dk1"/>
          </a:fontRef>
        </p:style>
      </p:pic>
      <p:pic>
        <p:nvPicPr>
          <p:cNvPr id="17" name="Imagen 16" descr="batch.tif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308889" y="3648142"/>
            <a:ext cx="3863061" cy="2036064"/>
          </a:xfrm>
          <a:prstGeom prst="rect">
            <a:avLst/>
          </a:prstGeom>
        </p:spPr>
      </p:pic>
      <p:sp>
        <p:nvSpPr>
          <p:cNvPr id="2" name="CuadroTexto 1"/>
          <p:cNvSpPr txBox="1"/>
          <p:nvPr/>
        </p:nvSpPr>
        <p:spPr>
          <a:xfrm>
            <a:off x="308889" y="346841"/>
            <a:ext cx="6173678" cy="584775"/>
          </a:xfrm>
          <a:prstGeom prst="rect">
            <a:avLst/>
          </a:prstGeom>
          <a:noFill/>
        </p:spPr>
        <p:txBody>
          <a:bodyPr wrap="none" rtlCol="0">
            <a:spAutoFit/>
          </a:bodyPr>
          <a:lstStyle/>
          <a:p>
            <a:r>
              <a:rPr lang="es-ES_tradnl" sz="3200" b="1" dirty="0" smtClean="0">
                <a:solidFill>
                  <a:schemeClr val="tx2">
                    <a:lumMod val="75000"/>
                  </a:schemeClr>
                </a:solidFill>
              </a:rPr>
              <a:t>CARACTERIZACI</a:t>
            </a:r>
            <a:r>
              <a:rPr lang="es-ES" sz="3200" b="1" dirty="0" err="1" smtClean="0">
                <a:solidFill>
                  <a:schemeClr val="tx2">
                    <a:lumMod val="75000"/>
                  </a:schemeClr>
                </a:solidFill>
              </a:rPr>
              <a:t>Ó</a:t>
            </a:r>
            <a:r>
              <a:rPr lang="es-ES_tradnl" sz="3200" b="1" dirty="0" smtClean="0">
                <a:solidFill>
                  <a:schemeClr val="tx2">
                    <a:lumMod val="75000"/>
                  </a:schemeClr>
                </a:solidFill>
              </a:rPr>
              <a:t>N FIS</a:t>
            </a:r>
            <a:r>
              <a:rPr lang="es-ES" sz="3200" b="1" dirty="0">
                <a:solidFill>
                  <a:schemeClr val="tx2">
                    <a:lumMod val="75000"/>
                  </a:schemeClr>
                </a:solidFill>
              </a:rPr>
              <a:t>I</a:t>
            </a:r>
            <a:r>
              <a:rPr lang="es-ES_tradnl" sz="3200" b="1" dirty="0" smtClean="0">
                <a:solidFill>
                  <a:schemeClr val="tx2">
                    <a:lumMod val="75000"/>
                  </a:schemeClr>
                </a:solidFill>
              </a:rPr>
              <a:t>COQU</a:t>
            </a:r>
            <a:r>
              <a:rPr lang="es-ES" sz="3200" b="1" dirty="0" smtClean="0">
                <a:solidFill>
                  <a:schemeClr val="tx2">
                    <a:lumMod val="75000"/>
                  </a:schemeClr>
                </a:solidFill>
              </a:rPr>
              <a:t>Í</a:t>
            </a:r>
            <a:r>
              <a:rPr lang="es-ES_tradnl" sz="3200" b="1" dirty="0" smtClean="0">
                <a:solidFill>
                  <a:schemeClr val="tx2">
                    <a:lumMod val="75000"/>
                  </a:schemeClr>
                </a:solidFill>
              </a:rPr>
              <a:t>MICA</a:t>
            </a:r>
            <a:endParaRPr lang="es-ES_tradnl" sz="3200" b="1" dirty="0">
              <a:solidFill>
                <a:schemeClr val="tx2">
                  <a:lumMod val="75000"/>
                </a:schemeClr>
              </a:solidFill>
            </a:endParaRPr>
          </a:p>
        </p:txBody>
      </p:sp>
    </p:spTree>
    <p:extLst>
      <p:ext uri="{BB962C8B-B14F-4D97-AF65-F5344CB8AC3E}">
        <p14:creationId xmlns:p14="http://schemas.microsoft.com/office/powerpoint/2010/main" xmlns="" val="126347541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Imagen 15"/>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3563721" y="665875"/>
            <a:ext cx="1962367" cy="2616491"/>
          </a:xfrm>
          <a:prstGeom prst="rect">
            <a:avLst/>
          </a:prstGeom>
          <a:noFill/>
          <a:ln>
            <a:noFill/>
          </a:ln>
        </p:spPr>
        <p:style>
          <a:lnRef idx="2">
            <a:schemeClr val="accent1"/>
          </a:lnRef>
          <a:fillRef idx="1">
            <a:schemeClr val="lt1"/>
          </a:fillRef>
          <a:effectRef idx="0">
            <a:schemeClr val="accent1"/>
          </a:effectRef>
          <a:fontRef idx="minor">
            <a:schemeClr val="dk1"/>
          </a:fontRef>
        </p:style>
      </p:pic>
      <p:sp>
        <p:nvSpPr>
          <p:cNvPr id="11" name="Rectángulo 10"/>
          <p:cNvSpPr/>
          <p:nvPr/>
        </p:nvSpPr>
        <p:spPr>
          <a:xfrm>
            <a:off x="2606041" y="2852093"/>
            <a:ext cx="188075" cy="22679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2" name="16 Rectángulo"/>
          <p:cNvSpPr>
            <a:spLocks noChangeArrowheads="1"/>
          </p:cNvSpPr>
          <p:nvPr/>
        </p:nvSpPr>
        <p:spPr bwMode="auto">
          <a:xfrm>
            <a:off x="402336" y="3549346"/>
            <a:ext cx="4078224" cy="600164"/>
          </a:xfrm>
          <a:prstGeom prst="rect">
            <a:avLst/>
          </a:prstGeom>
          <a:noFill/>
          <a:ln w="9525">
            <a:noFill/>
            <a:miter lim="800000"/>
            <a:headEnd/>
            <a:tailEnd/>
          </a:ln>
        </p:spPr>
        <p:txBody>
          <a:bodyPr wrap="square">
            <a:spAutoFit/>
          </a:bodyPr>
          <a:lstStyle/>
          <a:p>
            <a:pPr algn="r"/>
            <a:r>
              <a:rPr lang="es-MX" sz="825" dirty="0">
                <a:latin typeface="Calibri" pitchFamily="34" charset="0"/>
              </a:rPr>
              <a:t> </a:t>
            </a:r>
          </a:p>
          <a:p>
            <a:pPr algn="r"/>
            <a:r>
              <a:rPr lang="es-ES_tradnl" sz="825" dirty="0"/>
              <a:t>Salinas-</a:t>
            </a:r>
            <a:r>
              <a:rPr lang="es-ES_tradnl" sz="825" dirty="0" err="1"/>
              <a:t>Jazmin</a:t>
            </a:r>
            <a:r>
              <a:rPr lang="es-ES_tradnl" sz="825" dirty="0"/>
              <a:t>, N., et al., </a:t>
            </a:r>
            <a:r>
              <a:rPr lang="es-ES_tradnl" sz="825" i="1" dirty="0"/>
              <a:t>Herpes </a:t>
            </a:r>
            <a:r>
              <a:rPr lang="es-ES_tradnl" sz="825" i="1" dirty="0" err="1"/>
              <a:t>murine</a:t>
            </a:r>
            <a:r>
              <a:rPr lang="es-ES_tradnl" sz="825" i="1" dirty="0"/>
              <a:t> </a:t>
            </a:r>
            <a:r>
              <a:rPr lang="es-ES_tradnl" sz="825" i="1" dirty="0" err="1"/>
              <a:t>model</a:t>
            </a:r>
            <a:r>
              <a:rPr lang="es-ES_tradnl" sz="825" i="1" dirty="0"/>
              <a:t> as a </a:t>
            </a:r>
            <a:r>
              <a:rPr lang="es-ES_tradnl" sz="825" i="1" dirty="0" err="1"/>
              <a:t>biological</a:t>
            </a:r>
            <a:r>
              <a:rPr lang="es-ES_tradnl" sz="825" i="1" dirty="0"/>
              <a:t> </a:t>
            </a:r>
            <a:r>
              <a:rPr lang="es-ES_tradnl" sz="825" i="1" dirty="0" err="1"/>
              <a:t>assay</a:t>
            </a:r>
            <a:r>
              <a:rPr lang="es-ES_tradnl" sz="825" i="1" dirty="0"/>
              <a:t> </a:t>
            </a:r>
            <a:r>
              <a:rPr lang="es-ES_tradnl" sz="825" i="1" dirty="0" err="1"/>
              <a:t>to</a:t>
            </a:r>
            <a:r>
              <a:rPr lang="es-ES_tradnl" sz="825" i="1" dirty="0"/>
              <a:t> test </a:t>
            </a:r>
            <a:r>
              <a:rPr lang="es-ES_tradnl" sz="825" i="1" dirty="0" err="1"/>
              <a:t>dialyzable</a:t>
            </a:r>
            <a:r>
              <a:rPr lang="es-ES_tradnl" sz="825" i="1" dirty="0"/>
              <a:t> </a:t>
            </a:r>
            <a:r>
              <a:rPr lang="es-ES_tradnl" sz="825" i="1" dirty="0" err="1"/>
              <a:t>leukocyte</a:t>
            </a:r>
            <a:r>
              <a:rPr lang="es-ES_tradnl" sz="825" i="1" dirty="0"/>
              <a:t> </a:t>
            </a:r>
            <a:r>
              <a:rPr lang="es-ES_tradnl" sz="825" i="1" dirty="0" err="1"/>
              <a:t>extracts</a:t>
            </a:r>
            <a:r>
              <a:rPr lang="es-ES_tradnl" sz="825" i="1" dirty="0"/>
              <a:t> </a:t>
            </a:r>
            <a:r>
              <a:rPr lang="es-ES_tradnl" sz="825" i="1" dirty="0" err="1"/>
              <a:t>activity</a:t>
            </a:r>
            <a:r>
              <a:rPr lang="es-ES_tradnl" sz="825" i="1" dirty="0"/>
              <a:t>.</a:t>
            </a:r>
            <a:r>
              <a:rPr lang="es-ES_tradnl" sz="825" dirty="0"/>
              <a:t> J </a:t>
            </a:r>
            <a:r>
              <a:rPr lang="es-ES_tradnl" sz="825" dirty="0" err="1"/>
              <a:t>Immunol</a:t>
            </a:r>
            <a:r>
              <a:rPr lang="es-ES_tradnl" sz="825" dirty="0"/>
              <a:t> Res, 2015. 2015: p. 146305.</a:t>
            </a:r>
          </a:p>
          <a:p>
            <a:pPr algn="r"/>
            <a:endParaRPr lang="es-MX" sz="825" dirty="0">
              <a:latin typeface="Calibri" pitchFamily="34" charset="0"/>
            </a:endParaRPr>
          </a:p>
        </p:txBody>
      </p:sp>
      <p:pic>
        <p:nvPicPr>
          <p:cNvPr id="10" name="Imagen 9"/>
          <p:cNvPicPr>
            <a:picLocks noChangeAspect="1"/>
          </p:cNvPicPr>
          <p:nvPr/>
        </p:nvPicPr>
        <p:blipFill>
          <a:blip r:embed="rId4"/>
          <a:stretch>
            <a:fillRect/>
          </a:stretch>
        </p:blipFill>
        <p:spPr>
          <a:xfrm>
            <a:off x="590038" y="673394"/>
            <a:ext cx="2532552" cy="1346977"/>
          </a:xfrm>
          <a:prstGeom prst="rect">
            <a:avLst/>
          </a:prstGeom>
          <a:ln/>
        </p:spPr>
        <p:style>
          <a:lnRef idx="2">
            <a:schemeClr val="accent1"/>
          </a:lnRef>
          <a:fillRef idx="1">
            <a:schemeClr val="lt1"/>
          </a:fillRef>
          <a:effectRef idx="0">
            <a:schemeClr val="accent1"/>
          </a:effectRef>
          <a:fontRef idx="minor">
            <a:schemeClr val="dk1"/>
          </a:fontRef>
        </p:style>
      </p:pic>
      <p:pic>
        <p:nvPicPr>
          <p:cNvPr id="15" name="Imagen 14" descr="IFN-g ratonHSV.tiff"/>
          <p:cNvPicPr>
            <a:picLocks noChangeAspect="1"/>
          </p:cNvPicPr>
          <p:nvPr/>
        </p:nvPicPr>
        <p:blipFill>
          <a:blip r:embed="rId5">
            <a:extLst>
              <a:ext uri="{28A0092B-C50C-407E-A947-70E740481C1C}">
                <a14:useLocalDpi xmlns:a14="http://schemas.microsoft.com/office/drawing/2010/main" xmlns="" val="0"/>
              </a:ext>
            </a:extLst>
          </a:blip>
          <a:stretch>
            <a:fillRect/>
          </a:stretch>
        </p:blipFill>
        <p:spPr>
          <a:xfrm>
            <a:off x="5769495" y="560593"/>
            <a:ext cx="2472278" cy="2391221"/>
          </a:xfrm>
          <a:prstGeom prst="rect">
            <a:avLst/>
          </a:prstGeom>
        </p:spPr>
        <p:style>
          <a:lnRef idx="2">
            <a:schemeClr val="accent1"/>
          </a:lnRef>
          <a:fillRef idx="1">
            <a:schemeClr val="lt1"/>
          </a:fillRef>
          <a:effectRef idx="0">
            <a:schemeClr val="accent1"/>
          </a:effectRef>
          <a:fontRef idx="minor">
            <a:schemeClr val="dk1"/>
          </a:fontRef>
        </p:style>
      </p:pic>
      <p:pic>
        <p:nvPicPr>
          <p:cNvPr id="17" name="Imagen 16" descr="Modelo murino herpes.tiff"/>
          <p:cNvPicPr>
            <a:picLocks noChangeAspect="1"/>
          </p:cNvPicPr>
          <p:nvPr/>
        </p:nvPicPr>
        <p:blipFill>
          <a:blip r:embed="rId6">
            <a:extLst>
              <a:ext uri="{28A0092B-C50C-407E-A947-70E740481C1C}">
                <a14:useLocalDpi xmlns:a14="http://schemas.microsoft.com/office/drawing/2010/main" xmlns="" val="0"/>
              </a:ext>
            </a:extLst>
          </a:blip>
          <a:stretch>
            <a:fillRect/>
          </a:stretch>
        </p:blipFill>
        <p:spPr>
          <a:xfrm>
            <a:off x="4789777" y="3137043"/>
            <a:ext cx="3639956" cy="1656529"/>
          </a:xfrm>
          <a:prstGeom prst="rect">
            <a:avLst/>
          </a:prstGeom>
        </p:spPr>
      </p:pic>
      <p:pic>
        <p:nvPicPr>
          <p:cNvPr id="18" name="Imagen 17"/>
          <p:cNvPicPr/>
          <p:nvPr/>
        </p:nvPicPr>
        <p:blipFill rotWithShape="1">
          <a:blip r:embed="rId7">
            <a:extLst>
              <a:ext uri="{28A0092B-C50C-407E-A947-70E740481C1C}">
                <a14:useLocalDpi xmlns:a14="http://schemas.microsoft.com/office/drawing/2010/main" xmlns="" val="0"/>
              </a:ext>
            </a:extLst>
          </a:blip>
          <a:srcRect l="2328" t="12794" r="55638" b="21400"/>
          <a:stretch/>
        </p:blipFill>
        <p:spPr bwMode="auto">
          <a:xfrm>
            <a:off x="607456" y="2164825"/>
            <a:ext cx="2515134" cy="1283691"/>
          </a:xfrm>
          <a:prstGeom prst="rect">
            <a:avLst/>
          </a:prstGeom>
          <a:ln/>
          <a:extLst>
            <a:ext uri="{53640926-AAD7-44d8-BBD7-CCE9431645EC}">
              <a14:shadowObscured xmlns:a14="http://schemas.microsoft.com/office/drawing/2010/main" xmlns=""/>
            </a:ext>
          </a:extLst>
        </p:spPr>
        <p:style>
          <a:lnRef idx="2">
            <a:schemeClr val="accent1"/>
          </a:lnRef>
          <a:fillRef idx="1">
            <a:schemeClr val="lt1"/>
          </a:fillRef>
          <a:effectRef idx="0">
            <a:schemeClr val="accent1"/>
          </a:effectRef>
          <a:fontRef idx="minor">
            <a:schemeClr val="dk1"/>
          </a:fontRef>
        </p:style>
      </p:pic>
      <p:pic>
        <p:nvPicPr>
          <p:cNvPr id="2" name="Imagen 1"/>
          <p:cNvPicPr>
            <a:picLocks noChangeAspect="1"/>
          </p:cNvPicPr>
          <p:nvPr/>
        </p:nvPicPr>
        <p:blipFill>
          <a:blip r:embed="rId8">
            <a:extLst>
              <a:ext uri="{28A0092B-C50C-407E-A947-70E740481C1C}">
                <a14:useLocalDpi xmlns:a14="http://schemas.microsoft.com/office/drawing/2010/main" xmlns="" val="0"/>
              </a:ext>
            </a:extLst>
          </a:blip>
          <a:stretch>
            <a:fillRect/>
          </a:stretch>
        </p:blipFill>
        <p:spPr>
          <a:xfrm>
            <a:off x="1365224" y="4250340"/>
            <a:ext cx="1654437" cy="2044092"/>
          </a:xfrm>
          <a:prstGeom prst="rect">
            <a:avLst/>
          </a:prstGeom>
        </p:spPr>
      </p:pic>
      <p:sp>
        <p:nvSpPr>
          <p:cNvPr id="4" name="CuadroTexto 3"/>
          <p:cNvSpPr txBox="1"/>
          <p:nvPr/>
        </p:nvSpPr>
        <p:spPr>
          <a:xfrm>
            <a:off x="3335081" y="5122475"/>
            <a:ext cx="4349717" cy="923330"/>
          </a:xfrm>
          <a:prstGeom prst="rect">
            <a:avLst/>
          </a:prstGeom>
          <a:noFill/>
        </p:spPr>
        <p:txBody>
          <a:bodyPr wrap="none" rtlCol="0">
            <a:spAutoFit/>
          </a:bodyPr>
          <a:lstStyle/>
          <a:p>
            <a:pPr algn="ctr"/>
            <a:r>
              <a:rPr lang="es-ES_tradnl" b="1" dirty="0" smtClean="0">
                <a:solidFill>
                  <a:schemeClr val="accent2">
                    <a:lumMod val="50000"/>
                  </a:schemeClr>
                </a:solidFill>
              </a:rPr>
              <a:t>METODOLOG</a:t>
            </a:r>
            <a:r>
              <a:rPr lang="es-ES" b="1" dirty="0" smtClean="0">
                <a:solidFill>
                  <a:schemeClr val="accent2">
                    <a:lumMod val="50000"/>
                  </a:schemeClr>
                </a:solidFill>
              </a:rPr>
              <a:t>Í</a:t>
            </a:r>
            <a:r>
              <a:rPr lang="es-ES_tradnl" b="1" dirty="0" smtClean="0">
                <a:solidFill>
                  <a:schemeClr val="accent2">
                    <a:lumMod val="50000"/>
                  </a:schemeClr>
                </a:solidFill>
              </a:rPr>
              <a:t>AS ANAL</a:t>
            </a:r>
            <a:r>
              <a:rPr lang="es-ES" b="1" dirty="0" smtClean="0">
                <a:solidFill>
                  <a:schemeClr val="accent2">
                    <a:lumMod val="50000"/>
                  </a:schemeClr>
                </a:solidFill>
              </a:rPr>
              <a:t>Í</a:t>
            </a:r>
            <a:r>
              <a:rPr lang="es-ES_tradnl" b="1" dirty="0" smtClean="0">
                <a:solidFill>
                  <a:schemeClr val="accent2">
                    <a:lumMod val="50000"/>
                  </a:schemeClr>
                </a:solidFill>
              </a:rPr>
              <a:t>TICAS DESCRITAS EN</a:t>
            </a:r>
          </a:p>
          <a:p>
            <a:pPr algn="ctr"/>
            <a:r>
              <a:rPr lang="es-ES_tradnl" b="1" dirty="0" smtClean="0">
                <a:solidFill>
                  <a:schemeClr val="accent2">
                    <a:lumMod val="50000"/>
                  </a:schemeClr>
                </a:solidFill>
              </a:rPr>
              <a:t>LA MONOGRAF</a:t>
            </a:r>
            <a:r>
              <a:rPr lang="es-ES" b="1" dirty="0" smtClean="0">
                <a:solidFill>
                  <a:schemeClr val="accent2">
                    <a:lumMod val="50000"/>
                  </a:schemeClr>
                </a:solidFill>
              </a:rPr>
              <a:t>Í</a:t>
            </a:r>
            <a:r>
              <a:rPr lang="es-ES_tradnl" b="1" dirty="0" smtClean="0">
                <a:solidFill>
                  <a:schemeClr val="accent2">
                    <a:lumMod val="50000"/>
                  </a:schemeClr>
                </a:solidFill>
              </a:rPr>
              <a:t>A</a:t>
            </a:r>
          </a:p>
          <a:p>
            <a:pPr algn="ctr"/>
            <a:r>
              <a:rPr lang="es-ES_tradnl" b="1" dirty="0" smtClean="0">
                <a:solidFill>
                  <a:schemeClr val="accent2">
                    <a:lumMod val="50000"/>
                  </a:schemeClr>
                </a:solidFill>
              </a:rPr>
              <a:t>SUPLEMENTO FARMACOPEA 2015</a:t>
            </a:r>
            <a:endParaRPr lang="es-ES_tradnl" b="1" dirty="0">
              <a:solidFill>
                <a:schemeClr val="accent2">
                  <a:lumMod val="50000"/>
                </a:schemeClr>
              </a:solidFill>
            </a:endParaRPr>
          </a:p>
        </p:txBody>
      </p:sp>
      <p:pic>
        <p:nvPicPr>
          <p:cNvPr id="14" name="Imagen 13"/>
          <p:cNvPicPr>
            <a:picLocks noChangeAspect="1"/>
          </p:cNvPicPr>
          <p:nvPr/>
        </p:nvPicPr>
        <p:blipFill>
          <a:blip r:embed="rId9">
            <a:duotone>
              <a:schemeClr val="accent2">
                <a:shade val="45000"/>
                <a:satMod val="135000"/>
              </a:schemeClr>
              <a:prstClr val="white"/>
            </a:duotone>
            <a:alphaModFix amt="68000"/>
            <a:extLst>
              <a:ext uri="{28A0092B-C50C-407E-A947-70E740481C1C}">
                <a14:useLocalDpi xmlns:a14="http://schemas.microsoft.com/office/drawing/2010/main" xmlns="" val="0"/>
              </a:ext>
            </a:extLst>
          </a:blip>
          <a:stretch>
            <a:fillRect/>
          </a:stretch>
        </p:blipFill>
        <p:spPr>
          <a:xfrm>
            <a:off x="4494596" y="4821035"/>
            <a:ext cx="2156960" cy="1553672"/>
          </a:xfrm>
          <a:prstGeom prst="rect">
            <a:avLst/>
          </a:prstGeom>
        </p:spPr>
      </p:pic>
      <p:sp>
        <p:nvSpPr>
          <p:cNvPr id="13" name="CuadroTexto 12"/>
          <p:cNvSpPr txBox="1"/>
          <p:nvPr/>
        </p:nvSpPr>
        <p:spPr>
          <a:xfrm>
            <a:off x="260621" y="37373"/>
            <a:ext cx="4746428" cy="523220"/>
          </a:xfrm>
          <a:prstGeom prst="rect">
            <a:avLst/>
          </a:prstGeom>
          <a:noFill/>
        </p:spPr>
        <p:txBody>
          <a:bodyPr wrap="none" rtlCol="0">
            <a:spAutoFit/>
          </a:bodyPr>
          <a:lstStyle/>
          <a:p>
            <a:r>
              <a:rPr lang="es-ES_tradnl" sz="2800" b="1" dirty="0" smtClean="0">
                <a:solidFill>
                  <a:schemeClr val="tx2">
                    <a:lumMod val="75000"/>
                  </a:schemeClr>
                </a:solidFill>
              </a:rPr>
              <a:t>CARACTERIZACI</a:t>
            </a:r>
            <a:r>
              <a:rPr lang="es-ES" sz="2800" b="1" dirty="0" err="1" smtClean="0">
                <a:solidFill>
                  <a:schemeClr val="tx2">
                    <a:lumMod val="75000"/>
                  </a:schemeClr>
                </a:solidFill>
              </a:rPr>
              <a:t>Ó</a:t>
            </a:r>
            <a:r>
              <a:rPr lang="es-ES_tradnl" sz="2800" b="1" dirty="0" smtClean="0">
                <a:solidFill>
                  <a:schemeClr val="tx2">
                    <a:lumMod val="75000"/>
                  </a:schemeClr>
                </a:solidFill>
              </a:rPr>
              <a:t>N BIOL</a:t>
            </a:r>
            <a:r>
              <a:rPr lang="es-ES" sz="2800" b="1" dirty="0" err="1" smtClean="0">
                <a:solidFill>
                  <a:schemeClr val="tx2">
                    <a:lumMod val="75000"/>
                  </a:schemeClr>
                </a:solidFill>
              </a:rPr>
              <a:t>Ó</a:t>
            </a:r>
            <a:r>
              <a:rPr lang="es-ES_tradnl" sz="2800" b="1" dirty="0" smtClean="0">
                <a:solidFill>
                  <a:schemeClr val="tx2">
                    <a:lumMod val="75000"/>
                  </a:schemeClr>
                </a:solidFill>
              </a:rPr>
              <a:t>GICA</a:t>
            </a:r>
            <a:endParaRPr lang="es-ES_tradnl" sz="2800" b="1" dirty="0">
              <a:solidFill>
                <a:schemeClr val="tx2">
                  <a:lumMod val="75000"/>
                </a:schemeClr>
              </a:solidFill>
            </a:endParaRPr>
          </a:p>
        </p:txBody>
      </p:sp>
    </p:spTree>
    <p:extLst>
      <p:ext uri="{BB962C8B-B14F-4D97-AF65-F5344CB8AC3E}">
        <p14:creationId xmlns:p14="http://schemas.microsoft.com/office/powerpoint/2010/main" xmlns="" val="427979470"/>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29 CuadroTexto"/>
          <p:cNvSpPr txBox="1"/>
          <p:nvPr/>
        </p:nvSpPr>
        <p:spPr>
          <a:xfrm>
            <a:off x="338138" y="5271035"/>
            <a:ext cx="8518967" cy="1200329"/>
          </a:xfrm>
          <a:prstGeom prst="rect">
            <a:avLst/>
          </a:prstGeom>
          <a:solidFill>
            <a:schemeClr val="accent1">
              <a:lumMod val="20000"/>
              <a:lumOff val="80000"/>
            </a:schemeClr>
          </a:solidFill>
        </p:spPr>
        <p:txBody>
          <a:bodyPr wrap="square">
            <a:spAutoFit/>
          </a:bodyPr>
          <a:lstStyle/>
          <a:p>
            <a:pPr>
              <a:buFont typeface="Arial" pitchFamily="34" charset="0"/>
              <a:buChar char="•"/>
              <a:defRPr/>
            </a:pPr>
            <a:r>
              <a:rPr lang="en-US" sz="900" b="1" i="1" dirty="0">
                <a:solidFill>
                  <a:schemeClr val="tx1">
                    <a:lumMod val="95000"/>
                    <a:lumOff val="5000"/>
                  </a:schemeClr>
                </a:solidFill>
              </a:rPr>
              <a:t>Anthony Simmons and Anthony A. Nash  1984 </a:t>
            </a:r>
            <a:r>
              <a:rPr lang="en-US" sz="900" i="1" dirty="0" err="1">
                <a:solidFill>
                  <a:schemeClr val="tx1">
                    <a:lumMod val="95000"/>
                    <a:lumOff val="5000"/>
                  </a:schemeClr>
                </a:solidFill>
              </a:rPr>
              <a:t>Zosteriform</a:t>
            </a:r>
            <a:r>
              <a:rPr lang="en-US" sz="900" i="1" dirty="0">
                <a:solidFill>
                  <a:schemeClr val="tx1">
                    <a:lumMod val="95000"/>
                    <a:lumOff val="5000"/>
                  </a:schemeClr>
                </a:solidFill>
              </a:rPr>
              <a:t> Spread of Herpes Simplex Virus as a Model of Recrudescence and Its Use to Investigate the Role of Immune Cells in Prevention of Recurrent Disease</a:t>
            </a:r>
          </a:p>
          <a:p>
            <a:pPr>
              <a:buFont typeface="Arial" pitchFamily="34" charset="0"/>
              <a:buChar char="•"/>
              <a:defRPr/>
            </a:pPr>
            <a:r>
              <a:rPr lang="en-US" sz="900" i="1" dirty="0">
                <a:solidFill>
                  <a:schemeClr val="tx1">
                    <a:lumMod val="95000"/>
                    <a:lumOff val="5000"/>
                  </a:schemeClr>
                </a:solidFill>
              </a:rPr>
              <a:t>  </a:t>
            </a:r>
            <a:r>
              <a:rPr lang="en-US" sz="900" b="1" i="1" dirty="0" err="1">
                <a:solidFill>
                  <a:schemeClr val="tx1">
                    <a:lumMod val="95000"/>
                    <a:lumOff val="5000"/>
                  </a:schemeClr>
                </a:solidFill>
              </a:rPr>
              <a:t>Kurokawa,M</a:t>
            </a:r>
            <a:r>
              <a:rPr lang="en-US" sz="900" b="1" i="1" dirty="0">
                <a:solidFill>
                  <a:schemeClr val="tx1">
                    <a:lumMod val="95000"/>
                    <a:lumOff val="5000"/>
                  </a:schemeClr>
                </a:solidFill>
              </a:rPr>
              <a:t>. et al  1993 </a:t>
            </a:r>
            <a:r>
              <a:rPr lang="en-US" sz="900" i="1" dirty="0">
                <a:solidFill>
                  <a:schemeClr val="tx1">
                    <a:lumMod val="95000"/>
                    <a:lumOff val="5000"/>
                  </a:schemeClr>
                </a:solidFill>
              </a:rPr>
              <a:t>Antiviral traditional medicines against herpes simplex virus (HSV-1), polio virus, and measles virus in vitro and their therapeutic efficacies for HSV-1 infection in mice</a:t>
            </a:r>
          </a:p>
          <a:p>
            <a:pPr>
              <a:buFont typeface="Arial" pitchFamily="34" charset="0"/>
              <a:buChar char="•"/>
              <a:defRPr/>
            </a:pPr>
            <a:r>
              <a:rPr lang="en-US" sz="900" b="1" dirty="0">
                <a:solidFill>
                  <a:schemeClr val="tx1">
                    <a:lumMod val="95000"/>
                    <a:lumOff val="5000"/>
                  </a:schemeClr>
                </a:solidFill>
              </a:rPr>
              <a:t>Alana M. </a:t>
            </a:r>
            <a:r>
              <a:rPr lang="en-US" sz="900" b="1" dirty="0" err="1">
                <a:solidFill>
                  <a:schemeClr val="tx1">
                    <a:lumMod val="95000"/>
                    <a:lumOff val="5000"/>
                  </a:schemeClr>
                </a:solidFill>
              </a:rPr>
              <a:t>Thackray</a:t>
            </a:r>
            <a:r>
              <a:rPr lang="en-US" sz="900" b="1" dirty="0">
                <a:solidFill>
                  <a:schemeClr val="tx1">
                    <a:lumMod val="95000"/>
                    <a:lumOff val="5000"/>
                  </a:schemeClr>
                </a:solidFill>
              </a:rPr>
              <a:t> and Hugh J. Field 2000 </a:t>
            </a:r>
            <a:r>
              <a:rPr lang="en-US" sz="900" i="1" dirty="0">
                <a:solidFill>
                  <a:schemeClr val="tx1">
                    <a:lumMod val="95000"/>
                    <a:lumOff val="5000"/>
                  </a:schemeClr>
                </a:solidFill>
              </a:rPr>
              <a:t>The effects of antiviral therapy on the distribution of herpes simplex virus type 1 to </a:t>
            </a:r>
            <a:r>
              <a:rPr lang="en-US" sz="900" i="1" dirty="0" err="1">
                <a:solidFill>
                  <a:schemeClr val="tx1">
                    <a:lumMod val="95000"/>
                    <a:lumOff val="5000"/>
                  </a:schemeClr>
                </a:solidFill>
              </a:rPr>
              <a:t>ganglionic</a:t>
            </a:r>
            <a:r>
              <a:rPr lang="en-US" sz="900" i="1" dirty="0">
                <a:solidFill>
                  <a:schemeClr val="tx1">
                    <a:lumMod val="95000"/>
                    <a:lumOff val="5000"/>
                  </a:schemeClr>
                </a:solidFill>
              </a:rPr>
              <a:t> neurons and its consequences during, immediately following and several months after treatment  </a:t>
            </a:r>
          </a:p>
          <a:p>
            <a:pPr>
              <a:buFont typeface="Arial" pitchFamily="34" charset="0"/>
              <a:buChar char="•"/>
              <a:defRPr/>
            </a:pPr>
            <a:r>
              <a:rPr lang="en-US" sz="900" b="1" i="1" dirty="0" err="1">
                <a:solidFill>
                  <a:schemeClr val="tx1">
                    <a:lumMod val="95000"/>
                    <a:lumOff val="5000"/>
                  </a:schemeClr>
                </a:solidFill>
              </a:rPr>
              <a:t>Abolghasem</a:t>
            </a:r>
            <a:r>
              <a:rPr lang="en-US" sz="900" b="1" i="1" dirty="0">
                <a:solidFill>
                  <a:schemeClr val="tx1">
                    <a:lumMod val="95000"/>
                    <a:lumOff val="5000"/>
                  </a:schemeClr>
                </a:solidFill>
              </a:rPr>
              <a:t> </a:t>
            </a:r>
            <a:r>
              <a:rPr lang="en-US" sz="900" b="1" i="1" dirty="0" err="1">
                <a:solidFill>
                  <a:schemeClr val="tx1">
                    <a:lumMod val="95000"/>
                    <a:lumOff val="5000"/>
                  </a:schemeClr>
                </a:solidFill>
              </a:rPr>
              <a:t>Baghian</a:t>
            </a:r>
            <a:r>
              <a:rPr lang="en-US" sz="900" b="1" i="1" dirty="0">
                <a:solidFill>
                  <a:schemeClr val="tx1">
                    <a:lumMod val="95000"/>
                    <a:lumOff val="5000"/>
                  </a:schemeClr>
                </a:solidFill>
              </a:rPr>
              <a:t> et al  2002</a:t>
            </a:r>
            <a:r>
              <a:rPr lang="en-US" sz="900" i="1" dirty="0">
                <a:solidFill>
                  <a:schemeClr val="tx1">
                    <a:lumMod val="95000"/>
                    <a:lumOff val="5000"/>
                  </a:schemeClr>
                </a:solidFill>
              </a:rPr>
              <a:t> Protective immunity against lethal HSV-1 challenge in mice by nucleic acid-based </a:t>
            </a:r>
            <a:r>
              <a:rPr lang="en-US" sz="900" i="1" dirty="0" err="1">
                <a:solidFill>
                  <a:schemeClr val="tx1">
                    <a:lumMod val="95000"/>
                    <a:lumOff val="5000"/>
                  </a:schemeClr>
                </a:solidFill>
              </a:rPr>
              <a:t>immunisation</a:t>
            </a:r>
            <a:r>
              <a:rPr lang="en-US" sz="900" i="1" dirty="0">
                <a:solidFill>
                  <a:schemeClr val="tx1">
                    <a:lumMod val="95000"/>
                    <a:lumOff val="5000"/>
                  </a:schemeClr>
                </a:solidFill>
              </a:rPr>
              <a:t> with herpes simplex virus type-1 genes specifying glycoproteins </a:t>
            </a:r>
            <a:r>
              <a:rPr lang="en-US" sz="900" i="1" dirty="0" err="1">
                <a:solidFill>
                  <a:schemeClr val="tx1">
                    <a:lumMod val="95000"/>
                    <a:lumOff val="5000"/>
                  </a:schemeClr>
                </a:solidFill>
              </a:rPr>
              <a:t>gB</a:t>
            </a:r>
            <a:r>
              <a:rPr lang="en-US" sz="900" i="1" dirty="0">
                <a:solidFill>
                  <a:schemeClr val="tx1">
                    <a:lumMod val="95000"/>
                    <a:lumOff val="5000"/>
                  </a:schemeClr>
                </a:solidFill>
              </a:rPr>
              <a:t> and </a:t>
            </a:r>
            <a:r>
              <a:rPr lang="en-US" sz="900" i="1" dirty="0" err="1" smtClean="0">
                <a:solidFill>
                  <a:schemeClr val="tx1">
                    <a:lumMod val="95000"/>
                    <a:lumOff val="5000"/>
                  </a:schemeClr>
                </a:solidFill>
              </a:rPr>
              <a:t>gD</a:t>
            </a:r>
            <a:endParaRPr lang="es-MX" sz="900" i="1" dirty="0">
              <a:solidFill>
                <a:schemeClr val="tx1">
                  <a:lumMod val="95000"/>
                  <a:lumOff val="5000"/>
                </a:schemeClr>
              </a:solidFill>
            </a:endParaRPr>
          </a:p>
        </p:txBody>
      </p:sp>
      <p:sp>
        <p:nvSpPr>
          <p:cNvPr id="31" name="Elipse 30"/>
          <p:cNvSpPr/>
          <p:nvPr/>
        </p:nvSpPr>
        <p:spPr>
          <a:xfrm>
            <a:off x="547688" y="1192172"/>
            <a:ext cx="622300" cy="617537"/>
          </a:xfrm>
          <a:prstGeom prst="ellipse">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3">
              <a:tint val="50000"/>
              <a:hueOff val="-12774"/>
              <a:satOff val="533"/>
              <a:lumOff val="-2099"/>
              <a:alphaOff val="0"/>
            </a:schemeClr>
          </a:effectRef>
          <a:fontRef idx="minor">
            <a:schemeClr val="lt1">
              <a:hueOff val="0"/>
              <a:satOff val="0"/>
              <a:lumOff val="0"/>
              <a:alphaOff val="0"/>
            </a:schemeClr>
          </a:fontRef>
        </p:style>
      </p:sp>
      <p:sp>
        <p:nvSpPr>
          <p:cNvPr id="32" name="Elipse 31"/>
          <p:cNvSpPr/>
          <p:nvPr/>
        </p:nvSpPr>
        <p:spPr>
          <a:xfrm>
            <a:off x="2125663" y="1192172"/>
            <a:ext cx="622300" cy="617537"/>
          </a:xfrm>
          <a:prstGeom prst="ellipse">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3">
              <a:tint val="50000"/>
              <a:hueOff val="-12774"/>
              <a:satOff val="533"/>
              <a:lumOff val="-2099"/>
              <a:alphaOff val="0"/>
            </a:schemeClr>
          </a:effectRef>
          <a:fontRef idx="minor">
            <a:schemeClr val="lt1">
              <a:hueOff val="0"/>
              <a:satOff val="0"/>
              <a:lumOff val="0"/>
              <a:alphaOff val="0"/>
            </a:schemeClr>
          </a:fontRef>
        </p:style>
      </p:sp>
      <p:sp>
        <p:nvSpPr>
          <p:cNvPr id="33" name="Elipse 32"/>
          <p:cNvSpPr/>
          <p:nvPr/>
        </p:nvSpPr>
        <p:spPr>
          <a:xfrm>
            <a:off x="3890963" y="1192172"/>
            <a:ext cx="622300" cy="617537"/>
          </a:xfrm>
          <a:prstGeom prst="ellipse">
            <a:avLst/>
          </a:prstGeom>
          <a:blipFill rotWithShape="1">
            <a:blip r:embed="rId2"/>
            <a:stretch>
              <a:fillRect/>
            </a:stretch>
          </a:blipFill>
        </p:spPr>
        <p:style>
          <a:lnRef idx="0">
            <a:schemeClr val="lt1">
              <a:hueOff val="0"/>
              <a:satOff val="0"/>
              <a:lumOff val="0"/>
              <a:alphaOff val="0"/>
            </a:schemeClr>
          </a:lnRef>
          <a:fillRef idx="1">
            <a:scrgbClr r="0" g="0" b="0"/>
          </a:fillRef>
          <a:effectRef idx="2">
            <a:schemeClr val="accent3">
              <a:tint val="50000"/>
              <a:hueOff val="-12774"/>
              <a:satOff val="533"/>
              <a:lumOff val="-2099"/>
              <a:alphaOff val="0"/>
            </a:schemeClr>
          </a:effectRef>
          <a:fontRef idx="minor">
            <a:schemeClr val="lt1">
              <a:hueOff val="0"/>
              <a:satOff val="0"/>
              <a:lumOff val="0"/>
              <a:alphaOff val="0"/>
            </a:schemeClr>
          </a:fontRef>
        </p:style>
      </p:sp>
      <p:sp>
        <p:nvSpPr>
          <p:cNvPr id="141318" name="CuadroTexto 1"/>
          <p:cNvSpPr txBox="1">
            <a:spLocks noChangeArrowheads="1"/>
          </p:cNvSpPr>
          <p:nvPr/>
        </p:nvSpPr>
        <p:spPr bwMode="auto">
          <a:xfrm>
            <a:off x="338138" y="1925597"/>
            <a:ext cx="889000" cy="3079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400"/>
              <a:t>Anestesia</a:t>
            </a:r>
          </a:p>
        </p:txBody>
      </p:sp>
      <p:sp>
        <p:nvSpPr>
          <p:cNvPr id="3" name="Flecha derecha 2"/>
          <p:cNvSpPr/>
          <p:nvPr/>
        </p:nvSpPr>
        <p:spPr>
          <a:xfrm>
            <a:off x="1416050" y="1293772"/>
            <a:ext cx="514350" cy="420687"/>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35" name="Flecha derecha 34"/>
          <p:cNvSpPr/>
          <p:nvPr/>
        </p:nvSpPr>
        <p:spPr>
          <a:xfrm>
            <a:off x="3049588" y="1293772"/>
            <a:ext cx="514350" cy="420687"/>
          </a:xfrm>
          <a:prstGeom prst="rightArrow">
            <a:avLst/>
          </a:prstGeom>
          <a:solidFill>
            <a:srgbClr val="FF6600"/>
          </a:solidFill>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s-ES"/>
          </a:p>
        </p:txBody>
      </p:sp>
      <p:sp>
        <p:nvSpPr>
          <p:cNvPr id="141321" name="CuadroTexto 35"/>
          <p:cNvSpPr txBox="1">
            <a:spLocks noChangeArrowheads="1"/>
          </p:cNvSpPr>
          <p:nvPr/>
        </p:nvSpPr>
        <p:spPr bwMode="auto">
          <a:xfrm>
            <a:off x="3671888" y="1893847"/>
            <a:ext cx="1100137"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ES" sz="1400"/>
              <a:t>Seguimiento</a:t>
            </a:r>
          </a:p>
          <a:p>
            <a:pPr algn="ctr" eaLnBrk="1" hangingPunct="1"/>
            <a:r>
              <a:rPr lang="es-ES" sz="1400"/>
              <a:t>20 días</a:t>
            </a:r>
          </a:p>
        </p:txBody>
      </p:sp>
      <p:sp>
        <p:nvSpPr>
          <p:cNvPr id="38" name="2 Marcador de contenido"/>
          <p:cNvSpPr txBox="1">
            <a:spLocks/>
          </p:cNvSpPr>
          <p:nvPr/>
        </p:nvSpPr>
        <p:spPr>
          <a:xfrm>
            <a:off x="1639342" y="3894586"/>
            <a:ext cx="3862388" cy="1254125"/>
          </a:xfrm>
          <a:prstGeom prst="rect">
            <a:avLst/>
          </a:prstGeom>
        </p:spPr>
        <p:txBody>
          <a:bodyPr>
            <a:normAutofit fontScale="92500" lnSpcReduction="10000"/>
          </a:bodyPr>
          <a:lstStyle>
            <a:lvl1pPr marL="342900" indent="-342900" algn="l" defTabSz="457200" rtl="0" eaLnBrk="0" fontAlgn="base" hangingPunct="0">
              <a:spcBef>
                <a:spcPct val="20000"/>
              </a:spcBef>
              <a:spcAft>
                <a:spcPct val="0"/>
              </a:spcAft>
              <a:buFont typeface="Arial" charset="0"/>
              <a:buChar char="•"/>
              <a:defRPr sz="2400" kern="1200">
                <a:solidFill>
                  <a:schemeClr val="tx1"/>
                </a:solidFill>
                <a:latin typeface="Century Gothic"/>
                <a:ea typeface="ＭＳ Ｐゴシック" charset="0"/>
                <a:cs typeface="Century Gothic"/>
              </a:defRPr>
            </a:lvl1pPr>
            <a:lvl2pPr marL="742950" indent="-285750" algn="l" defTabSz="457200" rtl="0" eaLnBrk="0" fontAlgn="base" hangingPunct="0">
              <a:spcBef>
                <a:spcPct val="20000"/>
              </a:spcBef>
              <a:spcAft>
                <a:spcPct val="0"/>
              </a:spcAft>
              <a:buFont typeface="Arial" charset="0"/>
              <a:buChar char="–"/>
              <a:defRPr sz="2200" kern="1200">
                <a:solidFill>
                  <a:schemeClr val="tx1"/>
                </a:solidFill>
                <a:latin typeface="Century Gothic"/>
                <a:ea typeface="ＭＳ Ｐゴシック" charset="0"/>
                <a:cs typeface="Century Gothic"/>
              </a:defRPr>
            </a:lvl2pPr>
            <a:lvl3pPr marL="1143000" indent="-228600" algn="l" defTabSz="457200" rtl="0" eaLnBrk="0" fontAlgn="base" hangingPunct="0">
              <a:spcBef>
                <a:spcPct val="20000"/>
              </a:spcBef>
              <a:spcAft>
                <a:spcPct val="0"/>
              </a:spcAft>
              <a:buFont typeface="Arial" charset="0"/>
              <a:buChar char="•"/>
              <a:defRPr sz="2000" kern="1200">
                <a:solidFill>
                  <a:schemeClr val="tx1"/>
                </a:solidFill>
                <a:latin typeface="Century Gothic"/>
                <a:ea typeface="ＭＳ Ｐゴシック" charset="0"/>
                <a:cs typeface="Century Gothic"/>
              </a:defRPr>
            </a:lvl3pPr>
            <a:lvl4pPr marL="1600200" indent="-228600" algn="l" defTabSz="457200" rtl="0" eaLnBrk="0" fontAlgn="base" hangingPunct="0">
              <a:spcBef>
                <a:spcPct val="20000"/>
              </a:spcBef>
              <a:spcAft>
                <a:spcPct val="0"/>
              </a:spcAft>
              <a:buFont typeface="Arial" charset="0"/>
              <a:buChar char="–"/>
              <a:defRPr kern="1200">
                <a:solidFill>
                  <a:schemeClr val="tx1"/>
                </a:solidFill>
                <a:latin typeface="Century Gothic"/>
                <a:ea typeface="ＭＳ Ｐゴシック" charset="0"/>
                <a:cs typeface="Century Gothic"/>
              </a:defRPr>
            </a:lvl4pPr>
            <a:lvl5pPr marL="2057400" indent="-228600" algn="l" defTabSz="457200" rtl="0" eaLnBrk="0" fontAlgn="base" hangingPunct="0">
              <a:spcBef>
                <a:spcPct val="20000"/>
              </a:spcBef>
              <a:spcAft>
                <a:spcPct val="0"/>
              </a:spcAft>
              <a:buFont typeface="Arial" charset="0"/>
              <a:buChar char="»"/>
              <a:defRPr sz="1700" kern="1200">
                <a:solidFill>
                  <a:schemeClr val="tx1"/>
                </a:solidFill>
                <a:latin typeface="Century Gothic"/>
                <a:ea typeface="ＭＳ Ｐゴシック" charset="0"/>
                <a:cs typeface="Century Gothic"/>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defRPr/>
            </a:pPr>
            <a:r>
              <a:rPr lang="es-MX" sz="1200" b="1" dirty="0" smtClean="0"/>
              <a:t>Ratones Cepa Balb/C </a:t>
            </a:r>
          </a:p>
          <a:p>
            <a:pPr>
              <a:defRPr/>
            </a:pPr>
            <a:r>
              <a:rPr lang="es-MX" sz="1200" b="1" dirty="0" smtClean="0"/>
              <a:t>Machos</a:t>
            </a:r>
          </a:p>
          <a:p>
            <a:pPr>
              <a:defRPr/>
            </a:pPr>
            <a:r>
              <a:rPr lang="es-MX" sz="1200" b="1" dirty="0" smtClean="0"/>
              <a:t>14-16 gramos de peso</a:t>
            </a:r>
          </a:p>
          <a:p>
            <a:pPr>
              <a:defRPr/>
            </a:pPr>
            <a:r>
              <a:rPr lang="es-MX" sz="1200" b="1" dirty="0" smtClean="0"/>
              <a:t>Inoculo de HSV-1 de  5 x 10 </a:t>
            </a:r>
            <a:r>
              <a:rPr lang="es-MX" sz="1200" b="1" baseline="30000" dirty="0" smtClean="0"/>
              <a:t>4 </a:t>
            </a:r>
            <a:r>
              <a:rPr lang="es-MX" sz="1200" b="1" dirty="0" smtClean="0"/>
              <a:t>UFP/ 10</a:t>
            </a:r>
            <a:r>
              <a:rPr lang="el-GR" sz="1200" b="1" dirty="0" smtClean="0"/>
              <a:t>μ</a:t>
            </a:r>
            <a:r>
              <a:rPr lang="es-MX" sz="1200" b="1" dirty="0" smtClean="0"/>
              <a:t>L </a:t>
            </a:r>
          </a:p>
          <a:p>
            <a:pPr>
              <a:defRPr/>
            </a:pPr>
            <a:r>
              <a:rPr lang="es-MX" sz="1200" b="1" dirty="0" smtClean="0"/>
              <a:t>Seguimiento de los animales por 20 dias </a:t>
            </a:r>
          </a:p>
          <a:p>
            <a:pPr>
              <a:defRPr/>
            </a:pPr>
            <a:r>
              <a:rPr lang="es-MX" sz="1200" b="1" dirty="0" smtClean="0"/>
              <a:t>Modelo mortal para el ratón</a:t>
            </a:r>
          </a:p>
          <a:p>
            <a:pPr>
              <a:defRPr/>
            </a:pPr>
            <a:endParaRPr lang="es-MX" sz="1200" b="1" baseline="30000" dirty="0" smtClean="0"/>
          </a:p>
        </p:txBody>
      </p:sp>
      <p:grpSp>
        <p:nvGrpSpPr>
          <p:cNvPr id="141323" name="Agrupar 6"/>
          <p:cNvGrpSpPr>
            <a:grpSpLocks/>
          </p:cNvGrpSpPr>
          <p:nvPr/>
        </p:nvGrpSpPr>
        <p:grpSpPr bwMode="auto">
          <a:xfrm>
            <a:off x="-382588" y="2285959"/>
            <a:ext cx="5557838" cy="2227263"/>
            <a:chOff x="526163" y="2252893"/>
            <a:chExt cx="5557103" cy="2227812"/>
          </a:xfrm>
        </p:grpSpPr>
        <p:sp>
          <p:nvSpPr>
            <p:cNvPr id="141326" name="28 CuadroTexto"/>
            <p:cNvSpPr txBox="1">
              <a:spLocks noChangeArrowheads="1"/>
            </p:cNvSpPr>
            <p:nvPr/>
          </p:nvSpPr>
          <p:spPr bwMode="auto">
            <a:xfrm>
              <a:off x="827584" y="3068960"/>
              <a:ext cx="184731" cy="36933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endParaRPr lang="es-MX" sz="1800"/>
            </a:p>
          </p:txBody>
        </p:sp>
        <p:sp>
          <p:nvSpPr>
            <p:cNvPr id="141327" name="CuadroTexto 33"/>
            <p:cNvSpPr txBox="1">
              <a:spLocks noChangeArrowheads="1"/>
            </p:cNvSpPr>
            <p:nvPr/>
          </p:nvSpPr>
          <p:spPr bwMode="auto">
            <a:xfrm>
              <a:off x="1246904" y="4172928"/>
              <a:ext cx="850388" cy="307777"/>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none">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ES" sz="1400"/>
                <a:t>Infección</a:t>
              </a:r>
            </a:p>
          </p:txBody>
        </p:sp>
        <p:grpSp>
          <p:nvGrpSpPr>
            <p:cNvPr id="141328" name="Agrupar 5"/>
            <p:cNvGrpSpPr>
              <a:grpSpLocks/>
            </p:cNvGrpSpPr>
            <p:nvPr/>
          </p:nvGrpSpPr>
          <p:grpSpPr bwMode="auto">
            <a:xfrm>
              <a:off x="526163" y="2839018"/>
              <a:ext cx="5557103" cy="1198548"/>
              <a:chOff x="2967256" y="2397610"/>
              <a:chExt cx="5557103" cy="1198548"/>
            </a:xfrm>
          </p:grpSpPr>
          <p:sp>
            <p:nvSpPr>
              <p:cNvPr id="141334" name="2 CuadroTexto"/>
              <p:cNvSpPr txBox="1">
                <a:spLocks noChangeArrowheads="1"/>
              </p:cNvSpPr>
              <p:nvPr/>
            </p:nvSpPr>
            <p:spPr bwMode="auto">
              <a:xfrm>
                <a:off x="2967256" y="2891155"/>
                <a:ext cx="5557103"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algn="ctr" eaLnBrk="1" hangingPunct="1"/>
                <a:r>
                  <a:rPr lang="es-MX" sz="1200" dirty="0"/>
                  <a:t>                         0  1  2  3  4  5  6  7  8  9  10  11  12  13  14  15  16  17  18  19  20  </a:t>
                </a:r>
              </a:p>
            </p:txBody>
          </p:sp>
          <p:sp>
            <p:nvSpPr>
              <p:cNvPr id="41" name="3 Rectángulo"/>
              <p:cNvSpPr/>
              <p:nvPr/>
            </p:nvSpPr>
            <p:spPr>
              <a:xfrm flipV="1">
                <a:off x="3935504" y="2891251"/>
                <a:ext cx="4487268" cy="25406"/>
              </a:xfrm>
              <a:prstGeom prst="rect">
                <a:avLst/>
              </a:prstGeom>
              <a:solidFill>
                <a:schemeClr val="accent3">
                  <a:lumMod val="75000"/>
                </a:schemeClr>
              </a:solidFill>
              <a:ln>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42" name="4 Flecha arriba"/>
              <p:cNvSpPr/>
              <p:nvPr/>
            </p:nvSpPr>
            <p:spPr>
              <a:xfrm>
                <a:off x="4002170" y="3185011"/>
                <a:ext cx="153967" cy="411263"/>
              </a:xfrm>
              <a:prstGeom prst="upArrow">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43" name="5 Flecha abajo"/>
              <p:cNvSpPr/>
              <p:nvPr/>
            </p:nvSpPr>
            <p:spPr>
              <a:xfrm>
                <a:off x="4383120" y="2397417"/>
                <a:ext cx="103173" cy="452548"/>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44" name="6 Flecha abajo"/>
              <p:cNvSpPr/>
              <p:nvPr/>
            </p:nvSpPr>
            <p:spPr>
              <a:xfrm>
                <a:off x="4710101" y="2397417"/>
                <a:ext cx="103173" cy="452548"/>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45" name="7 Flecha abajo"/>
              <p:cNvSpPr/>
              <p:nvPr/>
            </p:nvSpPr>
            <p:spPr>
              <a:xfrm>
                <a:off x="5037083" y="2397417"/>
                <a:ext cx="103173" cy="452548"/>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46" name="8 Flecha abajo"/>
              <p:cNvSpPr/>
              <p:nvPr/>
            </p:nvSpPr>
            <p:spPr>
              <a:xfrm>
                <a:off x="5364065" y="2397417"/>
                <a:ext cx="101587" cy="452548"/>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47" name="9 Flecha abajo"/>
              <p:cNvSpPr/>
              <p:nvPr/>
            </p:nvSpPr>
            <p:spPr>
              <a:xfrm>
                <a:off x="5719618" y="2397417"/>
                <a:ext cx="103173" cy="452548"/>
              </a:xfrm>
              <a:prstGeom prst="downArrow">
                <a:avLst/>
              </a:prstGeom>
              <a:solidFill>
                <a:schemeClr val="tx2">
                  <a:lumMod val="60000"/>
                  <a:lumOff val="40000"/>
                </a:schemeClr>
              </a:solidFill>
              <a:ln>
                <a:solidFill>
                  <a:schemeClr val="tx2">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s-MX" sz="1200"/>
              </a:p>
            </p:txBody>
          </p:sp>
          <p:sp>
            <p:nvSpPr>
              <p:cNvPr id="141342" name="13 CuadroTexto"/>
              <p:cNvSpPr txBox="1">
                <a:spLocks noChangeArrowheads="1"/>
              </p:cNvSpPr>
              <p:nvPr/>
            </p:nvSpPr>
            <p:spPr bwMode="auto">
              <a:xfrm>
                <a:off x="3507733" y="2968105"/>
                <a:ext cx="479175" cy="27699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spAutoFit/>
              </a:bodyPr>
              <a:lstStyle>
                <a:lvl1pPr eaLnBrk="0" hangingPunct="0">
                  <a:defRPr sz="2400">
                    <a:solidFill>
                      <a:schemeClr val="tx1"/>
                    </a:solidFill>
                    <a:latin typeface="Calibri" charset="0"/>
                    <a:ea typeface="ＭＳ Ｐゴシック" charset="0"/>
                    <a:cs typeface="ＭＳ Ｐゴシック" charset="0"/>
                  </a:defRPr>
                </a:lvl1pPr>
                <a:lvl2pPr marL="742950" indent="-285750" eaLnBrk="0" hangingPunct="0">
                  <a:defRPr sz="2400">
                    <a:solidFill>
                      <a:schemeClr val="tx1"/>
                    </a:solidFill>
                    <a:latin typeface="Calibri" charset="0"/>
                    <a:ea typeface="ＭＳ Ｐゴシック" charset="0"/>
                  </a:defRPr>
                </a:lvl2pPr>
                <a:lvl3pPr marL="1143000" indent="-228600" eaLnBrk="0" hangingPunct="0">
                  <a:defRPr sz="2400">
                    <a:solidFill>
                      <a:schemeClr val="tx1"/>
                    </a:solidFill>
                    <a:latin typeface="Calibri" charset="0"/>
                    <a:ea typeface="ＭＳ Ｐゴシック" charset="0"/>
                  </a:defRPr>
                </a:lvl3pPr>
                <a:lvl4pPr marL="1600200" indent="-228600" eaLnBrk="0" hangingPunct="0">
                  <a:defRPr sz="2400">
                    <a:solidFill>
                      <a:schemeClr val="tx1"/>
                    </a:solidFill>
                    <a:latin typeface="Calibri" charset="0"/>
                    <a:ea typeface="ＭＳ Ｐゴシック" charset="0"/>
                  </a:defRPr>
                </a:lvl4pPr>
                <a:lvl5pPr marL="2057400" indent="-228600" eaLnBrk="0" hangingPunct="0">
                  <a:defRPr sz="2400">
                    <a:solidFill>
                      <a:schemeClr val="tx1"/>
                    </a:solidFill>
                    <a:latin typeface="Calibri" charset="0"/>
                    <a:ea typeface="ＭＳ Ｐゴシック" charset="0"/>
                  </a:defRPr>
                </a:lvl5pPr>
                <a:lvl6pPr marL="2514600" indent="-228600" eaLnBrk="0" fontAlgn="base" hangingPunct="0">
                  <a:spcBef>
                    <a:spcPct val="0"/>
                  </a:spcBef>
                  <a:spcAft>
                    <a:spcPct val="0"/>
                  </a:spcAft>
                  <a:defRPr sz="2400">
                    <a:solidFill>
                      <a:schemeClr val="tx1"/>
                    </a:solidFill>
                    <a:latin typeface="Calibri" charset="0"/>
                    <a:ea typeface="ＭＳ Ｐゴシック" charset="0"/>
                  </a:defRPr>
                </a:lvl6pPr>
                <a:lvl7pPr marL="2971800" indent="-228600" eaLnBrk="0" fontAlgn="base" hangingPunct="0">
                  <a:spcBef>
                    <a:spcPct val="0"/>
                  </a:spcBef>
                  <a:spcAft>
                    <a:spcPct val="0"/>
                  </a:spcAft>
                  <a:defRPr sz="2400">
                    <a:solidFill>
                      <a:schemeClr val="tx1"/>
                    </a:solidFill>
                    <a:latin typeface="Calibri" charset="0"/>
                    <a:ea typeface="ＭＳ Ｐゴシック" charset="0"/>
                  </a:defRPr>
                </a:lvl7pPr>
                <a:lvl8pPr marL="3429000" indent="-228600" eaLnBrk="0" fontAlgn="base" hangingPunct="0">
                  <a:spcBef>
                    <a:spcPct val="0"/>
                  </a:spcBef>
                  <a:spcAft>
                    <a:spcPct val="0"/>
                  </a:spcAft>
                  <a:defRPr sz="2400">
                    <a:solidFill>
                      <a:schemeClr val="tx1"/>
                    </a:solidFill>
                    <a:latin typeface="Calibri" charset="0"/>
                    <a:ea typeface="ＭＳ Ｐゴシック" charset="0"/>
                  </a:defRPr>
                </a:lvl8pPr>
                <a:lvl9pPr marL="3886200" indent="-228600" eaLnBrk="0" fontAlgn="base" hangingPunct="0">
                  <a:spcBef>
                    <a:spcPct val="0"/>
                  </a:spcBef>
                  <a:spcAft>
                    <a:spcPct val="0"/>
                  </a:spcAft>
                  <a:defRPr sz="2400">
                    <a:solidFill>
                      <a:schemeClr val="tx1"/>
                    </a:solidFill>
                    <a:latin typeface="Calibri" charset="0"/>
                    <a:ea typeface="ＭＳ Ｐゴシック" charset="0"/>
                  </a:defRPr>
                </a:lvl9pPr>
              </a:lstStyle>
              <a:p>
                <a:pPr eaLnBrk="1" hangingPunct="1"/>
                <a:r>
                  <a:rPr lang="es-MX" sz="1200"/>
                  <a:t>DIAS </a:t>
                </a:r>
              </a:p>
            </p:txBody>
          </p:sp>
        </p:grpSp>
        <p:pic>
          <p:nvPicPr>
            <p:cNvPr id="141329" name="Imagen 30"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1818627" y="2252893"/>
              <a:ext cx="367655" cy="48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30" name="Imagen 30"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514594" y="2252893"/>
              <a:ext cx="367655" cy="48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31" name="Imagen 30"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154854" y="2252893"/>
              <a:ext cx="367655" cy="48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32" name="Imagen 30"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2819362" y="2252893"/>
              <a:ext cx="367655" cy="48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141333" name="Imagen 30" descr="TRANSFERON AMARILLO VERDE mayo 12.tif"/>
            <p:cNvPicPr>
              <a:picLocks noChangeAspect="1"/>
            </p:cNvPicPr>
            <p:nvPr/>
          </p:nvPicPr>
          <p:blipFill>
            <a:blip r:embed="rId3">
              <a:extLst>
                <a:ext uri="{28A0092B-C50C-407E-A947-70E740481C1C}">
                  <a14:useLocalDpi xmlns:a14="http://schemas.microsoft.com/office/drawing/2010/main" xmlns="" val="0"/>
                </a:ext>
              </a:extLst>
            </a:blip>
            <a:srcRect/>
            <a:stretch>
              <a:fillRect/>
            </a:stretch>
          </p:blipFill>
          <p:spPr bwMode="auto">
            <a:xfrm>
              <a:off x="3120887" y="2252893"/>
              <a:ext cx="367655" cy="489939"/>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grpSp>
      <p:pic>
        <p:nvPicPr>
          <p:cNvPr id="57" name="Picture 4"/>
          <p:cNvPicPr>
            <a:picLocks noChangeAspect="1" noChangeArrowheads="1"/>
          </p:cNvPicPr>
          <p:nvPr/>
        </p:nvPicPr>
        <p:blipFill>
          <a:blip r:embed="rId4">
            <a:extLst>
              <a:ext uri="{28A0092B-C50C-407E-A947-70E740481C1C}">
                <a14:useLocalDpi xmlns:a14="http://schemas.microsoft.com/office/drawing/2010/main" xmlns="" val="0"/>
              </a:ext>
            </a:extLst>
          </a:blip>
          <a:srcRect/>
          <a:stretch>
            <a:fillRect/>
          </a:stretch>
        </p:blipFill>
        <p:spPr bwMode="auto">
          <a:xfrm>
            <a:off x="5024933" y="959392"/>
            <a:ext cx="3905250" cy="355383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58" name="Rectángulo redondeado 57"/>
          <p:cNvSpPr/>
          <p:nvPr/>
        </p:nvSpPr>
        <p:spPr>
          <a:xfrm>
            <a:off x="100378" y="118269"/>
            <a:ext cx="7412182" cy="558800"/>
          </a:xfrm>
          <a:prstGeom prst="roundRect">
            <a:avLst/>
          </a:prstGeom>
          <a:noFill/>
          <a:ln>
            <a:noFill/>
          </a:ln>
        </p:spPr>
        <p:style>
          <a:lnRef idx="1">
            <a:schemeClr val="accent1"/>
          </a:lnRef>
          <a:fillRef idx="3">
            <a:schemeClr val="accent1"/>
          </a:fillRef>
          <a:effectRef idx="2">
            <a:schemeClr val="accent1"/>
          </a:effectRef>
          <a:fontRef idx="minor">
            <a:schemeClr val="lt1"/>
          </a:fontRef>
        </p:style>
        <p:txBody>
          <a:bodyPr anchor="ctr"/>
          <a:lstStyle/>
          <a:p>
            <a:pPr>
              <a:defRPr/>
            </a:pPr>
            <a:r>
              <a:rPr lang="es-ES" sz="2800" b="1" dirty="0">
                <a:solidFill>
                  <a:schemeClr val="tx2">
                    <a:lumMod val="75000"/>
                  </a:schemeClr>
                </a:solidFill>
              </a:rPr>
              <a:t>POTENCIA </a:t>
            </a:r>
            <a:r>
              <a:rPr lang="es-ES" sz="2800" b="1" dirty="0" smtClean="0">
                <a:solidFill>
                  <a:schemeClr val="tx2">
                    <a:lumMod val="75000"/>
                  </a:schemeClr>
                </a:solidFill>
              </a:rPr>
              <a:t>BIOLOGICA-infección herpética</a:t>
            </a:r>
            <a:endParaRPr lang="es-ES" sz="2800" b="1" dirty="0">
              <a:solidFill>
                <a:schemeClr val="tx2">
                  <a:lumMod val="75000"/>
                </a:schemeClr>
              </a:solidFill>
            </a:endParaRPr>
          </a:p>
        </p:txBody>
      </p:sp>
    </p:spTree>
    <p:extLst>
      <p:ext uri="{BB962C8B-B14F-4D97-AF65-F5344CB8AC3E}">
        <p14:creationId xmlns:p14="http://schemas.microsoft.com/office/powerpoint/2010/main" xmlns="" val="65553847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57"/>
                                        </p:tgtEl>
                                        <p:attrNameLst>
                                          <p:attrName>style.visibility</p:attrName>
                                        </p:attrNameLst>
                                      </p:cBhvr>
                                      <p:to>
                                        <p:strVal val="visible"/>
                                      </p:to>
                                    </p:set>
                                    <p:anim calcmode="lin" valueType="num">
                                      <p:cBhvr additive="base">
                                        <p:cTn id="7" dur="500" fill="hold"/>
                                        <p:tgtEl>
                                          <p:spTgt spid="57"/>
                                        </p:tgtEl>
                                        <p:attrNameLst>
                                          <p:attrName>ppt_x</p:attrName>
                                        </p:attrNameLst>
                                      </p:cBhvr>
                                      <p:tavLst>
                                        <p:tav tm="0">
                                          <p:val>
                                            <p:strVal val="#ppt_x"/>
                                          </p:val>
                                        </p:tav>
                                        <p:tav tm="100000">
                                          <p:val>
                                            <p:strVal val="#ppt_x"/>
                                          </p:val>
                                        </p:tav>
                                      </p:tavLst>
                                    </p:anim>
                                    <p:anim calcmode="lin" valueType="num">
                                      <p:cBhvr additive="base">
                                        <p:cTn id="8" dur="500" fill="hold"/>
                                        <p:tgtEl>
                                          <p:spTgt spid="5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Captura de pantalla 2014-12-03 a la(s) 23.04.32.png"/>
          <p:cNvPicPr>
            <a:picLocks noChangeAspect="1"/>
          </p:cNvPicPr>
          <p:nvPr/>
        </p:nvPicPr>
        <p:blipFill rotWithShape="1">
          <a:blip r:embed="rId2">
            <a:extLst>
              <a:ext uri="{BEBA8EAE-BF5A-486C-A8C5-ECC9F3942E4B}">
                <a14:imgProps xmlns:a14="http://schemas.microsoft.com/office/drawing/2010/main" xmlns="">
                  <a14:imgLayer r:embed="rId3">
                    <a14:imgEffect>
                      <a14:sharpenSoften amount="50000"/>
                    </a14:imgEffect>
                  </a14:imgLayer>
                </a14:imgProps>
              </a:ext>
              <a:ext uri="{28A0092B-C50C-407E-A947-70E740481C1C}">
                <a14:useLocalDpi xmlns:a14="http://schemas.microsoft.com/office/drawing/2010/main" xmlns="" val="0"/>
              </a:ext>
            </a:extLst>
          </a:blip>
          <a:srcRect t="820" b="42391"/>
          <a:stretch/>
        </p:blipFill>
        <p:spPr>
          <a:xfrm>
            <a:off x="822266" y="105400"/>
            <a:ext cx="7505981" cy="2937666"/>
          </a:xfrm>
          <a:prstGeom prst="rect">
            <a:avLst/>
          </a:prstGeom>
        </p:spPr>
      </p:pic>
      <p:pic>
        <p:nvPicPr>
          <p:cNvPr id="4" name="Imagen 3" descr="Captura de pantalla 2014-12-03 a la(s) 23.06.18.png"/>
          <p:cNvPicPr>
            <a:picLocks noChangeAspect="1"/>
          </p:cNvPicPr>
          <p:nvPr/>
        </p:nvPicPr>
        <p:blipFill>
          <a:blip r:embed="rId4">
            <a:extLst>
              <a:ext uri="{BEBA8EAE-BF5A-486C-A8C5-ECC9F3942E4B}">
                <a14:imgProps xmlns:a14="http://schemas.microsoft.com/office/drawing/2010/main" xmlns="">
                  <a14:imgLayer r:embed="rId5">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395618" y="3367157"/>
            <a:ext cx="4774157" cy="2256960"/>
          </a:xfrm>
          <a:prstGeom prst="rect">
            <a:avLst/>
          </a:prstGeom>
          <a:ln w="38100" cmpd="sng">
            <a:solidFill>
              <a:schemeClr val="accent1">
                <a:lumMod val="75000"/>
              </a:schemeClr>
            </a:solidFill>
          </a:ln>
        </p:spPr>
      </p:pic>
      <p:pic>
        <p:nvPicPr>
          <p:cNvPr id="5" name="Imagen 4" descr="Captura de pantalla 2014-12-03 a la(s) 23.07.40.png"/>
          <p:cNvPicPr>
            <a:picLocks noChangeAspect="1"/>
          </p:cNvPicPr>
          <p:nvPr/>
        </p:nvPicPr>
        <p:blipFill>
          <a:blip r:embed="rId6">
            <a:extLst>
              <a:ext uri="{BEBA8EAE-BF5A-486C-A8C5-ECC9F3942E4B}">
                <a14:imgProps xmlns:a14="http://schemas.microsoft.com/office/drawing/2010/main" xmlns="">
                  <a14:imgLayer r:embed="rId7">
                    <a14:imgEffect>
                      <a14:sharpenSoften amount="50000"/>
                    </a14:imgEffect>
                  </a14:imgLayer>
                </a14:imgProps>
              </a:ext>
              <a:ext uri="{28A0092B-C50C-407E-A947-70E740481C1C}">
                <a14:useLocalDpi xmlns:a14="http://schemas.microsoft.com/office/drawing/2010/main" xmlns="" val="0"/>
              </a:ext>
            </a:extLst>
          </a:blip>
          <a:stretch>
            <a:fillRect/>
          </a:stretch>
        </p:blipFill>
        <p:spPr>
          <a:xfrm>
            <a:off x="5501000" y="3193537"/>
            <a:ext cx="3399691" cy="2934639"/>
          </a:xfrm>
          <a:prstGeom prst="rect">
            <a:avLst/>
          </a:prstGeom>
          <a:ln w="38100" cmpd="sng">
            <a:solidFill>
              <a:schemeClr val="accent1">
                <a:lumMod val="75000"/>
              </a:schemeClr>
            </a:solidFill>
          </a:ln>
        </p:spPr>
      </p:pic>
    </p:spTree>
    <p:extLst>
      <p:ext uri="{BB962C8B-B14F-4D97-AF65-F5344CB8AC3E}">
        <p14:creationId xmlns:p14="http://schemas.microsoft.com/office/powerpoint/2010/main" xmlns="" val="104397298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0" y="127000"/>
            <a:ext cx="9144000" cy="322263"/>
          </a:xfrm>
          <a:noFill/>
        </p:spPr>
        <p:txBody>
          <a:bodyPr>
            <a:noAutofit/>
          </a:bodyPr>
          <a:lstStyle/>
          <a:p>
            <a:pPr algn="l"/>
            <a:r>
              <a:rPr lang="es-MX" sz="3200" b="1" dirty="0" smtClean="0">
                <a:solidFill>
                  <a:schemeClr val="accent1">
                    <a:lumMod val="50000"/>
                  </a:schemeClr>
                </a:solidFill>
              </a:rPr>
              <a:t>Análisis </a:t>
            </a:r>
            <a:r>
              <a:rPr lang="es-MX" sz="3200" b="1" dirty="0" err="1" smtClean="0">
                <a:solidFill>
                  <a:schemeClr val="accent1">
                    <a:lumMod val="50000"/>
                  </a:schemeClr>
                </a:solidFill>
              </a:rPr>
              <a:t>peptidómico</a:t>
            </a:r>
            <a:r>
              <a:rPr lang="es-MX" sz="3200" b="1" dirty="0">
                <a:solidFill>
                  <a:schemeClr val="accent1">
                    <a:lumMod val="50000"/>
                  </a:schemeClr>
                </a:solidFill>
              </a:rPr>
              <a:t> </a:t>
            </a:r>
            <a:r>
              <a:rPr lang="es-MX" sz="3200" b="1" dirty="0" smtClean="0">
                <a:solidFill>
                  <a:schemeClr val="accent1">
                    <a:lumMod val="50000"/>
                  </a:schemeClr>
                </a:solidFill>
              </a:rPr>
              <a:t>de Transferon®</a:t>
            </a:r>
            <a:endParaRPr lang="es-MX" sz="3200" b="1" dirty="0">
              <a:solidFill>
                <a:schemeClr val="accent1">
                  <a:lumMod val="50000"/>
                </a:schemeClr>
              </a:solidFill>
            </a:endParaRPr>
          </a:p>
        </p:txBody>
      </p:sp>
      <p:sp>
        <p:nvSpPr>
          <p:cNvPr id="4" name="2 Marcador de contenido"/>
          <p:cNvSpPr txBox="1">
            <a:spLocks/>
          </p:cNvSpPr>
          <p:nvPr/>
        </p:nvSpPr>
        <p:spPr>
          <a:xfrm>
            <a:off x="5648447" y="3281691"/>
            <a:ext cx="2795056" cy="1798938"/>
          </a:xfrm>
          <a:prstGeom prst="rect">
            <a:avLst/>
          </a:prstGeom>
          <a:solidFill>
            <a:schemeClr val="accent1">
              <a:lumMod val="20000"/>
              <a:lumOff val="80000"/>
            </a:schemeClr>
          </a:solidFill>
          <a:ln>
            <a:noFill/>
          </a:ln>
        </p:spPr>
        <p:txBody>
          <a:bodyPr>
            <a:no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just">
              <a:buNone/>
            </a:pPr>
            <a:r>
              <a:rPr lang="es-MX" sz="1800" dirty="0" smtClean="0"/>
              <a:t>Conocer la secuencia de los péptidos más abundantes presentes en Transferon® mediante un análisis de secuenciación. </a:t>
            </a:r>
          </a:p>
          <a:p>
            <a:pPr marL="0" indent="0" algn="just">
              <a:buNone/>
            </a:pPr>
            <a:endParaRPr lang="es-MX" sz="1800" dirty="0" smtClean="0"/>
          </a:p>
        </p:txBody>
      </p:sp>
      <p:pic>
        <p:nvPicPr>
          <p:cNvPr id="27" name="Picture 2"/>
          <p:cNvPicPr>
            <a:picLocks noChangeAspect="1" noChangeArrowheads="1"/>
          </p:cNvPicPr>
          <p:nvPr/>
        </p:nvPicPr>
        <p:blipFill rotWithShape="1">
          <a:blip r:embed="rId2">
            <a:extLst>
              <a:ext uri="{28A0092B-C50C-407E-A947-70E740481C1C}">
                <a14:useLocalDpi xmlns:a14="http://schemas.microsoft.com/office/drawing/2010/main" xmlns="" val="0"/>
              </a:ext>
            </a:extLst>
          </a:blip>
          <a:srcRect l="2988" t="8909" r="11885" b="77300"/>
          <a:stretch/>
        </p:blipFill>
        <p:spPr bwMode="auto">
          <a:xfrm>
            <a:off x="4867835" y="771008"/>
            <a:ext cx="3535470" cy="508111"/>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
        <p:nvSpPr>
          <p:cNvPr id="30" name="Rectangle 1"/>
          <p:cNvSpPr>
            <a:spLocks noChangeArrowheads="1"/>
          </p:cNvSpPr>
          <p:nvPr/>
        </p:nvSpPr>
        <p:spPr bwMode="auto">
          <a:xfrm>
            <a:off x="1332858" y="2615925"/>
            <a:ext cx="9144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1" i="0" u="none" strike="noStrike" cap="none" normalizeH="0" baseline="0" dirty="0">
                <a:ln>
                  <a:noFill/>
                </a:ln>
                <a:solidFill>
                  <a:schemeClr val="tx1"/>
                </a:solidFill>
                <a:effectLst/>
                <a:latin typeface="Arial" charset="0"/>
                <a:ea typeface=" serif" charset="0"/>
              </a:rPr>
              <a:t> </a:t>
            </a:r>
            <a:endParaRPr kumimoji="0" lang="es-ES_tradnl" altLang="es-ES_tradnl" sz="1800" b="1"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0" i="0" u="none" strike="noStrike" cap="none" normalizeH="0" baseline="0" dirty="0">
                <a:ln>
                  <a:noFill/>
                </a:ln>
                <a:solidFill>
                  <a:schemeClr val="tx1"/>
                </a:solidFill>
                <a:effectLst/>
                <a:latin typeface="Arial" charset="0"/>
              </a:rPr>
              <a:t>  </a:t>
            </a:r>
            <a:endParaRPr kumimoji="0" lang="es-ES_tradnl" altLang="es-ES_tradnl" sz="42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400" b="1" i="0" u="none" strike="noStrike" cap="none" normalizeH="0" baseline="0" dirty="0">
                <a:ln>
                  <a:noFill/>
                </a:ln>
                <a:solidFill>
                  <a:schemeClr val="tx1"/>
                </a:solidFill>
                <a:effectLst/>
                <a:latin typeface="Arial" charset="0"/>
                <a:ea typeface=" serif" charset="0"/>
              </a:rPr>
              <a:t>   </a:t>
            </a:r>
            <a:r>
              <a:rPr kumimoji="0" lang="es-ES_tradnl" altLang="es-ES_tradnl" sz="1400" b="1" i="0" u="none" strike="noStrike" cap="none" normalizeH="0" baseline="0" dirty="0" err="1">
                <a:ln>
                  <a:noFill/>
                </a:ln>
                <a:solidFill>
                  <a:schemeClr val="tx1"/>
                </a:solidFill>
                <a:effectLst/>
                <a:latin typeface="Arial" charset="0"/>
                <a:ea typeface=" serif" charset="0"/>
              </a:rPr>
              <a:t>GlobalBio</a:t>
            </a:r>
            <a:r>
              <a:rPr kumimoji="0" lang="es-ES_tradnl" altLang="es-ES_tradnl" sz="1400" b="1" i="0" u="none" strike="noStrike" cap="none" normalizeH="0" baseline="0" dirty="0">
                <a:ln>
                  <a:noFill/>
                </a:ln>
                <a:solidFill>
                  <a:schemeClr val="tx1"/>
                </a:solidFill>
                <a:effectLst/>
                <a:latin typeface="Arial" charset="0"/>
                <a:ea typeface=" serif" charset="0"/>
              </a:rPr>
              <a:t>, Inc.</a:t>
            </a:r>
            <a:endParaRPr kumimoji="0" lang="es-ES_tradnl" altLang="es-ES_tradnl" sz="800" b="1"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4200" b="0" i="0" u="none" strike="noStrike" cap="none" normalizeH="0" baseline="0" dirty="0">
                <a:ln>
                  <a:noFill/>
                </a:ln>
                <a:solidFill>
                  <a:schemeClr val="tx1"/>
                </a:solidFill>
                <a:effectLst/>
                <a:latin typeface="Arial" charset="0"/>
              </a:rPr>
              <a:t/>
            </a:r>
            <a:br>
              <a:rPr kumimoji="0" lang="es-ES_tradnl" altLang="es-ES_tradnl" sz="4200" b="0" i="0" u="none" strike="noStrike" cap="none" normalizeH="0" baseline="0" dirty="0">
                <a:ln>
                  <a:noFill/>
                </a:ln>
                <a:solidFill>
                  <a:schemeClr val="tx1"/>
                </a:solidFill>
                <a:effectLst/>
                <a:latin typeface="Arial" charset="0"/>
              </a:rPr>
            </a:br>
            <a:endParaRPr kumimoji="0" lang="es-ES_tradnl" altLang="es-ES_tradnl" sz="4200" b="0" i="0" u="none" strike="noStrike" cap="none" normalizeH="0" baseline="0" dirty="0">
              <a:ln>
                <a:noFill/>
              </a:ln>
              <a:solidFill>
                <a:schemeClr val="tx1"/>
              </a:solidFill>
              <a:effectLst/>
              <a:latin typeface="Arial" charset="0"/>
            </a:endParaRPr>
          </a:p>
        </p:txBody>
      </p:sp>
      <p:pic>
        <p:nvPicPr>
          <p:cNvPr id="27650" name="Picture 2" descr="http://www.globalbioinc.com/image/99908445_scaled_121x71.png"/>
          <p:cNvPicPr>
            <a:picLocks noChangeAspect="1" noChangeArrowheads="1"/>
          </p:cNvPicPr>
          <p:nvPr/>
        </p:nvPicPr>
        <p:blipFill>
          <a:blip r:embed="rId3">
            <a:extLst>
              <a:ext uri="{28A0092B-C50C-407E-A947-70E740481C1C}">
                <a14:useLocalDpi xmlns:a14="http://schemas.microsoft.com/office/drawing/2010/main" xmlns="" val="0"/>
              </a:ext>
            </a:extLst>
          </a:blip>
          <a:srcRect/>
          <a:stretch>
            <a:fillRect/>
          </a:stretch>
        </p:blipFill>
        <p:spPr bwMode="auto">
          <a:xfrm>
            <a:off x="1498444" y="1639365"/>
            <a:ext cx="1152525" cy="676275"/>
          </a:xfrm>
          <a:prstGeom prst="rect">
            <a:avLst/>
          </a:prstGeom>
          <a:noFill/>
          <a:extLst>
            <a:ext uri="{909E8E84-426E-40DD-AFC4-6F175D3DCCD1}">
              <a14:hiddenFill xmlns:a14="http://schemas.microsoft.com/office/drawing/2010/main" xmlns="">
                <a:solidFill>
                  <a:srgbClr val="FFFFFF"/>
                </a:solidFill>
              </a14:hiddenFill>
            </a:ext>
          </a:extLst>
        </p:spPr>
      </p:pic>
      <p:pic>
        <p:nvPicPr>
          <p:cNvPr id="32" name="Imagen 31"/>
          <p:cNvPicPr>
            <a:picLocks noChangeAspect="1"/>
          </p:cNvPicPr>
          <p:nvPr/>
        </p:nvPicPr>
        <p:blipFill>
          <a:blip r:embed="rId4"/>
          <a:stretch>
            <a:fillRect/>
          </a:stretch>
        </p:blipFill>
        <p:spPr>
          <a:xfrm>
            <a:off x="3384553" y="762000"/>
            <a:ext cx="753276" cy="1093465"/>
          </a:xfrm>
          <a:prstGeom prst="rect">
            <a:avLst/>
          </a:prstGeom>
        </p:spPr>
      </p:pic>
      <p:pic>
        <p:nvPicPr>
          <p:cNvPr id="31" name="Imagen 30"/>
          <p:cNvPicPr>
            <a:picLocks noChangeAspect="1"/>
          </p:cNvPicPr>
          <p:nvPr/>
        </p:nvPicPr>
        <p:blipFill rotWithShape="1">
          <a:blip r:embed="rId5"/>
          <a:srcRect l="55404" r="-6377"/>
          <a:stretch/>
        </p:blipFill>
        <p:spPr>
          <a:xfrm>
            <a:off x="4452472" y="1410312"/>
            <a:ext cx="2427164" cy="1014501"/>
          </a:xfrm>
          <a:prstGeom prst="rect">
            <a:avLst/>
          </a:prstGeom>
        </p:spPr>
      </p:pic>
      <p:pic>
        <p:nvPicPr>
          <p:cNvPr id="33" name="Imagen 32"/>
          <p:cNvPicPr>
            <a:picLocks noChangeAspect="1"/>
          </p:cNvPicPr>
          <p:nvPr/>
        </p:nvPicPr>
        <p:blipFill>
          <a:blip r:embed="rId6"/>
          <a:stretch>
            <a:fillRect/>
          </a:stretch>
        </p:blipFill>
        <p:spPr>
          <a:xfrm>
            <a:off x="7194279" y="1591950"/>
            <a:ext cx="656205" cy="716357"/>
          </a:xfrm>
          <a:prstGeom prst="rect">
            <a:avLst/>
          </a:prstGeom>
        </p:spPr>
      </p:pic>
      <p:pic>
        <p:nvPicPr>
          <p:cNvPr id="35" name="Imagen 34"/>
          <p:cNvPicPr>
            <a:picLocks noChangeAspect="1"/>
          </p:cNvPicPr>
          <p:nvPr/>
        </p:nvPicPr>
        <p:blipFill>
          <a:blip r:embed="rId7">
            <a:extLst>
              <a:ext uri="{BEBA8EAE-BF5A-486C-A8C5-ECC9F3942E4B}">
                <a14:imgProps xmlns:a14="http://schemas.microsoft.com/office/drawing/2010/main" xmlns="">
                  <a14:imgLayer r:embed="rId8">
                    <a14:imgEffect>
                      <a14:brightnessContrast bright="-20000" contrast="-40000"/>
                    </a14:imgEffect>
                  </a14:imgLayer>
                </a14:imgProps>
              </a:ext>
            </a:extLst>
          </a:blip>
          <a:stretch>
            <a:fillRect/>
          </a:stretch>
        </p:blipFill>
        <p:spPr>
          <a:xfrm>
            <a:off x="965220" y="894563"/>
            <a:ext cx="1406564" cy="515749"/>
          </a:xfrm>
          <a:prstGeom prst="rect">
            <a:avLst/>
          </a:prstGeom>
        </p:spPr>
      </p:pic>
      <p:pic>
        <p:nvPicPr>
          <p:cNvPr id="3" name="Imagen 2"/>
          <p:cNvPicPr>
            <a:picLocks noChangeAspect="1"/>
          </p:cNvPicPr>
          <p:nvPr/>
        </p:nvPicPr>
        <p:blipFill>
          <a:blip r:embed="rId9">
            <a:extLst>
              <a:ext uri="{28A0092B-C50C-407E-A947-70E740481C1C}">
                <a14:useLocalDpi xmlns:a14="http://schemas.microsoft.com/office/drawing/2010/main" xmlns="" val="0"/>
              </a:ext>
            </a:extLst>
          </a:blip>
          <a:stretch>
            <a:fillRect/>
          </a:stretch>
        </p:blipFill>
        <p:spPr>
          <a:xfrm>
            <a:off x="965220" y="2799899"/>
            <a:ext cx="4446172" cy="3169421"/>
          </a:xfrm>
          <a:prstGeom prst="rect">
            <a:avLst/>
          </a:prstGeom>
          <a:ln w="38100">
            <a:solidFill>
              <a:schemeClr val="accent1">
                <a:lumMod val="75000"/>
              </a:schemeClr>
            </a:solidFill>
          </a:ln>
        </p:spPr>
      </p:pic>
    </p:spTree>
    <p:extLst>
      <p:ext uri="{BB962C8B-B14F-4D97-AF65-F5344CB8AC3E}">
        <p14:creationId xmlns:p14="http://schemas.microsoft.com/office/powerpoint/2010/main" xmlns="" val="52615589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idx="4294967295"/>
          </p:nvPr>
        </p:nvSpPr>
        <p:spPr>
          <a:xfrm>
            <a:off x="0" y="119063"/>
            <a:ext cx="7607300" cy="598487"/>
          </a:xfrm>
          <a:noFill/>
        </p:spPr>
        <p:txBody>
          <a:bodyPr>
            <a:noAutofit/>
          </a:bodyPr>
          <a:lstStyle/>
          <a:p>
            <a:pPr algn="l"/>
            <a:r>
              <a:rPr lang="es-MX" sz="3200" b="1" dirty="0" smtClean="0">
                <a:solidFill>
                  <a:schemeClr val="tx2">
                    <a:lumMod val="75000"/>
                  </a:schemeClr>
                </a:solidFill>
              </a:rPr>
              <a:t>PATENTE INTERNACIONAL</a:t>
            </a:r>
            <a:endParaRPr lang="es-MX" sz="3200" b="1" dirty="0">
              <a:solidFill>
                <a:schemeClr val="tx2">
                  <a:lumMod val="75000"/>
                </a:schemeClr>
              </a:solidFill>
            </a:endParaRPr>
          </a:p>
        </p:txBody>
      </p:sp>
      <p:sp>
        <p:nvSpPr>
          <p:cNvPr id="30" name="Rectangle 1"/>
          <p:cNvSpPr>
            <a:spLocks noChangeArrowheads="1"/>
          </p:cNvSpPr>
          <p:nvPr/>
        </p:nvSpPr>
        <p:spPr bwMode="auto">
          <a:xfrm>
            <a:off x="621323" y="3595990"/>
            <a:ext cx="312906" cy="86177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1" i="0" u="none" strike="noStrike" cap="none" normalizeH="0" baseline="0" dirty="0">
                <a:ln>
                  <a:noFill/>
                </a:ln>
                <a:solidFill>
                  <a:schemeClr val="tx1"/>
                </a:solidFill>
                <a:effectLst/>
                <a:latin typeface="Arial" charset="0"/>
                <a:ea typeface=" serif" charset="0"/>
              </a:rPr>
              <a:t> </a:t>
            </a:r>
            <a:endParaRPr kumimoji="0" lang="es-ES_tradnl" altLang="es-ES_tradnl" sz="1800" b="1"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800" b="0" i="0" u="none" strike="noStrike" cap="none" normalizeH="0" baseline="0" dirty="0">
                <a:ln>
                  <a:noFill/>
                </a:ln>
                <a:solidFill>
                  <a:schemeClr val="tx1"/>
                </a:solidFill>
                <a:effectLst/>
                <a:latin typeface="Arial" charset="0"/>
              </a:rPr>
              <a:t>  </a:t>
            </a:r>
            <a:endParaRPr kumimoji="0" lang="es-ES_tradnl" altLang="es-ES_tradnl" sz="4200" b="0" i="0" u="none" strike="noStrike" cap="none" normalizeH="0" baseline="0" dirty="0">
              <a:ln>
                <a:noFill/>
              </a:ln>
              <a:solidFill>
                <a:schemeClr val="tx1"/>
              </a:solidFill>
              <a:effectLst/>
              <a:latin typeface="Arial"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s-ES_tradnl" altLang="es-ES_tradnl" sz="1400" b="1" i="0" u="none" strike="noStrike" cap="none" normalizeH="0" baseline="0" dirty="0">
                <a:ln>
                  <a:noFill/>
                </a:ln>
                <a:solidFill>
                  <a:schemeClr val="tx1"/>
                </a:solidFill>
                <a:effectLst/>
                <a:latin typeface="Arial" charset="0"/>
                <a:ea typeface=" serif" charset="0"/>
              </a:rPr>
              <a:t>  </a:t>
            </a:r>
            <a:endParaRPr kumimoji="0" lang="es-ES_tradnl" altLang="es-ES_tradnl" sz="4200" b="0" i="0" u="none" strike="noStrike" cap="none" normalizeH="0" baseline="0" dirty="0">
              <a:ln>
                <a:noFill/>
              </a:ln>
              <a:solidFill>
                <a:schemeClr val="tx1"/>
              </a:solidFill>
              <a:effectLst/>
              <a:latin typeface="Arial" charset="0"/>
            </a:endParaRPr>
          </a:p>
        </p:txBody>
      </p:sp>
      <p:pic>
        <p:nvPicPr>
          <p:cNvPr id="17" name="Imagen 16" descr="Captura de pantalla 2016-02-12 a la(s) 10.16.00 a.m..png"/>
          <p:cNvPicPr>
            <a:picLocks noChangeAspect="1"/>
          </p:cNvPicPr>
          <p:nvPr/>
        </p:nvPicPr>
        <p:blipFill>
          <a:blip r:embed="rId2">
            <a:extLst>
              <a:ext uri="{28A0092B-C50C-407E-A947-70E740481C1C}">
                <a14:useLocalDpi xmlns:a14="http://schemas.microsoft.com/office/drawing/2010/main" xmlns="" val="0"/>
              </a:ext>
            </a:extLst>
          </a:blip>
          <a:stretch>
            <a:fillRect/>
          </a:stretch>
        </p:blipFill>
        <p:spPr>
          <a:xfrm>
            <a:off x="621323" y="900952"/>
            <a:ext cx="3754350" cy="4946074"/>
          </a:xfrm>
          <a:prstGeom prst="rect">
            <a:avLst/>
          </a:prstGeom>
        </p:spPr>
      </p:pic>
      <p:sp>
        <p:nvSpPr>
          <p:cNvPr id="18" name="Rectángulo 17"/>
          <p:cNvSpPr/>
          <p:nvPr/>
        </p:nvSpPr>
        <p:spPr>
          <a:xfrm>
            <a:off x="4615009" y="156553"/>
            <a:ext cx="4313838" cy="1077218"/>
          </a:xfrm>
          <a:prstGeom prst="rect">
            <a:avLst/>
          </a:prstGeom>
          <a:solidFill>
            <a:schemeClr val="tx2">
              <a:lumMod val="75000"/>
            </a:schemeClr>
          </a:solidFill>
        </p:spPr>
        <p:txBody>
          <a:bodyPr wrap="square">
            <a:spAutoFit/>
          </a:bodyPr>
          <a:lstStyle/>
          <a:p>
            <a:r>
              <a:rPr lang="es-MX" sz="1600" b="1" dirty="0" smtClean="0">
                <a:solidFill>
                  <a:schemeClr val="bg1"/>
                </a:solidFill>
              </a:rPr>
              <a:t>NOTIFICACION DE OTORGAMIENTO DE PATENTE EN USA.</a:t>
            </a:r>
          </a:p>
          <a:p>
            <a:r>
              <a:rPr lang="es-MX" sz="1600" b="1" dirty="0" smtClean="0">
                <a:solidFill>
                  <a:schemeClr val="bg1"/>
                </a:solidFill>
              </a:rPr>
              <a:t>TRAMITES EUROPEOS/LATINOAMERICANO/ MEXICO  EN TRAMITE</a:t>
            </a:r>
            <a:endParaRPr lang="es-ES" sz="1600" dirty="0">
              <a:solidFill>
                <a:schemeClr val="bg1"/>
              </a:solidFill>
            </a:endParaRPr>
          </a:p>
        </p:txBody>
      </p:sp>
      <p:pic>
        <p:nvPicPr>
          <p:cNvPr id="3" name="Imagen 2"/>
          <p:cNvPicPr>
            <a:picLocks noChangeAspect="1"/>
          </p:cNvPicPr>
          <p:nvPr/>
        </p:nvPicPr>
        <p:blipFill>
          <a:blip r:embed="rId3">
            <a:extLst>
              <a:ext uri="{28A0092B-C50C-407E-A947-70E740481C1C}">
                <a14:useLocalDpi xmlns:a14="http://schemas.microsoft.com/office/drawing/2010/main" xmlns="" val="0"/>
              </a:ext>
            </a:extLst>
          </a:blip>
          <a:stretch>
            <a:fillRect/>
          </a:stretch>
        </p:blipFill>
        <p:spPr>
          <a:xfrm>
            <a:off x="4978080" y="1355228"/>
            <a:ext cx="2946298" cy="4225895"/>
          </a:xfrm>
          <a:prstGeom prst="rect">
            <a:avLst/>
          </a:prstGeom>
        </p:spPr>
      </p:pic>
      <p:sp>
        <p:nvSpPr>
          <p:cNvPr id="5" name="CuadroTexto 4"/>
          <p:cNvSpPr txBox="1"/>
          <p:nvPr/>
        </p:nvSpPr>
        <p:spPr>
          <a:xfrm>
            <a:off x="4615009" y="5542959"/>
            <a:ext cx="3911776" cy="369332"/>
          </a:xfrm>
          <a:prstGeom prst="rect">
            <a:avLst/>
          </a:prstGeom>
          <a:noFill/>
        </p:spPr>
        <p:txBody>
          <a:bodyPr wrap="none" rtlCol="0">
            <a:spAutoFit/>
          </a:bodyPr>
          <a:lstStyle/>
          <a:p>
            <a:r>
              <a:rPr lang="es-ES_tradnl" b="1" smtClean="0">
                <a:solidFill>
                  <a:schemeClr val="accent2">
                    <a:lumMod val="75000"/>
                  </a:schemeClr>
                </a:solidFill>
              </a:rPr>
              <a:t>PATENTE DE PROCESO Y DE PRODUCTO</a:t>
            </a:r>
            <a:endParaRPr lang="es-ES_tradnl" b="1">
              <a:solidFill>
                <a:schemeClr val="accent2">
                  <a:lumMod val="75000"/>
                </a:schemeClr>
              </a:solidFill>
            </a:endParaRPr>
          </a:p>
        </p:txBody>
      </p:sp>
    </p:spTree>
    <p:extLst>
      <p:ext uri="{BB962C8B-B14F-4D97-AF65-F5344CB8AC3E}">
        <p14:creationId xmlns:p14="http://schemas.microsoft.com/office/powerpoint/2010/main" xmlns="" val="1616372202"/>
      </p:ext>
    </p:extLst>
  </p:cSld>
  <p:clrMapOvr>
    <a:masterClrMapping/>
  </p:clrMapOvr>
  <p:timing>
    <p:tnLst>
      <p:par>
        <p:cTn id="1" dur="indefinite" restart="never" nodeType="tmRoot"/>
      </p:par>
    </p:tnLst>
  </p:timing>
</p:sld>
</file>

<file path=ppt/theme/theme1.xml><?xml version="1.0" encoding="utf-8"?>
<a:theme xmlns:a="http://schemas.openxmlformats.org/drawingml/2006/main" name="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4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5_Diseño personalizad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2252</TotalTime>
  <Words>2434</Words>
  <Application>Microsoft Office PowerPoint</Application>
  <PresentationFormat>Presentación en pantalla (4:3)</PresentationFormat>
  <Paragraphs>303</Paragraphs>
  <Slides>28</Slides>
  <Notes>8</Notes>
  <HiddenSlides>0</HiddenSlides>
  <MMClips>0</MMClips>
  <ScaleCrop>false</ScaleCrop>
  <HeadingPairs>
    <vt:vector size="4" baseType="variant">
      <vt:variant>
        <vt:lpstr>Tema</vt:lpstr>
      </vt:variant>
      <vt:variant>
        <vt:i4>6</vt:i4>
      </vt:variant>
      <vt:variant>
        <vt:lpstr>Títulos de diapositiva</vt:lpstr>
      </vt:variant>
      <vt:variant>
        <vt:i4>28</vt:i4>
      </vt:variant>
    </vt:vector>
  </HeadingPairs>
  <TitlesOfParts>
    <vt:vector size="34" baseType="lpstr">
      <vt:lpstr>Diseño personalizado</vt:lpstr>
      <vt:lpstr>1_Diseño personalizado</vt:lpstr>
      <vt:lpstr>2_Diseño personalizado</vt:lpstr>
      <vt:lpstr>3_Diseño personalizado</vt:lpstr>
      <vt:lpstr>4_Diseño personalizado</vt:lpstr>
      <vt:lpstr>5_Diseño personalizado</vt:lpstr>
      <vt:lpstr>“Factor de Transferencia- TRANSFERON®” Dr. Sergio Estrada-Parra Profesor emérito ENCB-IPN Investigador emérito SNI </vt:lpstr>
      <vt:lpstr>Diapositiva 2</vt:lpstr>
      <vt:lpstr>Diapositiva 3</vt:lpstr>
      <vt:lpstr>Diapositiva 4</vt:lpstr>
      <vt:lpstr>Diapositiva 5</vt:lpstr>
      <vt:lpstr>Diapositiva 6</vt:lpstr>
      <vt:lpstr>Diapositiva 7</vt:lpstr>
      <vt:lpstr>Análisis peptidómico de Transferon®</vt:lpstr>
      <vt:lpstr>PATENTE INTERNACIONAL</vt:lpstr>
      <vt:lpstr>Diapositiva 10</vt:lpstr>
      <vt:lpstr>Unidades envasadas 2012-2016</vt:lpstr>
      <vt:lpstr>FARMACOVIGILANCIA de Transferon®</vt:lpstr>
      <vt:lpstr>Perfil de eventos adversos asociados al uso terapéutico de Transferon ®</vt:lpstr>
      <vt:lpstr>Tiempo de aparición y resolución de los eventos adversos asociados a Transferon®</vt:lpstr>
      <vt:lpstr>Contexto histórico 1989-2015</vt:lpstr>
      <vt:lpstr>Indicaciones Terapéuticas</vt:lpstr>
      <vt:lpstr>TRANSFERON® COMO MEDICAMENTO</vt:lpstr>
      <vt:lpstr>Diapositiva 18</vt:lpstr>
      <vt:lpstr>Diapositiva 19</vt:lpstr>
      <vt:lpstr>Diapositiva 20</vt:lpstr>
      <vt:lpstr>Diapositiva 21</vt:lpstr>
      <vt:lpstr>Diapositiva 22</vt:lpstr>
      <vt:lpstr>Diapositiva 23</vt:lpstr>
      <vt:lpstr>Diapositiva 24</vt:lpstr>
      <vt:lpstr>Diapositiva 25</vt:lpstr>
      <vt:lpstr>Diapositiva 26</vt:lpstr>
      <vt:lpstr>Diapositiva 27</vt:lpstr>
      <vt:lpstr>Diapositiva 28</vt:lpstr>
    </vt:vector>
  </TitlesOfParts>
  <Company>UDIMeB</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ESTADO GENERAL DEL PROYECTO FACTOR DE TRANSFERENCIA</dc:title>
  <dc:creator>Sonia Mayra Perez Tapia</dc:creator>
  <cp:lastModifiedBy>Arias</cp:lastModifiedBy>
  <cp:revision>162</cp:revision>
  <cp:lastPrinted>2015-04-17T19:18:01Z</cp:lastPrinted>
  <dcterms:created xsi:type="dcterms:W3CDTF">2015-03-03T03:17:13Z</dcterms:created>
  <dcterms:modified xsi:type="dcterms:W3CDTF">2017-03-29T15:22:02Z</dcterms:modified>
</cp:coreProperties>
</file>