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18" r:id="rId3"/>
    <p:sldId id="319" r:id="rId4"/>
    <p:sldId id="304" r:id="rId5"/>
    <p:sldId id="321" r:id="rId6"/>
    <p:sldId id="307" r:id="rId7"/>
    <p:sldId id="308" r:id="rId8"/>
    <p:sldId id="309" r:id="rId9"/>
    <p:sldId id="310" r:id="rId10"/>
    <p:sldId id="311" r:id="rId11"/>
    <p:sldId id="312" r:id="rId12"/>
    <p:sldId id="315" r:id="rId13"/>
    <p:sldId id="316" r:id="rId14"/>
    <p:sldId id="317" r:id="rId1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7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32" userDrawn="1">
          <p15:clr>
            <a:srgbClr val="A4A3A4"/>
          </p15:clr>
        </p15:guide>
        <p15:guide id="4" orient="horz" pos="482" userDrawn="1">
          <p15:clr>
            <a:srgbClr val="A4A3A4"/>
          </p15:clr>
        </p15:guide>
        <p15:guide id="5" pos="415" userDrawn="1">
          <p15:clr>
            <a:srgbClr val="A4A3A4"/>
          </p15:clr>
        </p15:guide>
        <p15:guide id="6" orient="horz" pos="1525" userDrawn="1">
          <p15:clr>
            <a:srgbClr val="A4A3A4"/>
          </p15:clr>
        </p15:guide>
        <p15:guide id="7" pos="7401" userDrawn="1">
          <p15:clr>
            <a:srgbClr val="A4A3A4"/>
          </p15:clr>
        </p15:guide>
        <p15:guide id="8" pos="824" userDrawn="1">
          <p15:clr>
            <a:srgbClr val="A4A3A4"/>
          </p15:clr>
        </p15:guide>
        <p15:guide id="9" pos="6902" userDrawn="1">
          <p15:clr>
            <a:srgbClr val="A4A3A4"/>
          </p15:clr>
        </p15:guide>
        <p15:guide id="10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7959"/>
    <a:srgbClr val="EF4A7E"/>
    <a:srgbClr val="EB5B40"/>
    <a:srgbClr val="D6A300"/>
    <a:srgbClr val="01406B"/>
    <a:srgbClr val="1F1F25"/>
    <a:srgbClr val="74B0BA"/>
    <a:srgbClr val="EAEEF7"/>
    <a:srgbClr val="F9F9F9"/>
    <a:srgbClr val="0B5C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4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>
        <p:guide orient="horz" pos="3770"/>
        <p:guide pos="3840"/>
        <p:guide orient="horz" pos="232"/>
        <p:guide orient="horz" pos="482"/>
        <p:guide pos="415"/>
        <p:guide orient="horz" pos="1525"/>
        <p:guide pos="7401"/>
        <p:guide pos="824"/>
        <p:guide pos="6902"/>
        <p:guide orient="horz" pos="11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Lety.TI\Dropbox\Proyectos%20VPH%20Leti%20Torres\Paper%20Vacuna%20bivalente\analisis_mes48y61\tablas-inmuno-mes61_v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057086300673901E-2"/>
          <c:y val="4.2082910539670802E-2"/>
          <c:w val="0.92091388199052804"/>
          <c:h val="0.70853709823590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Sensibilidad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F4A7E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3B5-43CD-96C3-483701463D0B}"/>
              </c:ext>
            </c:extLst>
          </c:dPt>
          <c:dPt>
            <c:idx val="1"/>
            <c:invertIfNegative val="0"/>
            <c:bubble3D val="0"/>
            <c:spPr>
              <a:solidFill>
                <a:srgbClr val="EF4A7E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B5-43CD-96C3-483701463D0B}"/>
              </c:ext>
            </c:extLst>
          </c:dPt>
          <c:dPt>
            <c:idx val="2"/>
            <c:invertIfNegative val="0"/>
            <c:bubble3D val="0"/>
            <c:spPr>
              <a:solidFill>
                <a:srgbClr val="EF4A7E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3B5-43CD-96C3-483701463D0B}"/>
              </c:ext>
            </c:extLst>
          </c:dPt>
          <c:dPt>
            <c:idx val="3"/>
            <c:invertIfNegative val="0"/>
            <c:bubble3D val="0"/>
            <c:spPr>
              <a:solidFill>
                <a:srgbClr val="EF4A7E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3B5-43CD-96C3-483701463D0B}"/>
              </c:ext>
            </c:extLst>
          </c:dPt>
          <c:dPt>
            <c:idx val="4"/>
            <c:invertIfNegative val="0"/>
            <c:bubble3D val="0"/>
            <c:spPr>
              <a:solidFill>
                <a:srgbClr val="EF4A7E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3B5-43CD-96C3-483701463D0B}"/>
              </c:ext>
            </c:extLst>
          </c:dPt>
          <c:dLbls>
            <c:dLbl>
              <c:idx val="0"/>
              <c:layout>
                <c:manualLayout>
                  <c:x val="6.6350011251108997E-3"/>
                  <c:y val="7.5225757007591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3B5-43CD-96C3-483701463D0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3772360683319E-3"/>
                  <c:y val="6.36525636218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3B5-43CD-96C3-483701463D0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9927820911010202E-3"/>
                  <c:y val="6.36525636218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3B5-43CD-96C3-483701463D0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4679472387485301E-3"/>
                  <c:y val="6.6545861968253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3B5-43CD-96C3-483701463D0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7347705132082E-3"/>
                  <c:y val="6.36525636218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3B5-43CD-96C3-483701463D0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Citología líquida</c:v>
                </c:pt>
                <c:pt idx="1">
                  <c:v>Citología marcada con P16/Ki-67</c:v>
                </c:pt>
                <c:pt idx="2">
                  <c:v>Citología marcada con P16/Ki-67+VPH16/18</c:v>
                </c:pt>
                <c:pt idx="3">
                  <c:v>Citologíamarcada p16/Ki67+Citología convencional</c:v>
                </c:pt>
                <c:pt idx="4">
                  <c:v>Metilación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53</c:v>
                </c:pt>
                <c:pt idx="1">
                  <c:v>69.900000000000006</c:v>
                </c:pt>
                <c:pt idx="2">
                  <c:v>89.3</c:v>
                </c:pt>
                <c:pt idx="3">
                  <c:v>78.599999999999994</c:v>
                </c:pt>
                <c:pt idx="4">
                  <c:v>65.7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3B5-43CD-96C3-483701463D0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Especificidad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Citología líquida</c:v>
                </c:pt>
                <c:pt idx="1">
                  <c:v>Citología marcada con P16/Ki-67</c:v>
                </c:pt>
                <c:pt idx="2">
                  <c:v>Citología marcada con P16/Ki-67+VPH16/18</c:v>
                </c:pt>
                <c:pt idx="3">
                  <c:v>Citologíamarcada p16/Ki67+Citología convencional</c:v>
                </c:pt>
                <c:pt idx="4">
                  <c:v>Metilación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89.4</c:v>
                </c:pt>
                <c:pt idx="1">
                  <c:v>83.6</c:v>
                </c:pt>
                <c:pt idx="2">
                  <c:v>83.6</c:v>
                </c:pt>
                <c:pt idx="3">
                  <c:v>83.6</c:v>
                </c:pt>
                <c:pt idx="4">
                  <c:v>81.900000000000006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3B5-43CD-96C3-483701463D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53449096"/>
        <c:axId val="153449480"/>
      </c:barChart>
      <c:catAx>
        <c:axId val="1534490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pPr>
            <a:endParaRPr lang="es-MX"/>
          </a:p>
        </c:txPr>
        <c:crossAx val="153449480"/>
        <c:crosses val="autoZero"/>
        <c:auto val="1"/>
        <c:lblAlgn val="ctr"/>
        <c:lblOffset val="100"/>
        <c:noMultiLvlLbl val="0"/>
      </c:catAx>
      <c:valAx>
        <c:axId val="153449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pPr>
            <a:endParaRPr lang="es-MX"/>
          </a:p>
        </c:txPr>
        <c:crossAx val="153449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Franklin Gothic Medium Cond" panose="020B0606030402020204" pitchFamily="34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Franklin Gothic Medium Cond" panose="020B0606030402020204" pitchFamily="34" charset="0"/>
        </a:defRPr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044991275752"/>
          <c:y val="9.4592100406053897E-2"/>
          <c:w val="0.82997570892132932"/>
          <c:h val="0.69625889787032402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'Barras hpv-16'!$A$5</c:f>
              <c:strCache>
                <c:ptCount val="1"/>
                <c:pt idx="0">
                  <c:v>Girls (M 0-6)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'Barras hpv-16'!$K$4:$K$7</c:f>
                <c:numCache>
                  <c:formatCode>General</c:formatCode>
                  <c:ptCount val="4"/>
                  <c:pt idx="0">
                    <c:v>578.55000000000109</c:v>
                  </c:pt>
                  <c:pt idx="1">
                    <c:v>78.811999999999898</c:v>
                  </c:pt>
                  <c:pt idx="2">
                    <c:v>91.721000000000004</c:v>
                  </c:pt>
                  <c:pt idx="3">
                    <c:v>170.88</c:v>
                  </c:pt>
                </c:numCache>
              </c:numRef>
            </c:plus>
            <c:minus>
              <c:numRef>
                <c:f>'Barras hpv-16'!$J$4:$J$7</c:f>
                <c:numCache>
                  <c:formatCode>General</c:formatCode>
                  <c:ptCount val="4"/>
                  <c:pt idx="0">
                    <c:v>548.18999999999869</c:v>
                  </c:pt>
                  <c:pt idx="1">
                    <c:v>74.698000000000079</c:v>
                  </c:pt>
                  <c:pt idx="2">
                    <c:v>82.13900000000001</c:v>
                  </c:pt>
                  <c:pt idx="3">
                    <c:v>140.84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'Barras hpv-16'!$B$3:$E$3</c:f>
              <c:numCache>
                <c:formatCode>General</c:formatCode>
                <c:ptCount val="4"/>
                <c:pt idx="0">
                  <c:v>7</c:v>
                </c:pt>
                <c:pt idx="1">
                  <c:v>21</c:v>
                </c:pt>
                <c:pt idx="2">
                  <c:v>48</c:v>
                </c:pt>
                <c:pt idx="3">
                  <c:v>61</c:v>
                </c:pt>
              </c:numCache>
            </c:numRef>
          </c:cat>
          <c:val>
            <c:numRef>
              <c:f>'Barras hpv-16'!$B$5:$E$5</c:f>
              <c:numCache>
                <c:formatCode>0.00</c:formatCode>
                <c:ptCount val="4"/>
                <c:pt idx="0">
                  <c:v>10441.799999999999</c:v>
                </c:pt>
                <c:pt idx="1">
                  <c:v>1431.518</c:v>
                </c:pt>
                <c:pt idx="2">
                  <c:v>785.8689999999998</c:v>
                </c:pt>
                <c:pt idx="3">
                  <c:v>801.25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B6-4970-99C7-3AE5B1DAE52D}"/>
            </c:ext>
          </c:extLst>
        </c:ser>
        <c:ser>
          <c:idx val="2"/>
          <c:order val="2"/>
          <c:tx>
            <c:strRef>
              <c:f>'Barras hpv-16'!$A$6</c:f>
              <c:strCache>
                <c:ptCount val="1"/>
                <c:pt idx="0">
                  <c:v>Women (M 0-1-6)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'Barras hpv-16'!$O$4:$O$7</c:f>
                <c:numCache>
                  <c:formatCode>General</c:formatCode>
                  <c:ptCount val="4"/>
                  <c:pt idx="0">
                    <c:v>725.86999999999966</c:v>
                  </c:pt>
                  <c:pt idx="1">
                    <c:v>89.783999999999864</c:v>
                  </c:pt>
                  <c:pt idx="2">
                    <c:v>86.371300000000005</c:v>
                  </c:pt>
                  <c:pt idx="3">
                    <c:v>101.94750000000001</c:v>
                  </c:pt>
                </c:numCache>
              </c:numRef>
            </c:plus>
            <c:minus>
              <c:numRef>
                <c:f>'Barras hpv-16'!$N$4:$N$7</c:f>
                <c:numCache>
                  <c:formatCode>General</c:formatCode>
                  <c:ptCount val="4"/>
                  <c:pt idx="0">
                    <c:v>657.59000000000015</c:v>
                  </c:pt>
                  <c:pt idx="1">
                    <c:v>82.615999999999985</c:v>
                  </c:pt>
                  <c:pt idx="2">
                    <c:v>75.568700000000021</c:v>
                  </c:pt>
                  <c:pt idx="3">
                    <c:v>84.902500000000032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'Barras hpv-16'!$B$3:$E$3</c:f>
              <c:numCache>
                <c:formatCode>General</c:formatCode>
                <c:ptCount val="4"/>
                <c:pt idx="0">
                  <c:v>7</c:v>
                </c:pt>
                <c:pt idx="1">
                  <c:v>21</c:v>
                </c:pt>
                <c:pt idx="2">
                  <c:v>48</c:v>
                </c:pt>
                <c:pt idx="3">
                  <c:v>61</c:v>
                </c:pt>
              </c:numCache>
            </c:numRef>
          </c:cat>
          <c:val>
            <c:numRef>
              <c:f>'Barras hpv-16'!$B$6:$E$6</c:f>
              <c:numCache>
                <c:formatCode>0.00</c:formatCode>
                <c:ptCount val="4"/>
                <c:pt idx="0" formatCode="General">
                  <c:v>6990.78</c:v>
                </c:pt>
                <c:pt idx="1">
                  <c:v>1035.306</c:v>
                </c:pt>
                <c:pt idx="2">
                  <c:v>603.71870000000001</c:v>
                </c:pt>
                <c:pt idx="3">
                  <c:v>507.85250000000002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EB6-4970-99C7-3AE5B1DAE52D}"/>
            </c:ext>
          </c:extLst>
        </c:ser>
        <c:ser>
          <c:idx val="3"/>
          <c:order val="3"/>
          <c:tx>
            <c:strRef>
              <c:f>'Barras hpv-16'!$A$7</c:f>
              <c:strCache>
                <c:ptCount val="1"/>
                <c:pt idx="0">
                  <c:v>Women (M 0-6)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'Barras hpv-16'!$S$4:$S$7</c:f>
                <c:numCache>
                  <c:formatCode>General</c:formatCode>
                  <c:ptCount val="4"/>
                  <c:pt idx="0">
                    <c:v>1452.53</c:v>
                  </c:pt>
                  <c:pt idx="1">
                    <c:v>191.70689999999999</c:v>
                  </c:pt>
                  <c:pt idx="2">
                    <c:v>165.93799999999999</c:v>
                  </c:pt>
                  <c:pt idx="3">
                    <c:v>243.8013</c:v>
                  </c:pt>
                </c:numCache>
              </c:numRef>
            </c:plus>
            <c:minus>
              <c:numRef>
                <c:f>'Barras hpv-16'!$R$4:$R$7</c:f>
                <c:numCache>
                  <c:formatCode>General</c:formatCode>
                  <c:ptCount val="4"/>
                  <c:pt idx="0">
                    <c:v>1131.29</c:v>
                  </c:pt>
                  <c:pt idx="1">
                    <c:v>154.90309999999999</c:v>
                  </c:pt>
                  <c:pt idx="2">
                    <c:v>119.852</c:v>
                  </c:pt>
                  <c:pt idx="3">
                    <c:v>122.5587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'Barras hpv-16'!$B$3:$E$3</c:f>
              <c:numCache>
                <c:formatCode>General</c:formatCode>
                <c:ptCount val="4"/>
                <c:pt idx="0">
                  <c:v>7</c:v>
                </c:pt>
                <c:pt idx="1">
                  <c:v>21</c:v>
                </c:pt>
                <c:pt idx="2">
                  <c:v>48</c:v>
                </c:pt>
                <c:pt idx="3">
                  <c:v>61</c:v>
                </c:pt>
              </c:numCache>
            </c:numRef>
          </c:cat>
          <c:val>
            <c:numRef>
              <c:f>'Barras hpv-16'!$B$7:$E$7</c:f>
              <c:numCache>
                <c:formatCode>0.00</c:formatCode>
                <c:ptCount val="4"/>
                <c:pt idx="0">
                  <c:v>5115.37</c:v>
                </c:pt>
                <c:pt idx="1">
                  <c:v>807.03309999999999</c:v>
                </c:pt>
                <c:pt idx="2">
                  <c:v>431.61200000000002</c:v>
                </c:pt>
                <c:pt idx="3">
                  <c:v>246.45869999999999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EB6-4970-99C7-3AE5B1DAE52D}"/>
            </c:ext>
          </c:extLst>
        </c:ser>
        <c:ser>
          <c:idx val="4"/>
          <c:order val="4"/>
          <c:tx>
            <c:strRef>
              <c:f>'Barras hpv-16'!$A$8</c:f>
              <c:strCache>
                <c:ptCount val="1"/>
                <c:pt idx="0">
                  <c:v>Booster bivalent HPV vaccine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'Barras hpv-16'!$O$15:$O$18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960.61399999999958</c:v>
                  </c:pt>
                </c:numCache>
              </c:numRef>
            </c:plus>
            <c:minus>
              <c:numRef>
                <c:f>'Barras hpv-16'!$N$15:$N$18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870.06600000000049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'Barras hpv-16'!$B$3:$E$3</c:f>
              <c:numCache>
                <c:formatCode>General</c:formatCode>
                <c:ptCount val="4"/>
                <c:pt idx="0">
                  <c:v>7</c:v>
                </c:pt>
                <c:pt idx="1">
                  <c:v>21</c:v>
                </c:pt>
                <c:pt idx="2">
                  <c:v>48</c:v>
                </c:pt>
                <c:pt idx="3">
                  <c:v>61</c:v>
                </c:pt>
              </c:numCache>
            </c:numRef>
          </c:cat>
          <c:val>
            <c:numRef>
              <c:f>'Barras hpv-16'!$B$8:$E$8</c:f>
              <c:numCache>
                <c:formatCode>General</c:formatCode>
                <c:ptCount val="4"/>
                <c:pt idx="3" formatCode="0.00">
                  <c:v>9229.8959999999988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EB6-4970-99C7-3AE5B1DAE52D}"/>
            </c:ext>
          </c:extLst>
        </c:ser>
        <c:ser>
          <c:idx val="5"/>
          <c:order val="5"/>
          <c:tx>
            <c:strRef>
              <c:f>'Barras hpv-16'!$A$9</c:f>
              <c:strCache>
                <c:ptCount val="1"/>
                <c:pt idx="0">
                  <c:v>Booster qHPV vaccine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D57-43FE-B2F6-BCE1660EB0CF}"/>
              </c:ext>
            </c:extLst>
          </c:dPt>
          <c:errBars>
            <c:errBarType val="both"/>
            <c:errValType val="cust"/>
            <c:noEndCap val="0"/>
            <c:plus>
              <c:numRef>
                <c:f>'Barras hpv-16'!$S$15:$S$18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1910.46</c:v>
                  </c:pt>
                </c:numCache>
              </c:numRef>
            </c:plus>
            <c:minus>
              <c:numRef>
                <c:f>'Barras hpv-16'!$R$15:$R$18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1705.6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'Barras hpv-16'!$B$3:$E$3</c:f>
              <c:numCache>
                <c:formatCode>General</c:formatCode>
                <c:ptCount val="4"/>
                <c:pt idx="0">
                  <c:v>7</c:v>
                </c:pt>
                <c:pt idx="1">
                  <c:v>21</c:v>
                </c:pt>
                <c:pt idx="2">
                  <c:v>48</c:v>
                </c:pt>
                <c:pt idx="3">
                  <c:v>61</c:v>
                </c:pt>
              </c:numCache>
            </c:numRef>
          </c:cat>
          <c:val>
            <c:numRef>
              <c:f>'Barras hpv-16'!$B$9:$E$9</c:f>
              <c:numCache>
                <c:formatCode>General</c:formatCode>
                <c:ptCount val="4"/>
                <c:pt idx="3" formatCode="0.00">
                  <c:v>15905.09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EB6-4970-99C7-3AE5B1DAE5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9"/>
        <c:overlap val="-17"/>
        <c:axId val="154701416"/>
        <c:axId val="153914880"/>
      </c:barChart>
      <c:lineChart>
        <c:grouping val="standard"/>
        <c:varyColors val="0"/>
        <c:ser>
          <c:idx val="0"/>
          <c:order val="0"/>
          <c:tx>
            <c:strRef>
              <c:f>'Barras hpv-16'!$A$4</c:f>
              <c:strCache>
                <c:ptCount val="1"/>
                <c:pt idx="0">
                  <c:v>Girls (M 0-1-6)</c:v>
                </c:pt>
              </c:strCache>
            </c:strRef>
          </c:tx>
          <c:spPr>
            <a:ln w="28575" cap="rnd">
              <a:solidFill>
                <a:srgbClr val="EB5B40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'Barras hpv-16'!$G$4:$G$7</c:f>
                <c:numCache>
                  <c:formatCode>General</c:formatCode>
                  <c:ptCount val="4"/>
                  <c:pt idx="0">
                    <c:v>1500.380000000001</c:v>
                  </c:pt>
                  <c:pt idx="1">
                    <c:v>170.9809999999998</c:v>
                  </c:pt>
                  <c:pt idx="2">
                    <c:v>150.47400000000019</c:v>
                  </c:pt>
                  <c:pt idx="3">
                    <c:v>105.4950000000001</c:v>
                  </c:pt>
                </c:numCache>
              </c:numRef>
            </c:plus>
            <c:minus>
              <c:numRef>
                <c:f>'Barras hpv-16'!$F$4:$F$7</c:f>
                <c:numCache>
                  <c:formatCode>General</c:formatCode>
                  <c:ptCount val="4"/>
                  <c:pt idx="0">
                    <c:v>1386.219999999998</c:v>
                  </c:pt>
                  <c:pt idx="1">
                    <c:v>159.49900000000031</c:v>
                  </c:pt>
                  <c:pt idx="2">
                    <c:v>134.99600000000001</c:v>
                  </c:pt>
                  <c:pt idx="3">
                    <c:v>96.914999999999964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'Barras hpv-16'!$B$3:$E$3</c:f>
              <c:numCache>
                <c:formatCode>General</c:formatCode>
                <c:ptCount val="4"/>
                <c:pt idx="0">
                  <c:v>7</c:v>
                </c:pt>
                <c:pt idx="1">
                  <c:v>21</c:v>
                </c:pt>
                <c:pt idx="2">
                  <c:v>48</c:v>
                </c:pt>
                <c:pt idx="3">
                  <c:v>61</c:v>
                </c:pt>
              </c:numCache>
            </c:numRef>
          </c:cat>
          <c:val>
            <c:numRef>
              <c:f>'Barras hpv-16'!$B$4:$E$4</c:f>
              <c:numCache>
                <c:formatCode>0.00</c:formatCode>
                <c:ptCount val="4"/>
                <c:pt idx="0" formatCode="General">
                  <c:v>18219.189999999999</c:v>
                </c:pt>
                <c:pt idx="1">
                  <c:v>2375.5590000000002</c:v>
                </c:pt>
                <c:pt idx="2">
                  <c:v>1312.1659999999999</c:v>
                </c:pt>
                <c:pt idx="3">
                  <c:v>1191.635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8EB6-4970-99C7-3AE5B1DAE52D}"/>
            </c:ext>
          </c:extLst>
        </c:ser>
        <c:ser>
          <c:idx val="6"/>
          <c:order val="6"/>
          <c:tx>
            <c:strRef>
              <c:f>'Barras hpv-16'!$A$10</c:f>
              <c:strCache>
                <c:ptCount val="1"/>
                <c:pt idx="0">
                  <c:v>Natural infection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'Barras hpv-16'!$B$3:$E$3</c:f>
              <c:numCache>
                <c:formatCode>General</c:formatCode>
                <c:ptCount val="4"/>
                <c:pt idx="0">
                  <c:v>7</c:v>
                </c:pt>
                <c:pt idx="1">
                  <c:v>21</c:v>
                </c:pt>
                <c:pt idx="2">
                  <c:v>48</c:v>
                </c:pt>
                <c:pt idx="3">
                  <c:v>61</c:v>
                </c:pt>
              </c:numCache>
            </c:numRef>
          </c:cat>
          <c:val>
            <c:numRef>
              <c:f>'Barras hpv-16'!$B$10:$E$10</c:f>
              <c:numCache>
                <c:formatCode>0.00</c:formatCode>
                <c:ptCount val="4"/>
                <c:pt idx="0">
                  <c:v>29.8</c:v>
                </c:pt>
                <c:pt idx="1">
                  <c:v>29.8</c:v>
                </c:pt>
                <c:pt idx="2">
                  <c:v>29.8</c:v>
                </c:pt>
                <c:pt idx="3">
                  <c:v>29.8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8EB6-4970-99C7-3AE5B1DAE52D}"/>
            </c:ext>
          </c:extLst>
        </c:ser>
        <c:ser>
          <c:idx val="7"/>
          <c:order val="7"/>
          <c:tx>
            <c:strRef>
              <c:f>'Barras hpv-16'!$A$11</c:f>
              <c:strCache>
                <c:ptCount val="1"/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'Barras hpv-16'!$B$3:$E$3</c:f>
              <c:numCache>
                <c:formatCode>General</c:formatCode>
                <c:ptCount val="4"/>
                <c:pt idx="0">
                  <c:v>7</c:v>
                </c:pt>
                <c:pt idx="1">
                  <c:v>21</c:v>
                </c:pt>
                <c:pt idx="2">
                  <c:v>48</c:v>
                </c:pt>
                <c:pt idx="3">
                  <c:v>61</c:v>
                </c:pt>
              </c:numCache>
            </c:numRef>
          </c:cat>
          <c:val>
            <c:numRef>
              <c:f>'Barras hpv-16'!$B$11:$E$11</c:f>
              <c:numCache>
                <c:formatCode>General</c:formatCode>
                <c:ptCount val="4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8EB6-4970-99C7-3AE5B1DAE5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701416"/>
        <c:axId val="153914880"/>
      </c:lineChart>
      <c:catAx>
        <c:axId val="154701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r>
                  <a:rPr lang="en-US"/>
                  <a:t>Months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Medium Cond" panose="020B0606030402020204" pitchFamily="34" charset="0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pPr>
            <a:endParaRPr lang="es-MX"/>
          </a:p>
        </c:txPr>
        <c:crossAx val="153914880"/>
        <c:crosses val="autoZero"/>
        <c:auto val="1"/>
        <c:lblAlgn val="ctr"/>
        <c:lblOffset val="100"/>
        <c:noMultiLvlLbl val="0"/>
      </c:catAx>
      <c:valAx>
        <c:axId val="153914880"/>
        <c:scaling>
          <c:logBase val="10"/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r>
                  <a:rPr lang="en-US" sz="1400"/>
                  <a:t>GMTs (EU/ml) Log10 scale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Medium Cond" panose="020B0606030402020204" pitchFamily="34" charset="0"/>
                  <a:ea typeface="+mn-ea"/>
                  <a:cs typeface="+mn-cs"/>
                </a:defRPr>
              </a:pPr>
              <a:endParaRPr lang="es-MX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pPr>
            <a:endParaRPr lang="es-MX"/>
          </a:p>
        </c:txPr>
        <c:crossAx val="154701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7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Medium Cond" panose="020B0606030402020204" pitchFamily="34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Franklin Gothic Medium Cond" panose="020B0606030402020204" pitchFamily="34" charset="0"/>
        </a:defRPr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DB19C-1D2F-4676-8BEA-7957BD0A4AE4}" type="datetimeFigureOut">
              <a:rPr lang="es-MX" smtClean="0"/>
              <a:t>30/08/2017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F6566-A019-47EA-8726-B431E04799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6798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ss.gouv.qc.ca/sujets/santepub/vaccination/index.php?aid=136" TargetMode="External"/><Relationship Id="rId7" Type="http://schemas.openxmlformats.org/officeDocument/2006/relationships/hyperlink" Target="http://portalsaude.saude.gov.br/portalsaude/impressao/13361/785/ministerio-da-saude-amplia-faixa-etaria-da-vacina-contra-hpv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mg.co.za/print/2013-06-07-life-saving-cancer-vaccine-will-be-difficult-to-implement" TargetMode="External"/><Relationship Id="rId5" Type="http://schemas.openxmlformats.org/officeDocument/2006/relationships/hyperlink" Target="http://www.infovac.ch/index2.php?option=com_docman&amp;task=docget&amp;Itemid=1&amp;id=530" TargetMode="External"/><Relationship Id="rId4" Type="http://schemas.openxmlformats.org/officeDocument/2006/relationships/hyperlink" Target="http://www.bccdc.ca/NR/rdonlyres/A17B3DC6-5249-4ADB-8698-104A537FAC0F/0/HPVprofessionalQA_final__Aug1_ec.pdf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MX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1B50EA-C443-5A48-ABD0-B7896E2940EC}" type="slidenum">
              <a:rPr lang="es-MX"/>
              <a:pPr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2970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76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 defTabSz="91276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 defTabSz="91276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2" indent="-228587" defTabSz="91276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 defTabSz="91276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defTabSz="9127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defTabSz="9127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0" indent="-228587" defTabSz="9127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defTabSz="9127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3E6CD7C0-BE9F-4D59-A562-3A48E4BA5F4C}" type="slidenum">
              <a:rPr lang="en-US" smtClean="0">
                <a:solidFill>
                  <a:srgbClr val="000000"/>
                </a:solidFill>
                <a:latin typeface="Century Gothic" pitchFamily="34" charset="0"/>
              </a:rPr>
              <a:pPr eaLnBrk="1" hangingPunct="1"/>
              <a:t>9</a:t>
            </a:fld>
            <a:endParaRPr lang="en-US" dirty="0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127876" y="4149886"/>
            <a:ext cx="4643735" cy="518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8574" indent="-228574" eaLnBrk="1" hangingPunct="1">
              <a:buFontTx/>
              <a:buAutoNum type="arabicPeriod"/>
              <a:defRPr/>
            </a:pPr>
            <a:r>
              <a:rPr lang="en-US" sz="1000" dirty="0">
                <a:solidFill>
                  <a:srgbClr val="522D24"/>
                </a:solidFill>
                <a:latin typeface="Century Gothic" pitchFamily="34" charset="0"/>
              </a:rPr>
              <a:t>Quebec Department of Health and Social Services. Human Papillomavirus Viruses (HPV). </a:t>
            </a:r>
            <a:r>
              <a:rPr lang="en-US" sz="1000" dirty="0">
                <a:latin typeface="Century Gothic" panose="020B0502020202020204" pitchFamily="34" charset="0"/>
                <a:hlinkClick r:id="rId3"/>
              </a:rPr>
              <a:t>http://www.msss.gouv.qc.ca/sujets/santepub/vaccination/index.php?aid=136</a:t>
            </a:r>
            <a:r>
              <a:rPr lang="en-US" sz="1000" dirty="0">
                <a:latin typeface="Century Gothic" panose="020B0502020202020204" pitchFamily="34" charset="0"/>
              </a:rPr>
              <a:t>  </a:t>
            </a:r>
            <a:r>
              <a:rPr lang="en-US" sz="1000" dirty="0">
                <a:solidFill>
                  <a:srgbClr val="522D24"/>
                </a:solidFill>
                <a:latin typeface="Century Gothic" pitchFamily="34" charset="0"/>
              </a:rPr>
              <a:t>Accessed October 17, 2013	</a:t>
            </a:r>
          </a:p>
          <a:p>
            <a:pPr marL="228574" indent="-228574" eaLnBrk="1" hangingPunct="1">
              <a:buFontTx/>
              <a:buAutoNum type="arabicPeriod"/>
              <a:defRPr/>
            </a:pPr>
            <a:r>
              <a:rPr lang="en-US" sz="1000" dirty="0">
                <a:solidFill>
                  <a:srgbClr val="522D24"/>
                </a:solidFill>
                <a:latin typeface="Century Gothic" pitchFamily="34" charset="0"/>
              </a:rPr>
              <a:t>British Columbia Centre for Disease Control. Human Papillomavirus (HPV) Vaccine Extended Schedule: Health Care Professional Questions and Answers. </a:t>
            </a:r>
            <a:r>
              <a:rPr lang="en-US" sz="1000" dirty="0">
                <a:solidFill>
                  <a:srgbClr val="522D24"/>
                </a:solidFill>
                <a:latin typeface="Century Gothic" pitchFamily="34" charset="0"/>
                <a:hlinkClick r:id="rId4"/>
              </a:rPr>
              <a:t>http://www.bccdc.ca/NR/rdonlyres/A17B3DC6-5249-4ADB-8698-104A537FAC0F/0/HPVprofessionalQA_final__Aug1_ec.pdf</a:t>
            </a:r>
            <a:r>
              <a:rPr lang="en-US" sz="1000" dirty="0">
                <a:solidFill>
                  <a:srgbClr val="522D24"/>
                </a:solidFill>
                <a:latin typeface="Century Gothic" pitchFamily="34" charset="0"/>
              </a:rPr>
              <a:t>. Accessed October 17, 2013. </a:t>
            </a:r>
          </a:p>
          <a:p>
            <a:pPr marL="228574" indent="-228574" eaLnBrk="1" hangingPunct="1">
              <a:buFontTx/>
              <a:buAutoNum type="arabicPeriod"/>
              <a:defRPr/>
            </a:pPr>
            <a:r>
              <a:rPr lang="en-US" sz="1000" dirty="0">
                <a:solidFill>
                  <a:srgbClr val="522D24"/>
                </a:solidFill>
                <a:latin typeface="Century Gothic" pitchFamily="34" charset="0"/>
              </a:rPr>
              <a:t>Center for Disease Control. Morbidity and Mortality Weekly Report: Progress toward implementation of human papillomavirus vaccination — the Americas, 2006–2010.</a:t>
            </a:r>
          </a:p>
          <a:p>
            <a:pPr marL="228574" indent="-228574" eaLnBrk="1" hangingPunct="1">
              <a:buFontTx/>
              <a:buAutoNum type="arabicPeriod"/>
              <a:defRPr/>
            </a:pPr>
            <a:r>
              <a:rPr lang="en-US" sz="1000" dirty="0">
                <a:solidFill>
                  <a:srgbClr val="522D24"/>
                </a:solidFill>
                <a:latin typeface="Century Gothic" pitchFamily="34" charset="0"/>
              </a:rPr>
              <a:t>Switzerland Federal Commission for Vaccination.  Plan for Swiss vaccination.  January 2012. </a:t>
            </a:r>
            <a:r>
              <a:rPr lang="en-US" sz="1000" dirty="0">
                <a:latin typeface="Century Gothic" panose="020B0502020202020204" pitchFamily="34" charset="0"/>
                <a:hlinkClick r:id="rId5"/>
              </a:rPr>
              <a:t>http://www.infovac.ch/index2.php?option=com_docman&amp;task=docget&amp;Itemid=1&amp;id=530</a:t>
            </a:r>
            <a:r>
              <a:rPr lang="en-US" sz="1000" dirty="0">
                <a:latin typeface="Century Gothic" panose="020B0502020202020204" pitchFamily="34" charset="0"/>
              </a:rPr>
              <a:t>.  </a:t>
            </a:r>
            <a:r>
              <a:rPr lang="en-US" sz="1000" dirty="0">
                <a:solidFill>
                  <a:srgbClr val="522D24"/>
                </a:solidFill>
                <a:latin typeface="Century Gothic" panose="020B0502020202020204" pitchFamily="34" charset="0"/>
              </a:rPr>
              <a:t>Accessed October 17, 2013.</a:t>
            </a:r>
          </a:p>
          <a:p>
            <a:pPr marL="228574" indent="-228574" eaLnBrk="1" hangingPunct="1">
              <a:buFontTx/>
              <a:buAutoNum type="arabicPeriod"/>
              <a:defRPr/>
            </a:pPr>
            <a:r>
              <a:rPr lang="es-ES" sz="1000" dirty="0">
                <a:solidFill>
                  <a:srgbClr val="522D24"/>
                </a:solidFill>
                <a:latin typeface="Century Gothic" pitchFamily="34" charset="0"/>
              </a:rPr>
              <a:t>Justificación de Vacunación contra el Virus del Papiloma Humano (VPH)</a:t>
            </a:r>
          </a:p>
          <a:p>
            <a:pPr marL="228574" indent="-228574" eaLnBrk="1" hangingPunct="1">
              <a:defRPr/>
            </a:pPr>
            <a:r>
              <a:rPr lang="es-ES" sz="1000" dirty="0">
                <a:solidFill>
                  <a:srgbClr val="522D24"/>
                </a:solidFill>
                <a:latin typeface="Century Gothic" pitchFamily="34" charset="0"/>
              </a:rPr>
              <a:t>	Colombia 2013. Ministerio de Salud y Protección Social website</a:t>
            </a:r>
            <a:r>
              <a:rPr lang="en-US" sz="1000" dirty="0">
                <a:solidFill>
                  <a:srgbClr val="522D24"/>
                </a:solidFill>
                <a:latin typeface="Century Gothic"/>
              </a:rPr>
              <a:t>. http://www.agustinianosalitre.edu.co/Archivos Cargados/2013/JustificaciondeVacunacioncontraelVirusdelPapilomaHumanoVPH.pdf. Accessed October 17, 2013.</a:t>
            </a:r>
          </a:p>
          <a:p>
            <a:pPr marL="228574" indent="-228574" eaLnBrk="1" hangingPunct="1">
              <a:buAutoNum type="arabicPeriod" startAt="6"/>
              <a:defRPr/>
            </a:pPr>
            <a:r>
              <a:rPr lang="en-US" sz="1000" dirty="0">
                <a:solidFill>
                  <a:srgbClr val="522D24"/>
                </a:solidFill>
                <a:latin typeface="Century Gothic"/>
              </a:rPr>
              <a:t>Mail &amp; Guardian Online.  Life saving cancer vaccine will be difficult to implement.  07 Jun 2013. </a:t>
            </a:r>
            <a:r>
              <a:rPr lang="en-US" sz="1000" dirty="0">
                <a:latin typeface="Century Gothic" panose="020B0502020202020204" pitchFamily="34" charset="0"/>
                <a:hlinkClick r:id="rId6"/>
              </a:rPr>
              <a:t>http://mg.co.za/print/2013-06-07-life-saving-cancer-vaccine-will-be-difficult-to-implement</a:t>
            </a:r>
            <a:r>
              <a:rPr lang="en-US" sz="1000" dirty="0">
                <a:latin typeface="Century Gothic" panose="020B0502020202020204" pitchFamily="34" charset="0"/>
              </a:rPr>
              <a:t>  </a:t>
            </a:r>
            <a:r>
              <a:rPr lang="en-US" sz="1000" dirty="0">
                <a:solidFill>
                  <a:srgbClr val="522D24"/>
                </a:solidFill>
                <a:latin typeface="Century Gothic" panose="020B0502020202020204" pitchFamily="34" charset="0"/>
              </a:rPr>
              <a:t>Accessed October 18, 2013</a:t>
            </a:r>
          </a:p>
          <a:p>
            <a:pPr marL="228574" indent="-228574" eaLnBrk="1" hangingPunct="1">
              <a:buFontTx/>
              <a:buAutoNum type="arabicPeriod" startAt="6"/>
              <a:defRPr/>
            </a:pPr>
            <a:r>
              <a:rPr lang="en-US" sz="1000" dirty="0">
                <a:solidFill>
                  <a:srgbClr val="522D24"/>
                </a:solidFill>
                <a:latin typeface="Century Gothic"/>
              </a:rPr>
              <a:t>Brazil Ministry of Health.  Ministry of Health broadens age of HPV vaccine. </a:t>
            </a:r>
            <a:r>
              <a:rPr lang="en-US" sz="1000" dirty="0">
                <a:latin typeface="Century Gothic" panose="020B0502020202020204" pitchFamily="34" charset="0"/>
                <a:hlinkClick r:id="rId7"/>
              </a:rPr>
              <a:t>http://portalsaude.saude.gov.br/portalsaude/impressao/13361/785/ministerio-da-saude-amplia-faixa-etaria-da-vacina-contra-hpv.html</a:t>
            </a:r>
            <a:r>
              <a:rPr lang="en-US" sz="1000" dirty="0">
                <a:latin typeface="Century Gothic" panose="020B0502020202020204" pitchFamily="34" charset="0"/>
              </a:rPr>
              <a:t>  </a:t>
            </a:r>
            <a:r>
              <a:rPr lang="en-US" sz="1000" dirty="0">
                <a:solidFill>
                  <a:srgbClr val="522D24"/>
                </a:solidFill>
                <a:latin typeface="Century Gothic" panose="020B0502020202020204" pitchFamily="34" charset="0"/>
              </a:rPr>
              <a:t>Accessed October 18, 2013</a:t>
            </a:r>
          </a:p>
          <a:p>
            <a:pPr marL="228574" indent="-228574" eaLnBrk="1" hangingPunct="1">
              <a:defRPr/>
            </a:pPr>
            <a:endParaRPr lang="en-US" sz="1100" dirty="0">
              <a:solidFill>
                <a:srgbClr val="522D24"/>
              </a:solidFill>
              <a:latin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" y="907230"/>
            <a:ext cx="995642" cy="3368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9730" tIns="44865" rIns="89730" bIns="44865" rtlCol="0">
            <a:spAutoFit/>
          </a:bodyPr>
          <a:lstStyle/>
          <a:p>
            <a:r>
              <a:rPr lang="en-US" sz="800" dirty="0"/>
              <a:t>Quebec HPV 2013/p2A</a:t>
            </a:r>
          </a:p>
        </p:txBody>
      </p:sp>
      <p:sp>
        <p:nvSpPr>
          <p:cNvPr id="3" name="Left Bracket 2"/>
          <p:cNvSpPr/>
          <p:nvPr/>
        </p:nvSpPr>
        <p:spPr>
          <a:xfrm>
            <a:off x="1757930" y="1963060"/>
            <a:ext cx="70006" cy="195524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9730" tIns="44865" rIns="89730" bIns="44865"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2" idx="3"/>
            <a:endCxn id="3" idx="1"/>
          </p:cNvCxnSpPr>
          <p:nvPr/>
        </p:nvCxnSpPr>
        <p:spPr>
          <a:xfrm>
            <a:off x="995641" y="1075644"/>
            <a:ext cx="762289" cy="9851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eft Bracket 8"/>
          <p:cNvSpPr/>
          <p:nvPr/>
        </p:nvSpPr>
        <p:spPr>
          <a:xfrm>
            <a:off x="1829235" y="2425787"/>
            <a:ext cx="70006" cy="30372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9730" tIns="44865" rIns="89730" bIns="44865"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11" idx="3"/>
            <a:endCxn id="9" idx="1"/>
          </p:cNvCxnSpPr>
          <p:nvPr/>
        </p:nvCxnSpPr>
        <p:spPr>
          <a:xfrm>
            <a:off x="995642" y="1408648"/>
            <a:ext cx="833593" cy="11690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1240234"/>
            <a:ext cx="995642" cy="3368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9730" tIns="44865" rIns="89730" bIns="44865" rtlCol="0">
            <a:spAutoFit/>
          </a:bodyPr>
          <a:lstStyle/>
          <a:p>
            <a:r>
              <a:rPr lang="en-US" sz="800" dirty="0"/>
              <a:t>Quebec HPV 2013/p2B</a:t>
            </a:r>
          </a:p>
        </p:txBody>
      </p:sp>
      <p:sp>
        <p:nvSpPr>
          <p:cNvPr id="14" name="Left Bracket 13"/>
          <p:cNvSpPr/>
          <p:nvPr/>
        </p:nvSpPr>
        <p:spPr>
          <a:xfrm>
            <a:off x="1838316" y="3091852"/>
            <a:ext cx="70006" cy="30372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9730" tIns="44865" rIns="89730" bIns="44865"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11" idx="3"/>
            <a:endCxn id="14" idx="1"/>
          </p:cNvCxnSpPr>
          <p:nvPr/>
        </p:nvCxnSpPr>
        <p:spPr>
          <a:xfrm>
            <a:off x="995642" y="1408648"/>
            <a:ext cx="842674" cy="18350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2" y="1561986"/>
            <a:ext cx="995642" cy="2137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9730" tIns="44865" rIns="89730" bIns="44865" rtlCol="0">
            <a:spAutoFit/>
          </a:bodyPr>
          <a:lstStyle/>
          <a:p>
            <a:r>
              <a:rPr lang="en-US" sz="800" dirty="0"/>
              <a:t>BC CDC 2013/p2A</a:t>
            </a:r>
          </a:p>
        </p:txBody>
      </p:sp>
      <p:sp>
        <p:nvSpPr>
          <p:cNvPr id="18" name="Left Bracket 17"/>
          <p:cNvSpPr/>
          <p:nvPr/>
        </p:nvSpPr>
        <p:spPr>
          <a:xfrm>
            <a:off x="1813679" y="2175527"/>
            <a:ext cx="70006" cy="195524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9730" tIns="44865" rIns="89730" bIns="44865"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7" idx="3"/>
            <a:endCxn id="18" idx="1"/>
          </p:cNvCxnSpPr>
          <p:nvPr/>
        </p:nvCxnSpPr>
        <p:spPr>
          <a:xfrm>
            <a:off x="995640" y="1668845"/>
            <a:ext cx="818039" cy="6044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eft Bracket 20"/>
          <p:cNvSpPr/>
          <p:nvPr/>
        </p:nvSpPr>
        <p:spPr>
          <a:xfrm>
            <a:off x="1814981" y="2747743"/>
            <a:ext cx="70006" cy="30372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9730" tIns="44865" rIns="89730" bIns="44865"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17" idx="3"/>
            <a:endCxn id="21" idx="1"/>
          </p:cNvCxnSpPr>
          <p:nvPr/>
        </p:nvCxnSpPr>
        <p:spPr>
          <a:xfrm>
            <a:off x="995640" y="1668845"/>
            <a:ext cx="819341" cy="12307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Left Bracket 23"/>
          <p:cNvSpPr/>
          <p:nvPr/>
        </p:nvSpPr>
        <p:spPr>
          <a:xfrm>
            <a:off x="1839618" y="3484194"/>
            <a:ext cx="70006" cy="30372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9730" tIns="44865" rIns="89730" bIns="44865"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17" idx="3"/>
            <a:endCxn id="24" idx="1"/>
          </p:cNvCxnSpPr>
          <p:nvPr/>
        </p:nvCxnSpPr>
        <p:spPr>
          <a:xfrm>
            <a:off x="995640" y="1668845"/>
            <a:ext cx="843978" cy="19672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-3" y="574227"/>
            <a:ext cx="995642" cy="3368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9730" tIns="44865" rIns="89730" bIns="44865" rtlCol="0">
            <a:spAutoFit/>
          </a:bodyPr>
          <a:lstStyle/>
          <a:p>
            <a:r>
              <a:rPr lang="en-US" sz="800" dirty="0"/>
              <a:t>CDC MMWR 2011/p1383A</a:t>
            </a:r>
          </a:p>
        </p:txBody>
      </p:sp>
      <p:sp>
        <p:nvSpPr>
          <p:cNvPr id="28" name="Left Bracket 27"/>
          <p:cNvSpPr/>
          <p:nvPr/>
        </p:nvSpPr>
        <p:spPr>
          <a:xfrm>
            <a:off x="2544825" y="1964369"/>
            <a:ext cx="70006" cy="195524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9730" tIns="44865" rIns="89730" bIns="44865"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27" idx="3"/>
            <a:endCxn id="28" idx="1"/>
          </p:cNvCxnSpPr>
          <p:nvPr/>
        </p:nvCxnSpPr>
        <p:spPr>
          <a:xfrm>
            <a:off x="995639" y="742641"/>
            <a:ext cx="1549186" cy="1319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0" y="241223"/>
            <a:ext cx="995642" cy="3368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9730" tIns="44865" rIns="89730" bIns="44865" rtlCol="0">
            <a:spAutoFit/>
          </a:bodyPr>
          <a:lstStyle/>
          <a:p>
            <a:r>
              <a:rPr lang="en-US" sz="800" dirty="0"/>
              <a:t>CDC MMWR 2011/p1383B</a:t>
            </a:r>
          </a:p>
        </p:txBody>
      </p:sp>
      <p:sp>
        <p:nvSpPr>
          <p:cNvPr id="32" name="Left Bracket 31"/>
          <p:cNvSpPr/>
          <p:nvPr/>
        </p:nvSpPr>
        <p:spPr>
          <a:xfrm>
            <a:off x="2553906" y="2419276"/>
            <a:ext cx="70006" cy="30372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9730" tIns="44865" rIns="89730" bIns="44865"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31" idx="3"/>
            <a:endCxn id="32" idx="1"/>
          </p:cNvCxnSpPr>
          <p:nvPr/>
        </p:nvCxnSpPr>
        <p:spPr>
          <a:xfrm>
            <a:off x="995642" y="409637"/>
            <a:ext cx="1558264" cy="21615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95638" y="0"/>
            <a:ext cx="995642" cy="2137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9730" tIns="44865" rIns="89730" bIns="44865" rtlCol="0">
            <a:spAutoFit/>
          </a:bodyPr>
          <a:lstStyle/>
          <a:p>
            <a:r>
              <a:rPr lang="en-US" sz="800" dirty="0"/>
              <a:t>INFOVAC 2012/p1A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95637" y="333004"/>
            <a:ext cx="995642" cy="2137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9730" tIns="44865" rIns="89730" bIns="44865" rtlCol="0">
            <a:spAutoFit/>
          </a:bodyPr>
          <a:lstStyle/>
          <a:p>
            <a:r>
              <a:rPr lang="en-US" sz="800" dirty="0"/>
              <a:t>INFOVAC 2012/p1B</a:t>
            </a:r>
          </a:p>
        </p:txBody>
      </p:sp>
      <p:sp>
        <p:nvSpPr>
          <p:cNvPr id="37" name="Left Bracket 36"/>
          <p:cNvSpPr/>
          <p:nvPr/>
        </p:nvSpPr>
        <p:spPr>
          <a:xfrm>
            <a:off x="3152823" y="1950037"/>
            <a:ext cx="70006" cy="195524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9730" tIns="44865" rIns="89730" bIns="44865"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35" idx="3"/>
            <a:endCxn id="37" idx="1"/>
          </p:cNvCxnSpPr>
          <p:nvPr/>
        </p:nvCxnSpPr>
        <p:spPr>
          <a:xfrm>
            <a:off x="1991280" y="106859"/>
            <a:ext cx="1161543" cy="19409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eft Bracket 39"/>
          <p:cNvSpPr/>
          <p:nvPr/>
        </p:nvSpPr>
        <p:spPr>
          <a:xfrm>
            <a:off x="3084122" y="2425788"/>
            <a:ext cx="70006" cy="30372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9730" tIns="44865" rIns="89730" bIns="44865"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stCxn id="35" idx="3"/>
            <a:endCxn id="40" idx="1"/>
          </p:cNvCxnSpPr>
          <p:nvPr/>
        </p:nvCxnSpPr>
        <p:spPr>
          <a:xfrm>
            <a:off x="1991280" y="106859"/>
            <a:ext cx="1092842" cy="24707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Left Bracket 42"/>
          <p:cNvSpPr/>
          <p:nvPr/>
        </p:nvSpPr>
        <p:spPr>
          <a:xfrm>
            <a:off x="3116537" y="3091853"/>
            <a:ext cx="70006" cy="30372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9730" tIns="44865" rIns="89730" bIns="44865"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stCxn id="36" idx="3"/>
            <a:endCxn id="43" idx="1"/>
          </p:cNvCxnSpPr>
          <p:nvPr/>
        </p:nvCxnSpPr>
        <p:spPr>
          <a:xfrm>
            <a:off x="1991279" y="439863"/>
            <a:ext cx="1125258" cy="28038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991279" y="1303"/>
            <a:ext cx="1092843" cy="2119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9730" tIns="44865" rIns="89730" bIns="44865" rtlCol="0">
            <a:spAutoFit/>
          </a:bodyPr>
          <a:lstStyle/>
          <a:p>
            <a:r>
              <a:rPr lang="en-US" sz="800" dirty="0"/>
              <a:t>Colombia 2013/p3A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991279" y="213215"/>
            <a:ext cx="1092843" cy="2119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9730" tIns="44865" rIns="89730" bIns="44865" rtlCol="0">
            <a:spAutoFit/>
          </a:bodyPr>
          <a:lstStyle/>
          <a:p>
            <a:r>
              <a:rPr lang="en-US" sz="800" dirty="0"/>
              <a:t>Colombia 2013/p3B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991208" y="425128"/>
            <a:ext cx="1092843" cy="2119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9730" tIns="44865" rIns="89730" bIns="44865" rtlCol="0">
            <a:spAutoFit/>
          </a:bodyPr>
          <a:lstStyle/>
          <a:p>
            <a:r>
              <a:rPr lang="en-US" sz="800" dirty="0"/>
              <a:t>Colombia 2013/p3C</a:t>
            </a:r>
          </a:p>
        </p:txBody>
      </p:sp>
      <p:sp>
        <p:nvSpPr>
          <p:cNvPr id="50" name="Left Bracket 49"/>
          <p:cNvSpPr/>
          <p:nvPr/>
        </p:nvSpPr>
        <p:spPr>
          <a:xfrm>
            <a:off x="3776378" y="1951346"/>
            <a:ext cx="70006" cy="195524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9730" tIns="44865" rIns="89730" bIns="44865"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48" idx="3"/>
            <a:endCxn id="50" idx="1"/>
          </p:cNvCxnSpPr>
          <p:nvPr/>
        </p:nvCxnSpPr>
        <p:spPr>
          <a:xfrm>
            <a:off x="3084122" y="319172"/>
            <a:ext cx="692256" cy="1729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Left Bracket 52"/>
          <p:cNvSpPr/>
          <p:nvPr/>
        </p:nvSpPr>
        <p:spPr>
          <a:xfrm>
            <a:off x="3754345" y="2411456"/>
            <a:ext cx="70006" cy="30372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9730" tIns="44865" rIns="89730" bIns="44865"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>
            <a:stCxn id="49" idx="3"/>
            <a:endCxn id="53" idx="1"/>
          </p:cNvCxnSpPr>
          <p:nvPr/>
        </p:nvCxnSpPr>
        <p:spPr>
          <a:xfrm>
            <a:off x="3084050" y="531084"/>
            <a:ext cx="670295" cy="20322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eft Bracket 55"/>
          <p:cNvSpPr/>
          <p:nvPr/>
        </p:nvSpPr>
        <p:spPr>
          <a:xfrm>
            <a:off x="3746567" y="3091853"/>
            <a:ext cx="70006" cy="30372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9730" tIns="44865" rIns="89730" bIns="44865"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>
            <a:stCxn id="47" idx="3"/>
            <a:endCxn id="56" idx="1"/>
          </p:cNvCxnSpPr>
          <p:nvPr/>
        </p:nvCxnSpPr>
        <p:spPr>
          <a:xfrm>
            <a:off x="3084122" y="107260"/>
            <a:ext cx="662445" cy="31364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8" idx="3"/>
          </p:cNvCxnSpPr>
          <p:nvPr/>
        </p:nvCxnSpPr>
        <p:spPr>
          <a:xfrm>
            <a:off x="3084122" y="319172"/>
            <a:ext cx="662445" cy="29245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098305" y="2175526"/>
            <a:ext cx="759695" cy="3368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9730" tIns="44865" rIns="89730" bIns="44865" rtlCol="0">
            <a:spAutoFit/>
          </a:bodyPr>
          <a:lstStyle/>
          <a:p>
            <a:r>
              <a:rPr lang="en-US" sz="800" dirty="0"/>
              <a:t>Brazil </a:t>
            </a:r>
            <a:r>
              <a:rPr lang="en-US" sz="800" dirty="0" err="1"/>
              <a:t>MoH</a:t>
            </a:r>
            <a:r>
              <a:rPr lang="en-US" sz="800" dirty="0"/>
              <a:t> 2013/p1A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098305" y="2515770"/>
            <a:ext cx="747994" cy="3368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9730" tIns="44865" rIns="89730" bIns="44865" rtlCol="0">
            <a:spAutoFit/>
          </a:bodyPr>
          <a:lstStyle/>
          <a:p>
            <a:r>
              <a:rPr lang="en-US" sz="800" dirty="0"/>
              <a:t>Brazil </a:t>
            </a:r>
            <a:r>
              <a:rPr lang="en-US" sz="800" dirty="0" err="1"/>
              <a:t>MoH</a:t>
            </a:r>
            <a:r>
              <a:rPr lang="en-US" sz="800" dirty="0"/>
              <a:t> 2013/p1B</a:t>
            </a:r>
          </a:p>
        </p:txBody>
      </p:sp>
      <p:sp>
        <p:nvSpPr>
          <p:cNvPr id="60" name="Right Bracket 59"/>
          <p:cNvSpPr/>
          <p:nvPr/>
        </p:nvSpPr>
        <p:spPr>
          <a:xfrm>
            <a:off x="5421579" y="1963060"/>
            <a:ext cx="93342" cy="182501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9730" tIns="44865" rIns="89730" bIns="44865" rtlCol="0" anchor="ctr"/>
          <a:lstStyle/>
          <a:p>
            <a:pPr algn="ctr"/>
            <a:endParaRPr lang="en-US"/>
          </a:p>
        </p:txBody>
      </p:sp>
      <p:cxnSp>
        <p:nvCxnSpPr>
          <p:cNvPr id="34816" name="Straight Connector 34815"/>
          <p:cNvCxnSpPr>
            <a:endCxn id="62" idx="1"/>
          </p:cNvCxnSpPr>
          <p:nvPr/>
        </p:nvCxnSpPr>
        <p:spPr>
          <a:xfrm>
            <a:off x="5514922" y="2047798"/>
            <a:ext cx="583383" cy="2961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ight Bracket 66"/>
          <p:cNvSpPr/>
          <p:nvPr/>
        </p:nvSpPr>
        <p:spPr>
          <a:xfrm>
            <a:off x="5468250" y="2402326"/>
            <a:ext cx="102420" cy="345418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9730" tIns="44865" rIns="89730" bIns="44865"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>
            <a:stCxn id="67" idx="2"/>
            <a:endCxn id="62" idx="1"/>
          </p:cNvCxnSpPr>
          <p:nvPr/>
        </p:nvCxnSpPr>
        <p:spPr>
          <a:xfrm flipV="1">
            <a:off x="5570670" y="2343940"/>
            <a:ext cx="527635" cy="2310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ight Bracket 74"/>
          <p:cNvSpPr/>
          <p:nvPr/>
        </p:nvSpPr>
        <p:spPr>
          <a:xfrm>
            <a:off x="5438440" y="3068391"/>
            <a:ext cx="102420" cy="345418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9730" tIns="44865" rIns="89730" bIns="44865"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>
            <a:stCxn id="75" idx="2"/>
            <a:endCxn id="62" idx="1"/>
          </p:cNvCxnSpPr>
          <p:nvPr/>
        </p:nvCxnSpPr>
        <p:spPr>
          <a:xfrm flipV="1">
            <a:off x="5540860" y="2343940"/>
            <a:ext cx="557445" cy="897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67" idx="2"/>
            <a:endCxn id="63" idx="1"/>
          </p:cNvCxnSpPr>
          <p:nvPr/>
        </p:nvCxnSpPr>
        <p:spPr>
          <a:xfrm>
            <a:off x="5570670" y="2575035"/>
            <a:ext cx="527635" cy="1091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6086605" y="152670"/>
            <a:ext cx="759695" cy="4599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9730" tIns="44865" rIns="89730" bIns="44865" rtlCol="0">
            <a:spAutoFit/>
          </a:bodyPr>
          <a:lstStyle/>
          <a:p>
            <a:r>
              <a:rPr lang="en-US" sz="800" dirty="0"/>
              <a:t>SA Mail &amp; Guardian 2013/p2A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086604" y="606767"/>
            <a:ext cx="759695" cy="4599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9730" tIns="44865" rIns="89730" bIns="44865" rtlCol="0">
            <a:spAutoFit/>
          </a:bodyPr>
          <a:lstStyle/>
          <a:p>
            <a:r>
              <a:rPr lang="en-US" sz="800" dirty="0"/>
              <a:t>SA Mail &amp; Guardian 2013/p1A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086603" y="1060863"/>
            <a:ext cx="759695" cy="4599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9730" tIns="44865" rIns="89730" bIns="44865" rtlCol="0">
            <a:spAutoFit/>
          </a:bodyPr>
          <a:lstStyle/>
          <a:p>
            <a:r>
              <a:rPr lang="en-US" sz="800" dirty="0"/>
              <a:t>SA Mail &amp; Guardian 2013/p4A</a:t>
            </a:r>
          </a:p>
        </p:txBody>
      </p:sp>
      <p:sp>
        <p:nvSpPr>
          <p:cNvPr id="85" name="Right Bracket 84"/>
          <p:cNvSpPr/>
          <p:nvPr/>
        </p:nvSpPr>
        <p:spPr>
          <a:xfrm>
            <a:off x="4730626" y="1964369"/>
            <a:ext cx="93342" cy="182501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9730" tIns="44865" rIns="89730" bIns="44865"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/>
          <p:cNvCxnSpPr>
            <a:endCxn id="82" idx="1"/>
          </p:cNvCxnSpPr>
          <p:nvPr/>
        </p:nvCxnSpPr>
        <p:spPr>
          <a:xfrm flipV="1">
            <a:off x="4823968" y="382639"/>
            <a:ext cx="1262637" cy="16664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ight Bracket 87"/>
          <p:cNvSpPr/>
          <p:nvPr/>
        </p:nvSpPr>
        <p:spPr>
          <a:xfrm>
            <a:off x="4738406" y="2380173"/>
            <a:ext cx="102420" cy="345418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9730" tIns="44865" rIns="89730" bIns="44865"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>
            <a:stCxn id="88" idx="2"/>
            <a:endCxn id="83" idx="1"/>
          </p:cNvCxnSpPr>
          <p:nvPr/>
        </p:nvCxnSpPr>
        <p:spPr>
          <a:xfrm flipV="1">
            <a:off x="4840826" y="836736"/>
            <a:ext cx="1245778" cy="17161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ight Bracket 90"/>
          <p:cNvSpPr/>
          <p:nvPr/>
        </p:nvSpPr>
        <p:spPr>
          <a:xfrm>
            <a:off x="4746184" y="3068391"/>
            <a:ext cx="102420" cy="345418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9730" tIns="44865" rIns="89730" bIns="44865"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>
            <a:stCxn id="91" idx="2"/>
            <a:endCxn id="84" idx="1"/>
          </p:cNvCxnSpPr>
          <p:nvPr/>
        </p:nvCxnSpPr>
        <p:spPr>
          <a:xfrm flipV="1">
            <a:off x="4848604" y="1290832"/>
            <a:ext cx="1237999" cy="19502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49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F6566-A019-47EA-8726-B431E04799F0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9185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521E-85F5-4C22-A2BB-02F88E6B47F9}" type="datetime1">
              <a:rPr lang="es-MX" smtClean="0"/>
              <a:t>30/08/2017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DD8B6F0-F8BC-4359-9868-3C357771A29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28533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08AF-39FF-4F96-80D9-6155ED7F2753}" type="datetime1">
              <a:rPr lang="es-MX" smtClean="0"/>
              <a:t>30/08/2017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B6F0-F8BC-4359-9868-3C357771A2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833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D9F2-B13C-4C40-9DBB-BD79B93DC257}" type="datetime1">
              <a:rPr lang="es-MX" smtClean="0"/>
              <a:t>30/08/2017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B6F0-F8BC-4359-9868-3C357771A2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0685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/>
          <a:lstStyle/>
          <a:p>
            <a:fld id="{DAFA6805-71E4-4B89-B593-B6AB53C6857E}" type="datetime1">
              <a:rPr lang="es-MX" smtClean="0"/>
              <a:t>30/08/2017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Rectángulo 5"/>
          <p:cNvSpPr/>
          <p:nvPr userDrawn="1"/>
        </p:nvSpPr>
        <p:spPr>
          <a:xfrm>
            <a:off x="0" y="6525344"/>
            <a:ext cx="12144672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sp>
        <p:nvSpPr>
          <p:cNvPr id="7" name="Rectángulo 6"/>
          <p:cNvSpPr/>
          <p:nvPr userDrawn="1"/>
        </p:nvSpPr>
        <p:spPr>
          <a:xfrm>
            <a:off x="3695733" y="908720"/>
            <a:ext cx="5952661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</p:spTree>
    <p:extLst>
      <p:ext uri="{BB962C8B-B14F-4D97-AF65-F5344CB8AC3E}">
        <p14:creationId xmlns:p14="http://schemas.microsoft.com/office/powerpoint/2010/main" val="1108549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AFCC-789C-4931-99D0-468778875CE7}" type="datetime1">
              <a:rPr lang="es-MX" smtClean="0"/>
              <a:t>30/08/2017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DD8B6F0-F8BC-4359-9868-3C357771A29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180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414D-C819-4A87-A1B0-5CE8699E4F68}" type="datetime1">
              <a:rPr lang="es-MX" smtClean="0"/>
              <a:t>30/08/2017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B6F0-F8BC-4359-9868-3C357771A2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276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3747-DD51-4A40-A2EE-E0D486FE0EA7}" type="datetime1">
              <a:rPr lang="es-MX" smtClean="0"/>
              <a:t>30/08/2017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B6F0-F8BC-4359-9868-3C357771A2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949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03E7-ECB6-478D-9D00-13491ADA16C5}" type="datetime1">
              <a:rPr lang="es-MX" smtClean="0"/>
              <a:t>30/08/2017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B6F0-F8BC-4359-9868-3C357771A2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0665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4602-7E36-4268-83CB-2F3ABBDEAFE6}" type="datetime1">
              <a:rPr lang="es-MX" smtClean="0"/>
              <a:t>30/08/2017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DD8B6F0-F8BC-4359-9868-3C357771A29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80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36C6-6F2B-4815-951A-9E9614319B30}" type="datetime1">
              <a:rPr lang="es-MX" smtClean="0"/>
              <a:t>30/08/2017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DD8B6F0-F8BC-4359-9868-3C357771A29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27754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4ABC-C5C4-4E8F-B936-529CEE24AA51}" type="datetime1">
              <a:rPr lang="es-MX" smtClean="0"/>
              <a:t>30/08/2017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B6F0-F8BC-4359-9868-3C357771A2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202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3821C-28FA-4AFE-9588-68B1017D02F5}" type="datetime1">
              <a:rPr lang="es-MX" smtClean="0"/>
              <a:t>30/08/2017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B6F0-F8BC-4359-9868-3C357771A2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1472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8A997-1D7A-463A-BED4-61EA82D00F4D}" type="datetime1">
              <a:rPr lang="es-MX" smtClean="0"/>
              <a:t>30/08/2017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8B6F0-F8BC-4359-9868-3C357771A294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Rectángulo 6"/>
          <p:cNvSpPr/>
          <p:nvPr userDrawn="1"/>
        </p:nvSpPr>
        <p:spPr>
          <a:xfrm>
            <a:off x="0" y="6443225"/>
            <a:ext cx="12192000" cy="191373"/>
          </a:xfrm>
          <a:prstGeom prst="rect">
            <a:avLst/>
          </a:prstGeom>
          <a:solidFill>
            <a:srgbClr val="F2F1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 userDrawn="1"/>
        </p:nvSpPr>
        <p:spPr>
          <a:xfrm>
            <a:off x="11035862" y="6443225"/>
            <a:ext cx="317938" cy="1913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 userDrawn="1"/>
        </p:nvSpPr>
        <p:spPr>
          <a:xfrm>
            <a:off x="136195" y="0"/>
            <a:ext cx="115325" cy="5486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/>
          <p:cNvSpPr/>
          <p:nvPr userDrawn="1"/>
        </p:nvSpPr>
        <p:spPr>
          <a:xfrm>
            <a:off x="136195" y="504944"/>
            <a:ext cx="115325" cy="711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/>
          <p:cNvSpPr/>
          <p:nvPr userDrawn="1"/>
        </p:nvSpPr>
        <p:spPr>
          <a:xfrm>
            <a:off x="136193" y="549445"/>
            <a:ext cx="115325" cy="711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/>
          <p:cNvSpPr/>
          <p:nvPr userDrawn="1"/>
        </p:nvSpPr>
        <p:spPr>
          <a:xfrm>
            <a:off x="136193" y="606468"/>
            <a:ext cx="115325" cy="7116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/>
          <p:cNvSpPr txBox="1"/>
          <p:nvPr userDrawn="1"/>
        </p:nvSpPr>
        <p:spPr>
          <a:xfrm>
            <a:off x="740552" y="6423495"/>
            <a:ext cx="81781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i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Innovación en prevención primaria y secundaria en cáncer cervical</a:t>
            </a:r>
          </a:p>
        </p:txBody>
      </p:sp>
    </p:spTree>
    <p:extLst>
      <p:ext uri="{BB962C8B-B14F-4D97-AF65-F5344CB8AC3E}">
        <p14:creationId xmlns:p14="http://schemas.microsoft.com/office/powerpoint/2010/main" val="342397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0" r="2941"/>
          <a:stretch/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6124770" y="0"/>
            <a:ext cx="6067230" cy="6858000"/>
          </a:xfrm>
          <a:prstGeom prst="rect">
            <a:avLst/>
          </a:prstGeom>
          <a:solidFill>
            <a:schemeClr val="bg2">
              <a:lumMod val="1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/>
          </a:p>
        </p:txBody>
      </p:sp>
      <p:sp>
        <p:nvSpPr>
          <p:cNvPr id="19" name="Rectángulo 18"/>
          <p:cNvSpPr/>
          <p:nvPr/>
        </p:nvSpPr>
        <p:spPr>
          <a:xfrm>
            <a:off x="6143951" y="5984875"/>
            <a:ext cx="6067229" cy="873125"/>
          </a:xfrm>
          <a:prstGeom prst="rect">
            <a:avLst/>
          </a:prstGeom>
          <a:solidFill>
            <a:srgbClr val="EF4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4 Título"/>
          <p:cNvSpPr txBox="1">
            <a:spLocks/>
          </p:cNvSpPr>
          <p:nvPr/>
        </p:nvSpPr>
        <p:spPr>
          <a:xfrm>
            <a:off x="6679071" y="1149439"/>
            <a:ext cx="4996991" cy="328809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800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Innovación en prevención primaria y secundaria en cáncer </a:t>
            </a:r>
            <a:r>
              <a:rPr lang="es-MX" sz="4800" dirty="0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cervical</a:t>
            </a:r>
            <a:endParaRPr lang="es-MX" sz="4800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6747881" y="4506606"/>
            <a:ext cx="4209044" cy="781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>
              <a:lnSpc>
                <a:spcPts val="1200"/>
              </a:lnSpc>
            </a:pPr>
            <a:r>
              <a:rPr lang="es-ES" sz="2400" dirty="0">
                <a:solidFill>
                  <a:schemeClr val="bg1"/>
                </a:solidFill>
                <a:latin typeface="Franklin Gothic Medium Cond" panose="020B0606030402020204" pitchFamily="34" charset="0"/>
                <a:cs typeface="Arial" pitchFamily="34" charset="0"/>
              </a:rPr>
              <a:t>Eduardo Lazcano-Ponce</a:t>
            </a:r>
          </a:p>
          <a:p>
            <a:pPr>
              <a:lnSpc>
                <a:spcPts val="1200"/>
              </a:lnSpc>
            </a:pPr>
            <a:endParaRPr lang="es-ES" sz="2400" dirty="0">
              <a:solidFill>
                <a:schemeClr val="bg1"/>
              </a:solidFill>
              <a:latin typeface="Franklin Gothic Medium Cond" panose="020B0606030402020204" pitchFamily="34" charset="0"/>
              <a:cs typeface="Arial" pitchFamily="34" charset="0"/>
            </a:endParaRPr>
          </a:p>
          <a:p>
            <a:pPr>
              <a:lnSpc>
                <a:spcPts val="1200"/>
              </a:lnSpc>
            </a:pPr>
            <a:r>
              <a:rPr lang="es-ES" sz="2400" dirty="0" smtClean="0">
                <a:solidFill>
                  <a:schemeClr val="bg1"/>
                </a:solidFill>
                <a:latin typeface="Franklin Gothic Medium Cond" panose="020B0606030402020204" pitchFamily="34" charset="0"/>
                <a:cs typeface="Arial" pitchFamily="34" charset="0"/>
              </a:rPr>
              <a:t>Agosto de </a:t>
            </a:r>
            <a:r>
              <a:rPr lang="es-ES" sz="2400" dirty="0">
                <a:solidFill>
                  <a:schemeClr val="bg1"/>
                </a:solidFill>
                <a:latin typeface="Franklin Gothic Medium Cond" panose="020B0606030402020204" pitchFamily="34" charset="0"/>
                <a:cs typeface="Arial" pitchFamily="34" charset="0"/>
              </a:rPr>
              <a:t>2017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537" y="6097887"/>
            <a:ext cx="1872208" cy="647099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B6F0-F8BC-4359-9868-3C357771A294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261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3"/>
          <a:stretch/>
        </p:blipFill>
        <p:spPr>
          <a:xfrm>
            <a:off x="1355069" y="0"/>
            <a:ext cx="9481861" cy="6858000"/>
          </a:xfrm>
          <a:prstGeom prst="rect">
            <a:avLst/>
          </a:prstGeom>
        </p:spPr>
      </p:pic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B6F0-F8BC-4359-9868-3C357771A294}" type="slidenum">
              <a:rPr lang="es-MX" smtClean="0"/>
              <a:pPr/>
              <a:t>10</a:t>
            </a:fld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0" y="6298324"/>
            <a:ext cx="1418897" cy="423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109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6537" y="416922"/>
            <a:ext cx="10410388" cy="91558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z="3600" dirty="0">
                <a:solidFill>
                  <a:schemeClr val="accent2">
                    <a:lumMod val="50000"/>
                  </a:schemeClr>
                </a:solidFill>
                <a:latin typeface="Franklin Gothic Medium Cond" panose="020B0606030402020204" pitchFamily="34" charset="0"/>
              </a:rPr>
              <a:t>Ensayo clínico de </a:t>
            </a:r>
            <a:r>
              <a:rPr lang="es-ES_tradnl" sz="3600" dirty="0" err="1">
                <a:solidFill>
                  <a:schemeClr val="accent2">
                    <a:lumMod val="50000"/>
                  </a:schemeClr>
                </a:solidFill>
                <a:latin typeface="Franklin Gothic Medium Cond" panose="020B0606030402020204" pitchFamily="34" charset="0"/>
              </a:rPr>
              <a:t>inmunogenicidad</a:t>
            </a:r>
            <a:r>
              <a:rPr lang="es-ES_tradnl" sz="3600" dirty="0">
                <a:solidFill>
                  <a:schemeClr val="accent2">
                    <a:lumMod val="50000"/>
                  </a:schemeClr>
                </a:solidFill>
                <a:latin typeface="Franklin Gothic Medium Cond" panose="020B0606030402020204" pitchFamily="34" charset="0"/>
              </a:rPr>
              <a:t> 0-6-60 vacuna bivalente en México: respuesta Anti VPH 16 (</a:t>
            </a:r>
            <a:r>
              <a:rPr lang="es-ES_tradnl" sz="3600" dirty="0" err="1">
                <a:solidFill>
                  <a:schemeClr val="accent2">
                    <a:lumMod val="50000"/>
                  </a:schemeClr>
                </a:solidFill>
                <a:latin typeface="Franklin Gothic Medium Cond" panose="020B0606030402020204" pitchFamily="34" charset="0"/>
              </a:rPr>
              <a:t>GMTs</a:t>
            </a:r>
            <a:r>
              <a:rPr lang="es-ES_tradnl" sz="3600" dirty="0">
                <a:solidFill>
                  <a:schemeClr val="accent2">
                    <a:lumMod val="50000"/>
                  </a:schemeClr>
                </a:solidFill>
                <a:latin typeface="Franklin Gothic Medium Cond" panose="020B0606030402020204" pitchFamily="34" charset="0"/>
              </a:rPr>
              <a:t>) a 61 meses. 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9315985"/>
              </p:ext>
            </p:extLst>
          </p:nvPr>
        </p:nvGraphicFramePr>
        <p:xfrm>
          <a:off x="550863" y="1620439"/>
          <a:ext cx="11161711" cy="4328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9995353" y="1911554"/>
            <a:ext cx="96157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Dosis </a:t>
            </a:r>
            <a:r>
              <a:rPr lang="es-ES_tradnl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Booster</a:t>
            </a:r>
            <a:endParaRPr lang="es-ES_tradnl" sz="12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0" name="Cerrar llave 9"/>
          <p:cNvSpPr/>
          <p:nvPr/>
        </p:nvSpPr>
        <p:spPr>
          <a:xfrm rot="16200000">
            <a:off x="10388419" y="1953117"/>
            <a:ext cx="175441" cy="76020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Rectángulo 13"/>
          <p:cNvSpPr/>
          <p:nvPr/>
        </p:nvSpPr>
        <p:spPr>
          <a:xfrm>
            <a:off x="5264887" y="6180907"/>
            <a:ext cx="59896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Natural </a:t>
            </a:r>
            <a:r>
              <a:rPr lang="es-ES_tradnl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infection</a:t>
            </a:r>
            <a:r>
              <a:rPr lang="es-ES_tradnl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, </a:t>
            </a:r>
            <a:r>
              <a:rPr lang="es-ES_tradnl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GMTs</a:t>
            </a:r>
            <a:r>
              <a:rPr lang="es-ES_tradnl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 in </a:t>
            </a:r>
            <a:r>
              <a:rPr lang="es-ES_tradnl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subjects</a:t>
            </a:r>
            <a:r>
              <a:rPr lang="es-ES_tradnl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 </a:t>
            </a:r>
            <a:r>
              <a:rPr lang="es-ES_tradnl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who</a:t>
            </a:r>
            <a:r>
              <a:rPr lang="es-ES_tradnl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 </a:t>
            </a:r>
            <a:r>
              <a:rPr lang="es-ES_tradnl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had</a:t>
            </a:r>
            <a:r>
              <a:rPr lang="es-ES_tradnl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 </a:t>
            </a:r>
            <a:r>
              <a:rPr lang="es-ES_tradnl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cleared</a:t>
            </a:r>
            <a:r>
              <a:rPr lang="es-ES_tradnl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 a natural </a:t>
            </a:r>
            <a:r>
              <a:rPr lang="es-ES_tradnl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infection</a:t>
            </a:r>
            <a:r>
              <a:rPr lang="es-ES_tradnl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: 29.8 [28.5–31.1 EU/</a:t>
            </a:r>
            <a:r>
              <a:rPr lang="es-ES_tradnl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mL</a:t>
            </a:r>
            <a:r>
              <a:rPr lang="es-ES_tradnl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] </a:t>
            </a:r>
            <a:r>
              <a:rPr lang="es-ES_tradnl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for</a:t>
            </a:r>
            <a:r>
              <a:rPr lang="es-ES_tradnl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 HPV-16</a:t>
            </a:r>
            <a:endParaRPr lang="es-ES_tradnl" sz="24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 bwMode="auto">
          <a:xfrm>
            <a:off x="3932266" y="1450072"/>
            <a:ext cx="4327467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r>
              <a:rPr lang="es-MX" sz="3600" b="1" i="1" dirty="0" smtClean="0">
                <a:solidFill>
                  <a:schemeClr val="bg1"/>
                </a:solidFill>
                <a:latin typeface="Franklin Gothic Medium Cond" panose="020B0606030402020204" pitchFamily="34" charset="0"/>
                <a:cs typeface="Arial" charset="0"/>
              </a:rPr>
              <a:t>6 esquemas alternativos</a:t>
            </a:r>
            <a:endParaRPr lang="es-MX" sz="3600" b="1" i="1" dirty="0">
              <a:solidFill>
                <a:schemeClr val="bg1"/>
              </a:solidFill>
              <a:latin typeface="Franklin Gothic Medium Cond" panose="020B0606030402020204" pitchFamily="34" charset="0"/>
              <a:cs typeface="Arial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B6F0-F8BC-4359-9868-3C357771A294}" type="slidenum">
              <a:rPr lang="es-MX" smtClean="0"/>
              <a:pPr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197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95" y="271541"/>
            <a:ext cx="8390215" cy="644993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 bwMode="auto">
          <a:xfrm>
            <a:off x="8940777" y="368300"/>
            <a:ext cx="2808311" cy="1348061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defPPr>
              <a:defRPr lang="es-MX"/>
            </a:defPPr>
            <a:lvl1pPr indent="0" algn="ctr">
              <a:spcBef>
                <a:spcPct val="20000"/>
              </a:spcBef>
              <a:buFontTx/>
              <a:buNone/>
              <a:defRPr sz="2400" b="0">
                <a:latin typeface="Franklin Gothic Medium Cond" panose="020B0606030402020204" pitchFamily="34" charset="0"/>
                <a:cs typeface="Arial" pitchFamily="34" charset="0"/>
              </a:defRPr>
            </a:lvl1pPr>
            <a:lvl2pPr indent="0" algn="ctr">
              <a:spcBef>
                <a:spcPct val="20000"/>
              </a:spcBef>
              <a:buSzPct val="110000"/>
              <a:buFontTx/>
              <a:buNone/>
              <a:defRPr sz="24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indent="0" algn="ctr">
              <a:spcBef>
                <a:spcPct val="20000"/>
              </a:spcBef>
              <a:buClr>
                <a:srgbClr val="993366"/>
              </a:buClr>
              <a:buSzPct val="100000"/>
              <a:buFont typeface="Symbol" pitchFamily="18" charset="2"/>
              <a:buNone/>
              <a:defRPr sz="20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indent="0" algn="ctr">
              <a:spcBef>
                <a:spcPct val="20000"/>
              </a:spcBef>
              <a:buClr>
                <a:srgbClr val="000099"/>
              </a:buClr>
              <a:buFont typeface="Arial" pitchFamily="34" charset="0"/>
              <a:buNone/>
              <a:defRPr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 sz="2800" dirty="0">
                <a:solidFill>
                  <a:schemeClr val="bg1">
                    <a:lumMod val="95000"/>
                  </a:schemeClr>
                </a:solidFill>
              </a:rPr>
              <a:t>Estudio</a:t>
            </a:r>
          </a:p>
          <a:p>
            <a:r>
              <a:rPr lang="es-MX" sz="2800" dirty="0" err="1">
                <a:solidFill>
                  <a:schemeClr val="bg1">
                    <a:lumMod val="95000"/>
                  </a:schemeClr>
                </a:solidFill>
              </a:rPr>
              <a:t>Faster</a:t>
            </a:r>
            <a:r>
              <a:rPr lang="es-MX" sz="2800" dirty="0">
                <a:solidFill>
                  <a:schemeClr val="bg1">
                    <a:lumMod val="95000"/>
                  </a:schemeClr>
                </a:solidFill>
              </a:rPr>
              <a:t>-Tlalpan.</a:t>
            </a:r>
          </a:p>
          <a:p>
            <a:r>
              <a:rPr lang="es-MX" sz="2800" dirty="0">
                <a:solidFill>
                  <a:schemeClr val="bg1">
                    <a:lumMod val="95000"/>
                  </a:schemeClr>
                </a:solidFill>
              </a:rPr>
              <a:t>2017</a:t>
            </a:r>
          </a:p>
        </p:txBody>
      </p:sp>
      <p:sp>
        <p:nvSpPr>
          <p:cNvPr id="4" name="CuadroTexto 3"/>
          <p:cNvSpPr txBox="1"/>
          <p:nvPr/>
        </p:nvSpPr>
        <p:spPr bwMode="auto">
          <a:xfrm>
            <a:off x="8940776" y="1773238"/>
            <a:ext cx="2808311" cy="49482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defPPr>
              <a:defRPr lang="es-MX"/>
            </a:defPPr>
            <a:lvl1pPr indent="0" algn="ctr">
              <a:spcBef>
                <a:spcPct val="20000"/>
              </a:spcBef>
              <a:buFontTx/>
              <a:buNone/>
              <a:defRPr sz="2400" b="0">
                <a:latin typeface="Franklin Gothic Medium Cond" panose="020B0606030402020204" pitchFamily="34" charset="0"/>
                <a:cs typeface="Arial" pitchFamily="34" charset="0"/>
              </a:defRPr>
            </a:lvl1pPr>
            <a:lvl2pPr indent="0" algn="ctr">
              <a:spcBef>
                <a:spcPct val="20000"/>
              </a:spcBef>
              <a:buSzPct val="110000"/>
              <a:buFontTx/>
              <a:buNone/>
              <a:defRPr sz="24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indent="0" algn="ctr">
              <a:spcBef>
                <a:spcPct val="20000"/>
              </a:spcBef>
              <a:buClr>
                <a:srgbClr val="993366"/>
              </a:buClr>
              <a:buSzPct val="100000"/>
              <a:buFont typeface="Symbol" pitchFamily="18" charset="2"/>
              <a:buNone/>
              <a:defRPr sz="20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indent="0" algn="ctr">
              <a:spcBef>
                <a:spcPct val="20000"/>
              </a:spcBef>
              <a:buClr>
                <a:srgbClr val="000099"/>
              </a:buClr>
              <a:buFont typeface="Arial" pitchFamily="34" charset="0"/>
              <a:buNone/>
              <a:defRPr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 sz="2800" dirty="0"/>
              <a:t>Efecto óptimo de vacunación contra VPH en México</a:t>
            </a:r>
          </a:p>
          <a:p>
            <a:r>
              <a:rPr lang="es-MX" sz="2800" dirty="0"/>
              <a:t>= año 2027</a:t>
            </a:r>
          </a:p>
          <a:p>
            <a:endParaRPr lang="es-MX" sz="2800" dirty="0"/>
          </a:p>
          <a:p>
            <a:r>
              <a:rPr lang="es-MX" sz="2800" dirty="0"/>
              <a:t>Como adelantar e innovar?</a:t>
            </a:r>
          </a:p>
          <a:p>
            <a:r>
              <a:rPr lang="es-MX" sz="2800" dirty="0"/>
              <a:t>=</a:t>
            </a:r>
          </a:p>
          <a:p>
            <a:r>
              <a:rPr lang="es-MX" sz="2800" dirty="0"/>
              <a:t>Vacunar y tamizar</a:t>
            </a:r>
          </a:p>
          <a:p>
            <a:r>
              <a:rPr lang="es-MX" sz="2800" dirty="0"/>
              <a:t>Mujeres adultas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148945" y="1511628"/>
            <a:ext cx="1533237" cy="523220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Autofit/>
          </a:bodyPr>
          <a:lstStyle>
            <a:defPPr>
              <a:defRPr lang="es-MX"/>
            </a:defPPr>
            <a:lvl1pPr indent="0" algn="ctr">
              <a:spcBef>
                <a:spcPct val="20000"/>
              </a:spcBef>
              <a:buFontTx/>
              <a:buNone/>
              <a:defRPr sz="2800" b="0">
                <a:latin typeface="Franklin Gothic Medium Cond" panose="020B0606030402020204" pitchFamily="34" charset="0"/>
                <a:cs typeface="Arial" pitchFamily="34" charset="0"/>
              </a:defRPr>
            </a:lvl1pPr>
            <a:lvl2pPr indent="0" algn="ctr">
              <a:spcBef>
                <a:spcPct val="20000"/>
              </a:spcBef>
              <a:buSzPct val="110000"/>
              <a:buFontTx/>
              <a:buNone/>
              <a:defRPr sz="24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indent="0" algn="ctr">
              <a:spcBef>
                <a:spcPct val="20000"/>
              </a:spcBef>
              <a:buClr>
                <a:srgbClr val="993366"/>
              </a:buClr>
              <a:buSzPct val="100000"/>
              <a:buFont typeface="Symbol" pitchFamily="18" charset="2"/>
              <a:buNone/>
              <a:defRPr sz="20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indent="0" algn="ctr">
              <a:spcBef>
                <a:spcPct val="20000"/>
              </a:spcBef>
              <a:buClr>
                <a:srgbClr val="000099"/>
              </a:buClr>
              <a:buFont typeface="Arial" pitchFamily="34" charset="0"/>
              <a:buNone/>
              <a:defRPr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es-MX" sz="1800" b="1" dirty="0">
                <a:solidFill>
                  <a:srgbClr val="FF0000"/>
                </a:solidFill>
              </a:rPr>
              <a:t>M</a:t>
            </a:r>
            <a:r>
              <a:rPr lang="es-MX" sz="1800" b="1" dirty="0" smtClean="0">
                <a:solidFill>
                  <a:srgbClr val="FF0000"/>
                </a:solidFill>
              </a:rPr>
              <a:t>uestras </a:t>
            </a:r>
            <a:r>
              <a:rPr lang="es-MX" sz="1800" b="1" dirty="0">
                <a:solidFill>
                  <a:srgbClr val="FF0000"/>
                </a:solidFill>
              </a:rPr>
              <a:t>de orina:  </a:t>
            </a:r>
            <a:endParaRPr lang="es-MX" sz="1800" b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s-MX" sz="1800" b="1" dirty="0">
                <a:solidFill>
                  <a:srgbClr val="FF0000"/>
                </a:solidFill>
              </a:rPr>
              <a:t>S</a:t>
            </a:r>
            <a:r>
              <a:rPr lang="es-MX" sz="1800" b="1" dirty="0" smtClean="0">
                <a:solidFill>
                  <a:srgbClr val="FF0000"/>
                </a:solidFill>
              </a:rPr>
              <a:t>ensibilidad  </a:t>
            </a:r>
          </a:p>
          <a:p>
            <a:pPr>
              <a:spcBef>
                <a:spcPts val="0"/>
              </a:spcBef>
            </a:pPr>
            <a:r>
              <a:rPr lang="es-MX" sz="2400" b="1" dirty="0" smtClean="0">
                <a:solidFill>
                  <a:srgbClr val="FF0000"/>
                </a:solidFill>
              </a:rPr>
              <a:t>89%  </a:t>
            </a:r>
          </a:p>
        </p:txBody>
      </p:sp>
    </p:spTree>
    <p:extLst>
      <p:ext uri="{BB962C8B-B14F-4D97-AF65-F5344CB8AC3E}">
        <p14:creationId xmlns:p14="http://schemas.microsoft.com/office/powerpoint/2010/main" val="99875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B6F0-F8BC-4359-9868-3C357771A294}" type="slidenum">
              <a:rPr lang="es-MX" smtClean="0"/>
              <a:pPr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52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5969" y="216452"/>
            <a:ext cx="11096134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4000" dirty="0">
                <a:solidFill>
                  <a:schemeClr val="accent2">
                    <a:lumMod val="50000"/>
                  </a:schemeClr>
                </a:solidFill>
                <a:latin typeface="Franklin Gothic Medium Cond" panose="020B0606030402020204" pitchFamily="34" charset="0"/>
              </a:rPr>
              <a:t>Próxima participación en un estudio demostrativo para evaluar efectividad de 1 dosis de vacuna contra VPH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4294967295"/>
          </p:nvPr>
        </p:nvSpPr>
        <p:spPr>
          <a:xfrm>
            <a:off x="658814" y="1774236"/>
            <a:ext cx="5214086" cy="4582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/>
          <a:p>
            <a:pPr marL="269875" lvl="1" indent="-269875">
              <a:lnSpc>
                <a:spcPct val="10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Intervención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en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 un gran # de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población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expuesta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 a un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riesgo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, </a:t>
            </a:r>
            <a:r>
              <a:rPr lang="en-US" sz="3200" i="1" dirty="0" err="1">
                <a:solidFill>
                  <a:schemeClr val="accent2">
                    <a:lumMod val="75000"/>
                  </a:schemeClr>
                </a:solidFill>
                <a:latin typeface="Franklin Gothic Medium Cond" panose="020B0606030402020204" pitchFamily="34" charset="0"/>
                <a:ea typeface="Cambria" charset="0"/>
                <a:cs typeface="Cambria" charset="0"/>
              </a:rPr>
              <a:t>aún</a:t>
            </a: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latin typeface="Franklin Gothic Medium Cond" panose="020B0606030402020204" pitchFamily="34" charset="0"/>
                <a:ea typeface="Cambria" charset="0"/>
                <a:cs typeface="Cambria" charset="0"/>
              </a:rPr>
              <a:t> </a:t>
            </a:r>
            <a:r>
              <a:rPr lang="en-US" sz="3200" i="1" dirty="0" err="1">
                <a:solidFill>
                  <a:schemeClr val="accent2">
                    <a:lumMod val="75000"/>
                  </a:schemeClr>
                </a:solidFill>
                <a:latin typeface="Franklin Gothic Medium Cond" panose="020B0606030402020204" pitchFamily="34" charset="0"/>
                <a:ea typeface="Cambria" charset="0"/>
                <a:cs typeface="Cambria" charset="0"/>
              </a:rPr>
              <a:t>cuando</a:t>
            </a: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latin typeface="Franklin Gothic Medium Cond" panose="020B0606030402020204" pitchFamily="34" charset="0"/>
                <a:ea typeface="Cambria" charset="0"/>
                <a:cs typeface="Cambria" charset="0"/>
              </a:rPr>
              <a:t> el </a:t>
            </a:r>
            <a:r>
              <a:rPr lang="en-US" sz="3200" i="1" dirty="0" err="1">
                <a:solidFill>
                  <a:schemeClr val="accent2">
                    <a:lumMod val="75000"/>
                  </a:schemeClr>
                </a:solidFill>
                <a:latin typeface="Franklin Gothic Medium Cond" panose="020B0606030402020204" pitchFamily="34" charset="0"/>
                <a:ea typeface="Cambria" charset="0"/>
                <a:cs typeface="Cambria" charset="0"/>
              </a:rPr>
              <a:t>riesgo</a:t>
            </a: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latin typeface="Franklin Gothic Medium Cond" panose="020B0606030402020204" pitchFamily="34" charset="0"/>
                <a:ea typeface="Cambria" charset="0"/>
                <a:cs typeface="Cambria" charset="0"/>
              </a:rPr>
              <a:t> sea </a:t>
            </a:r>
            <a:r>
              <a:rPr lang="en-US" sz="3200" i="1" dirty="0" err="1">
                <a:solidFill>
                  <a:schemeClr val="accent2">
                    <a:lumMod val="75000"/>
                  </a:schemeClr>
                </a:solidFill>
                <a:latin typeface="Franklin Gothic Medium Cond" panose="020B0606030402020204" pitchFamily="34" charset="0"/>
                <a:ea typeface="Cambria" charset="0"/>
                <a:cs typeface="Cambria" charset="0"/>
              </a:rPr>
              <a:t>pequeño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prevendrá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 un mayor # de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casos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.</a:t>
            </a:r>
          </a:p>
          <a:p>
            <a:pPr marL="269875" lvl="1" indent="-269875">
              <a:lnSpc>
                <a:spcPct val="10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anose="020B0606030402020204" pitchFamily="34" charset="0"/>
              <a:ea typeface="msgothic" charset="0"/>
              <a:cs typeface="msgothic" charset="0"/>
            </a:endParaRPr>
          </a:p>
          <a:p>
            <a:pPr marL="269875" lvl="1" indent="-269875">
              <a:lnSpc>
                <a:spcPct val="10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Intervención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en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 un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pequeño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número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 de personas</a:t>
            </a:r>
            <a:r>
              <a:rPr lang="en-US" sz="2800" dirty="0">
                <a:solidFill>
                  <a:srgbClr val="1F1F25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 </a:t>
            </a:r>
            <a:r>
              <a:rPr lang="en-US" sz="3200" i="1" dirty="0" err="1">
                <a:solidFill>
                  <a:schemeClr val="accent2">
                    <a:lumMod val="75000"/>
                  </a:schemeClr>
                </a:solidFill>
                <a:latin typeface="Franklin Gothic Medium Cond" panose="020B0606030402020204" pitchFamily="34" charset="0"/>
                <a:ea typeface="Cambria" charset="0"/>
                <a:cs typeface="Cambria" charset="0"/>
              </a:rPr>
              <a:t>expuestas</a:t>
            </a: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latin typeface="Franklin Gothic Medium Cond" panose="020B0606030402020204" pitchFamily="34" charset="0"/>
                <a:ea typeface="Cambria" charset="0"/>
                <a:cs typeface="Cambria" charset="0"/>
              </a:rPr>
              <a:t> a un gran </a:t>
            </a:r>
            <a:r>
              <a:rPr lang="en-US" sz="3200" i="1" dirty="0" err="1">
                <a:solidFill>
                  <a:schemeClr val="accent2">
                    <a:lumMod val="75000"/>
                  </a:schemeClr>
                </a:solidFill>
                <a:latin typeface="Franklin Gothic Medium Cond" panose="020B0606030402020204" pitchFamily="34" charset="0"/>
                <a:ea typeface="Cambria" charset="0"/>
                <a:cs typeface="Cambria" charset="0"/>
              </a:rPr>
              <a:t>riesgo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prevendrá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 un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menor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 # de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casos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.</a:t>
            </a:r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anose="020B0606030402020204" pitchFamily="34" charset="0"/>
              <a:ea typeface="msgothic" charset="0"/>
              <a:cs typeface="msgothic" charset="0"/>
            </a:endParaRPr>
          </a:p>
        </p:txBody>
      </p:sp>
      <p:sp>
        <p:nvSpPr>
          <p:cNvPr id="6" name="CuadroTexto 5"/>
          <p:cNvSpPr txBox="1"/>
          <p:nvPr/>
        </p:nvSpPr>
        <p:spPr bwMode="auto">
          <a:xfrm>
            <a:off x="6344239" y="1773238"/>
            <a:ext cx="4901938" cy="458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200">
                <a:solidFill>
                  <a:srgbClr val="0070C0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MX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mbria" charset="0"/>
                <a:cs typeface="Cambria" charset="0"/>
              </a:rPr>
              <a:t>Con </a:t>
            </a:r>
            <a:r>
              <a:rPr lang="es-MX" sz="3200" i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charset="0"/>
                <a:cs typeface="Cambria" charset="0"/>
              </a:rPr>
              <a:t>la evidencia actual, </a:t>
            </a:r>
            <a:r>
              <a:rPr lang="es-MX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mbria" charset="0"/>
                <a:cs typeface="Cambria" charset="0"/>
              </a:rPr>
              <a:t>con una estrategia de </a:t>
            </a:r>
            <a:r>
              <a:rPr lang="es-MX" sz="4400" i="1" dirty="0" smtClean="0">
                <a:solidFill>
                  <a:srgbClr val="EF4A7E"/>
                </a:solidFill>
                <a:ea typeface="Cambria" charset="0"/>
                <a:cs typeface="Cambria" charset="0"/>
              </a:rPr>
              <a:t>una </a:t>
            </a:r>
            <a:r>
              <a:rPr lang="es-MX" sz="4400" i="1" dirty="0">
                <a:solidFill>
                  <a:srgbClr val="EF4A7E"/>
                </a:solidFill>
                <a:ea typeface="Cambria" charset="0"/>
                <a:cs typeface="Cambria" charset="0"/>
              </a:rPr>
              <a:t>sola dosis </a:t>
            </a:r>
            <a:r>
              <a:rPr lang="es-MX" sz="3200" i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charset="0"/>
                <a:cs typeface="Cambria" charset="0"/>
              </a:rPr>
              <a:t>a todas las mujeres antes de los 15 años a nivel mundial. Sería el preámbulo de la erradicación del cáncer cervical</a:t>
            </a:r>
            <a:r>
              <a:rPr lang="es-MX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mbria" charset="0"/>
                <a:cs typeface="Cambria" charset="0"/>
              </a:rPr>
              <a:t>.</a:t>
            </a:r>
            <a:endParaRPr lang="es-MX" sz="3200" i="1" dirty="0">
              <a:solidFill>
                <a:schemeClr val="tx1">
                  <a:lumMod val="75000"/>
                  <a:lumOff val="25000"/>
                </a:schemeClr>
              </a:solidFill>
              <a:ea typeface="Cambria" charset="0"/>
              <a:cs typeface="Cambria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B6F0-F8BC-4359-9868-3C357771A294}" type="slidenum">
              <a:rPr lang="es-MX" smtClean="0"/>
              <a:pPr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115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26 Conector recto"/>
          <p:cNvCxnSpPr/>
          <p:nvPr/>
        </p:nvCxnSpPr>
        <p:spPr>
          <a:xfrm>
            <a:off x="5951984" y="1660173"/>
            <a:ext cx="0" cy="28803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CuadroTexto"/>
          <p:cNvSpPr txBox="1"/>
          <p:nvPr/>
        </p:nvSpPr>
        <p:spPr>
          <a:xfrm>
            <a:off x="544169" y="236664"/>
            <a:ext cx="11352458" cy="780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chemeClr val="accent2">
                    <a:lumMod val="50000"/>
                  </a:schemeClr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r>
              <a:rPr lang="es-MX" dirty="0"/>
              <a:t>Innovación en prevención y </a:t>
            </a:r>
            <a:r>
              <a:rPr lang="es-MX" dirty="0" smtClean="0"/>
              <a:t>control del </a:t>
            </a:r>
            <a:r>
              <a:rPr lang="es-MX" dirty="0"/>
              <a:t>cáncer cervical en México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639616" y="1131786"/>
            <a:ext cx="6912768" cy="67240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200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2200" b="1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  <a:ea typeface="Arial Unicode MS" pitchFamily="34" charset="-128"/>
                <a:cs typeface="Utsaah" pitchFamily="34" charset="0"/>
              </a:rPr>
              <a:t>Organización conceptual del programa de prevención de CACU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639616" y="1959818"/>
            <a:ext cx="6912768" cy="396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200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  <a:ea typeface="Arial Unicode MS" pitchFamily="34" charset="-128"/>
                <a:cs typeface="Utsaah" pitchFamily="34" charset="0"/>
              </a:rPr>
              <a:t>Estrategias de control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495600" y="2550285"/>
            <a:ext cx="2376264" cy="30243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200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b="1" dirty="0">
                <a:solidFill>
                  <a:srgbClr val="E0E0E0"/>
                </a:solidFill>
                <a:latin typeface="Franklin Gothic Medium Cond" panose="020B0606030402020204" pitchFamily="34" charset="0"/>
                <a:ea typeface="Arial Unicode MS" pitchFamily="34" charset="-128"/>
                <a:cs typeface="Utsaah" pitchFamily="34" charset="0"/>
              </a:rPr>
              <a:t>Prevención Primaria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816080" y="2553075"/>
            <a:ext cx="2376264" cy="30243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200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b="1" dirty="0">
                <a:solidFill>
                  <a:srgbClr val="E0E0E0"/>
                </a:solidFill>
                <a:latin typeface="Franklin Gothic Medium Cond" panose="020B0606030402020204" pitchFamily="34" charset="0"/>
                <a:ea typeface="Arial Unicode MS" pitchFamily="34" charset="-128"/>
                <a:cs typeface="Utsaah" pitchFamily="34" charset="0"/>
              </a:rPr>
              <a:t>Prevención secundaria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080744" y="3616002"/>
            <a:ext cx="3096344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200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600" b="1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  <a:ea typeface="Arial Unicode MS" pitchFamily="34" charset="-128"/>
                <a:cs typeface="Utsaah" pitchFamily="34" charset="0"/>
              </a:rPr>
              <a:t>Vacunación contra VPH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600" b="1" u="sng" dirty="0">
                <a:solidFill>
                  <a:srgbClr val="FF0000"/>
                </a:solidFill>
                <a:latin typeface="Franklin Gothic Medium Cond" panose="020B0606030402020204" pitchFamily="34" charset="0"/>
                <a:ea typeface="Arial Unicode MS" pitchFamily="34" charset="-128"/>
                <a:cs typeface="Utsaah" pitchFamily="34" charset="0"/>
              </a:rPr>
              <a:t>Esquema alternativo con 2 dosis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744072" y="3567157"/>
            <a:ext cx="1224136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200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600" b="1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  <a:ea typeface="Arial Unicode MS" pitchFamily="34" charset="-128"/>
                <a:cs typeface="Utsaah" pitchFamily="34" charset="0"/>
              </a:rPr>
              <a:t>Citología cervical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8256240" y="3567157"/>
            <a:ext cx="1224136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200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600" b="1" u="sng" dirty="0">
                <a:solidFill>
                  <a:srgbClr val="FF0000"/>
                </a:solidFill>
                <a:latin typeface="Franklin Gothic Medium Cond" panose="020B0606030402020204" pitchFamily="34" charset="0"/>
                <a:ea typeface="Arial Unicode MS" pitchFamily="34" charset="-128"/>
                <a:cs typeface="Utsaah" pitchFamily="34" charset="0"/>
              </a:rPr>
              <a:t>Prueba de VPH-AR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7022928" y="2934715"/>
            <a:ext cx="2232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200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600" b="1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  <a:ea typeface="Arial Unicode MS" pitchFamily="34" charset="-128"/>
                <a:cs typeface="Utsaah" pitchFamily="34" charset="0"/>
              </a:rPr>
              <a:t>Vida sexual activa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6528048" y="4612501"/>
            <a:ext cx="1512168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200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600" b="1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  <a:ea typeface="Arial Unicode MS" pitchFamily="34" charset="-128"/>
                <a:cs typeface="Utsaah" pitchFamily="34" charset="0"/>
              </a:rPr>
              <a:t>24-34 años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8328248" y="4567253"/>
            <a:ext cx="1440160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200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600" b="1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  <a:ea typeface="Arial Unicode MS" pitchFamily="34" charset="-128"/>
                <a:cs typeface="Utsaah" pitchFamily="34" charset="0"/>
              </a:rPr>
              <a:t>35-65 años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6600240" y="5251404"/>
            <a:ext cx="1656000" cy="8444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tx2">
                    <a:lumMod val="50000"/>
                  </a:schemeClr>
                </a:solidFill>
                <a:latin typeface="Franklin Gothic Medium Cond" panose="020B0606030402020204" pitchFamily="34" charset="0"/>
                <a:ea typeface="Arial Unicode MS" pitchFamily="34" charset="-128"/>
                <a:cs typeface="Utsaah" pitchFamily="34" charset="0"/>
              </a:rPr>
              <a:t>Unidades primarias de salud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8364252" y="5251405"/>
            <a:ext cx="1656184" cy="8488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u="sng" dirty="0">
                <a:solidFill>
                  <a:srgbClr val="FF0000"/>
                </a:solidFill>
                <a:latin typeface="Franklin Gothic Medium Cond" panose="020B0606030402020204" pitchFamily="34" charset="0"/>
                <a:ea typeface="Arial Unicode MS" pitchFamily="34" charset="-128"/>
                <a:cs typeface="Utsaah" pitchFamily="34" charset="0"/>
              </a:rPr>
              <a:t>Obtención dirigida.</a:t>
            </a:r>
          </a:p>
          <a:p>
            <a:pPr algn="ctr"/>
            <a:r>
              <a:rPr lang="es-MX" sz="1600" b="1" u="sng" dirty="0" err="1">
                <a:solidFill>
                  <a:srgbClr val="FF0000"/>
                </a:solidFill>
                <a:latin typeface="Franklin Gothic Medium Cond" panose="020B0606030402020204" pitchFamily="34" charset="0"/>
                <a:ea typeface="Arial Unicode MS" pitchFamily="34" charset="-128"/>
                <a:cs typeface="Utsaah" pitchFamily="34" charset="0"/>
              </a:rPr>
              <a:t>Autotoma</a:t>
            </a:r>
            <a:r>
              <a:rPr lang="es-MX" sz="1600" b="1" u="sng" dirty="0">
                <a:solidFill>
                  <a:srgbClr val="FF0000"/>
                </a:solidFill>
                <a:latin typeface="Franklin Gothic Medium Cond" panose="020B0606030402020204" pitchFamily="34" charset="0"/>
                <a:ea typeface="Arial Unicode MS" pitchFamily="34" charset="-128"/>
                <a:cs typeface="Utsaah" pitchFamily="34" charset="0"/>
              </a:rPr>
              <a:t> vaginal en casa.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1802990" y="5260573"/>
            <a:ext cx="1656000" cy="83529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tx2">
                    <a:lumMod val="50000"/>
                  </a:schemeClr>
                </a:solidFill>
                <a:latin typeface="Franklin Gothic Medium Cond" panose="020B0606030402020204" pitchFamily="34" charset="0"/>
                <a:ea typeface="Arial Unicode MS" pitchFamily="34" charset="-128"/>
                <a:cs typeface="Utsaah" pitchFamily="34" charset="0"/>
              </a:rPr>
              <a:t>Escuelas </a:t>
            </a:r>
            <a:r>
              <a:rPr lang="es-MX" sz="1600" b="1" dirty="0" smtClean="0">
                <a:solidFill>
                  <a:schemeClr val="tx2">
                    <a:lumMod val="50000"/>
                  </a:schemeClr>
                </a:solidFill>
                <a:latin typeface="Franklin Gothic Medium Cond" panose="020B0606030402020204" pitchFamily="34" charset="0"/>
                <a:ea typeface="Arial Unicode MS" pitchFamily="34" charset="-128"/>
                <a:cs typeface="Utsaah" pitchFamily="34" charset="0"/>
              </a:rPr>
              <a:t>primarias</a:t>
            </a:r>
            <a:endParaRPr lang="es-MX" sz="1600" b="1" dirty="0">
              <a:solidFill>
                <a:schemeClr val="tx2">
                  <a:lumMod val="50000"/>
                </a:schemeClr>
              </a:solidFill>
              <a:latin typeface="Franklin Gothic Medium Cond" panose="020B0606030402020204" pitchFamily="34" charset="0"/>
              <a:ea typeface="Arial Unicode MS" pitchFamily="34" charset="-128"/>
              <a:cs typeface="Utsaah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3747206" y="5260573"/>
            <a:ext cx="1656000" cy="8352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tx2">
                    <a:lumMod val="50000"/>
                  </a:schemeClr>
                </a:solidFill>
                <a:latin typeface="Franklin Gothic Medium Cond" panose="020B0606030402020204" pitchFamily="34" charset="0"/>
                <a:ea typeface="Arial Unicode MS" pitchFamily="34" charset="-128"/>
                <a:cs typeface="Utsaah" pitchFamily="34" charset="0"/>
              </a:rPr>
              <a:t>Comunidad</a:t>
            </a:r>
          </a:p>
          <a:p>
            <a:pPr algn="ctr"/>
            <a:r>
              <a:rPr lang="es-MX" sz="1600" b="1" dirty="0">
                <a:solidFill>
                  <a:schemeClr val="tx2">
                    <a:lumMod val="50000"/>
                  </a:schemeClr>
                </a:solidFill>
                <a:latin typeface="Franklin Gothic Medium Cond" panose="020B0606030402020204" pitchFamily="34" charset="0"/>
                <a:ea typeface="Arial Unicode MS" pitchFamily="34" charset="-128"/>
                <a:cs typeface="Utsaah" pitchFamily="34" charset="0"/>
              </a:rPr>
              <a:t>11 años</a:t>
            </a:r>
          </a:p>
        </p:txBody>
      </p:sp>
      <p:cxnSp>
        <p:nvCxnSpPr>
          <p:cNvPr id="28" name="27 Conector recto"/>
          <p:cNvCxnSpPr/>
          <p:nvPr/>
        </p:nvCxnSpPr>
        <p:spPr>
          <a:xfrm>
            <a:off x="3647728" y="2344205"/>
            <a:ext cx="0" cy="18006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3647728" y="2841107"/>
            <a:ext cx="0" cy="9360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>
            <a:off x="8112224" y="2841107"/>
            <a:ext cx="0" cy="9360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flipH="1">
            <a:off x="3647728" y="3415125"/>
            <a:ext cx="7968" cy="28803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>
            <a:off x="8112224" y="3296089"/>
            <a:ext cx="0" cy="9227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/>
          <p:nvPr/>
        </p:nvCxnSpPr>
        <p:spPr>
          <a:xfrm flipH="1">
            <a:off x="7320136" y="3388365"/>
            <a:ext cx="165618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7333832" y="3388366"/>
            <a:ext cx="0" cy="16428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>
            <a:off x="8976320" y="3396017"/>
            <a:ext cx="0" cy="16428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>
            <a:off x="3639760" y="4252465"/>
            <a:ext cx="0" cy="45880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72 Grupo"/>
          <p:cNvGrpSpPr/>
          <p:nvPr/>
        </p:nvGrpSpPr>
        <p:grpSpPr>
          <a:xfrm>
            <a:off x="2631197" y="4509230"/>
            <a:ext cx="1952635" cy="742173"/>
            <a:chOff x="1475656" y="4005064"/>
            <a:chExt cx="1952635" cy="360040"/>
          </a:xfrm>
          <a:effectLst/>
        </p:grpSpPr>
        <p:cxnSp>
          <p:nvCxnSpPr>
            <p:cNvPr id="39" name="38 Conector recto"/>
            <p:cNvCxnSpPr/>
            <p:nvPr/>
          </p:nvCxnSpPr>
          <p:spPr>
            <a:xfrm>
              <a:off x="2483768" y="4005064"/>
              <a:ext cx="0" cy="144016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 flipH="1">
              <a:off x="1484075" y="4037023"/>
              <a:ext cx="1944216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Conector recto"/>
            <p:cNvCxnSpPr/>
            <p:nvPr/>
          </p:nvCxnSpPr>
          <p:spPr>
            <a:xfrm>
              <a:off x="1475656" y="4033212"/>
              <a:ext cx="0" cy="331892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41 Conector recto"/>
            <p:cNvCxnSpPr/>
            <p:nvPr/>
          </p:nvCxnSpPr>
          <p:spPr>
            <a:xfrm>
              <a:off x="3419872" y="4037023"/>
              <a:ext cx="0" cy="328081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42 Conector recto"/>
          <p:cNvCxnSpPr/>
          <p:nvPr/>
        </p:nvCxnSpPr>
        <p:spPr>
          <a:xfrm flipV="1">
            <a:off x="8184232" y="4439683"/>
            <a:ext cx="0" cy="60486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73 Grupo"/>
          <p:cNvGrpSpPr/>
          <p:nvPr/>
        </p:nvGrpSpPr>
        <p:grpSpPr>
          <a:xfrm>
            <a:off x="7392144" y="4180454"/>
            <a:ext cx="1656184" cy="259229"/>
            <a:chOff x="6300192" y="3429000"/>
            <a:chExt cx="1656184" cy="259229"/>
          </a:xfrm>
          <a:effectLst/>
        </p:grpSpPr>
        <p:cxnSp>
          <p:nvCxnSpPr>
            <p:cNvPr id="45" name="44 Conector recto"/>
            <p:cNvCxnSpPr/>
            <p:nvPr/>
          </p:nvCxnSpPr>
          <p:spPr>
            <a:xfrm flipH="1" flipV="1">
              <a:off x="6300192" y="3688229"/>
              <a:ext cx="1656184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45 Conector recto"/>
            <p:cNvCxnSpPr/>
            <p:nvPr/>
          </p:nvCxnSpPr>
          <p:spPr>
            <a:xfrm flipV="1">
              <a:off x="6300192" y="3429000"/>
              <a:ext cx="0" cy="259229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46 Conector recto"/>
            <p:cNvCxnSpPr/>
            <p:nvPr/>
          </p:nvCxnSpPr>
          <p:spPr>
            <a:xfrm flipV="1">
              <a:off x="7956376" y="3429000"/>
              <a:ext cx="0" cy="259229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71 Grupo"/>
          <p:cNvGrpSpPr/>
          <p:nvPr/>
        </p:nvGrpSpPr>
        <p:grpSpPr>
          <a:xfrm>
            <a:off x="7320136" y="5044549"/>
            <a:ext cx="1800200" cy="216024"/>
            <a:chOff x="6372200" y="4293096"/>
            <a:chExt cx="1656184" cy="216024"/>
          </a:xfrm>
          <a:effectLst/>
        </p:grpSpPr>
        <p:cxnSp>
          <p:nvCxnSpPr>
            <p:cNvPr id="49" name="48 Conector recto"/>
            <p:cNvCxnSpPr/>
            <p:nvPr/>
          </p:nvCxnSpPr>
          <p:spPr>
            <a:xfrm flipH="1">
              <a:off x="6372200" y="4293096"/>
              <a:ext cx="1656184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49 Conector recto"/>
            <p:cNvCxnSpPr/>
            <p:nvPr/>
          </p:nvCxnSpPr>
          <p:spPr>
            <a:xfrm>
              <a:off x="6372200" y="4293096"/>
              <a:ext cx="0" cy="216024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50 Conector recto"/>
            <p:cNvCxnSpPr/>
            <p:nvPr/>
          </p:nvCxnSpPr>
          <p:spPr>
            <a:xfrm>
              <a:off x="8028384" y="4293096"/>
              <a:ext cx="0" cy="216024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56 Conector recto"/>
          <p:cNvCxnSpPr/>
          <p:nvPr/>
        </p:nvCxnSpPr>
        <p:spPr>
          <a:xfrm>
            <a:off x="8112224" y="2344206"/>
            <a:ext cx="0" cy="21519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5429422" y="2767054"/>
            <a:ext cx="1152128" cy="584775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s-MX" sz="1600" i="1" dirty="0">
                <a:solidFill>
                  <a:schemeClr val="accent2">
                    <a:lumMod val="75000"/>
                  </a:schemeClr>
                </a:solidFill>
                <a:latin typeface="Franklin Gothic Medium Cond" panose="020B0606030402020204" pitchFamily="34" charset="0"/>
              </a:rPr>
              <a:t>Condición</a:t>
            </a:r>
          </a:p>
          <a:p>
            <a:pPr algn="ctr"/>
            <a:r>
              <a:rPr lang="es-MX" sz="1600" i="1" dirty="0">
                <a:solidFill>
                  <a:schemeClr val="accent2">
                    <a:lumMod val="75000"/>
                  </a:schemeClr>
                </a:solidFill>
                <a:latin typeface="Franklin Gothic Medium Cond" panose="020B0606030402020204" pitchFamily="34" charset="0"/>
              </a:rPr>
              <a:t>De riesgo</a:t>
            </a:r>
          </a:p>
        </p:txBody>
      </p:sp>
      <p:sp>
        <p:nvSpPr>
          <p:cNvPr id="53" name="52 CuadroTexto"/>
          <p:cNvSpPr txBox="1"/>
          <p:nvPr/>
        </p:nvSpPr>
        <p:spPr>
          <a:xfrm>
            <a:off x="5357322" y="3622439"/>
            <a:ext cx="1296328" cy="584775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s-MX" sz="1600" i="1" dirty="0">
                <a:solidFill>
                  <a:schemeClr val="accent2">
                    <a:lumMod val="75000"/>
                  </a:schemeClr>
                </a:solidFill>
                <a:latin typeface="Franklin Gothic Medium Cond" panose="020B0606030402020204" pitchFamily="34" charset="0"/>
              </a:rPr>
              <a:t>¿Con que</a:t>
            </a:r>
          </a:p>
          <a:p>
            <a:pPr algn="ctr"/>
            <a:r>
              <a:rPr lang="es-MX" sz="1600" i="1" dirty="0">
                <a:solidFill>
                  <a:schemeClr val="accent2">
                    <a:lumMod val="75000"/>
                  </a:schemeClr>
                </a:solidFill>
                <a:latin typeface="Franklin Gothic Medium Cond" panose="020B0606030402020204" pitchFamily="34" charset="0"/>
              </a:rPr>
              <a:t>Estrategia?</a:t>
            </a:r>
          </a:p>
        </p:txBody>
      </p:sp>
      <p:sp>
        <p:nvSpPr>
          <p:cNvPr id="54" name="53 CuadroTexto"/>
          <p:cNvSpPr txBox="1"/>
          <p:nvPr/>
        </p:nvSpPr>
        <p:spPr>
          <a:xfrm>
            <a:off x="5159896" y="4495246"/>
            <a:ext cx="1477172" cy="584775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s-MX" sz="1600" i="1" dirty="0">
                <a:solidFill>
                  <a:schemeClr val="accent2">
                    <a:lumMod val="75000"/>
                  </a:schemeClr>
                </a:solidFill>
                <a:latin typeface="Franklin Gothic Medium Cond" panose="020B0606030402020204" pitchFamily="34" charset="0"/>
              </a:rPr>
              <a:t>¿A que grupo poblacional?</a:t>
            </a:r>
          </a:p>
        </p:txBody>
      </p:sp>
      <p:sp>
        <p:nvSpPr>
          <p:cNvPr id="55" name="54 CuadroTexto"/>
          <p:cNvSpPr txBox="1"/>
          <p:nvPr/>
        </p:nvSpPr>
        <p:spPr>
          <a:xfrm>
            <a:off x="5357322" y="5278622"/>
            <a:ext cx="1296328" cy="584775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s-MX" sz="1600" i="1" dirty="0">
                <a:solidFill>
                  <a:schemeClr val="accent2">
                    <a:lumMod val="75000"/>
                  </a:schemeClr>
                </a:solidFill>
                <a:latin typeface="Franklin Gothic Medium Cond" panose="020B0606030402020204" pitchFamily="34" charset="0"/>
              </a:rPr>
              <a:t>¿Dónde y como?</a:t>
            </a:r>
          </a:p>
        </p:txBody>
      </p:sp>
      <p:sp>
        <p:nvSpPr>
          <p:cNvPr id="56" name="55 Rectángulo"/>
          <p:cNvSpPr/>
          <p:nvPr/>
        </p:nvSpPr>
        <p:spPr>
          <a:xfrm>
            <a:off x="2495600" y="2947662"/>
            <a:ext cx="2376264" cy="45231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200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600" b="1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  <a:ea typeface="Arial Unicode MS" pitchFamily="34" charset="-128"/>
                <a:cs typeface="Utsaah" pitchFamily="34" charset="0"/>
              </a:rPr>
              <a:t>Antes de iniciar vida sexual</a:t>
            </a:r>
          </a:p>
        </p:txBody>
      </p:sp>
      <p:sp>
        <p:nvSpPr>
          <p:cNvPr id="25" name="Marcador de número de diapositiva 24"/>
          <p:cNvSpPr>
            <a:spLocks noGrp="1"/>
          </p:cNvSpPr>
          <p:nvPr>
            <p:ph type="sldNum" sz="quarter" idx="12"/>
          </p:nvPr>
        </p:nvSpPr>
        <p:spPr>
          <a:xfrm>
            <a:off x="8626535" y="6346926"/>
            <a:ext cx="2743200" cy="365125"/>
          </a:xfrm>
        </p:spPr>
        <p:txBody>
          <a:bodyPr/>
          <a:lstStyle/>
          <a:p>
            <a:fld id="{0DD8B6F0-F8BC-4359-9868-3C357771A294}" type="slidenum">
              <a:rPr lang="es-MX" smtClean="0">
                <a:latin typeface="Franklin Gothic Medium Cond" panose="020B0606030402020204" pitchFamily="34" charset="0"/>
              </a:rPr>
              <a:pPr/>
              <a:t>2</a:t>
            </a:fld>
            <a:endParaRPr lang="es-MX">
              <a:latin typeface="Franklin Gothic Medium Cond" panose="020B0606030402020204" pitchFamily="34" charset="0"/>
            </a:endParaRPr>
          </a:p>
        </p:txBody>
      </p:sp>
      <p:sp>
        <p:nvSpPr>
          <p:cNvPr id="58" name="12 Rectángulo"/>
          <p:cNvSpPr/>
          <p:nvPr/>
        </p:nvSpPr>
        <p:spPr>
          <a:xfrm>
            <a:off x="2728816" y="4689251"/>
            <a:ext cx="1800200" cy="31054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200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600" b="1" dirty="0" smtClean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  <a:ea typeface="Arial Unicode MS" pitchFamily="34" charset="-128"/>
                <a:cs typeface="Utsaah" pitchFamily="34" charset="0"/>
              </a:rPr>
              <a:t>5 </a:t>
            </a:r>
            <a:r>
              <a:rPr lang="es-MX" sz="1600" b="1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  <a:ea typeface="Arial Unicode MS" pitchFamily="34" charset="-128"/>
                <a:cs typeface="Utsaah" pitchFamily="34" charset="0"/>
              </a:rPr>
              <a:t>año de primaria</a:t>
            </a:r>
          </a:p>
        </p:txBody>
      </p:sp>
    </p:spTree>
    <p:extLst>
      <p:ext uri="{BB962C8B-B14F-4D97-AF65-F5344CB8AC3E}">
        <p14:creationId xmlns:p14="http://schemas.microsoft.com/office/powerpoint/2010/main" val="399741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537210" y="234514"/>
            <a:ext cx="11029949" cy="1278976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accent2">
                    <a:lumMod val="50000"/>
                  </a:schemeClr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r>
              <a:rPr lang="es-MX" sz="3600" dirty="0"/>
              <a:t>Programa de DOC ineficiente en </a:t>
            </a:r>
            <a:r>
              <a:rPr lang="es-MX" sz="3600" dirty="0" smtClean="0"/>
              <a:t>México auditoria </a:t>
            </a:r>
            <a:r>
              <a:rPr lang="es-MX" sz="3600" dirty="0"/>
              <a:t>de 10 millones de </a:t>
            </a:r>
            <a:r>
              <a:rPr lang="es-MX" sz="3600" i="1" dirty="0" err="1"/>
              <a:t>Paps</a:t>
            </a:r>
            <a:r>
              <a:rPr lang="es-MX" sz="3600" dirty="0"/>
              <a:t> en el </a:t>
            </a:r>
            <a:r>
              <a:rPr lang="es-MX" sz="3600" dirty="0" smtClean="0"/>
              <a:t>INSP, 2010: </a:t>
            </a:r>
            <a:r>
              <a:rPr lang="es-ES" sz="3600" i="1" dirty="0" smtClean="0"/>
              <a:t>la </a:t>
            </a:r>
            <a:r>
              <a:rPr lang="es-ES" sz="3600" i="1" dirty="0"/>
              <a:t>Necesidad de INNOVACIÓN</a:t>
            </a:r>
          </a:p>
        </p:txBody>
      </p:sp>
      <p:sp>
        <p:nvSpPr>
          <p:cNvPr id="35843" name="3 Marcador de texto"/>
          <p:cNvSpPr txBox="1">
            <a:spLocks/>
          </p:cNvSpPr>
          <p:nvPr/>
        </p:nvSpPr>
        <p:spPr bwMode="auto">
          <a:xfrm>
            <a:off x="658813" y="1749481"/>
            <a:ext cx="10424346" cy="639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31020" tIns="462281" rIns="531021" bIns="531020" spcCol="1270" anchor="ctr"/>
          <a:lstStyle>
            <a:defPPr>
              <a:defRPr lang="es-MX"/>
            </a:defPPr>
            <a:lvl1pPr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s-MX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Problemas:</a:t>
            </a:r>
            <a:endParaRPr lang="es-MX" sz="36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anose="020B0606030402020204" pitchFamily="34" charset="0"/>
              <a:ea typeface="msgothic" charset="0"/>
              <a:cs typeface="msgothic" charset="0"/>
            </a:endParaRPr>
          </a:p>
        </p:txBody>
      </p:sp>
      <p:sp>
        <p:nvSpPr>
          <p:cNvPr id="4" name="4 Marcador de contenido"/>
          <p:cNvSpPr txBox="1">
            <a:spLocks/>
          </p:cNvSpPr>
          <p:nvPr/>
        </p:nvSpPr>
        <p:spPr>
          <a:xfrm>
            <a:off x="658813" y="2429394"/>
            <a:ext cx="10495290" cy="32470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s-MX"/>
            </a:defPPr>
            <a:lvl1pPr marL="538163" indent="-538163">
              <a:spcBef>
                <a:spcPts val="18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 sz="3200">
                <a:solidFill>
                  <a:schemeClr val="bg2">
                    <a:lumMod val="10000"/>
                  </a:schemeClr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defRPr>
            </a:lvl1pPr>
            <a:lvl2pPr>
              <a:defRPr sz="2400"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defRPr sz="2400"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defRPr sz="2400"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defRPr sz="2400"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marL="538163" lvl="2" indent="-538163">
              <a:spcBef>
                <a:spcPts val="18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Baja detección de NIC2+ en PAP.</a:t>
            </a:r>
          </a:p>
          <a:p>
            <a:pPr marL="538163" lvl="2" indent="-538163">
              <a:spcBef>
                <a:spcPts val="18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Elevada referencia diagnóstica a colposcopia de mujeres sin alteraciones.</a:t>
            </a:r>
          </a:p>
          <a:p>
            <a:pPr marL="538163" lvl="2" indent="-538163">
              <a:spcBef>
                <a:spcPts val="18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Elevada proporción de falsos negativos. </a:t>
            </a:r>
          </a:p>
          <a:p>
            <a:pPr marL="538163" lvl="2" indent="-538163">
              <a:spcBef>
                <a:spcPts val="18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rPr>
              <a:t>Elevada proporción de mujeres perdidas en el seguimiento (50%).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B6F0-F8BC-4359-9868-3C357771A294}" type="slidenum">
              <a:rPr lang="es-MX" smtClean="0"/>
              <a:pPr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239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/>
          <p:cNvGrpSpPr/>
          <p:nvPr/>
        </p:nvGrpSpPr>
        <p:grpSpPr>
          <a:xfrm>
            <a:off x="4759887" y="1854983"/>
            <a:ext cx="6233917" cy="2534830"/>
            <a:chOff x="4367214" y="1049784"/>
            <a:chExt cx="6233917" cy="2534830"/>
          </a:xfrm>
        </p:grpSpPr>
        <p:grpSp>
          <p:nvGrpSpPr>
            <p:cNvPr id="17" name="Grupo 16"/>
            <p:cNvGrpSpPr/>
            <p:nvPr/>
          </p:nvGrpSpPr>
          <p:grpSpPr>
            <a:xfrm>
              <a:off x="4367214" y="1049784"/>
              <a:ext cx="6233917" cy="2124000"/>
              <a:chOff x="4367214" y="531529"/>
              <a:chExt cx="6233917" cy="2124000"/>
            </a:xfrm>
          </p:grpSpPr>
          <p:sp>
            <p:nvSpPr>
              <p:cNvPr id="2" name="1 Rectángulo"/>
              <p:cNvSpPr/>
              <p:nvPr/>
            </p:nvSpPr>
            <p:spPr>
              <a:xfrm>
                <a:off x="4367214" y="531529"/>
                <a:ext cx="6233917" cy="2124000"/>
              </a:xfrm>
              <a:prstGeom prst="rect">
                <a:avLst/>
              </a:prstGeom>
              <a:noFill/>
              <a:ln w="762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screen"/>
              <a:srcRect t="1767" r="1629" b="1767"/>
              <a:stretch/>
            </p:blipFill>
            <p:spPr bwMode="auto">
              <a:xfrm>
                <a:off x="7798009" y="574801"/>
                <a:ext cx="2777825" cy="2050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" name="Picture 4"/>
              <p:cNvPicPr>
                <a:picLocks noChangeAspect="1" noChangeArrowheads="1"/>
              </p:cNvPicPr>
              <p:nvPr/>
            </p:nvPicPr>
            <p:blipFill rotWithShape="1">
              <a:blip r:embed="rId3" cstate="screen"/>
              <a:srcRect t="4228" r="3143" b="2170"/>
              <a:stretch/>
            </p:blipFill>
            <p:spPr bwMode="auto">
              <a:xfrm>
                <a:off x="6023993" y="574801"/>
                <a:ext cx="2424523" cy="2050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 rotWithShape="1">
              <a:blip r:embed="rId4" cstate="screen"/>
              <a:srcRect l="3963" t="2894" r="3963" b="10987"/>
              <a:stretch/>
            </p:blipFill>
            <p:spPr bwMode="auto">
              <a:xfrm flipH="1">
                <a:off x="4390806" y="574801"/>
                <a:ext cx="1646202" cy="2050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4367214" y="3215282"/>
              <a:ext cx="6233917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>
                <a:defRPr sz="4000" b="1">
                  <a:solidFill>
                    <a:srgbClr val="000066"/>
                  </a:solidFill>
                </a:defRPr>
              </a:lvl1pPr>
            </a:lstStyle>
            <a:p>
              <a:pPr algn="ctr"/>
              <a:r>
                <a:rPr lang="es-ES" sz="1800" dirty="0">
                  <a:solidFill>
                    <a:schemeClr val="bg1"/>
                  </a:solidFill>
                  <a:latin typeface="Garamond" pitchFamily="18" charset="0"/>
                </a:rPr>
                <a:t>THE LANCET </a:t>
              </a:r>
              <a:r>
                <a:rPr lang="es-ES" sz="1800" dirty="0" smtClean="0">
                  <a:solidFill>
                    <a:schemeClr val="bg1"/>
                  </a:solidFill>
                  <a:latin typeface="Garamond" pitchFamily="18" charset="0"/>
                </a:rPr>
                <a:t>– </a:t>
              </a:r>
              <a:r>
                <a:rPr lang="en-GB" sz="1800" dirty="0" err="1" smtClean="0">
                  <a:solidFill>
                    <a:schemeClr val="bg1"/>
                  </a:solidFill>
                  <a:latin typeface="Garamond" pitchFamily="18" charset="0"/>
                </a:rPr>
                <a:t>Noviembre</a:t>
              </a:r>
              <a:r>
                <a:rPr lang="en-GB" sz="1800" dirty="0" smtClean="0">
                  <a:solidFill>
                    <a:schemeClr val="bg1"/>
                  </a:solidFill>
                  <a:latin typeface="Garamond" pitchFamily="18" charset="0"/>
                </a:rPr>
                <a:t> 2011</a:t>
              </a:r>
              <a:endParaRPr lang="es-ES" sz="1800" dirty="0">
                <a:solidFill>
                  <a:schemeClr val="bg1"/>
                </a:solidFill>
                <a:latin typeface="Garamond" pitchFamily="18" charset="0"/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083353" y="4406810"/>
            <a:ext cx="7779188" cy="1781519"/>
            <a:chOff x="1602758" y="4469841"/>
            <a:chExt cx="9212913" cy="1781519"/>
          </a:xfrm>
          <a:solidFill>
            <a:schemeClr val="bg1">
              <a:lumMod val="95000"/>
            </a:schemeClr>
          </a:solidFill>
        </p:grpSpPr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3677357" y="4797980"/>
              <a:ext cx="184731" cy="3693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endParaRPr lang="es-ES">
                <a:latin typeface="Franklin Gothic Medium Cond" panose="020B0606030402020204" pitchFamily="34" charset="0"/>
                <a:cs typeface="Arial" charset="0"/>
              </a:endParaRPr>
            </a:p>
          </p:txBody>
        </p:sp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671671" y="4469841"/>
              <a:ext cx="9144000" cy="12003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100000"/>
                </a:lnSpc>
                <a:defRPr/>
              </a:pPr>
              <a:r>
                <a:rPr lang="en-US" sz="2400" i="1" dirty="0">
                  <a:solidFill>
                    <a:schemeClr val="accent2">
                      <a:lumMod val="50000"/>
                    </a:schemeClr>
                  </a:solidFill>
                  <a:latin typeface="Franklin Gothic Medium Cond" panose="020B0606030402020204" pitchFamily="34" charset="0"/>
                  <a:cs typeface="Arial" charset="0"/>
                </a:rPr>
                <a:t>Self-collection of vaginal specimens</a:t>
              </a:r>
              <a:r>
                <a:rPr lang="en-US" sz="2400" dirty="0">
                  <a:solidFill>
                    <a:schemeClr val="accent2">
                      <a:lumMod val="50000"/>
                    </a:schemeClr>
                  </a:solidFill>
                  <a:latin typeface="Franklin Gothic Medium Cond" panose="020B0606030402020204" pitchFamily="34" charset="0"/>
                  <a:cs typeface="Arial" charset="0"/>
                </a:rPr>
                <a:t> </a:t>
              </a:r>
              <a:r>
                <a:rPr lang="en-US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Franklin Gothic Medium Cond" panose="020B0606030402020204" pitchFamily="34" charset="0"/>
                  <a:cs typeface="Arial" charset="0"/>
                </a:rPr>
                <a:t>for human</a:t>
              </a:r>
            </a:p>
            <a:p>
              <a:pPr algn="ctr" eaLnBrk="1" hangingPunct="1">
                <a:lnSpc>
                  <a:spcPct val="100000"/>
                </a:lnSpc>
                <a:defRPr/>
              </a:pPr>
              <a:r>
                <a:rPr lang="en-US" sz="24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Franklin Gothic Medium Cond" panose="020B0606030402020204" pitchFamily="34" charset="0"/>
                  <a:cs typeface="Arial" charset="0"/>
                </a:rPr>
                <a:t>papillomavirus</a:t>
              </a:r>
              <a:r>
                <a:rPr lang="en-US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Franklin Gothic Medium Cond" panose="020B0606030402020204" pitchFamily="34" charset="0"/>
                  <a:cs typeface="Arial" charset="0"/>
                </a:rPr>
                <a:t> testing in cervical cancer prevention</a:t>
              </a:r>
            </a:p>
            <a:p>
              <a:pPr algn="ctr" eaLnBrk="1" hangingPunct="1">
                <a:lnSpc>
                  <a:spcPct val="100000"/>
                </a:lnSpc>
                <a:defRPr/>
              </a:pPr>
              <a:r>
                <a:rPr lang="en-US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Franklin Gothic Medium Cond" panose="020B0606030402020204" pitchFamily="34" charset="0"/>
                  <a:cs typeface="Arial" charset="0"/>
                </a:rPr>
                <a:t>(MARCH): a community-based </a:t>
              </a:r>
              <a:r>
                <a:rPr lang="en-US" sz="24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Franklin Gothic Medium Cond" panose="020B0606030402020204" pitchFamily="34" charset="0"/>
                  <a:cs typeface="Arial" charset="0"/>
                </a:rPr>
                <a:t>randomised</a:t>
              </a:r>
              <a:r>
                <a:rPr lang="en-US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Franklin Gothic Medium Cond" panose="020B0606030402020204" pitchFamily="34" charset="0"/>
                  <a:cs typeface="Arial" charset="0"/>
                </a:rPr>
                <a:t> controlled trial</a:t>
              </a:r>
              <a:endParaRPr lang="es-E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Franklin Gothic Medium Cond" panose="020B0606030402020204" pitchFamily="34" charset="0"/>
                <a:cs typeface="Arial" charset="0"/>
              </a:endParaRP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602758" y="5728140"/>
              <a:ext cx="9144000" cy="5232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100000"/>
                </a:lnSpc>
              </a:pPr>
              <a:r>
                <a:rPr lang="es-ES" sz="1400" dirty="0">
                  <a:latin typeface="Franklin Gothic Medium Cond" panose="020B0606030402020204" pitchFamily="34" charset="0"/>
                  <a:cs typeface="Arial" charset="0"/>
                </a:rPr>
                <a:t>Eduardo Lazcano-Ponce*, Attila Tibor Lorincz*, Aurelio Cruz-Valdez, Jorge Salmerón, Patricia Uribe, 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es-ES" sz="1400" dirty="0">
                  <a:latin typeface="Franklin Gothic Medium Cond" panose="020B0606030402020204" pitchFamily="34" charset="0"/>
                  <a:cs typeface="Arial" charset="0"/>
                </a:rPr>
                <a:t>Eduardo Velasco-Mondragón, Pilar Hernandez Nevarez, Rodrigo Diaz Acosta, Mauricio Hernández-Avila</a:t>
              </a:r>
            </a:p>
          </p:txBody>
        </p:sp>
        <p:cxnSp>
          <p:nvCxnSpPr>
            <p:cNvPr id="10" name="9 Conector recto"/>
            <p:cNvCxnSpPr/>
            <p:nvPr/>
          </p:nvCxnSpPr>
          <p:spPr>
            <a:xfrm>
              <a:off x="2070301" y="5712376"/>
              <a:ext cx="8208912" cy="0"/>
            </a:xfrm>
            <a:prstGeom prst="line">
              <a:avLst/>
            </a:prstGeom>
            <a:grpFill/>
            <a:ln w="38100" cap="rnd" cmpd="sng">
              <a:solidFill>
                <a:schemeClr val="accent2">
                  <a:lumMod val="50000"/>
                </a:schemeClr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2 Marcador de contenido"/>
          <p:cNvSpPr txBox="1">
            <a:spLocks/>
          </p:cNvSpPr>
          <p:nvPr/>
        </p:nvSpPr>
        <p:spPr>
          <a:xfrm>
            <a:off x="626111" y="1690687"/>
            <a:ext cx="2904519" cy="47479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2800" b="1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110000"/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993366"/>
              </a:buClr>
              <a:buSzPct val="100000"/>
              <a:buFont typeface="Symbol" pitchFamily="18" charset="2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000099"/>
              </a:buClr>
              <a:buFont typeface="Arial" pitchFamily="34" charset="0"/>
              <a:buNone/>
              <a:defRPr sz="1800" b="1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La prueba del VPH</a:t>
            </a:r>
          </a:p>
          <a:p>
            <a:r>
              <a:rPr lang="es-ES" sz="2400" b="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por </a:t>
            </a:r>
            <a:r>
              <a:rPr lang="es-ES" sz="2400" b="0" dirty="0" err="1">
                <a:solidFill>
                  <a:schemeClr val="tx1"/>
                </a:solidFill>
                <a:latin typeface="Franklin Gothic Medium Cond" panose="020B0606030402020204" pitchFamily="34" charset="0"/>
              </a:rPr>
              <a:t>autotoma</a:t>
            </a:r>
            <a:r>
              <a:rPr lang="es-ES" sz="2400" b="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 vaginal detecta </a:t>
            </a:r>
            <a:r>
              <a:rPr lang="es-ES" b="0" u="sng" dirty="0">
                <a:solidFill>
                  <a:srgbClr val="FF0000"/>
                </a:solidFill>
                <a:latin typeface="Franklin Gothic Medium Cond" panose="020B0606030402020204" pitchFamily="34" charset="0"/>
              </a:rPr>
              <a:t>4,2 veces </a:t>
            </a:r>
            <a:r>
              <a:rPr lang="es-ES" sz="2400" b="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más cánceres invasivos que la </a:t>
            </a:r>
            <a:r>
              <a:rPr lang="es-ES" sz="2400" b="0" dirty="0" smtClean="0">
                <a:solidFill>
                  <a:schemeClr val="tx1"/>
                </a:solidFill>
                <a:latin typeface="Franklin Gothic Medium Cond" panose="020B0606030402020204" pitchFamily="34" charset="0"/>
              </a:rPr>
              <a:t>citología cervical.</a:t>
            </a:r>
            <a:endParaRPr lang="es-ES" sz="2400" b="0" dirty="0">
              <a:solidFill>
                <a:schemeClr val="tx1"/>
              </a:solidFill>
              <a:latin typeface="Franklin Gothic Medium Cond" panose="020B0606030402020204" pitchFamily="34" charset="0"/>
            </a:endParaRPr>
          </a:p>
          <a:p>
            <a:endParaRPr lang="en-US" sz="1050" b="0" dirty="0" smtClean="0">
              <a:solidFill>
                <a:schemeClr val="tx1"/>
              </a:solidFill>
              <a:latin typeface="Franklin Gothic Medium Cond" panose="020B0606030402020204" pitchFamily="34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Franklin Gothic Medium Cond" panose="020B0606030402020204" pitchFamily="34" charset="0"/>
              </a:rPr>
              <a:t>Tasa</a:t>
            </a:r>
            <a:r>
              <a:rPr lang="en-US" sz="2400" dirty="0" smtClean="0">
                <a:solidFill>
                  <a:schemeClr val="tx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de </a:t>
            </a:r>
            <a:r>
              <a:rPr lang="en-US" sz="2400" dirty="0" err="1">
                <a:solidFill>
                  <a:schemeClr val="tx1"/>
                </a:solidFill>
                <a:latin typeface="Franklin Gothic Medium Cond" panose="020B0606030402020204" pitchFamily="34" charset="0"/>
              </a:rPr>
              <a:t>d</a:t>
            </a:r>
            <a:r>
              <a:rPr lang="en-US" sz="2400" dirty="0" err="1" smtClean="0">
                <a:solidFill>
                  <a:schemeClr val="tx1"/>
                </a:solidFill>
                <a:latin typeface="Franklin Gothic Medium Cond" panose="020B0606030402020204" pitchFamily="34" charset="0"/>
              </a:rPr>
              <a:t>etección</a:t>
            </a:r>
            <a:endParaRPr lang="en-US" sz="2400" dirty="0">
              <a:solidFill>
                <a:schemeClr val="tx1"/>
              </a:solidFill>
              <a:latin typeface="Franklin Gothic Medium Cond" panose="020B0606030402020204" pitchFamily="34" charset="0"/>
            </a:endParaRPr>
          </a:p>
          <a:p>
            <a:r>
              <a:rPr lang="en-US" sz="2400" b="0" dirty="0" smtClean="0">
                <a:solidFill>
                  <a:schemeClr val="tx1"/>
                </a:solidFill>
                <a:latin typeface="Franklin Gothic Medium Cond" panose="020B0606030402020204" pitchFamily="34" charset="0"/>
              </a:rPr>
              <a:t>  </a:t>
            </a:r>
            <a:r>
              <a:rPr lang="en-US" sz="2400" b="0" dirty="0" err="1">
                <a:solidFill>
                  <a:schemeClr val="tx1"/>
                </a:solidFill>
                <a:latin typeface="Franklin Gothic Medium Cond" panose="020B0606030402020204" pitchFamily="34" charset="0"/>
              </a:rPr>
              <a:t>Prueba</a:t>
            </a:r>
            <a:r>
              <a:rPr lang="en-US" sz="2400" b="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 VPH-AR </a:t>
            </a:r>
          </a:p>
          <a:p>
            <a:r>
              <a:rPr lang="en-US" sz="2400" b="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30.4 x 100,000 </a:t>
            </a:r>
          </a:p>
          <a:p>
            <a:r>
              <a:rPr lang="en-US" sz="2400" b="0" i="1" dirty="0" smtClean="0">
                <a:solidFill>
                  <a:schemeClr val="tx1"/>
                </a:solidFill>
                <a:latin typeface="Franklin Gothic Medium Cond" panose="020B0606030402020204" pitchFamily="34" charset="0"/>
              </a:rPr>
              <a:t>vs </a:t>
            </a:r>
            <a:endParaRPr lang="en-US" sz="2400" b="0" i="1" dirty="0">
              <a:solidFill>
                <a:schemeClr val="tx1"/>
              </a:solidFill>
              <a:latin typeface="Franklin Gothic Medium Cond" panose="020B0606030402020204" pitchFamily="34" charset="0"/>
            </a:endParaRPr>
          </a:p>
          <a:p>
            <a:r>
              <a:rPr lang="en-US" sz="2400" b="0" dirty="0" err="1" smtClean="0">
                <a:solidFill>
                  <a:schemeClr val="tx1"/>
                </a:solidFill>
                <a:latin typeface="Franklin Gothic Medium Cond" panose="020B0606030402020204" pitchFamily="34" charset="0"/>
              </a:rPr>
              <a:t>Citología</a:t>
            </a:r>
            <a:r>
              <a:rPr lang="en-US" sz="2400" b="0" dirty="0" smtClean="0">
                <a:solidFill>
                  <a:schemeClr val="tx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2400" b="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7.2 x 100,000</a:t>
            </a:r>
            <a:endParaRPr lang="es-MX" sz="2400" b="0" dirty="0">
              <a:solidFill>
                <a:schemeClr val="tx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1029392" y="201054"/>
            <a:ext cx="10515600" cy="1325563"/>
          </a:xfrm>
        </p:spPr>
        <p:txBody>
          <a:bodyPr>
            <a:normAutofit/>
          </a:bodyPr>
          <a:lstStyle/>
          <a:p>
            <a:r>
              <a:rPr lang="es-MX" sz="3600" dirty="0" smtClean="0">
                <a:solidFill>
                  <a:schemeClr val="accent2">
                    <a:lumMod val="50000"/>
                  </a:schemeClr>
                </a:solidFill>
                <a:latin typeface="Franklin Gothic Medium" panose="020B0603020102020204" pitchFamily="34" charset="0"/>
              </a:rPr>
              <a:t>Evaluación de la utilidad de ADN VPH en más de 250,000 mujeres mexicanas.</a:t>
            </a:r>
            <a:endParaRPr lang="es-MX" sz="3600" dirty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6" name="Marcador de número de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B6F0-F8BC-4359-9868-3C357771A294}" type="slidenum">
              <a:rPr lang="es-MX" smtClean="0"/>
              <a:pPr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96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4">
            <a:extLst>
              <a:ext uri="{FF2B5EF4-FFF2-40B4-BE49-F238E27FC236}">
                <a16:creationId xmlns:a16="http://schemas.microsoft.com/office/drawing/2014/main" xmlns="" id="{D255750D-4F52-4DF9-B7CF-AFC4690F000B}"/>
              </a:ext>
            </a:extLst>
          </p:cNvPr>
          <p:cNvSpPr txBox="1">
            <a:spLocks/>
          </p:cNvSpPr>
          <p:nvPr/>
        </p:nvSpPr>
        <p:spPr>
          <a:xfrm>
            <a:off x="6999366" y="1825625"/>
            <a:ext cx="4726969" cy="172164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MX" sz="2000" dirty="0" smtClean="0">
                <a:solidFill>
                  <a:srgbClr val="FFC000"/>
                </a:solidFill>
                <a:latin typeface="Franklin Gothic Medium Cond" panose="020B0606030402020204" pitchFamily="34" charset="0"/>
              </a:rPr>
              <a:t>Captura de híbridos (HC2) 14 laboratorios</a:t>
            </a:r>
          </a:p>
          <a:p>
            <a:pPr lvl="1">
              <a:lnSpc>
                <a:spcPct val="110000"/>
              </a:lnSpc>
              <a:buClr>
                <a:schemeClr val="bg1"/>
              </a:buClr>
              <a:buFont typeface="Times New Roman" panose="02020603050405020304" pitchFamily="18" charset="0"/>
              <a:buChar char="»"/>
            </a:pPr>
            <a:r>
              <a:rPr lang="es-MX" sz="1800" b="1" dirty="0" smtClean="0">
                <a:solidFill>
                  <a:srgbClr val="BF7959"/>
                </a:solidFill>
                <a:latin typeface="Arial Narrow" panose="020B0606020202030204" pitchFamily="34" charset="0"/>
              </a:rPr>
              <a:t>Baja California, </a:t>
            </a:r>
            <a:r>
              <a:rPr lang="es-MX" sz="1800" b="1" dirty="0" smtClean="0">
                <a:solidFill>
                  <a:srgbClr val="BF7959"/>
                </a:solidFill>
                <a:latin typeface="Arial Narrow" panose="020B0606020202030204" pitchFamily="34" charset="0"/>
              </a:rPr>
              <a:t>Coahuila, </a:t>
            </a:r>
            <a:r>
              <a:rPr lang="es-MX" sz="1800" b="1" dirty="0" smtClean="0">
                <a:solidFill>
                  <a:srgbClr val="BF7959"/>
                </a:solidFill>
                <a:latin typeface="Arial Narrow" panose="020B0606020202030204" pitchFamily="34" charset="0"/>
              </a:rPr>
              <a:t>Chihuahua, Ciudad de México, Durango, Morelos, Nuevo León, Puebla, San Luis Potosí, Sinaloa, Sonora, Tabasco, Veracruz </a:t>
            </a:r>
            <a:r>
              <a:rPr lang="es-MX" sz="1800" b="1" dirty="0" smtClean="0">
                <a:solidFill>
                  <a:srgbClr val="BF7959"/>
                </a:solidFill>
                <a:latin typeface="Arial Narrow" panose="020B0606020202030204" pitchFamily="34" charset="0"/>
              </a:rPr>
              <a:t>y </a:t>
            </a:r>
            <a:r>
              <a:rPr lang="es-MX" sz="1800" b="1" dirty="0" smtClean="0">
                <a:solidFill>
                  <a:srgbClr val="BF7959"/>
                </a:solidFill>
                <a:latin typeface="Arial Narrow" panose="020B0606020202030204" pitchFamily="34" charset="0"/>
              </a:rPr>
              <a:t>Zacatecas.</a:t>
            </a:r>
            <a:endParaRPr lang="es-MX" sz="1800" b="1" dirty="0">
              <a:solidFill>
                <a:srgbClr val="BF7959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Marcador de contenido 4">
            <a:extLst>
              <a:ext uri="{FF2B5EF4-FFF2-40B4-BE49-F238E27FC236}">
                <a16:creationId xmlns:a16="http://schemas.microsoft.com/office/drawing/2014/main" xmlns="" id="{D255750D-4F52-4DF9-B7CF-AFC4690F000B}"/>
              </a:ext>
            </a:extLst>
          </p:cNvPr>
          <p:cNvSpPr txBox="1">
            <a:spLocks/>
          </p:cNvSpPr>
          <p:nvPr/>
        </p:nvSpPr>
        <p:spPr>
          <a:xfrm>
            <a:off x="7013464" y="3954354"/>
            <a:ext cx="4515074" cy="2208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MX" sz="20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Reacción en cadena de polimerasa (PCR) 12 laboratorios</a:t>
            </a:r>
          </a:p>
          <a:p>
            <a:pPr lvl="1">
              <a:buClr>
                <a:schemeClr val="bg1"/>
              </a:buClr>
              <a:buFont typeface="Times New Roman" panose="02020603050405020304" pitchFamily="18" charset="0"/>
              <a:buChar char="»"/>
            </a:pPr>
            <a:r>
              <a:rPr lang="es-MX" sz="1800" b="1" dirty="0">
                <a:solidFill>
                  <a:srgbClr val="7030A0"/>
                </a:solidFill>
                <a:latin typeface="Arial Narrow" panose="020B0606020202030204" pitchFamily="34" charset="0"/>
              </a:rPr>
              <a:t>Aguascalientes, Baja California Sur, Campeche, Guanajuato, Guerrero, Estado de México, Michoacán, Oaxaca, Querétaro, Quintana Roo, Tlaxcala y Yucatán.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462" y="2659261"/>
            <a:ext cx="1061662" cy="10159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462" y="4888176"/>
            <a:ext cx="1061662" cy="101594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0" y="1871974"/>
            <a:ext cx="5904160" cy="4164760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002060"/>
                </a:solidFill>
              </a:rPr>
              <a:t>Infraestructura de laboratorios de VPH en México, 2017.</a:t>
            </a:r>
            <a:endParaRPr lang="es-MX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4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9"/>
          <p:cNvSpPr>
            <a:spLocks noChangeArrowheads="1"/>
          </p:cNvSpPr>
          <p:nvPr/>
        </p:nvSpPr>
        <p:spPr bwMode="auto">
          <a:xfrm>
            <a:off x="547966" y="93587"/>
            <a:ext cx="11125200" cy="900113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MX" altLang="es-MX" sz="3200" dirty="0" smtClean="0">
                <a:solidFill>
                  <a:schemeClr val="accent2">
                    <a:lumMod val="50000"/>
                  </a:schemeClr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Como mejorar la precisión diagnóstica? El </a:t>
            </a:r>
            <a:r>
              <a:rPr lang="es-MX" altLang="es-MX" sz="3200" dirty="0">
                <a:solidFill>
                  <a:schemeClr val="accent2">
                    <a:lumMod val="50000"/>
                  </a:schemeClr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estudio FRIDA de </a:t>
            </a:r>
            <a:r>
              <a:rPr lang="es-MX" altLang="es-MX" sz="3200" i="1" dirty="0" err="1">
                <a:solidFill>
                  <a:schemeClr val="accent2">
                    <a:lumMod val="50000"/>
                  </a:schemeClr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triage</a:t>
            </a:r>
            <a:r>
              <a:rPr lang="es-MX" altLang="es-MX" sz="3200" dirty="0">
                <a:solidFill>
                  <a:schemeClr val="accent2">
                    <a:lumMod val="50000"/>
                  </a:schemeClr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 en mujeres VPH </a:t>
            </a:r>
            <a:r>
              <a:rPr lang="es-MX" altLang="es-MX" sz="3200" dirty="0" smtClean="0">
                <a:solidFill>
                  <a:schemeClr val="accent2">
                    <a:lumMod val="50000"/>
                  </a:schemeClr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+ en 100,000 mujeres mexicanas       </a:t>
            </a:r>
            <a:endParaRPr lang="es-MX" altLang="es-MX" sz="3200" dirty="0">
              <a:solidFill>
                <a:schemeClr val="accent2">
                  <a:lumMod val="50000"/>
                </a:schemeClr>
              </a:solidFill>
              <a:latin typeface="Franklin Gothic Medium Cond" panose="020B0606030402020204" pitchFamily="34" charset="0"/>
              <a:ea typeface="+mj-ea"/>
              <a:cs typeface="+mj-cs"/>
            </a:endParaRPr>
          </a:p>
        </p:txBody>
      </p:sp>
      <p:pic>
        <p:nvPicPr>
          <p:cNvPr id="64" name="Imagen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164" y="1280317"/>
            <a:ext cx="1213271" cy="515640"/>
          </a:xfrm>
          <a:prstGeom prst="rect">
            <a:avLst/>
          </a:prstGeom>
        </p:spPr>
      </p:pic>
      <p:grpSp>
        <p:nvGrpSpPr>
          <p:cNvPr id="65" name="Grupo 64"/>
          <p:cNvGrpSpPr/>
          <p:nvPr/>
        </p:nvGrpSpPr>
        <p:grpSpPr>
          <a:xfrm>
            <a:off x="1721460" y="1142977"/>
            <a:ext cx="8749079" cy="5544592"/>
            <a:chOff x="221817" y="999344"/>
            <a:chExt cx="8749079" cy="5544592"/>
          </a:xfrm>
        </p:grpSpPr>
        <p:sp>
          <p:nvSpPr>
            <p:cNvPr id="66" name="Line 57"/>
            <p:cNvSpPr>
              <a:spLocks noChangeShapeType="1"/>
            </p:cNvSpPr>
            <p:nvPr/>
          </p:nvSpPr>
          <p:spPr bwMode="auto">
            <a:xfrm flipH="1">
              <a:off x="7170571" y="4302524"/>
              <a:ext cx="0" cy="382587"/>
            </a:xfrm>
            <a:prstGeom prst="lin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s-ES_tradnl">
                <a:latin typeface="Franklin Gothic Medium Cond" panose="020B0606030402020204" pitchFamily="34" charset="0"/>
              </a:endParaRPr>
            </a:p>
          </p:txBody>
        </p:sp>
        <p:sp>
          <p:nvSpPr>
            <p:cNvPr id="67" name="Line 130"/>
            <p:cNvSpPr>
              <a:spLocks noChangeShapeType="1"/>
            </p:cNvSpPr>
            <p:nvPr/>
          </p:nvSpPr>
          <p:spPr bwMode="auto">
            <a:xfrm flipH="1" flipV="1">
              <a:off x="5211696" y="5035811"/>
              <a:ext cx="995362" cy="803275"/>
            </a:xfrm>
            <a:prstGeom prst="lin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s-ES_tradnl">
                <a:latin typeface="Franklin Gothic Medium Cond" panose="020B0606030402020204" pitchFamily="34" charset="0"/>
              </a:endParaRPr>
            </a:p>
          </p:txBody>
        </p:sp>
        <p:cxnSp>
          <p:nvCxnSpPr>
            <p:cNvPr id="68" name="Conector angular 84"/>
            <p:cNvCxnSpPr/>
            <p:nvPr/>
          </p:nvCxnSpPr>
          <p:spPr bwMode="auto">
            <a:xfrm rot="16200000" flipH="1">
              <a:off x="5502209" y="2672023"/>
              <a:ext cx="3592512" cy="2989263"/>
            </a:xfrm>
            <a:prstGeom prst="bentConnector3">
              <a:avLst>
                <a:gd name="adj1" fmla="val 8356"/>
              </a:avLst>
            </a:prstGeom>
            <a:ln w="19050" cmpd="sng">
              <a:solidFill>
                <a:schemeClr val="bg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angular 78"/>
            <p:cNvCxnSpPr/>
            <p:nvPr/>
          </p:nvCxnSpPr>
          <p:spPr bwMode="auto">
            <a:xfrm rot="5400000">
              <a:off x="4788628" y="2006067"/>
              <a:ext cx="684212" cy="1343025"/>
            </a:xfrm>
            <a:prstGeom prst="bentConnector3">
              <a:avLst>
                <a:gd name="adj1" fmla="val 50000"/>
              </a:avLst>
            </a:prstGeom>
            <a:ln w="19050" cmpd="sng">
              <a:solidFill>
                <a:schemeClr val="bg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 Box 45"/>
            <p:cNvSpPr txBox="1">
              <a:spLocks noChangeArrowheads="1"/>
            </p:cNvSpPr>
            <p:nvPr/>
          </p:nvSpPr>
          <p:spPr bwMode="auto">
            <a:xfrm>
              <a:off x="2953726" y="1437743"/>
              <a:ext cx="2656885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2">
                      <a:lumMod val="25000"/>
                    </a:schemeClr>
                  </a:solidFill>
                  <a:latin typeface="Franklin Gothic Medium Cond" panose="020B0606030402020204" pitchFamily="34" charset="0"/>
                  <a:ea typeface="Times New Roman" pitchFamily="-107" charset="0"/>
                  <a:cs typeface="Times New Roman" pitchFamily="-107" charset="0"/>
                </a:rPr>
                <a:t>Muestra Cervical </a:t>
              </a:r>
              <a:r>
                <a:rPr lang="es-MX" sz="1600" dirty="0">
                  <a:solidFill>
                    <a:schemeClr val="bg2">
                      <a:lumMod val="25000"/>
                    </a:schemeClr>
                  </a:solidFill>
                  <a:latin typeface="Franklin Gothic Medium Cond" panose="020B0606030402020204" pitchFamily="34" charset="0"/>
                  <a:ea typeface="Times New Roman" pitchFamily="-107" charset="0"/>
                  <a:cs typeface="Times New Roman" pitchFamily="-107" charset="0"/>
                </a:rPr>
                <a:t>  </a:t>
              </a:r>
            </a:p>
          </p:txBody>
        </p:sp>
        <p:sp>
          <p:nvSpPr>
            <p:cNvPr id="71" name="Text Box 45"/>
            <p:cNvSpPr txBox="1">
              <a:spLocks noChangeArrowheads="1"/>
            </p:cNvSpPr>
            <p:nvPr/>
          </p:nvSpPr>
          <p:spPr bwMode="auto">
            <a:xfrm>
              <a:off x="6207058" y="1433324"/>
              <a:ext cx="2756943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MX" sz="1600" b="1">
                  <a:solidFill>
                    <a:schemeClr val="bg2">
                      <a:lumMod val="25000"/>
                    </a:schemeClr>
                  </a:solidFill>
                  <a:latin typeface="Franklin Gothic Medium Cond" panose="020B0606030402020204" pitchFamily="34" charset="0"/>
                  <a:ea typeface="Times New Roman" pitchFamily="-107" charset="0"/>
                  <a:cs typeface="Times New Roman" pitchFamily="-107" charset="0"/>
                </a:rPr>
                <a:t>Autotoma</a:t>
              </a:r>
              <a:r>
                <a:rPr lang="es-MX" sz="1600">
                  <a:solidFill>
                    <a:schemeClr val="bg2">
                      <a:lumMod val="25000"/>
                    </a:schemeClr>
                  </a:solidFill>
                  <a:latin typeface="Franklin Gothic Medium Cond" panose="020B0606030402020204" pitchFamily="34" charset="0"/>
                  <a:ea typeface="Times New Roman" pitchFamily="-107" charset="0"/>
                  <a:cs typeface="Times New Roman" pitchFamily="-107" charset="0"/>
                </a:rPr>
                <a:t> </a:t>
              </a:r>
            </a:p>
          </p:txBody>
        </p:sp>
        <p:sp>
          <p:nvSpPr>
            <p:cNvPr id="72" name="Text Box 45"/>
            <p:cNvSpPr txBox="1">
              <a:spLocks noChangeArrowheads="1"/>
            </p:cNvSpPr>
            <p:nvPr/>
          </p:nvSpPr>
          <p:spPr bwMode="auto">
            <a:xfrm>
              <a:off x="4290251" y="2011624"/>
              <a:ext cx="3083067" cy="33855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2">
                      <a:lumMod val="25000"/>
                    </a:schemeClr>
                  </a:solidFill>
                  <a:latin typeface="Franklin Gothic Medium Cond" panose="020B0606030402020204" pitchFamily="34" charset="0"/>
                  <a:ea typeface="Times New Roman" pitchFamily="-107" charset="0"/>
                  <a:cs typeface="Times New Roman" pitchFamily="-107" charset="0"/>
                </a:rPr>
                <a:t>Detección de VPH de alto riesgo</a:t>
              </a:r>
            </a:p>
          </p:txBody>
        </p:sp>
        <p:sp>
          <p:nvSpPr>
            <p:cNvPr id="73" name="Oval 82"/>
            <p:cNvSpPr>
              <a:spLocks noChangeArrowheads="1"/>
            </p:cNvSpPr>
            <p:nvPr/>
          </p:nvSpPr>
          <p:spPr bwMode="auto">
            <a:xfrm>
              <a:off x="3904049" y="2514861"/>
              <a:ext cx="865187" cy="37465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s-ES" sz="1600" dirty="0">
                  <a:solidFill>
                    <a:schemeClr val="bg1"/>
                  </a:solidFill>
                  <a:latin typeface="Franklin Gothic Medium Cond" panose="020B0606030402020204" pitchFamily="34" charset="0"/>
                  <a:ea typeface="Times New Roman" pitchFamily="-107" charset="0"/>
                  <a:cs typeface="Times New Roman" pitchFamily="-107" charset="0"/>
                </a:rPr>
                <a:t>Positivo</a:t>
              </a:r>
            </a:p>
          </p:txBody>
        </p:sp>
        <p:sp>
          <p:nvSpPr>
            <p:cNvPr id="74" name="Oval 82"/>
            <p:cNvSpPr>
              <a:spLocks noChangeArrowheads="1"/>
            </p:cNvSpPr>
            <p:nvPr/>
          </p:nvSpPr>
          <p:spPr bwMode="auto">
            <a:xfrm>
              <a:off x="6967924" y="2467236"/>
              <a:ext cx="863600" cy="37465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s-ES" sz="1600">
                  <a:solidFill>
                    <a:schemeClr val="bg1"/>
                  </a:solidFill>
                  <a:latin typeface="Franklin Gothic Medium Cond" panose="020B0606030402020204" pitchFamily="34" charset="0"/>
                  <a:ea typeface="Times New Roman" pitchFamily="-107" charset="0"/>
                  <a:cs typeface="Times New Roman" pitchFamily="-107" charset="0"/>
                </a:rPr>
                <a:t>Negativo</a:t>
              </a:r>
            </a:p>
          </p:txBody>
        </p:sp>
        <p:grpSp>
          <p:nvGrpSpPr>
            <p:cNvPr id="75" name="Agrupar 72"/>
            <p:cNvGrpSpPr>
              <a:grpSpLocks/>
            </p:cNvGrpSpPr>
            <p:nvPr/>
          </p:nvGrpSpPr>
          <p:grpSpPr bwMode="auto">
            <a:xfrm>
              <a:off x="2873941" y="3000830"/>
              <a:ext cx="3389314" cy="1136646"/>
              <a:chOff x="2913266" y="2751919"/>
              <a:chExt cx="3043358" cy="1137590"/>
            </a:xfrm>
          </p:grpSpPr>
          <p:sp>
            <p:nvSpPr>
              <p:cNvPr id="136" name="88 Rectángulo"/>
              <p:cNvSpPr/>
              <p:nvPr/>
            </p:nvSpPr>
            <p:spPr bwMode="auto">
              <a:xfrm flipH="1">
                <a:off x="2913267" y="2815468"/>
                <a:ext cx="3043357" cy="1074041"/>
              </a:xfrm>
              <a:prstGeom prst="rect">
                <a:avLst/>
              </a:prstGeom>
              <a:solidFill>
                <a:srgbClr val="EB5B40"/>
              </a:solidFill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s-ES_tradnl" sz="3200" b="1" dirty="0">
                  <a:solidFill>
                    <a:schemeClr val="bg1"/>
                  </a:solidFill>
                  <a:latin typeface="Franklin Gothic Medium Cond" panose="020B0606030402020204" pitchFamily="34" charset="0"/>
                  <a:ea typeface="Times New Roman" pitchFamily="-107" charset="0"/>
                  <a:cs typeface="Times New Roman" pitchFamily="-107" charset="0"/>
                </a:endParaRPr>
              </a:p>
            </p:txBody>
          </p:sp>
          <p:sp>
            <p:nvSpPr>
              <p:cNvPr id="138" name="28 Rectángulo"/>
              <p:cNvSpPr>
                <a:spLocks noChangeArrowheads="1"/>
              </p:cNvSpPr>
              <p:nvPr/>
            </p:nvSpPr>
            <p:spPr bwMode="auto">
              <a:xfrm>
                <a:off x="2913266" y="3085578"/>
                <a:ext cx="1546604" cy="739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s-MX" sz="1400" b="1" dirty="0" smtClean="0">
                    <a:solidFill>
                      <a:schemeClr val="bg1"/>
                    </a:solidFill>
                    <a:latin typeface="Franklin Gothic Medium Cond" panose="020B0606030402020204" pitchFamily="34" charset="0"/>
                    <a:ea typeface="Times New Roman" pitchFamily="-107" charset="0"/>
                    <a:cs typeface="Times New Roman" pitchFamily="-107" charset="0"/>
                  </a:rPr>
                  <a:t>Citología convencional</a:t>
                </a:r>
                <a:endParaRPr lang="es-MX" sz="1400" b="1" dirty="0">
                  <a:solidFill>
                    <a:schemeClr val="bg1"/>
                  </a:solidFill>
                  <a:latin typeface="Franklin Gothic Medium Cond" panose="020B0606030402020204" pitchFamily="34" charset="0"/>
                  <a:ea typeface="Times New Roman" pitchFamily="-107" charset="0"/>
                  <a:cs typeface="Times New Roman" pitchFamily="-107" charset="0"/>
                </a:endParaRPr>
              </a:p>
              <a:p>
                <a:pPr algn="ctr"/>
                <a:r>
                  <a:rPr lang="es-ES_tradnl" sz="1400" i="1" dirty="0">
                    <a:solidFill>
                      <a:schemeClr val="bg1"/>
                    </a:solidFill>
                    <a:latin typeface="Franklin Gothic Medium Cond" panose="020B0606030402020204" pitchFamily="34" charset="0"/>
                  </a:rPr>
                  <a:t>citología marcada con P16/Ki-67</a:t>
                </a:r>
                <a:endParaRPr lang="es-MX" sz="1400" b="1" dirty="0">
                  <a:solidFill>
                    <a:schemeClr val="bg1"/>
                  </a:solidFill>
                  <a:latin typeface="Franklin Gothic Medium Cond" panose="020B0606030402020204" pitchFamily="34" charset="0"/>
                  <a:ea typeface="Times New Roman" pitchFamily="-107" charset="0"/>
                  <a:cs typeface="Times New Roman" pitchFamily="-107" charset="0"/>
                </a:endParaRPr>
              </a:p>
            </p:txBody>
          </p:sp>
          <p:sp>
            <p:nvSpPr>
              <p:cNvPr id="139" name="28 Rectángulo"/>
              <p:cNvSpPr>
                <a:spLocks noChangeArrowheads="1"/>
              </p:cNvSpPr>
              <p:nvPr/>
            </p:nvSpPr>
            <p:spPr bwMode="auto">
              <a:xfrm>
                <a:off x="4468993" y="3082589"/>
                <a:ext cx="1487631" cy="73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s-MX" sz="1400" b="1" dirty="0">
                    <a:solidFill>
                      <a:schemeClr val="bg1"/>
                    </a:solidFill>
                    <a:latin typeface="Franklin Gothic Medium Cond" panose="020B0606030402020204" pitchFamily="34" charset="0"/>
                    <a:ea typeface="Times New Roman" pitchFamily="-107" charset="0"/>
                    <a:cs typeface="Times New Roman" pitchFamily="-107" charset="0"/>
                  </a:rPr>
                  <a:t>Tipificación 16/18/45</a:t>
                </a:r>
              </a:p>
              <a:p>
                <a:pPr algn="ctr"/>
                <a:r>
                  <a:rPr lang="es-MX" sz="1400" b="1" dirty="0">
                    <a:solidFill>
                      <a:schemeClr val="bg1"/>
                    </a:solidFill>
                    <a:latin typeface="Franklin Gothic Medium Cond" panose="020B0606030402020204" pitchFamily="34" charset="0"/>
                    <a:ea typeface="Times New Roman" pitchFamily="-107" charset="0"/>
                    <a:cs typeface="Times New Roman" pitchFamily="-107" charset="0"/>
                  </a:rPr>
                  <a:t>Proteína E6</a:t>
                </a:r>
              </a:p>
            </p:txBody>
          </p:sp>
          <p:sp>
            <p:nvSpPr>
              <p:cNvPr id="141" name="28 Rectángulo"/>
              <p:cNvSpPr>
                <a:spLocks noChangeArrowheads="1"/>
              </p:cNvSpPr>
              <p:nvPr/>
            </p:nvSpPr>
            <p:spPr bwMode="auto">
              <a:xfrm>
                <a:off x="3872609" y="2751919"/>
                <a:ext cx="1217612" cy="400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s-MX" sz="2000" b="1" i="1" dirty="0" err="1">
                    <a:solidFill>
                      <a:schemeClr val="bg1"/>
                    </a:solidFill>
                    <a:latin typeface="Franklin Gothic Medium Cond" panose="020B0606030402020204" pitchFamily="34" charset="0"/>
                    <a:ea typeface="Times New Roman" pitchFamily="-107" charset="0"/>
                    <a:cs typeface="Times New Roman" pitchFamily="-107" charset="0"/>
                  </a:rPr>
                  <a:t>Triage</a:t>
                </a:r>
                <a:r>
                  <a:rPr lang="es-MX" b="1" i="1" dirty="0">
                    <a:solidFill>
                      <a:schemeClr val="bg1"/>
                    </a:solidFill>
                    <a:latin typeface="Franklin Gothic Medium Cond" panose="020B0606030402020204" pitchFamily="34" charset="0"/>
                    <a:ea typeface="Times New Roman" pitchFamily="-107" charset="0"/>
                    <a:cs typeface="Times New Roman" pitchFamily="-107" charset="0"/>
                  </a:rPr>
                  <a:t>  </a:t>
                </a:r>
              </a:p>
            </p:txBody>
          </p:sp>
        </p:grpSp>
        <p:sp>
          <p:nvSpPr>
            <p:cNvPr id="76" name="Text Box 45"/>
            <p:cNvSpPr txBox="1">
              <a:spLocks noChangeArrowheads="1"/>
            </p:cNvSpPr>
            <p:nvPr/>
          </p:nvSpPr>
          <p:spPr bwMode="auto">
            <a:xfrm>
              <a:off x="2953726" y="999344"/>
              <a:ext cx="6010275" cy="400110"/>
            </a:xfrm>
            <a:prstGeom prst="rect">
              <a:avLst/>
            </a:prstGeom>
            <a:solidFill>
              <a:srgbClr val="74B0BA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MX" sz="2000" b="1" dirty="0" smtClean="0">
                  <a:solidFill>
                    <a:schemeClr val="bg2">
                      <a:lumMod val="25000"/>
                    </a:schemeClr>
                  </a:solidFill>
                  <a:latin typeface="Franklin Gothic Medium Cond" panose="020B0606030402020204" pitchFamily="34" charset="0"/>
                  <a:ea typeface="Tahoma" pitchFamily="-107" charset="0"/>
                  <a:cs typeface="Tahoma" pitchFamily="-107" charset="0"/>
                </a:rPr>
                <a:t>Mujeres </a:t>
              </a:r>
              <a:r>
                <a:rPr lang="es-MX" sz="2000" b="1" dirty="0">
                  <a:solidFill>
                    <a:schemeClr val="bg2">
                      <a:lumMod val="25000"/>
                    </a:schemeClr>
                  </a:solidFill>
                  <a:latin typeface="Franklin Gothic Medium Cond" panose="020B0606030402020204" pitchFamily="34" charset="0"/>
                  <a:ea typeface="Tahoma" pitchFamily="-107" charset="0"/>
                  <a:cs typeface="Tahoma" pitchFamily="-107" charset="0"/>
                </a:rPr>
                <a:t>30-64 años</a:t>
              </a:r>
            </a:p>
          </p:txBody>
        </p:sp>
        <p:cxnSp>
          <p:nvCxnSpPr>
            <p:cNvPr id="77" name="Conector angular 28"/>
            <p:cNvCxnSpPr>
              <a:stCxn id="70" idx="2"/>
              <a:endCxn id="72" idx="0"/>
            </p:cNvCxnSpPr>
            <p:nvPr/>
          </p:nvCxnSpPr>
          <p:spPr bwMode="auto">
            <a:xfrm rot="16200000" flipH="1">
              <a:off x="4939314" y="1119152"/>
              <a:ext cx="235327" cy="1549616"/>
            </a:xfrm>
            <a:prstGeom prst="bentConnector3">
              <a:avLst>
                <a:gd name="adj1" fmla="val 50000"/>
              </a:avLst>
            </a:prstGeom>
            <a:ln w="19050" cmpd="sng">
              <a:solidFill>
                <a:schemeClr val="bg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28 Rectángulo"/>
            <p:cNvSpPr>
              <a:spLocks noChangeArrowheads="1"/>
            </p:cNvSpPr>
            <p:nvPr/>
          </p:nvSpPr>
          <p:spPr bwMode="auto">
            <a:xfrm>
              <a:off x="5610611" y="4677036"/>
              <a:ext cx="2714625" cy="338554"/>
            </a:xfrm>
            <a:prstGeom prst="rect">
              <a:avLst/>
            </a:prstGeom>
            <a:solidFill>
              <a:srgbClr val="79B3BD"/>
            </a:solidFill>
            <a:ln>
              <a:noFill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2">
                      <a:lumMod val="25000"/>
                    </a:schemeClr>
                  </a:solidFill>
                  <a:latin typeface="Franklin Gothic Medium Cond" panose="020B0606030402020204" pitchFamily="34" charset="0"/>
                  <a:ea typeface="ＭＳ Ｐゴシック" pitchFamily="-107" charset="-128"/>
                  <a:cs typeface="ＭＳ Ｐゴシック" pitchFamily="-107" charset="-128"/>
                </a:rPr>
                <a:t>Prueba de </a:t>
              </a:r>
              <a:r>
                <a:rPr lang="es-MX" sz="1600" b="1" dirty="0" err="1">
                  <a:solidFill>
                    <a:schemeClr val="bg2">
                      <a:lumMod val="25000"/>
                    </a:schemeClr>
                  </a:solidFill>
                  <a:latin typeface="Franklin Gothic Medium Cond" panose="020B0606030402020204" pitchFamily="34" charset="0"/>
                  <a:ea typeface="ＭＳ Ｐゴシック" pitchFamily="-107" charset="-128"/>
                  <a:cs typeface="ＭＳ Ｐゴシック" pitchFamily="-107" charset="-128"/>
                </a:rPr>
                <a:t>VPHar</a:t>
              </a:r>
              <a:r>
                <a:rPr lang="es-MX" sz="1600" b="1" dirty="0">
                  <a:solidFill>
                    <a:schemeClr val="bg2">
                      <a:lumMod val="25000"/>
                    </a:schemeClr>
                  </a:solidFill>
                  <a:latin typeface="Franklin Gothic Medium Cond" panose="020B0606030402020204" pitchFamily="34" charset="0"/>
                  <a:ea typeface="ＭＳ Ｐゴシック" pitchFamily="-107" charset="-128"/>
                  <a:cs typeface="ＭＳ Ｐゴシック" pitchFamily="-107" charset="-128"/>
                </a:rPr>
                <a:t> en 18 meses     </a:t>
              </a:r>
            </a:p>
          </p:txBody>
        </p:sp>
        <p:sp>
          <p:nvSpPr>
            <p:cNvPr id="79" name="Line 129"/>
            <p:cNvSpPr>
              <a:spLocks noChangeShapeType="1"/>
            </p:cNvSpPr>
            <p:nvPr/>
          </p:nvSpPr>
          <p:spPr bwMode="auto">
            <a:xfrm>
              <a:off x="6634096" y="5131061"/>
              <a:ext cx="0" cy="195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s-ES_tradnl">
                <a:latin typeface="Franklin Gothic Medium Cond" panose="020B0606030402020204" pitchFamily="34" charset="0"/>
              </a:endParaRPr>
            </a:p>
          </p:txBody>
        </p:sp>
        <p:sp>
          <p:nvSpPr>
            <p:cNvPr id="80" name="Line 129"/>
            <p:cNvSpPr>
              <a:spLocks noChangeShapeType="1"/>
            </p:cNvSpPr>
            <p:nvPr/>
          </p:nvSpPr>
          <p:spPr bwMode="auto">
            <a:xfrm>
              <a:off x="7929496" y="5131061"/>
              <a:ext cx="0" cy="195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s-ES_tradnl">
                <a:latin typeface="Franklin Gothic Medium Cond" panose="020B0606030402020204" pitchFamily="34" charset="0"/>
              </a:endParaRPr>
            </a:p>
          </p:txBody>
        </p:sp>
        <p:grpSp>
          <p:nvGrpSpPr>
            <p:cNvPr id="81" name="Group 123"/>
            <p:cNvGrpSpPr>
              <a:grpSpLocks/>
            </p:cNvGrpSpPr>
            <p:nvPr/>
          </p:nvGrpSpPr>
          <p:grpSpPr bwMode="auto">
            <a:xfrm>
              <a:off x="7775508" y="5051686"/>
              <a:ext cx="360363" cy="519113"/>
              <a:chOff x="589" y="1937"/>
              <a:chExt cx="227" cy="327"/>
            </a:xfrm>
          </p:grpSpPr>
          <p:sp>
            <p:nvSpPr>
              <p:cNvPr id="133" name="Oval 124"/>
              <p:cNvSpPr>
                <a:spLocks noChangeArrowheads="1"/>
              </p:cNvSpPr>
              <p:nvPr/>
            </p:nvSpPr>
            <p:spPr bwMode="auto">
              <a:xfrm>
                <a:off x="612" y="2024"/>
                <a:ext cx="181" cy="18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bg1">
                    <a:lumMod val="75000"/>
                  </a:schemeClr>
                </a:solidFill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s-ES">
                  <a:latin typeface="Franklin Gothic Medium Cond" panose="020B0606030402020204" pitchFamily="34" charset="0"/>
                </a:endParaRPr>
              </a:p>
            </p:txBody>
          </p:sp>
          <p:sp>
            <p:nvSpPr>
              <p:cNvPr id="134" name="28 Rectángulo"/>
              <p:cNvSpPr>
                <a:spLocks noChangeArrowheads="1"/>
              </p:cNvSpPr>
              <p:nvPr/>
            </p:nvSpPr>
            <p:spPr bwMode="auto">
              <a:xfrm>
                <a:off x="589" y="1937"/>
                <a:ext cx="227" cy="327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 dirty="0">
                    <a:latin typeface="Franklin Gothic Medium Cond" panose="020B0606030402020204" pitchFamily="34" charset="0"/>
                  </a:rPr>
                  <a:t>- </a:t>
                </a:r>
              </a:p>
            </p:txBody>
          </p:sp>
        </p:grpSp>
        <p:sp>
          <p:nvSpPr>
            <p:cNvPr id="82" name="Line 108"/>
            <p:cNvSpPr>
              <a:spLocks noChangeShapeType="1"/>
            </p:cNvSpPr>
            <p:nvPr/>
          </p:nvSpPr>
          <p:spPr bwMode="auto">
            <a:xfrm>
              <a:off x="7964421" y="5627949"/>
              <a:ext cx="0" cy="708025"/>
            </a:xfrm>
            <a:prstGeom prst="lin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s-ES_tradnl">
                <a:latin typeface="Franklin Gothic Medium Cond" panose="020B0606030402020204" pitchFamily="34" charset="0"/>
              </a:endParaRPr>
            </a:p>
          </p:txBody>
        </p:sp>
        <p:sp>
          <p:nvSpPr>
            <p:cNvPr id="84" name="Line 57"/>
            <p:cNvSpPr>
              <a:spLocks noChangeShapeType="1"/>
            </p:cNvSpPr>
            <p:nvPr/>
          </p:nvSpPr>
          <p:spPr bwMode="auto">
            <a:xfrm flipH="1">
              <a:off x="6634096" y="5275524"/>
              <a:ext cx="0" cy="382587"/>
            </a:xfrm>
            <a:prstGeom prst="lin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s-ES_tradnl">
                <a:latin typeface="Franklin Gothic Medium Cond" panose="020B0606030402020204" pitchFamily="34" charset="0"/>
              </a:endParaRPr>
            </a:p>
          </p:txBody>
        </p:sp>
        <p:grpSp>
          <p:nvGrpSpPr>
            <p:cNvPr id="85" name="Group 115"/>
            <p:cNvGrpSpPr>
              <a:grpSpLocks/>
            </p:cNvGrpSpPr>
            <p:nvPr/>
          </p:nvGrpSpPr>
          <p:grpSpPr bwMode="auto">
            <a:xfrm>
              <a:off x="6489633" y="5123124"/>
              <a:ext cx="288925" cy="366712"/>
              <a:chOff x="204" y="1860"/>
              <a:chExt cx="182" cy="231"/>
            </a:xfrm>
          </p:grpSpPr>
          <p:sp>
            <p:nvSpPr>
              <p:cNvPr id="131" name="Oval 112"/>
              <p:cNvSpPr>
                <a:spLocks noChangeArrowheads="1"/>
              </p:cNvSpPr>
              <p:nvPr/>
            </p:nvSpPr>
            <p:spPr bwMode="auto">
              <a:xfrm>
                <a:off x="204" y="1888"/>
                <a:ext cx="181" cy="18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bg1">
                    <a:lumMod val="75000"/>
                  </a:schemeClr>
                </a:solidFill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s-ES">
                  <a:latin typeface="Franklin Gothic Medium Cond" panose="020B0606030402020204" pitchFamily="34" charset="0"/>
                </a:endParaRPr>
              </a:p>
            </p:txBody>
          </p:sp>
          <p:sp>
            <p:nvSpPr>
              <p:cNvPr id="132" name="28 Rectángulo"/>
              <p:cNvSpPr>
                <a:spLocks noChangeArrowheads="1"/>
              </p:cNvSpPr>
              <p:nvPr/>
            </p:nvSpPr>
            <p:spPr bwMode="auto">
              <a:xfrm>
                <a:off x="204" y="1860"/>
                <a:ext cx="182" cy="231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b="1">
                    <a:latin typeface="Franklin Gothic Medium Cond" panose="020B0606030402020204" pitchFamily="34" charset="0"/>
                  </a:rPr>
                  <a:t>+</a:t>
                </a:r>
              </a:p>
            </p:txBody>
          </p:sp>
        </p:grpSp>
        <p:grpSp>
          <p:nvGrpSpPr>
            <p:cNvPr id="86" name="Group 115"/>
            <p:cNvGrpSpPr>
              <a:grpSpLocks/>
            </p:cNvGrpSpPr>
            <p:nvPr/>
          </p:nvGrpSpPr>
          <p:grpSpPr bwMode="auto">
            <a:xfrm>
              <a:off x="5481571" y="5142174"/>
              <a:ext cx="288925" cy="368300"/>
              <a:chOff x="204" y="1860"/>
              <a:chExt cx="182" cy="231"/>
            </a:xfrm>
          </p:grpSpPr>
          <p:sp>
            <p:nvSpPr>
              <p:cNvPr id="129" name="Oval 112"/>
              <p:cNvSpPr>
                <a:spLocks noChangeArrowheads="1"/>
              </p:cNvSpPr>
              <p:nvPr/>
            </p:nvSpPr>
            <p:spPr bwMode="auto">
              <a:xfrm>
                <a:off x="204" y="1888"/>
                <a:ext cx="181" cy="18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bg1">
                    <a:lumMod val="75000"/>
                  </a:schemeClr>
                </a:solidFill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s-ES">
                  <a:latin typeface="Franklin Gothic Medium Cond" panose="020B0606030402020204" pitchFamily="34" charset="0"/>
                </a:endParaRPr>
              </a:p>
            </p:txBody>
          </p:sp>
          <p:sp>
            <p:nvSpPr>
              <p:cNvPr id="130" name="28 Rectángulo"/>
              <p:cNvSpPr>
                <a:spLocks noChangeArrowheads="1"/>
              </p:cNvSpPr>
              <p:nvPr/>
            </p:nvSpPr>
            <p:spPr bwMode="auto">
              <a:xfrm>
                <a:off x="204" y="1860"/>
                <a:ext cx="182" cy="231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b="1" dirty="0">
                    <a:latin typeface="Franklin Gothic Medium Cond" panose="020B0606030402020204" pitchFamily="34" charset="0"/>
                  </a:rPr>
                  <a:t>+</a:t>
                </a:r>
              </a:p>
            </p:txBody>
          </p:sp>
        </p:grpSp>
        <p:sp>
          <p:nvSpPr>
            <p:cNvPr id="87" name="Line 109"/>
            <p:cNvSpPr>
              <a:spLocks noChangeShapeType="1"/>
            </p:cNvSpPr>
            <p:nvPr/>
          </p:nvSpPr>
          <p:spPr bwMode="auto">
            <a:xfrm>
              <a:off x="6634096" y="5931161"/>
              <a:ext cx="0" cy="252413"/>
            </a:xfrm>
            <a:prstGeom prst="lin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s-ES_tradnl">
                <a:latin typeface="Franklin Gothic Medium Cond" panose="020B0606030402020204" pitchFamily="34" charset="0"/>
              </a:endParaRPr>
            </a:p>
          </p:txBody>
        </p:sp>
        <p:sp>
          <p:nvSpPr>
            <p:cNvPr id="89" name="28 Rectángulo"/>
            <p:cNvSpPr>
              <a:spLocks noChangeArrowheads="1"/>
            </p:cNvSpPr>
            <p:nvPr/>
          </p:nvSpPr>
          <p:spPr bwMode="auto">
            <a:xfrm>
              <a:off x="5992746" y="5669224"/>
              <a:ext cx="1217612" cy="306387"/>
            </a:xfrm>
            <a:prstGeom prst="rect">
              <a:avLst/>
            </a:prstGeom>
            <a:solidFill>
              <a:srgbClr val="EB5B4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MX" sz="1400" b="1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Triage  </a:t>
              </a:r>
            </a:p>
          </p:txBody>
        </p:sp>
        <p:sp>
          <p:nvSpPr>
            <p:cNvPr id="90" name="Line 130"/>
            <p:cNvSpPr>
              <a:spLocks noChangeShapeType="1"/>
            </p:cNvSpPr>
            <p:nvPr/>
          </p:nvSpPr>
          <p:spPr bwMode="auto">
            <a:xfrm>
              <a:off x="6788083" y="6313749"/>
              <a:ext cx="511175" cy="0"/>
            </a:xfrm>
            <a:prstGeom prst="lin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s-ES_tradnl">
                <a:latin typeface="Franklin Gothic Medium Cond" panose="020B0606030402020204" pitchFamily="34" charset="0"/>
              </a:endParaRPr>
            </a:p>
          </p:txBody>
        </p:sp>
        <p:grpSp>
          <p:nvGrpSpPr>
            <p:cNvPr id="91" name="Group 123"/>
            <p:cNvGrpSpPr>
              <a:grpSpLocks/>
            </p:cNvGrpSpPr>
            <p:nvPr/>
          </p:nvGrpSpPr>
          <p:grpSpPr bwMode="auto">
            <a:xfrm>
              <a:off x="6488046" y="6024824"/>
              <a:ext cx="360362" cy="519112"/>
              <a:chOff x="596" y="1946"/>
              <a:chExt cx="227" cy="327"/>
            </a:xfrm>
          </p:grpSpPr>
          <p:sp>
            <p:nvSpPr>
              <p:cNvPr id="125" name="Oval 124"/>
              <p:cNvSpPr>
                <a:spLocks noChangeArrowheads="1"/>
              </p:cNvSpPr>
              <p:nvPr/>
            </p:nvSpPr>
            <p:spPr bwMode="auto">
              <a:xfrm>
                <a:off x="612" y="2038"/>
                <a:ext cx="181" cy="18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bg1">
                    <a:lumMod val="75000"/>
                  </a:schemeClr>
                </a:solidFill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s-ES">
                  <a:latin typeface="Franklin Gothic Medium Cond" panose="020B0606030402020204" pitchFamily="34" charset="0"/>
                </a:endParaRPr>
              </a:p>
            </p:txBody>
          </p:sp>
          <p:sp>
            <p:nvSpPr>
              <p:cNvPr id="127" name="28 Rectángulo"/>
              <p:cNvSpPr>
                <a:spLocks noChangeArrowheads="1"/>
              </p:cNvSpPr>
              <p:nvPr/>
            </p:nvSpPr>
            <p:spPr bwMode="auto">
              <a:xfrm>
                <a:off x="596" y="1946"/>
                <a:ext cx="227" cy="327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 dirty="0">
                    <a:latin typeface="Franklin Gothic Medium Cond" panose="020B0606030402020204" pitchFamily="34" charset="0"/>
                  </a:rPr>
                  <a:t>- </a:t>
                </a:r>
              </a:p>
            </p:txBody>
          </p:sp>
        </p:grpSp>
        <p:sp>
          <p:nvSpPr>
            <p:cNvPr id="92" name="Text Box 45"/>
            <p:cNvSpPr txBox="1">
              <a:spLocks noChangeArrowheads="1"/>
            </p:cNvSpPr>
            <p:nvPr/>
          </p:nvSpPr>
          <p:spPr bwMode="auto">
            <a:xfrm>
              <a:off x="7315133" y="5927986"/>
              <a:ext cx="1655763" cy="554038"/>
            </a:xfrm>
            <a:prstGeom prst="rect">
              <a:avLst/>
            </a:prstGeom>
            <a:solidFill>
              <a:srgbClr val="B4D5DA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es-MX"/>
              </a:defPPr>
              <a:lvl1pPr algn="ctr">
                <a:defRPr sz="1500" b="1">
                  <a:latin typeface="Garamond" panose="02020404030301010803" pitchFamily="18" charset="0"/>
                  <a:ea typeface="Times New Roman" pitchFamily="-107" charset="0"/>
                  <a:cs typeface="Times New Roman" pitchFamily="-107" charset="0"/>
                </a:defRPr>
              </a:lvl1pPr>
            </a:lstStyle>
            <a:p>
              <a:r>
                <a:rPr lang="es-MX" dirty="0">
                  <a:solidFill>
                    <a:schemeClr val="bg2">
                      <a:lumMod val="25000"/>
                    </a:schemeClr>
                  </a:solidFill>
                  <a:latin typeface="Franklin Gothic Medium Cond" panose="020B0606030402020204" pitchFamily="34" charset="0"/>
                </a:rPr>
                <a:t>Nuevo tamizaje en 5 años</a:t>
              </a:r>
            </a:p>
          </p:txBody>
        </p:sp>
        <p:sp>
          <p:nvSpPr>
            <p:cNvPr id="93" name="Text Box 45"/>
            <p:cNvSpPr txBox="1">
              <a:spLocks noChangeArrowheads="1"/>
            </p:cNvSpPr>
            <p:nvPr/>
          </p:nvSpPr>
          <p:spPr bwMode="auto">
            <a:xfrm>
              <a:off x="3403533" y="5561274"/>
              <a:ext cx="2005013" cy="553998"/>
            </a:xfrm>
            <a:prstGeom prst="rect">
              <a:avLst/>
            </a:prstGeom>
            <a:solidFill>
              <a:srgbClr val="B4D5DA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es-MX"/>
              </a:defPPr>
              <a:lvl1pPr algn="ctr">
                <a:defRPr sz="1500" b="1">
                  <a:latin typeface="Garamond" panose="02020404030301010803" pitchFamily="18" charset="0"/>
                  <a:ea typeface="Times New Roman" pitchFamily="-107" charset="0"/>
                  <a:cs typeface="Times New Roman" pitchFamily="-107" charset="0"/>
                </a:defRPr>
              </a:lvl1pPr>
            </a:lstStyle>
            <a:p>
              <a:r>
                <a:rPr lang="es-MX" dirty="0">
                  <a:solidFill>
                    <a:schemeClr val="bg2">
                      <a:lumMod val="25000"/>
                    </a:schemeClr>
                  </a:solidFill>
                  <a:latin typeface="Franklin Gothic Medium Cond" panose="020B0606030402020204" pitchFamily="34" charset="0"/>
                </a:rPr>
                <a:t>Evaluación de curación en 6 y 18 meses</a:t>
              </a:r>
            </a:p>
          </p:txBody>
        </p:sp>
        <p:sp>
          <p:nvSpPr>
            <p:cNvPr id="95" name="Text Box 45"/>
            <p:cNvSpPr txBox="1">
              <a:spLocks noChangeArrowheads="1"/>
            </p:cNvSpPr>
            <p:nvPr/>
          </p:nvSpPr>
          <p:spPr bwMode="auto">
            <a:xfrm>
              <a:off x="551449" y="5672944"/>
              <a:ext cx="1655762" cy="554037"/>
            </a:xfrm>
            <a:prstGeom prst="rect">
              <a:avLst/>
            </a:prstGeom>
            <a:solidFill>
              <a:srgbClr val="B4D5DA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MX" sz="1500" b="1">
                  <a:solidFill>
                    <a:schemeClr val="bg2">
                      <a:lumMod val="25000"/>
                    </a:schemeClr>
                  </a:solidFill>
                  <a:latin typeface="Franklin Gothic Medium Cond" panose="020B0606030402020204" pitchFamily="34" charset="0"/>
                  <a:ea typeface="Times New Roman" pitchFamily="-107" charset="0"/>
                  <a:cs typeface="Times New Roman" pitchFamily="-107" charset="0"/>
                </a:rPr>
                <a:t>Nuevo tamizaje en 3 años</a:t>
              </a:r>
            </a:p>
          </p:txBody>
        </p:sp>
        <p:cxnSp>
          <p:nvCxnSpPr>
            <p:cNvPr id="96" name="Conector angular 74"/>
            <p:cNvCxnSpPr>
              <a:stCxn id="71" idx="2"/>
              <a:endCxn id="72" idx="0"/>
            </p:cNvCxnSpPr>
            <p:nvPr/>
          </p:nvCxnSpPr>
          <p:spPr bwMode="auto">
            <a:xfrm rot="5400000">
              <a:off x="6588785" y="1014879"/>
              <a:ext cx="239746" cy="1753745"/>
            </a:xfrm>
            <a:prstGeom prst="bentConnector3">
              <a:avLst>
                <a:gd name="adj1" fmla="val 50000"/>
              </a:avLst>
            </a:prstGeom>
            <a:ln w="19050" cmpd="sng">
              <a:solidFill>
                <a:schemeClr val="bg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Line 109"/>
            <p:cNvSpPr>
              <a:spLocks noChangeShapeType="1"/>
            </p:cNvSpPr>
            <p:nvPr/>
          </p:nvSpPr>
          <p:spPr bwMode="auto">
            <a:xfrm>
              <a:off x="4473508" y="4099186"/>
              <a:ext cx="4763" cy="576263"/>
            </a:xfrm>
            <a:prstGeom prst="lin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s-ES_tradnl">
                <a:latin typeface="Franklin Gothic Medium Cond" panose="020B0606030402020204" pitchFamily="34" charset="0"/>
              </a:endParaRPr>
            </a:p>
          </p:txBody>
        </p:sp>
        <p:sp>
          <p:nvSpPr>
            <p:cNvPr id="98" name="Line 109"/>
            <p:cNvSpPr>
              <a:spLocks noChangeShapeType="1"/>
            </p:cNvSpPr>
            <p:nvPr/>
          </p:nvSpPr>
          <p:spPr bwMode="auto">
            <a:xfrm flipH="1">
              <a:off x="4500496" y="5051686"/>
              <a:ext cx="0" cy="468313"/>
            </a:xfrm>
            <a:prstGeom prst="lin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s-ES_tradnl">
                <a:latin typeface="Franklin Gothic Medium Cond" panose="020B0606030402020204" pitchFamily="34" charset="0"/>
              </a:endParaRPr>
            </a:p>
          </p:txBody>
        </p:sp>
        <p:cxnSp>
          <p:nvCxnSpPr>
            <p:cNvPr id="102" name="Conector angular 100"/>
            <p:cNvCxnSpPr>
              <a:endCxn id="95" idx="0"/>
            </p:cNvCxnSpPr>
            <p:nvPr/>
          </p:nvCxnSpPr>
          <p:spPr bwMode="auto">
            <a:xfrm rot="16200000" flipH="1">
              <a:off x="-195947" y="4097667"/>
              <a:ext cx="2409690" cy="740864"/>
            </a:xfrm>
            <a:prstGeom prst="bentConnector3">
              <a:avLst>
                <a:gd name="adj1" fmla="val 50000"/>
              </a:avLst>
            </a:prstGeom>
            <a:ln w="19050" cmpd="sng">
              <a:solidFill>
                <a:schemeClr val="bg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ector angular 71"/>
            <p:cNvCxnSpPr>
              <a:stCxn id="117" idx="2"/>
              <a:endCxn id="107" idx="1"/>
            </p:cNvCxnSpPr>
            <p:nvPr/>
          </p:nvCxnSpPr>
          <p:spPr bwMode="auto">
            <a:xfrm rot="16200000" flipH="1">
              <a:off x="2118570" y="3210513"/>
              <a:ext cx="1560762" cy="1707664"/>
            </a:xfrm>
            <a:prstGeom prst="bentConnector2">
              <a:avLst/>
            </a:prstGeom>
            <a:ln w="19050" cmpd="sng">
              <a:solidFill>
                <a:schemeClr val="bg1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Group 123"/>
            <p:cNvGrpSpPr>
              <a:grpSpLocks/>
            </p:cNvGrpSpPr>
            <p:nvPr/>
          </p:nvGrpSpPr>
          <p:grpSpPr bwMode="auto">
            <a:xfrm>
              <a:off x="6967471" y="4065849"/>
              <a:ext cx="360362" cy="519112"/>
              <a:chOff x="595" y="1932"/>
              <a:chExt cx="227" cy="327"/>
            </a:xfrm>
          </p:grpSpPr>
          <p:sp>
            <p:nvSpPr>
              <p:cNvPr id="122" name="Oval 124"/>
              <p:cNvSpPr>
                <a:spLocks noChangeArrowheads="1"/>
              </p:cNvSpPr>
              <p:nvPr/>
            </p:nvSpPr>
            <p:spPr bwMode="auto">
              <a:xfrm>
                <a:off x="612" y="2024"/>
                <a:ext cx="181" cy="18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bg1">
                    <a:lumMod val="75000"/>
                  </a:schemeClr>
                </a:solidFill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s-ES">
                  <a:latin typeface="Franklin Gothic Medium Cond" panose="020B0606030402020204" pitchFamily="34" charset="0"/>
                </a:endParaRPr>
              </a:p>
            </p:txBody>
          </p:sp>
          <p:sp>
            <p:nvSpPr>
              <p:cNvPr id="123" name="28 Rectángulo"/>
              <p:cNvSpPr>
                <a:spLocks noChangeArrowheads="1"/>
              </p:cNvSpPr>
              <p:nvPr/>
            </p:nvSpPr>
            <p:spPr bwMode="auto">
              <a:xfrm>
                <a:off x="595" y="1932"/>
                <a:ext cx="227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Franklin Gothic Medium Cond" panose="020B0606030402020204" pitchFamily="34" charset="0"/>
                  </a:rPr>
                  <a:t>-</a:t>
                </a:r>
                <a:r>
                  <a:rPr lang="en-US" sz="2800" b="1" dirty="0">
                    <a:latin typeface="Franklin Gothic Medium Cond" panose="020B0606030402020204" pitchFamily="34" charset="0"/>
                  </a:rPr>
                  <a:t> </a:t>
                </a:r>
              </a:p>
            </p:txBody>
          </p:sp>
        </p:grpSp>
        <p:grpSp>
          <p:nvGrpSpPr>
            <p:cNvPr id="105" name="Group 115"/>
            <p:cNvGrpSpPr>
              <a:grpSpLocks/>
            </p:cNvGrpSpPr>
            <p:nvPr/>
          </p:nvGrpSpPr>
          <p:grpSpPr bwMode="auto">
            <a:xfrm>
              <a:off x="4040123" y="4111886"/>
              <a:ext cx="295276" cy="366713"/>
              <a:chOff x="204" y="1737"/>
              <a:chExt cx="186" cy="231"/>
            </a:xfrm>
          </p:grpSpPr>
          <p:sp>
            <p:nvSpPr>
              <p:cNvPr id="120" name="Oval 112"/>
              <p:cNvSpPr>
                <a:spLocks noChangeArrowheads="1"/>
              </p:cNvSpPr>
              <p:nvPr/>
            </p:nvSpPr>
            <p:spPr bwMode="auto">
              <a:xfrm>
                <a:off x="204" y="1770"/>
                <a:ext cx="181" cy="18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bg1">
                    <a:lumMod val="75000"/>
                  </a:schemeClr>
                </a:solidFill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s-ES">
                  <a:latin typeface="Franklin Gothic Medium Cond" panose="020B0606030402020204" pitchFamily="34" charset="0"/>
                </a:endParaRPr>
              </a:p>
            </p:txBody>
          </p:sp>
          <p:sp>
            <p:nvSpPr>
              <p:cNvPr id="121" name="28 Rectángulo"/>
              <p:cNvSpPr>
                <a:spLocks noChangeArrowheads="1"/>
              </p:cNvSpPr>
              <p:nvPr/>
            </p:nvSpPr>
            <p:spPr bwMode="auto">
              <a:xfrm>
                <a:off x="208" y="1737"/>
                <a:ext cx="182" cy="231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b="1" dirty="0">
                    <a:latin typeface="Franklin Gothic Medium Cond" panose="020B0606030402020204" pitchFamily="34" charset="0"/>
                  </a:rPr>
                  <a:t>+</a:t>
                </a:r>
              </a:p>
            </p:txBody>
          </p:sp>
        </p:grpSp>
        <p:sp>
          <p:nvSpPr>
            <p:cNvPr id="107" name="32 Rectángulo"/>
            <p:cNvSpPr>
              <a:spLocks noChangeArrowheads="1"/>
            </p:cNvSpPr>
            <p:nvPr/>
          </p:nvSpPr>
          <p:spPr bwMode="auto">
            <a:xfrm>
              <a:off x="3752783" y="4675449"/>
              <a:ext cx="1439863" cy="338554"/>
            </a:xfrm>
            <a:prstGeom prst="rect">
              <a:avLst/>
            </a:prstGeom>
            <a:solidFill>
              <a:srgbClr val="79B3BD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2">
                      <a:lumMod val="25000"/>
                    </a:schemeClr>
                  </a:solidFill>
                  <a:latin typeface="Franklin Gothic Medium Cond" panose="020B0606030402020204" pitchFamily="34" charset="0"/>
                </a:rPr>
                <a:t>Colposcopía</a:t>
              </a:r>
            </a:p>
          </p:txBody>
        </p:sp>
        <p:sp>
          <p:nvSpPr>
            <p:cNvPr id="109" name="Line 109"/>
            <p:cNvSpPr>
              <a:spLocks noChangeShapeType="1"/>
            </p:cNvSpPr>
            <p:nvPr/>
          </p:nvSpPr>
          <p:spPr bwMode="auto">
            <a:xfrm>
              <a:off x="4478271" y="4354774"/>
              <a:ext cx="2479675" cy="0"/>
            </a:xfrm>
            <a:prstGeom prst="lin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s-ES_tradnl">
                <a:latin typeface="Franklin Gothic Medium Cond" panose="020B0606030402020204" pitchFamily="34" charset="0"/>
              </a:endParaRPr>
            </a:p>
          </p:txBody>
        </p:sp>
        <p:grpSp>
          <p:nvGrpSpPr>
            <p:cNvPr id="111" name="Grupo 110"/>
            <p:cNvGrpSpPr/>
            <p:nvPr/>
          </p:nvGrpSpPr>
          <p:grpSpPr>
            <a:xfrm>
              <a:off x="221817" y="999344"/>
              <a:ext cx="2306607" cy="2284620"/>
              <a:chOff x="221817" y="999344"/>
              <a:chExt cx="2306607" cy="2284620"/>
            </a:xfrm>
          </p:grpSpPr>
          <p:cxnSp>
            <p:nvCxnSpPr>
              <p:cNvPr id="113" name="Conector angular 97"/>
              <p:cNvCxnSpPr>
                <a:stCxn id="119" idx="2"/>
                <a:endCxn id="117" idx="1"/>
              </p:cNvCxnSpPr>
              <p:nvPr/>
            </p:nvCxnSpPr>
            <p:spPr bwMode="auto">
              <a:xfrm rot="16200000" flipH="1">
                <a:off x="697601" y="2079070"/>
                <a:ext cx="1583634" cy="224401"/>
              </a:xfrm>
              <a:prstGeom prst="bentConnector2">
                <a:avLst/>
              </a:prstGeom>
              <a:ln w="19050" cmpd="sng">
                <a:solidFill>
                  <a:schemeClr val="bg1">
                    <a:lumMod val="75000"/>
                  </a:schemeClr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 Box 45"/>
              <p:cNvSpPr txBox="1">
                <a:spLocks noChangeArrowheads="1"/>
              </p:cNvSpPr>
              <p:nvPr/>
            </p:nvSpPr>
            <p:spPr bwMode="auto">
              <a:xfrm>
                <a:off x="222293" y="1856168"/>
                <a:ext cx="2306131" cy="338554"/>
              </a:xfrm>
              <a:prstGeom prst="rect">
                <a:avLst/>
              </a:prstGeom>
              <a:solidFill>
                <a:srgbClr val="CABED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s-MX" sz="1600" b="1" dirty="0">
                    <a:solidFill>
                      <a:schemeClr val="bg2">
                        <a:lumMod val="25000"/>
                      </a:schemeClr>
                    </a:solidFill>
                    <a:latin typeface="Franklin Gothic Medium Cond" panose="020B0606030402020204" pitchFamily="34" charset="0"/>
                    <a:ea typeface="Times New Roman" pitchFamily="-107" charset="0"/>
                    <a:cs typeface="Times New Roman" pitchFamily="-107" charset="0"/>
                  </a:rPr>
                  <a:t>Citología en base líquida</a:t>
                </a:r>
              </a:p>
            </p:txBody>
          </p:sp>
          <p:sp>
            <p:nvSpPr>
              <p:cNvPr id="116" name="Oval 85"/>
              <p:cNvSpPr>
                <a:spLocks noChangeArrowheads="1"/>
              </p:cNvSpPr>
              <p:nvPr/>
            </p:nvSpPr>
            <p:spPr bwMode="auto">
              <a:xfrm>
                <a:off x="221817" y="2678918"/>
                <a:ext cx="859430" cy="584336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s-ES" sz="1600" b="1" dirty="0">
                    <a:solidFill>
                      <a:schemeClr val="bg2">
                        <a:lumMod val="25000"/>
                      </a:schemeClr>
                    </a:solidFill>
                    <a:latin typeface="Franklin Gothic Medium Cond" panose="020B0606030402020204" pitchFamily="34" charset="0"/>
                  </a:rPr>
                  <a:t>Normal</a:t>
                </a:r>
              </a:p>
            </p:txBody>
          </p:sp>
          <p:sp>
            <p:nvSpPr>
              <p:cNvPr id="117" name="Oval 85"/>
              <p:cNvSpPr>
                <a:spLocks noChangeArrowheads="1"/>
              </p:cNvSpPr>
              <p:nvPr/>
            </p:nvSpPr>
            <p:spPr bwMode="auto">
              <a:xfrm>
                <a:off x="1601619" y="2682211"/>
                <a:ext cx="887000" cy="601753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s-ES" sz="1600" b="1" dirty="0">
                    <a:solidFill>
                      <a:schemeClr val="bg2">
                        <a:lumMod val="25000"/>
                      </a:schemeClr>
                    </a:solidFill>
                    <a:latin typeface="Franklin Gothic Medium Cond" panose="020B0606030402020204" pitchFamily="34" charset="0"/>
                  </a:rPr>
                  <a:t>Anormal</a:t>
                </a:r>
              </a:p>
            </p:txBody>
          </p:sp>
          <p:sp>
            <p:nvSpPr>
              <p:cNvPr id="118" name="Line 130"/>
              <p:cNvSpPr>
                <a:spLocks noChangeShapeType="1"/>
              </p:cNvSpPr>
              <p:nvPr/>
            </p:nvSpPr>
            <p:spPr bwMode="auto">
              <a:xfrm flipH="1">
                <a:off x="1051296" y="2984691"/>
                <a:ext cx="452437" cy="0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s-ES_tradnl">
                  <a:latin typeface="Franklin Gothic Medium Cond" panose="020B0606030402020204" pitchFamily="34" charset="0"/>
                </a:endParaRPr>
              </a:p>
            </p:txBody>
          </p:sp>
          <p:sp>
            <p:nvSpPr>
              <p:cNvPr id="119" name="Text Box 45"/>
              <p:cNvSpPr txBox="1">
                <a:spLocks noChangeArrowheads="1"/>
              </p:cNvSpPr>
              <p:nvPr/>
            </p:nvSpPr>
            <p:spPr bwMode="auto">
              <a:xfrm>
                <a:off x="226011" y="999344"/>
                <a:ext cx="2302413" cy="400110"/>
              </a:xfrm>
              <a:prstGeom prst="rect">
                <a:avLst/>
              </a:prstGeom>
              <a:solidFill>
                <a:srgbClr val="D6A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s-MX" sz="2000" b="1" dirty="0">
                    <a:solidFill>
                      <a:schemeClr val="bg1"/>
                    </a:solidFill>
                    <a:latin typeface="Franklin Gothic Medium Cond" panose="020B0606030402020204" pitchFamily="34" charset="0"/>
                    <a:ea typeface="Tahoma" pitchFamily="-107" charset="0"/>
                    <a:cs typeface="Tahoma" pitchFamily="-107" charset="0"/>
                  </a:rPr>
                  <a:t>Mujeres 25-29 años</a:t>
                </a:r>
              </a:p>
            </p:txBody>
          </p:sp>
        </p:grpSp>
        <p:cxnSp>
          <p:nvCxnSpPr>
            <p:cNvPr id="112" name="Conector recto 111"/>
            <p:cNvCxnSpPr/>
            <p:nvPr/>
          </p:nvCxnSpPr>
          <p:spPr>
            <a:xfrm>
              <a:off x="3028883" y="3338909"/>
              <a:ext cx="3061568" cy="0"/>
            </a:xfrm>
            <a:prstGeom prst="line">
              <a:avLst/>
            </a:prstGeom>
            <a:ln w="19050">
              <a:solidFill>
                <a:schemeClr val="bg1"/>
              </a:solidFill>
              <a:prstDash val="solid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B6F0-F8BC-4359-9868-3C357771A294}" type="slidenum">
              <a:rPr lang="es-MX" smtClean="0"/>
              <a:pPr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184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1657785879"/>
              </p:ext>
            </p:extLst>
          </p:nvPr>
        </p:nvGraphicFramePr>
        <p:xfrm>
          <a:off x="1738282" y="1628775"/>
          <a:ext cx="8715436" cy="4389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5968" y="214296"/>
            <a:ext cx="11203119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4000" dirty="0">
                <a:solidFill>
                  <a:schemeClr val="accent2">
                    <a:lumMod val="50000"/>
                  </a:schemeClr>
                </a:solidFill>
                <a:latin typeface="Franklin Gothic Medium Cond" panose="020B0606030402020204" pitchFamily="34" charset="0"/>
              </a:rPr>
              <a:t>Evaluación del desempeño de nuevos </a:t>
            </a:r>
            <a:r>
              <a:rPr lang="es-MX" sz="4000" dirty="0" err="1">
                <a:solidFill>
                  <a:schemeClr val="accent2">
                    <a:lumMod val="50000"/>
                  </a:schemeClr>
                </a:solidFill>
                <a:latin typeface="Franklin Gothic Medium Cond" panose="020B0606030402020204" pitchFamily="34" charset="0"/>
              </a:rPr>
              <a:t>biomarcadores</a:t>
            </a:r>
            <a:r>
              <a:rPr lang="es-MX" sz="4000" dirty="0">
                <a:solidFill>
                  <a:schemeClr val="accent2">
                    <a:lumMod val="50000"/>
                  </a:schemeClr>
                </a:solidFill>
                <a:latin typeface="Franklin Gothic Medium Cond" panose="020B0606030402020204" pitchFamily="34" charset="0"/>
              </a:rPr>
              <a:t> de </a:t>
            </a:r>
            <a:r>
              <a:rPr lang="es-MX" sz="4000" i="1" dirty="0" err="1">
                <a:solidFill>
                  <a:schemeClr val="accent2">
                    <a:lumMod val="50000"/>
                  </a:schemeClr>
                </a:solidFill>
                <a:latin typeface="Franklin Gothic Medium Cond" panose="020B0606030402020204" pitchFamily="34" charset="0"/>
              </a:rPr>
              <a:t>triage</a:t>
            </a:r>
            <a:r>
              <a:rPr lang="es-MX" sz="4000" dirty="0">
                <a:solidFill>
                  <a:schemeClr val="accent2">
                    <a:lumMod val="50000"/>
                  </a:schemeClr>
                </a:solidFill>
                <a:latin typeface="Franklin Gothic Medium Cond" panose="020B0606030402020204" pitchFamily="34" charset="0"/>
              </a:rPr>
              <a:t> en mujeres VPH positivas.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25864" y="6198255"/>
            <a:ext cx="10231061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buClr>
                <a:schemeClr val="accent2">
                  <a:lumMod val="50000"/>
                </a:schemeClr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cs typeface="Arial" pitchFamily="34" charset="0"/>
              </a:defRPr>
            </a:lvl1pPr>
          </a:lstStyle>
          <a:p>
            <a:r>
              <a:rPr lang="es-MX" sz="3200" dirty="0"/>
              <a:t>Resultados preliminares del estudio FRIDA en México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B6F0-F8BC-4359-9868-3C357771A294}" type="slidenum">
              <a:rPr lang="es-MX" smtClean="0"/>
              <a:pPr/>
              <a:t>7</a:t>
            </a:fld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1292326" y="1719885"/>
            <a:ext cx="445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/>
              <a:t>%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246891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uadroTexto 1"/>
          <p:cNvSpPr txBox="1">
            <a:spLocks noChangeArrowheads="1"/>
          </p:cNvSpPr>
          <p:nvPr/>
        </p:nvSpPr>
        <p:spPr bwMode="auto">
          <a:xfrm>
            <a:off x="6318617" y="1437306"/>
            <a:ext cx="5430471" cy="31513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noAutofit/>
          </a:bodyPr>
          <a:lstStyle/>
          <a:p>
            <a:pPr marL="176213">
              <a:buClr>
                <a:srgbClr val="F42739"/>
              </a:buClr>
              <a:defRPr/>
            </a:pPr>
            <a:r>
              <a:rPr lang="en-US" altLang="es-MX" sz="2800" b="1" dirty="0" smtClean="0">
                <a:solidFill>
                  <a:srgbClr val="1F1F25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La </a:t>
            </a:r>
            <a:r>
              <a:rPr lang="en-US" altLang="es-MX" sz="2800" b="1" dirty="0" err="1">
                <a:solidFill>
                  <a:srgbClr val="1F1F25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disyuntiva</a:t>
            </a:r>
            <a:r>
              <a:rPr lang="en-US" altLang="es-MX" sz="2800" b="1" dirty="0">
                <a:solidFill>
                  <a:srgbClr val="1F1F25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 </a:t>
            </a:r>
          </a:p>
          <a:p>
            <a:pPr marL="269875" lvl="1" indent="-269875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US" altLang="es-MX" sz="2800" dirty="0" smtClean="0">
                <a:solidFill>
                  <a:srgbClr val="1F1F25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La </a:t>
            </a:r>
            <a:r>
              <a:rPr lang="en-US" altLang="es-MX" sz="2800" dirty="0" err="1" smtClean="0">
                <a:solidFill>
                  <a:srgbClr val="1F1F25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prueba</a:t>
            </a:r>
            <a:r>
              <a:rPr lang="en-US" altLang="es-MX" sz="2800" dirty="0" smtClean="0">
                <a:solidFill>
                  <a:srgbClr val="1F1F25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 de VPH no </a:t>
            </a:r>
            <a:r>
              <a:rPr lang="en-US" altLang="es-MX" sz="2800" dirty="0" err="1" smtClean="0">
                <a:solidFill>
                  <a:srgbClr val="1F1F25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es</a:t>
            </a:r>
            <a:r>
              <a:rPr lang="en-US" altLang="es-MX" sz="2800" dirty="0" smtClean="0">
                <a:solidFill>
                  <a:srgbClr val="1F1F25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 </a:t>
            </a:r>
            <a:r>
              <a:rPr lang="en-US" altLang="es-MX" sz="2800" dirty="0" err="1" smtClean="0">
                <a:solidFill>
                  <a:srgbClr val="1F1F25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suficiente</a:t>
            </a:r>
            <a:r>
              <a:rPr lang="en-US" altLang="es-MX" sz="2800" dirty="0" smtClean="0">
                <a:solidFill>
                  <a:srgbClr val="1F1F25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.</a:t>
            </a:r>
          </a:p>
          <a:p>
            <a:pPr marL="269875" lvl="1" indent="-269875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US" altLang="es-MX" sz="2800" dirty="0" err="1" smtClean="0">
                <a:solidFill>
                  <a:srgbClr val="1F1F25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Estrategias</a:t>
            </a:r>
            <a:r>
              <a:rPr lang="en-US" altLang="es-MX" sz="2800" dirty="0" smtClean="0">
                <a:solidFill>
                  <a:srgbClr val="1F1F25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 de </a:t>
            </a:r>
            <a:r>
              <a:rPr lang="en-US" altLang="es-MX" sz="2800" i="1" dirty="0" smtClean="0">
                <a:solidFill>
                  <a:srgbClr val="1F1F25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triage</a:t>
            </a:r>
            <a:r>
              <a:rPr lang="en-US" altLang="es-MX" sz="2800" dirty="0" smtClean="0">
                <a:solidFill>
                  <a:srgbClr val="1F1F25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:</a:t>
            </a:r>
            <a:endParaRPr lang="en-US" altLang="es-MX" sz="2800" dirty="0">
              <a:solidFill>
                <a:srgbClr val="1F1F25"/>
              </a:solidFill>
              <a:latin typeface="Franklin Gothic Medium Cond" panose="020B0606030402020204" pitchFamily="34" charset="0"/>
              <a:ea typeface="msgothic" charset="0"/>
              <a:cs typeface="msgothic" charset="0"/>
            </a:endParaRPr>
          </a:p>
          <a:p>
            <a:pPr marL="706437" lvl="1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539750" algn="l"/>
              </a:tabLst>
              <a:defRPr/>
            </a:pPr>
            <a:r>
              <a:rPr lang="es-ES_tradnl" sz="2400" i="1" dirty="0" err="1">
                <a:solidFill>
                  <a:srgbClr val="1F1F25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Inmunocitoquímica</a:t>
            </a:r>
            <a:r>
              <a:rPr lang="es-ES_tradnl" sz="2400" i="1" dirty="0">
                <a:solidFill>
                  <a:srgbClr val="1F1F25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 P16/Ki-67</a:t>
            </a:r>
          </a:p>
          <a:p>
            <a:pPr marL="706437" lvl="1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539750" algn="l"/>
              </a:tabLst>
              <a:defRPr/>
            </a:pPr>
            <a:r>
              <a:rPr lang="en-US" altLang="es-MX" sz="2400" i="1" dirty="0" err="1">
                <a:solidFill>
                  <a:srgbClr val="1F1F25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G</a:t>
            </a:r>
            <a:r>
              <a:rPr lang="en-US" altLang="es-MX" sz="2400" i="1" dirty="0" err="1" smtClean="0">
                <a:solidFill>
                  <a:srgbClr val="1F1F25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enotipificación</a:t>
            </a:r>
            <a:r>
              <a:rPr lang="en-US" altLang="es-MX" sz="2400" i="1" dirty="0" smtClean="0">
                <a:solidFill>
                  <a:srgbClr val="1F1F25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 </a:t>
            </a:r>
            <a:r>
              <a:rPr lang="en-US" altLang="es-MX" sz="2400" i="1" dirty="0">
                <a:solidFill>
                  <a:srgbClr val="1F1F25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VPH 16-18</a:t>
            </a:r>
          </a:p>
          <a:p>
            <a:pPr marL="706437" lvl="1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539750" algn="l"/>
              </a:tabLst>
              <a:defRPr/>
            </a:pPr>
            <a:r>
              <a:rPr lang="en-US" altLang="es-MX" sz="2400" i="1" dirty="0" err="1">
                <a:solidFill>
                  <a:srgbClr val="1F1F25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Citología</a:t>
            </a:r>
            <a:r>
              <a:rPr lang="en-US" altLang="es-MX" sz="2400" i="1" dirty="0">
                <a:solidFill>
                  <a:srgbClr val="1F1F25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 </a:t>
            </a:r>
            <a:r>
              <a:rPr lang="en-US" altLang="es-MX" sz="2400" i="1" dirty="0" err="1">
                <a:solidFill>
                  <a:srgbClr val="1F1F25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convencional</a:t>
            </a:r>
            <a:r>
              <a:rPr lang="en-US" altLang="es-MX" sz="2400" i="1" dirty="0">
                <a:solidFill>
                  <a:srgbClr val="1F1F25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 o </a:t>
            </a:r>
            <a:r>
              <a:rPr lang="en-US" altLang="es-MX" sz="2400" i="1" dirty="0" err="1">
                <a:solidFill>
                  <a:srgbClr val="1F1F25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líquida</a:t>
            </a:r>
          </a:p>
        </p:txBody>
      </p:sp>
      <p:sp>
        <p:nvSpPr>
          <p:cNvPr id="29699" name="Título 1"/>
          <p:cNvSpPr>
            <a:spLocks noGrp="1"/>
          </p:cNvSpPr>
          <p:nvPr>
            <p:ph type="title"/>
          </p:nvPr>
        </p:nvSpPr>
        <p:spPr>
          <a:xfrm>
            <a:off x="555118" y="201216"/>
            <a:ext cx="11836579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altLang="es-MX" sz="3200" dirty="0">
                <a:solidFill>
                  <a:schemeClr val="accent2">
                    <a:lumMod val="50000"/>
                  </a:schemeClr>
                </a:solidFill>
                <a:latin typeface="Franklin Gothic Medium Cond" panose="020B0606030402020204" pitchFamily="34" charset="0"/>
              </a:rPr>
              <a:t>Existen nuevos paradigmas, son más costo efectivos, pasaran décadas para integrarlos a los SS, no existirá una sola prueba de </a:t>
            </a:r>
            <a:r>
              <a:rPr lang="es-MX" altLang="es-MX" sz="3200" i="1" dirty="0" err="1">
                <a:solidFill>
                  <a:schemeClr val="accent2">
                    <a:lumMod val="50000"/>
                  </a:schemeClr>
                </a:solidFill>
                <a:latin typeface="Franklin Gothic Medium Cond" panose="020B0606030402020204" pitchFamily="34" charset="0"/>
              </a:rPr>
              <a:t>triage</a:t>
            </a:r>
            <a:r>
              <a:rPr lang="es-MX" altLang="es-MX" sz="3200" dirty="0">
                <a:solidFill>
                  <a:schemeClr val="accent2">
                    <a:lumMod val="50000"/>
                  </a:schemeClr>
                </a:solidFill>
                <a:latin typeface="Franklin Gothic Medium Cond" panose="020B0606030402020204" pitchFamily="34" charset="0"/>
              </a:rPr>
              <a:t>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55118" y="5676335"/>
            <a:ext cx="1109027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176213" algn="ctr">
              <a:buClr>
                <a:srgbClr val="F42739"/>
              </a:buClr>
              <a:defRPr/>
            </a:pPr>
            <a:r>
              <a:rPr lang="en-US" altLang="es-MX" sz="2400" b="1" i="1" dirty="0" smtClean="0">
                <a:solidFill>
                  <a:srgbClr val="EF4A7E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La </a:t>
            </a:r>
            <a:r>
              <a:rPr lang="en-US" altLang="es-MX" sz="2400" b="1" i="1" dirty="0" err="1" smtClean="0">
                <a:solidFill>
                  <a:srgbClr val="EF4A7E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citología</a:t>
            </a:r>
            <a:r>
              <a:rPr lang="en-US" altLang="es-MX" sz="2400" b="1" i="1" dirty="0" smtClean="0">
                <a:solidFill>
                  <a:srgbClr val="EF4A7E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 con </a:t>
            </a:r>
            <a:r>
              <a:rPr lang="en-US" altLang="es-MX" sz="2400" b="1" i="1" dirty="0" err="1" smtClean="0">
                <a:solidFill>
                  <a:srgbClr val="EF4A7E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su</a:t>
            </a:r>
            <a:r>
              <a:rPr lang="en-US" altLang="es-MX" sz="2400" b="1" i="1" dirty="0" smtClean="0">
                <a:solidFill>
                  <a:srgbClr val="EF4A7E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 </a:t>
            </a:r>
            <a:r>
              <a:rPr lang="en-US" altLang="es-MX" sz="2400" b="1" i="1" dirty="0" err="1" smtClean="0">
                <a:solidFill>
                  <a:srgbClr val="EF4A7E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nuevo</a:t>
            </a:r>
            <a:r>
              <a:rPr lang="en-US" altLang="es-MX" sz="2400" b="1" i="1" dirty="0" smtClean="0">
                <a:solidFill>
                  <a:srgbClr val="EF4A7E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 </a:t>
            </a:r>
            <a:r>
              <a:rPr lang="en-US" altLang="es-MX" sz="2400" b="1" i="1" dirty="0" err="1" smtClean="0">
                <a:solidFill>
                  <a:srgbClr val="EF4A7E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abordaje</a:t>
            </a:r>
            <a:r>
              <a:rPr lang="en-US" altLang="es-MX" sz="2400" b="1" i="1" dirty="0" smtClean="0">
                <a:solidFill>
                  <a:srgbClr val="EF4A7E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 </a:t>
            </a:r>
            <a:r>
              <a:rPr lang="en-US" altLang="es-MX" sz="2400" b="1" i="1" dirty="0" err="1" smtClean="0">
                <a:solidFill>
                  <a:srgbClr val="EF4A7E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tecnológico</a:t>
            </a:r>
            <a:r>
              <a:rPr lang="en-US" altLang="es-MX" sz="2400" b="1" i="1" dirty="0" smtClean="0">
                <a:solidFill>
                  <a:srgbClr val="EF4A7E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 </a:t>
            </a:r>
            <a:r>
              <a:rPr lang="en-US" altLang="es-MX" sz="2400" b="1" i="1" dirty="0" err="1" smtClean="0">
                <a:solidFill>
                  <a:srgbClr val="EF4A7E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estará</a:t>
            </a:r>
            <a:r>
              <a:rPr lang="en-US" altLang="es-MX" sz="2400" b="1" i="1" dirty="0" smtClean="0">
                <a:solidFill>
                  <a:srgbClr val="EF4A7E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 </a:t>
            </a:r>
            <a:r>
              <a:rPr lang="en-US" altLang="es-MX" sz="2400" b="1" i="1" dirty="0" err="1" smtClean="0">
                <a:solidFill>
                  <a:srgbClr val="EF4A7E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en</a:t>
            </a:r>
            <a:r>
              <a:rPr lang="en-US" altLang="es-MX" sz="2400" b="1" i="1" dirty="0" smtClean="0">
                <a:solidFill>
                  <a:srgbClr val="EF4A7E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 el triage ideal</a:t>
            </a:r>
            <a:endParaRPr lang="en-US" altLang="es-MX" sz="2400" b="1" i="1" dirty="0">
              <a:solidFill>
                <a:srgbClr val="EF4A7E"/>
              </a:solidFill>
              <a:latin typeface="Franklin Gothic Medium Cond" panose="020B0606030402020204" pitchFamily="34" charset="0"/>
              <a:ea typeface="msgothic" charset="0"/>
              <a:cs typeface="msgothic" charset="0"/>
            </a:endParaRPr>
          </a:p>
        </p:txBody>
      </p:sp>
      <p:sp>
        <p:nvSpPr>
          <p:cNvPr id="5" name="CuadroTexto 1"/>
          <p:cNvSpPr txBox="1">
            <a:spLocks noChangeArrowheads="1"/>
          </p:cNvSpPr>
          <p:nvPr/>
        </p:nvSpPr>
        <p:spPr bwMode="auto">
          <a:xfrm>
            <a:off x="658813" y="1640498"/>
            <a:ext cx="5275505" cy="27946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marL="269875" indent="-269875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  <a:tabLst>
                <a:tab pos="446088" algn="l"/>
              </a:tabLst>
              <a:defRPr/>
            </a:pPr>
            <a:r>
              <a:rPr lang="en-US" altLang="es-MX" sz="2400" dirty="0" smtClean="0">
                <a:solidFill>
                  <a:srgbClr val="1F1F25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El </a:t>
            </a:r>
            <a:r>
              <a:rPr lang="en-US" altLang="es-MX" sz="2400" dirty="0" err="1">
                <a:solidFill>
                  <a:srgbClr val="1F1F25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escenario</a:t>
            </a:r>
            <a:r>
              <a:rPr lang="en-US" altLang="es-MX" sz="2400" dirty="0">
                <a:solidFill>
                  <a:srgbClr val="1F1F25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 actual:</a:t>
            </a:r>
          </a:p>
          <a:p>
            <a:pPr marL="706437" lvl="1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539750" algn="l"/>
              </a:tabLst>
              <a:defRPr/>
            </a:pPr>
            <a:r>
              <a:rPr lang="en-US" altLang="es-MX" sz="2400" i="1" dirty="0" err="1">
                <a:solidFill>
                  <a:srgbClr val="1F1F25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Sobre-diagnóstico</a:t>
            </a:r>
            <a:endParaRPr lang="en-US" altLang="es-MX" sz="2400" i="1" dirty="0">
              <a:solidFill>
                <a:srgbClr val="1F1F25"/>
              </a:solidFill>
              <a:latin typeface="Franklin Gothic Medium Cond" panose="020B0606030402020204" pitchFamily="34" charset="0"/>
              <a:ea typeface="msgothic" charset="0"/>
              <a:cs typeface="msgothic" charset="0"/>
            </a:endParaRPr>
          </a:p>
          <a:p>
            <a:pPr marL="706437" lvl="1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539750" algn="l"/>
              </a:tabLst>
              <a:defRPr/>
            </a:pPr>
            <a:r>
              <a:rPr lang="en-US" altLang="es-MX" sz="2400" i="1" dirty="0" err="1">
                <a:solidFill>
                  <a:srgbClr val="1F1F25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Sobre-tratamiento</a:t>
            </a:r>
            <a:endParaRPr lang="en-US" altLang="es-MX" sz="2400" i="1" dirty="0">
              <a:solidFill>
                <a:srgbClr val="1F1F25"/>
              </a:solidFill>
              <a:latin typeface="Franklin Gothic Medium Cond" panose="020B0606030402020204" pitchFamily="34" charset="0"/>
              <a:ea typeface="msgothic" charset="0"/>
              <a:cs typeface="msgothic" charset="0"/>
            </a:endParaRPr>
          </a:p>
          <a:p>
            <a:pPr marL="706437" lvl="1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539750" algn="l"/>
              </a:tabLst>
              <a:defRPr/>
            </a:pPr>
            <a:r>
              <a:rPr lang="en-US" altLang="es-MX" sz="2400" i="1" dirty="0" err="1">
                <a:solidFill>
                  <a:srgbClr val="1F1F25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Elevados</a:t>
            </a:r>
            <a:r>
              <a:rPr lang="en-US" altLang="es-MX" sz="2400" i="1" dirty="0">
                <a:solidFill>
                  <a:srgbClr val="1F1F25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 </a:t>
            </a:r>
            <a:r>
              <a:rPr lang="en-US" altLang="es-MX" sz="2400" i="1" dirty="0" err="1">
                <a:solidFill>
                  <a:srgbClr val="1F1F25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costos</a:t>
            </a:r>
            <a:r>
              <a:rPr lang="en-US" altLang="es-MX" sz="2400" i="1" dirty="0">
                <a:solidFill>
                  <a:srgbClr val="1F1F25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 de </a:t>
            </a:r>
            <a:r>
              <a:rPr lang="en-US" altLang="es-MX" sz="2400" i="1" dirty="0" err="1">
                <a:solidFill>
                  <a:srgbClr val="1F1F25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atención</a:t>
            </a:r>
            <a:r>
              <a:rPr lang="en-US" altLang="es-MX" sz="2400" i="1" dirty="0">
                <a:solidFill>
                  <a:srgbClr val="1F1F25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 que son </a:t>
            </a:r>
            <a:r>
              <a:rPr lang="en-US" altLang="es-MX" sz="2400" i="1" dirty="0" err="1">
                <a:solidFill>
                  <a:srgbClr val="1F1F25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innecesarios</a:t>
            </a:r>
            <a:r>
              <a:rPr lang="en-US" altLang="es-MX" sz="2400" i="1" dirty="0" smtClean="0">
                <a:solidFill>
                  <a:srgbClr val="1F1F25"/>
                </a:solidFill>
                <a:latin typeface="Franklin Gothic Medium Cond" panose="020B0606030402020204" pitchFamily="34" charset="0"/>
                <a:ea typeface="msgothic" charset="0"/>
                <a:cs typeface="msgothic" charset="0"/>
              </a:rPr>
              <a:t>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55118" y="4972477"/>
            <a:ext cx="11090275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2800" b="1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altLang="es-MX" dirty="0"/>
              <a:t>UNA SOLA PRUEBA DE TRIAGE NO SERA SUFICIENTE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B6F0-F8BC-4359-9868-3C357771A294}" type="slidenum">
              <a:rPr lang="es-MX" smtClean="0"/>
              <a:pPr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388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46536" y="343252"/>
            <a:ext cx="11301248" cy="106898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4000" dirty="0">
                <a:solidFill>
                  <a:schemeClr val="accent2">
                    <a:lumMod val="50000"/>
                  </a:schemeClr>
                </a:solidFill>
                <a:latin typeface="Franklin Gothic Medium Cond" panose="020B0606030402020204" pitchFamily="34" charset="0"/>
              </a:rPr>
              <a:t>México fue pionero en la </a:t>
            </a:r>
            <a:r>
              <a:rPr lang="es-MX" sz="4000" dirty="0" smtClean="0">
                <a:solidFill>
                  <a:schemeClr val="accent2">
                    <a:lumMod val="50000"/>
                  </a:schemeClr>
                </a:solidFill>
                <a:latin typeface="Franklin Gothic Medium Cond" panose="020B0606030402020204" pitchFamily="34" charset="0"/>
              </a:rPr>
              <a:t>implementación </a:t>
            </a:r>
            <a:r>
              <a:rPr lang="es-MX" sz="4000" dirty="0">
                <a:solidFill>
                  <a:schemeClr val="accent2">
                    <a:lumMod val="50000"/>
                  </a:schemeClr>
                </a:solidFill>
                <a:latin typeface="Franklin Gothic Medium Cond" panose="020B0606030402020204" pitchFamily="34" charset="0"/>
              </a:rPr>
              <a:t>de </a:t>
            </a:r>
            <a:r>
              <a:rPr lang="es-MX" sz="4000" dirty="0" smtClean="0">
                <a:solidFill>
                  <a:schemeClr val="accent2">
                    <a:lumMod val="50000"/>
                  </a:schemeClr>
                </a:solidFill>
                <a:latin typeface="Franklin Gothic Medium Cond" panose="020B0606030402020204" pitchFamily="34" charset="0"/>
              </a:rPr>
              <a:t>esquemas alternativos </a:t>
            </a:r>
            <a:r>
              <a:rPr lang="es-MX" sz="4000" dirty="0">
                <a:solidFill>
                  <a:schemeClr val="accent2">
                    <a:lumMod val="50000"/>
                  </a:schemeClr>
                </a:solidFill>
                <a:latin typeface="Franklin Gothic Medium Cond" panose="020B0606030402020204" pitchFamily="34" charset="0"/>
              </a:rPr>
              <a:t>de vacunación contra </a:t>
            </a:r>
            <a:r>
              <a:rPr lang="es-MX" sz="4000" dirty="0" smtClean="0">
                <a:solidFill>
                  <a:schemeClr val="accent2">
                    <a:lumMod val="50000"/>
                  </a:schemeClr>
                </a:solidFill>
                <a:latin typeface="Franklin Gothic Medium Cond" panose="020B0606030402020204" pitchFamily="34" charset="0"/>
              </a:rPr>
              <a:t>VPH, 2009.</a:t>
            </a:r>
            <a:endParaRPr lang="es-MX" sz="4000" dirty="0">
              <a:solidFill>
                <a:schemeClr val="accent2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2531" name="AutoShape 7" descr="data:image/jpeg;base64,/9j/4AAQSkZJRgABAQAAAQABAAD/2wBDAAkGBwgHBgkIBwgKCgkLDRYPDQwMDRsUFRAWIB0iIiAdHx8kKDQsJCYxJx8fLT0tMTU3Ojo6Iys/RD84QzQ5Ojf/2wBDAQoKCg0MDRoPDxo3JR8lNzc3Nzc3Nzc3Nzc3Nzc3Nzc3Nzc3Nzc3Nzc3Nzc3Nzc3Nzc3Nzc3Nzc3Nzc3Nzc3Nzf/wAARCABoAIoDASIAAhEBAxEB/8QAHAABAAICAwEAAAAAAAAAAAAAAAUHAQgCAwYE/8QAMBAAAQMDAQMKBwEAAAAAAAAAAAECAwQFBhEHMTYSFlFVc3SSk7HRFCE1QVNUgSP/xAAbAQEAAgMBAQAAAAAAAAAAAAAABAYBAgUDB//EADERAAICAQIACgoDAAAAAAAAAAABAgMEBREGEhMhMTRBUXGRFBYyM1JygYKxwVOh0f/aAAwDAQACEQMRAD8A8iACun2YAAAAAAAGWtc9yNaiuVV0RETVVBhvYwDv+Cq/1Z/Ld7HVJG+J3JkY5juhyKimWmuk0jZGT2TOIAMHoAAAAAAAAAAAAAAAAAACawtNcstKL+y0hSawri2095ab1e2vEi5vVrPlf4Ng9E6EKS2rIiZhNp+GP0LuKR2rcYS9jH6HTzfdfUovBjr/ANr/AEePAByT6IAAAAAAAAAAAAAAAAp9dojZNdqKKVqOY+oja5q7lRXJqhfKYjjun0Wh8lpIpx3am0zi6nrENPnGM4t7mvRN4Vxbae8tLq5o471LQ+Sh2U+MWKmnjnprVSRTRu5THsiRFavSikiOFKMk9zj5HCim2qVarfOmuldpKlJbV+MJewj9C7tCNrses9wqFqK6201RMqIiySRo5dE3fMl31O2HFRXtJz44ORyslvzbGuRk2E5o471LQ+SgXEcd6lofJQh+gS7yzetlP8b80a9gmczpoKPKbjT0sTIoY5URkbE0RqclNyEMQpx4smiz49quqjYu1J+YABqewAAAAAAAAB9VplZBdaKaVyNjjqI3Ocv2RHIqqXkmc41p9Wh8LvYoMEinIlUmkjj6lo9WoTjKcmtu7Yv3nzjXW0Phd7HZS5hYKypipqa5RSTSuRrGI12rlX7bjX7+k1hXFtp7y0kRzZyklsjj5HBjHqqlNTfMm+zsXgbB6kRccpstrq3Ulwr44J2ojlY5HKui7tyEwUjtW4wl7CP0JeRa6ocZFd0jAhnZHJTbS2b5izefONdbQ+F3sYXOca62h8LvYoP+ghenz7kWf1Uxvjl/X+EvmFZBX5NcKqkkSSCWVFY9Nzk5KEQAQpS4zbLLRUqao1roSS8gADB7AAAAAAAAAAAAAmsK4ttPeWkKTWF/LLLSq/stN6/bXiRc3q1nyv8ABsIUjtW4wl7GP0Ls5TekpLaqqLmEui6/4x+h0833X1KLwY699r/R5AAHJPogAAAAAAAAAAAAAAAAAACKrVRWqqKm5UABhrc7PiJ/zSeNTg5znrq9yuXpVdTAG7NVCKe6QAANwAAAAAAAAAAAAAAAAAAAAAAAAAAAAAAAAAAAD//Z"/>
          <p:cNvSpPr>
            <a:spLocks noChangeAspect="1" noChangeArrowheads="1"/>
          </p:cNvSpPr>
          <p:nvPr/>
        </p:nvSpPr>
        <p:spPr bwMode="auto">
          <a:xfrm>
            <a:off x="1587500" y="-471488"/>
            <a:ext cx="1314450" cy="99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013450"/>
              </p:ext>
            </p:extLst>
          </p:nvPr>
        </p:nvGraphicFramePr>
        <p:xfrm>
          <a:off x="658813" y="1628775"/>
          <a:ext cx="10187863" cy="291472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492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31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43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262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95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793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4187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9403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090777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85436" marR="85436" marT="42674" marB="4267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chemeClr val="tx2"/>
                        </a:solidFill>
                        <a:latin typeface="Franklin Gothic Medium Cond" panose="020B0606030402020204" pitchFamily="34" charset="0"/>
                      </a:endParaRPr>
                    </a:p>
                    <a:p>
                      <a:pPr algn="ctr"/>
                      <a:endParaRPr lang="en-US" sz="1600" dirty="0" smtClean="0">
                        <a:solidFill>
                          <a:schemeClr val="tx2"/>
                        </a:solidFill>
                        <a:latin typeface="Franklin Gothic Medium Cond" panose="020B0606030402020204" pitchFamily="34" charset="0"/>
                      </a:endParaRPr>
                    </a:p>
                    <a:p>
                      <a:pPr algn="ctr"/>
                      <a:endParaRPr lang="en-US" sz="1600" dirty="0" smtClean="0">
                        <a:solidFill>
                          <a:schemeClr val="tx2"/>
                        </a:solidFill>
                        <a:latin typeface="Franklin Gothic Medium Cond" panose="020B0606030402020204" pitchFamily="34" charset="0"/>
                      </a:endParaRPr>
                    </a:p>
                    <a:p>
                      <a:pPr algn="ctr"/>
                      <a:r>
                        <a:rPr lang="en-US" sz="1600" dirty="0" err="1" smtClean="0">
                          <a:solidFill>
                            <a:schemeClr val="tx2"/>
                          </a:solidFill>
                          <a:latin typeface="Franklin Gothic Medium Cond" panose="020B0606030402020204" pitchFamily="34" charset="0"/>
                        </a:rPr>
                        <a:t>Canadá</a:t>
                      </a:r>
                      <a:endParaRPr lang="en-US" sz="1600" baseline="30000" dirty="0" smtClean="0">
                        <a:solidFill>
                          <a:schemeClr val="tx2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85436" marR="85436" marT="42674" marB="4267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chemeClr val="tx2"/>
                        </a:solidFill>
                        <a:latin typeface="Franklin Gothic Medium Cond" panose="020B0606030402020204" pitchFamily="34" charset="0"/>
                      </a:endParaRPr>
                    </a:p>
                    <a:p>
                      <a:pPr algn="ctr"/>
                      <a:endParaRPr lang="en-US" sz="1600" dirty="0" smtClean="0">
                        <a:solidFill>
                          <a:schemeClr val="tx2"/>
                        </a:solidFill>
                        <a:latin typeface="Franklin Gothic Medium Cond" panose="020B0606030402020204" pitchFamily="34" charset="0"/>
                      </a:endParaRPr>
                    </a:p>
                    <a:p>
                      <a:pPr algn="ctr"/>
                      <a:endParaRPr lang="en-US" sz="1600" dirty="0" smtClean="0">
                        <a:solidFill>
                          <a:schemeClr val="tx2"/>
                        </a:solidFill>
                        <a:latin typeface="Franklin Gothic Medium Cond" panose="020B0606030402020204" pitchFamily="34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Franklin Gothic Medium Cond" panose="020B0606030402020204" pitchFamily="34" charset="0"/>
                        </a:rPr>
                        <a:t>México</a:t>
                      </a:r>
                      <a:endParaRPr lang="en-US" sz="1600" baseline="30000" dirty="0">
                        <a:solidFill>
                          <a:schemeClr val="tx2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85436" marR="85436" marT="42674" marB="4267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chemeClr val="tx2"/>
                        </a:solidFill>
                        <a:latin typeface="Franklin Gothic Medium Cond" panose="020B0606030402020204" pitchFamily="34" charset="0"/>
                      </a:endParaRPr>
                    </a:p>
                    <a:p>
                      <a:pPr algn="ctr"/>
                      <a:endParaRPr lang="en-US" sz="1600" dirty="0" smtClean="0">
                        <a:solidFill>
                          <a:schemeClr val="tx2"/>
                        </a:solidFill>
                        <a:latin typeface="Franklin Gothic Medium Cond" panose="020B0606030402020204" pitchFamily="34" charset="0"/>
                      </a:endParaRPr>
                    </a:p>
                    <a:p>
                      <a:pPr algn="ctr"/>
                      <a:endParaRPr lang="en-US" sz="1600" dirty="0" smtClean="0">
                        <a:solidFill>
                          <a:schemeClr val="tx2"/>
                        </a:solidFill>
                        <a:latin typeface="Franklin Gothic Medium Cond" panose="020B0606030402020204" pitchFamily="34" charset="0"/>
                      </a:endParaRPr>
                    </a:p>
                    <a:p>
                      <a:pPr algn="ctr"/>
                      <a:r>
                        <a:rPr lang="en-US" sz="1600" dirty="0" err="1" smtClean="0">
                          <a:solidFill>
                            <a:schemeClr val="tx2"/>
                          </a:solidFill>
                          <a:latin typeface="Franklin Gothic Medium Cond" panose="020B0606030402020204" pitchFamily="34" charset="0"/>
                        </a:rPr>
                        <a:t>Suiza</a:t>
                      </a:r>
                      <a:endParaRPr lang="en-US" sz="1600" baseline="30000" dirty="0">
                        <a:solidFill>
                          <a:schemeClr val="tx2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85436" marR="85436" marT="42674" marB="4267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chemeClr val="tx2"/>
                        </a:solidFill>
                        <a:latin typeface="Franklin Gothic Medium Cond" panose="020B0606030402020204" pitchFamily="34" charset="0"/>
                      </a:endParaRPr>
                    </a:p>
                    <a:p>
                      <a:pPr algn="ctr"/>
                      <a:endParaRPr lang="en-US" sz="1600" dirty="0" smtClean="0">
                        <a:solidFill>
                          <a:schemeClr val="tx2"/>
                        </a:solidFill>
                        <a:latin typeface="Franklin Gothic Medium Cond" panose="020B0606030402020204" pitchFamily="34" charset="0"/>
                      </a:endParaRPr>
                    </a:p>
                    <a:p>
                      <a:pPr algn="ctr"/>
                      <a:endParaRPr lang="en-US" sz="1600" dirty="0" smtClean="0">
                        <a:solidFill>
                          <a:schemeClr val="tx2"/>
                        </a:solidFill>
                        <a:latin typeface="Franklin Gothic Medium Cond" panose="020B0606030402020204" pitchFamily="34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  <a:latin typeface="Franklin Gothic Medium Cond" panose="020B0606030402020204" pitchFamily="34" charset="0"/>
                        </a:rPr>
                        <a:t>Colombia</a:t>
                      </a:r>
                      <a:endParaRPr lang="en-US" sz="1600" baseline="30000" dirty="0">
                        <a:solidFill>
                          <a:schemeClr val="tx2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85436" marR="85436" marT="42674" marB="4267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30000" dirty="0" smtClean="0">
                          <a:solidFill>
                            <a:schemeClr val="tx2"/>
                          </a:solidFill>
                          <a:latin typeface="Franklin Gothic Medium Cond" panose="020B0606030402020204" pitchFamily="34" charset="0"/>
                        </a:rPr>
                        <a:t/>
                      </a:r>
                      <a:br>
                        <a:rPr lang="en-US" sz="1600" baseline="30000" dirty="0" smtClean="0">
                          <a:solidFill>
                            <a:schemeClr val="tx2"/>
                          </a:solidFill>
                          <a:latin typeface="Franklin Gothic Medium Cond" panose="020B0606030402020204" pitchFamily="34" charset="0"/>
                        </a:rPr>
                      </a:br>
                      <a:r>
                        <a:rPr lang="en-US" sz="1600" baseline="30000" dirty="0" smtClean="0">
                          <a:solidFill>
                            <a:schemeClr val="tx2"/>
                          </a:solidFill>
                          <a:latin typeface="Franklin Gothic Medium Cond" panose="020B0606030402020204" pitchFamily="34" charset="0"/>
                        </a:rPr>
                        <a:t/>
                      </a:r>
                      <a:br>
                        <a:rPr lang="en-US" sz="1600" baseline="30000" dirty="0" smtClean="0">
                          <a:solidFill>
                            <a:schemeClr val="tx2"/>
                          </a:solidFill>
                          <a:latin typeface="Franklin Gothic Medium Cond" panose="020B0606030402020204" pitchFamily="34" charset="0"/>
                        </a:rPr>
                      </a:br>
                      <a:r>
                        <a:rPr lang="en-US" sz="1600" baseline="30000" dirty="0" smtClean="0">
                          <a:solidFill>
                            <a:schemeClr val="tx2"/>
                          </a:solidFill>
                          <a:latin typeface="Franklin Gothic Medium Cond" panose="020B0606030402020204" pitchFamily="34" charset="0"/>
                        </a:rPr>
                        <a:t/>
                      </a:r>
                      <a:br>
                        <a:rPr lang="en-US" sz="1600" baseline="30000" dirty="0" smtClean="0">
                          <a:solidFill>
                            <a:schemeClr val="tx2"/>
                          </a:solidFill>
                          <a:latin typeface="Franklin Gothic Medium Cond" panose="020B0606030402020204" pitchFamily="34" charset="0"/>
                        </a:rPr>
                      </a:br>
                      <a:endParaRPr lang="en-US" sz="1600" baseline="30000" dirty="0" smtClean="0">
                        <a:solidFill>
                          <a:schemeClr val="tx2"/>
                        </a:solidFill>
                        <a:latin typeface="Franklin Gothic Medium Cond" panose="020B0606030402020204" pitchFamily="34" charset="0"/>
                      </a:endParaRPr>
                    </a:p>
                    <a:p>
                      <a:pPr algn="ctr"/>
                      <a:endParaRPr lang="en-US" sz="1600" baseline="30000" dirty="0" smtClean="0">
                        <a:solidFill>
                          <a:schemeClr val="tx2"/>
                        </a:solidFill>
                        <a:latin typeface="Franklin Gothic Medium Cond" panose="020B060603040202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600" baseline="0" dirty="0" err="1" smtClean="0">
                          <a:solidFill>
                            <a:schemeClr val="tx2"/>
                          </a:solidFill>
                          <a:latin typeface="Franklin Gothic Medium Cond" panose="020B0606030402020204" pitchFamily="34" charset="0"/>
                        </a:rPr>
                        <a:t>Sudáfrica</a:t>
                      </a:r>
                      <a:endParaRPr lang="en-US" sz="1600" baseline="30000" dirty="0" smtClean="0">
                        <a:solidFill>
                          <a:schemeClr val="tx2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85436" marR="85436" marT="42674" marB="4267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30000" dirty="0" smtClean="0">
                        <a:solidFill>
                          <a:schemeClr val="tx2"/>
                        </a:solidFill>
                        <a:latin typeface="Franklin Gothic Medium Cond" panose="020B0606030402020204" pitchFamily="34" charset="0"/>
                      </a:endParaRPr>
                    </a:p>
                    <a:p>
                      <a:pPr algn="ctr"/>
                      <a:endParaRPr lang="en-US" sz="1600" baseline="30000" dirty="0" smtClean="0">
                        <a:solidFill>
                          <a:schemeClr val="tx2"/>
                        </a:solidFill>
                        <a:latin typeface="Franklin Gothic Medium Cond" panose="020B0606030402020204" pitchFamily="34" charset="0"/>
                      </a:endParaRPr>
                    </a:p>
                    <a:p>
                      <a:pPr algn="ctr"/>
                      <a:endParaRPr lang="en-US" sz="1600" baseline="30000" dirty="0" smtClean="0">
                        <a:solidFill>
                          <a:schemeClr val="tx2"/>
                        </a:solidFill>
                        <a:latin typeface="Franklin Gothic Medium Cond" panose="020B06060304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2"/>
                        </a:solidFill>
                        <a:latin typeface="Franklin Gothic Medium Cond" panose="020B06060304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2"/>
                          </a:solidFill>
                          <a:latin typeface="Franklin Gothic Medium Cond" panose="020B0606030402020204" pitchFamily="34" charset="0"/>
                        </a:rPr>
                        <a:t>Brasil</a:t>
                      </a:r>
                      <a:endParaRPr lang="en-US" sz="1600" baseline="30000" dirty="0" smtClean="0">
                        <a:solidFill>
                          <a:schemeClr val="tx2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marL="85436" marR="85436" marT="42674" marB="4267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30000" dirty="0" smtClean="0">
                        <a:solidFill>
                          <a:schemeClr val="tx2"/>
                        </a:solidFill>
                        <a:latin typeface="Franklin Gothic Medium Cond" panose="020B06060304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30000" dirty="0" smtClean="0">
                        <a:solidFill>
                          <a:schemeClr val="tx2"/>
                        </a:solidFill>
                        <a:latin typeface="Franklin Gothic Medium Cond" panose="020B06060304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30000" dirty="0" smtClean="0">
                        <a:solidFill>
                          <a:schemeClr val="tx2"/>
                        </a:solidFill>
                        <a:latin typeface="Franklin Gothic Medium Cond" panose="020B06060304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30000" dirty="0" smtClean="0">
                        <a:solidFill>
                          <a:schemeClr val="tx2"/>
                        </a:solidFill>
                        <a:latin typeface="Franklin Gothic Medium Cond" panose="020B06060304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30000" dirty="0" smtClean="0">
                        <a:solidFill>
                          <a:schemeClr val="tx2"/>
                        </a:solidFill>
                        <a:latin typeface="Franklin Gothic Medium Cond" panose="020B06060304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Chile</a:t>
                      </a:r>
                    </a:p>
                  </a:txBody>
                  <a:tcPr marL="85436" marR="85436" marT="42674" marB="42674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334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tx2"/>
                          </a:solidFill>
                          <a:latin typeface="Franklin Gothic Medium Cond" panose="020B0606030402020204" pitchFamily="34" charset="0"/>
                          <a:cs typeface="Arial" panose="020B0604020202020204" pitchFamily="34" charset="0"/>
                        </a:rPr>
                        <a:t>Esquema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Franklin Gothic Medium Cond" panose="020B0606030402020204" pitchFamily="34" charset="0"/>
                        <a:cs typeface="Arial" panose="020B0604020202020204" pitchFamily="34" charset="0"/>
                      </a:endParaRPr>
                    </a:p>
                  </a:txBody>
                  <a:tcPr marL="85436" marR="85436" marT="42674" marB="4267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tx2"/>
                          </a:solidFill>
                          <a:latin typeface="Franklin Gothic Medium Cond" panose="020B0606030402020204" pitchFamily="34" charset="0"/>
                          <a:cs typeface="Arial" panose="020B0604020202020204" pitchFamily="34" charset="0"/>
                        </a:rPr>
                        <a:t>Quebec</a:t>
                      </a:r>
                    </a:p>
                    <a:p>
                      <a:pPr algn="ctr"/>
                      <a:r>
                        <a:rPr lang="en-GB" sz="1600" b="0" dirty="0" smtClean="0">
                          <a:solidFill>
                            <a:schemeClr val="tx2"/>
                          </a:solidFill>
                          <a:latin typeface="Franklin Gothic Medium Cond" panose="020B0606030402020204" pitchFamily="34" charset="0"/>
                          <a:cs typeface="Arial" panose="020B0604020202020204" pitchFamily="34" charset="0"/>
                        </a:rPr>
                        <a:t>0-6-60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Franklin Gothic Medium Cond" panose="020B0606030402020204" pitchFamily="34" charset="0"/>
                        <a:cs typeface="Arial" panose="020B0604020202020204" pitchFamily="34" charset="0"/>
                      </a:endParaRPr>
                    </a:p>
                  </a:txBody>
                  <a:tcPr marL="85436" marR="85436" marT="42674" marB="4267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tx2"/>
                          </a:solidFill>
                          <a:latin typeface="Franklin Gothic Medium Cond" panose="020B0606030402020204" pitchFamily="34" charset="0"/>
                          <a:cs typeface="Arial" panose="020B0604020202020204" pitchFamily="34" charset="0"/>
                        </a:rPr>
                        <a:t>0-6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Franklin Gothic Medium Cond" panose="020B0606030402020204" pitchFamily="34" charset="0"/>
                        <a:cs typeface="Arial" panose="020B0604020202020204" pitchFamily="34" charset="0"/>
                      </a:endParaRPr>
                    </a:p>
                  </a:txBody>
                  <a:tcPr marL="85436" marR="85436" marT="42674" marB="4267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2"/>
                          </a:solidFill>
                          <a:latin typeface="Franklin Gothic Medium Cond" panose="020B0606030402020204" pitchFamily="34" charset="0"/>
                          <a:cs typeface="Arial" panose="020B0604020202020204" pitchFamily="34" charset="0"/>
                        </a:rPr>
                        <a:t>0-4 o 0-6</a:t>
                      </a:r>
                      <a:endParaRPr lang="en-US" sz="1600" b="0" kern="1200" dirty="0" smtClean="0">
                        <a:solidFill>
                          <a:schemeClr val="tx2"/>
                        </a:solidFill>
                        <a:latin typeface="Franklin Gothic Medium Cond" panose="020B06060304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436" marR="85436" marT="42674" marB="4267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2"/>
                          </a:solidFill>
                          <a:latin typeface="Franklin Gothic Medium Cond" panose="020B0606030402020204" pitchFamily="34" charset="0"/>
                          <a:cs typeface="Arial" panose="020B0604020202020204" pitchFamily="34" charset="0"/>
                        </a:rPr>
                        <a:t>0-6-60</a:t>
                      </a:r>
                      <a:endParaRPr lang="en-US" sz="1600" b="0" kern="1200" dirty="0" smtClean="0">
                        <a:solidFill>
                          <a:schemeClr val="tx2"/>
                        </a:solidFill>
                        <a:latin typeface="Franklin Gothic Medium Cond" panose="020B06060304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436" marR="85436" marT="42674" marB="4267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2"/>
                          </a:solidFill>
                          <a:latin typeface="Franklin Gothic Medium Cond" panose="020B0606030402020204" pitchFamily="34" charset="0"/>
                          <a:cs typeface="Arial" panose="020B0604020202020204" pitchFamily="34" charset="0"/>
                        </a:rPr>
                        <a:t>0-6</a:t>
                      </a:r>
                      <a:endParaRPr lang="en-US" sz="1600" b="0" kern="1200" dirty="0" smtClean="0">
                        <a:solidFill>
                          <a:schemeClr val="tx2"/>
                        </a:solidFill>
                        <a:latin typeface="Franklin Gothic Medium Cond" panose="020B06060304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436" marR="85436" marT="42674" marB="4267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2"/>
                          </a:solidFill>
                          <a:latin typeface="Franklin Gothic Medium Cond" panose="020B0606030402020204" pitchFamily="34" charset="0"/>
                          <a:cs typeface="Arial" panose="020B0604020202020204" pitchFamily="34" charset="0"/>
                        </a:rPr>
                        <a:t>0-6-60</a:t>
                      </a:r>
                      <a:endParaRPr lang="en-US" sz="1600" b="0" kern="1200" dirty="0" smtClean="0">
                        <a:solidFill>
                          <a:schemeClr val="tx2"/>
                        </a:solidFill>
                        <a:latin typeface="Franklin Gothic Medium Cond" panose="020B06060304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436" marR="85436" marT="42674" marB="4267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2"/>
                          </a:solidFill>
                          <a:latin typeface="Franklin Gothic Medium Cond" panose="020B0606030402020204" pitchFamily="34" charset="0"/>
                          <a:cs typeface="Arial" panose="020B0604020202020204" pitchFamily="34" charset="0"/>
                        </a:rPr>
                        <a:t>0-12</a:t>
                      </a:r>
                      <a:endParaRPr lang="en-US" sz="1600" b="0" kern="1200" dirty="0" smtClean="0">
                        <a:solidFill>
                          <a:schemeClr val="tx2"/>
                        </a:solidFill>
                        <a:latin typeface="Franklin Gothic Medium Cond" panose="020B06060304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436" marR="85436" marT="42674" marB="4267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2939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tx2"/>
                          </a:solidFill>
                          <a:latin typeface="Franklin Gothic Medium Cond" panose="020B0606030402020204" pitchFamily="34" charset="0"/>
                          <a:cs typeface="Arial" panose="020B0604020202020204" pitchFamily="34" charset="0"/>
                        </a:rPr>
                        <a:t>Edad</a:t>
                      </a:r>
                      <a:r>
                        <a:rPr lang="en-US" sz="1800" b="1" baseline="0" dirty="0" smtClean="0">
                          <a:solidFill>
                            <a:schemeClr val="tx2"/>
                          </a:solidFill>
                          <a:latin typeface="Franklin Gothic Medium Cond" panose="020B06060304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800" b="1" baseline="0" dirty="0" err="1" smtClean="0">
                          <a:solidFill>
                            <a:schemeClr val="tx2"/>
                          </a:solidFill>
                          <a:latin typeface="Franklin Gothic Medium Cond" panose="020B0606030402020204" pitchFamily="34" charset="0"/>
                          <a:cs typeface="Arial" panose="020B0604020202020204" pitchFamily="34" charset="0"/>
                        </a:rPr>
                        <a:t>inicio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Franklin Gothic Medium Cond" panose="020B0606030402020204" pitchFamily="34" charset="0"/>
                        <a:cs typeface="Arial" panose="020B0604020202020204" pitchFamily="34" charset="0"/>
                      </a:endParaRPr>
                    </a:p>
                  </a:txBody>
                  <a:tcPr marL="85436" marR="85436" marT="42674" marB="4267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Franklin Gothic Medium Cond" panose="020B060603040202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lang="en-US" sz="1600" b="0" dirty="0" err="1" smtClean="0">
                          <a:solidFill>
                            <a:schemeClr val="tx2"/>
                          </a:solidFill>
                          <a:latin typeface="Franklin Gothic Medium Cond" panose="020B0606030402020204" pitchFamily="34" charset="0"/>
                          <a:cs typeface="Arial" panose="020B0604020202020204" pitchFamily="34" charset="0"/>
                        </a:rPr>
                        <a:t>años</a:t>
                      </a:r>
                      <a:endParaRPr lang="en-US" sz="1600" b="0" baseline="0" dirty="0" smtClean="0">
                        <a:solidFill>
                          <a:schemeClr val="tx2"/>
                        </a:solidFill>
                        <a:latin typeface="Franklin Gothic Medium Cond" panose="020B0606030402020204" pitchFamily="34" charset="0"/>
                        <a:cs typeface="Arial" panose="020B0604020202020204" pitchFamily="34" charset="0"/>
                      </a:endParaRPr>
                    </a:p>
                  </a:txBody>
                  <a:tcPr marL="85436" marR="85436" marT="42674" marB="4267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Franklin Gothic Medium Cond" panose="020B0606030402020204" pitchFamily="34" charset="0"/>
                          <a:cs typeface="Arial" panose="020B0604020202020204" pitchFamily="34" charset="0"/>
                        </a:rPr>
                        <a:t>11 </a:t>
                      </a:r>
                      <a:r>
                        <a:rPr lang="en-US" sz="1600" b="0" dirty="0" err="1" smtClean="0">
                          <a:solidFill>
                            <a:schemeClr val="tx2"/>
                          </a:solidFill>
                          <a:latin typeface="Franklin Gothic Medium Cond" panose="020B0606030402020204" pitchFamily="34" charset="0"/>
                          <a:cs typeface="Arial" panose="020B0604020202020204" pitchFamily="34" charset="0"/>
                        </a:rPr>
                        <a:t>años</a:t>
                      </a:r>
                      <a:endParaRPr lang="en-US" sz="1600" b="0" baseline="0" dirty="0" smtClean="0">
                        <a:solidFill>
                          <a:schemeClr val="tx2"/>
                        </a:solidFill>
                        <a:latin typeface="Franklin Gothic Medium Cond" panose="020B0606030402020204" pitchFamily="34" charset="0"/>
                        <a:cs typeface="Arial" panose="020B0604020202020204" pitchFamily="34" charset="0"/>
                      </a:endParaRPr>
                    </a:p>
                  </a:txBody>
                  <a:tcPr marL="85436" marR="85436" marT="42674" marB="4267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3" lvl="1" indent="0" algn="ctr" eaLnBrk="1" hangingPunct="1">
                        <a:lnSpc>
                          <a:spcPct val="90000"/>
                        </a:lnSpc>
                      </a:pPr>
                      <a:r>
                        <a:rPr lang="en-GB" sz="1600" b="0" kern="1200" dirty="0" smtClean="0">
                          <a:solidFill>
                            <a:schemeClr val="tx2"/>
                          </a:solidFill>
                          <a:latin typeface="Franklin Gothic Medium Cond" panose="020B06060304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en-GB" sz="1600" b="0" kern="1200" baseline="0" dirty="0" smtClean="0">
                          <a:solidFill>
                            <a:schemeClr val="tx2"/>
                          </a:solidFill>
                          <a:latin typeface="Franklin Gothic Medium Cond" panose="020B06060304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GB" sz="1600" b="0" kern="1200" dirty="0" smtClean="0">
                          <a:solidFill>
                            <a:schemeClr val="tx2"/>
                          </a:solidFill>
                          <a:latin typeface="Franklin Gothic Medium Cond" panose="020B0606030402020204" pitchFamily="34" charset="0"/>
                          <a:cs typeface="Arial" panose="020B0604020202020204" pitchFamily="34" charset="0"/>
                        </a:rPr>
                        <a:t>14 </a:t>
                      </a:r>
                      <a:r>
                        <a:rPr lang="en-GB" sz="1600" b="0" kern="1200" dirty="0" err="1" smtClean="0">
                          <a:solidFill>
                            <a:schemeClr val="tx2"/>
                          </a:solidFill>
                          <a:latin typeface="Franklin Gothic Medium Cond" panose="020B0606030402020204" pitchFamily="34" charset="0"/>
                          <a:cs typeface="Arial" panose="020B0604020202020204" pitchFamily="34" charset="0"/>
                        </a:rPr>
                        <a:t>años</a:t>
                      </a:r>
                      <a:endParaRPr lang="en-GB" sz="1600" b="0" kern="1200" dirty="0" smtClean="0">
                        <a:solidFill>
                          <a:schemeClr val="tx2"/>
                        </a:solidFill>
                        <a:latin typeface="Franklin Gothic Medium Cond" panose="020B0606030402020204" pitchFamily="34" charset="0"/>
                        <a:cs typeface="Arial" panose="020B0604020202020204" pitchFamily="34" charset="0"/>
                      </a:endParaRPr>
                    </a:p>
                  </a:txBody>
                  <a:tcPr marL="85436" marR="85436" marT="42674" marB="4267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3" lvl="1" indent="0" algn="ctr" eaLnBrk="1" hangingPunct="1">
                        <a:lnSpc>
                          <a:spcPct val="90000"/>
                        </a:lnSpc>
                      </a:pPr>
                      <a:r>
                        <a:rPr lang="en-GB" sz="1600" b="0" kern="1200" dirty="0" smtClean="0">
                          <a:solidFill>
                            <a:schemeClr val="tx2"/>
                          </a:solidFill>
                          <a:latin typeface="Franklin Gothic Medium Cond" panose="020B06060304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GB" sz="1600" b="0" kern="1200" baseline="0" dirty="0" smtClean="0">
                          <a:solidFill>
                            <a:schemeClr val="tx2"/>
                          </a:solidFill>
                          <a:latin typeface="Franklin Gothic Medium Cond" panose="020B06060304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GB" sz="1600" b="0" kern="1200" dirty="0" smtClean="0">
                          <a:solidFill>
                            <a:schemeClr val="tx2"/>
                          </a:solidFill>
                          <a:latin typeface="Franklin Gothic Medium Cond" panose="020B0606030402020204" pitchFamily="34" charset="0"/>
                          <a:cs typeface="Arial" panose="020B0604020202020204" pitchFamily="34" charset="0"/>
                        </a:rPr>
                        <a:t>18 </a:t>
                      </a:r>
                      <a:r>
                        <a:rPr lang="en-GB" sz="1600" b="0" kern="1200" dirty="0" err="1" smtClean="0">
                          <a:solidFill>
                            <a:schemeClr val="tx2"/>
                          </a:solidFill>
                          <a:latin typeface="Franklin Gothic Medium Cond" panose="020B0606030402020204" pitchFamily="34" charset="0"/>
                          <a:cs typeface="Arial" panose="020B0604020202020204" pitchFamily="34" charset="0"/>
                        </a:rPr>
                        <a:t>años</a:t>
                      </a:r>
                      <a:endParaRPr lang="en-GB" sz="1600" b="0" kern="1200" dirty="0" smtClean="0">
                        <a:solidFill>
                          <a:schemeClr val="tx2"/>
                        </a:solidFill>
                        <a:latin typeface="Franklin Gothic Medium Cond" panose="020B06060304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436" marR="85436" marT="42674" marB="4267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3" lvl="1" indent="0" algn="ctr" eaLnBrk="1" hangingPunct="1">
                        <a:lnSpc>
                          <a:spcPct val="90000"/>
                        </a:lnSpc>
                      </a:pPr>
                      <a:r>
                        <a:rPr lang="en-GB" sz="1600" b="0" kern="1200" dirty="0" smtClean="0">
                          <a:solidFill>
                            <a:schemeClr val="tx2"/>
                          </a:solidFill>
                          <a:latin typeface="Franklin Gothic Medium Cond" panose="020B0606030402020204" pitchFamily="34" charset="0"/>
                          <a:cs typeface="Arial" panose="020B0604020202020204" pitchFamily="34" charset="0"/>
                        </a:rPr>
                        <a:t>9 -</a:t>
                      </a:r>
                      <a:r>
                        <a:rPr lang="en-GB" sz="1600" b="0" kern="1200" baseline="0" dirty="0" smtClean="0">
                          <a:solidFill>
                            <a:schemeClr val="tx2"/>
                          </a:solidFill>
                          <a:latin typeface="Franklin Gothic Medium Cond" panose="020B06060304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GB" sz="1600" b="0" kern="1200" dirty="0" smtClean="0">
                          <a:solidFill>
                            <a:schemeClr val="tx2"/>
                          </a:solidFill>
                          <a:latin typeface="Franklin Gothic Medium Cond" panose="020B06060304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en-GB" sz="1600" b="0" kern="1200" dirty="0" err="1" smtClean="0">
                          <a:solidFill>
                            <a:schemeClr val="tx2"/>
                          </a:solidFill>
                          <a:latin typeface="Franklin Gothic Medium Cond" panose="020B0606030402020204" pitchFamily="34" charset="0"/>
                          <a:cs typeface="Arial" panose="020B0604020202020204" pitchFamily="34" charset="0"/>
                        </a:rPr>
                        <a:t>años</a:t>
                      </a:r>
                      <a:endParaRPr lang="en-GB" sz="1600" b="0" kern="1200" dirty="0" smtClean="0">
                        <a:solidFill>
                          <a:schemeClr val="tx2"/>
                        </a:solidFill>
                        <a:latin typeface="Franklin Gothic Medium Cond" panose="020B06060304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436" marR="85436" marT="42674" marB="4267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3" lvl="1" indent="0" algn="ctr" eaLnBrk="1" hangingPunct="1">
                        <a:lnSpc>
                          <a:spcPct val="90000"/>
                        </a:lnSpc>
                      </a:pPr>
                      <a:r>
                        <a:rPr lang="en-GB" sz="1600" b="0" kern="1200" dirty="0" smtClean="0">
                          <a:solidFill>
                            <a:schemeClr val="tx2"/>
                          </a:solidFill>
                          <a:latin typeface="Franklin Gothic Medium Cond" panose="020B0606030402020204" pitchFamily="34" charset="0"/>
                          <a:cs typeface="Arial" panose="020B0604020202020204" pitchFamily="34" charset="0"/>
                        </a:rPr>
                        <a:t>9-11 </a:t>
                      </a:r>
                      <a:r>
                        <a:rPr lang="en-GB" sz="1600" b="0" kern="1200" dirty="0" err="1" smtClean="0">
                          <a:solidFill>
                            <a:schemeClr val="tx2"/>
                          </a:solidFill>
                          <a:latin typeface="Franklin Gothic Medium Cond" panose="020B0606030402020204" pitchFamily="34" charset="0"/>
                          <a:cs typeface="Arial" panose="020B0604020202020204" pitchFamily="34" charset="0"/>
                        </a:rPr>
                        <a:t>años</a:t>
                      </a:r>
                      <a:endParaRPr lang="en-GB" sz="1600" b="0" kern="1200" dirty="0" smtClean="0">
                        <a:solidFill>
                          <a:schemeClr val="tx2"/>
                        </a:solidFill>
                        <a:latin typeface="Franklin Gothic Medium Cond" panose="020B06060304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436" marR="85436" marT="42674" marB="4267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3" lvl="1" indent="0" algn="ctr" eaLnBrk="1" hangingPunct="1">
                        <a:lnSpc>
                          <a:spcPct val="90000"/>
                        </a:lnSpc>
                      </a:pPr>
                      <a:r>
                        <a:rPr lang="en-GB" sz="1600" b="0" kern="1200" dirty="0" smtClean="0">
                          <a:solidFill>
                            <a:schemeClr val="tx2"/>
                          </a:solidFill>
                          <a:latin typeface="Franklin Gothic Medium Cond" panose="020B0606030402020204" pitchFamily="34" charset="0"/>
                          <a:cs typeface="Arial" panose="020B0604020202020204" pitchFamily="34" charset="0"/>
                        </a:rPr>
                        <a:t>9-10 </a:t>
                      </a:r>
                      <a:r>
                        <a:rPr lang="en-GB" sz="1600" b="0" kern="1200" dirty="0" err="1" smtClean="0">
                          <a:solidFill>
                            <a:schemeClr val="tx2"/>
                          </a:solidFill>
                          <a:latin typeface="Franklin Gothic Medium Cond" panose="020B0606030402020204" pitchFamily="34" charset="0"/>
                          <a:cs typeface="Arial" panose="020B0604020202020204" pitchFamily="34" charset="0"/>
                        </a:rPr>
                        <a:t>años</a:t>
                      </a:r>
                      <a:endParaRPr lang="en-GB" sz="1600" b="0" kern="1200" dirty="0" smtClean="0">
                        <a:solidFill>
                          <a:schemeClr val="tx2"/>
                        </a:solidFill>
                        <a:latin typeface="Franklin Gothic Medium Cond" panose="020B06060304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436" marR="85436" marT="42674" marB="4267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658813" y="4879429"/>
            <a:ext cx="10203629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MX"/>
            </a:defPPr>
            <a:lvl1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cs typeface="Arial" pitchFamily="34" charset="0"/>
              </a:defRPr>
            </a:lvl1pPr>
          </a:lstStyle>
          <a:p>
            <a:r>
              <a:rPr lang="es-MX" sz="2800" dirty="0"/>
              <a:t>OMS recomendó el esquema de 2 dosis en menores de 15 </a:t>
            </a:r>
            <a:r>
              <a:rPr lang="es-MX" sz="2800" dirty="0" smtClean="0"/>
              <a:t>años, 2014</a:t>
            </a:r>
            <a:endParaRPr lang="es-MX" sz="2800" dirty="0"/>
          </a:p>
          <a:p>
            <a:r>
              <a:rPr lang="es-MX" sz="2800" dirty="0" smtClean="0"/>
              <a:t>&gt;60 </a:t>
            </a:r>
            <a:r>
              <a:rPr lang="es-MX" sz="2800" dirty="0"/>
              <a:t>países actualmente lo han implementado</a:t>
            </a: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B6F0-F8BC-4359-9868-3C357771A294}" type="slidenum">
              <a:rPr lang="es-MX" smtClean="0"/>
              <a:pPr/>
              <a:t>9</a:t>
            </a:fld>
            <a:endParaRPr lang="es-MX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/>
          <a:srcRect t="4851" b="5448"/>
          <a:stretch/>
        </p:blipFill>
        <p:spPr>
          <a:xfrm>
            <a:off x="8362064" y="1764633"/>
            <a:ext cx="1042279" cy="65445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295" y="1764633"/>
            <a:ext cx="982998" cy="65546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858" y="1764633"/>
            <a:ext cx="982998" cy="65546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399" y="1764633"/>
            <a:ext cx="1004708" cy="66993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7"/>
          <a:stretch/>
        </p:blipFill>
        <p:spPr>
          <a:xfrm>
            <a:off x="4417743" y="1764634"/>
            <a:ext cx="1164951" cy="65537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3"/>
          <a:stretch/>
        </p:blipFill>
        <p:spPr>
          <a:xfrm>
            <a:off x="3066336" y="1764633"/>
            <a:ext cx="1221381" cy="663257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4139" y="1764633"/>
            <a:ext cx="1311127" cy="65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6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Violet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Personalizado 20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1829</TotalTime>
  <Words>890</Words>
  <Application>Microsoft Office PowerPoint</Application>
  <PresentationFormat>Panorámica</PresentationFormat>
  <Paragraphs>217</Paragraphs>
  <Slides>14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30" baseType="lpstr">
      <vt:lpstr>Arial Unicode MS</vt:lpstr>
      <vt:lpstr>ＭＳ Ｐゴシック</vt:lpstr>
      <vt:lpstr>Arial</vt:lpstr>
      <vt:lpstr>Arial Narrow</vt:lpstr>
      <vt:lpstr>Calibri</vt:lpstr>
      <vt:lpstr>Cambria</vt:lpstr>
      <vt:lpstr>Century Gothic</vt:lpstr>
      <vt:lpstr>Franklin Gothic Medium</vt:lpstr>
      <vt:lpstr>Franklin Gothic Medium Cond</vt:lpstr>
      <vt:lpstr>Garamond</vt:lpstr>
      <vt:lpstr>msgothic</vt:lpstr>
      <vt:lpstr>Tahoma</vt:lpstr>
      <vt:lpstr>Times New Roman</vt:lpstr>
      <vt:lpstr>Utsaah</vt:lpstr>
      <vt:lpstr>Wingdings</vt:lpstr>
      <vt:lpstr>Tema de Office</vt:lpstr>
      <vt:lpstr>Presentación de PowerPoint</vt:lpstr>
      <vt:lpstr>Presentación de PowerPoint</vt:lpstr>
      <vt:lpstr>Presentación de PowerPoint</vt:lpstr>
      <vt:lpstr>Evaluación de la utilidad de ADN VPH en más de 250,000 mujeres mexicanas.</vt:lpstr>
      <vt:lpstr>Infraestructura de laboratorios de VPH en México, 2017.</vt:lpstr>
      <vt:lpstr>Presentación de PowerPoint</vt:lpstr>
      <vt:lpstr>Evaluación del desempeño de nuevos biomarcadores de triage en mujeres VPH positivas.</vt:lpstr>
      <vt:lpstr>Existen nuevos paradigmas, son más costo efectivos, pasaran décadas para integrarlos a los SS, no existirá una sola prueba de triage.</vt:lpstr>
      <vt:lpstr>México fue pionero en la implementación de esquemas alternativos de vacunación contra VPH, 2009.</vt:lpstr>
      <vt:lpstr>Presentación de PowerPoint</vt:lpstr>
      <vt:lpstr>Ensayo clínico de inmunogenicidad 0-6-60 vacuna bivalente en México: respuesta Anti VPH 16 (GMTs) a 61 meses. </vt:lpstr>
      <vt:lpstr>Presentación de PowerPoint</vt:lpstr>
      <vt:lpstr>Presentación de PowerPoint</vt:lpstr>
      <vt:lpstr>Próxima participación en un estudio demostrativo para evaluar efectividad de 1 dosis de vacuna contra VPH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Eduardo Lazcano Ponce</dc:creator>
  <cp:lastModifiedBy>Eduardo Lazcano Ponce</cp:lastModifiedBy>
  <cp:revision>153</cp:revision>
  <dcterms:created xsi:type="dcterms:W3CDTF">2017-05-21T14:46:30Z</dcterms:created>
  <dcterms:modified xsi:type="dcterms:W3CDTF">2017-08-30T23:11:08Z</dcterms:modified>
</cp:coreProperties>
</file>