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49"/>
  </p:notesMasterIdLst>
  <p:sldIdLst>
    <p:sldId id="333" r:id="rId2"/>
    <p:sldId id="296" r:id="rId3"/>
    <p:sldId id="383" r:id="rId4"/>
    <p:sldId id="348" r:id="rId5"/>
    <p:sldId id="272" r:id="rId6"/>
    <p:sldId id="341" r:id="rId7"/>
    <p:sldId id="342" r:id="rId8"/>
    <p:sldId id="390" r:id="rId9"/>
    <p:sldId id="391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8" r:id="rId20"/>
    <p:sldId id="439" r:id="rId21"/>
    <p:sldId id="437" r:id="rId22"/>
    <p:sldId id="451" r:id="rId23"/>
    <p:sldId id="453" r:id="rId24"/>
    <p:sldId id="454" r:id="rId25"/>
    <p:sldId id="483" r:id="rId26"/>
    <p:sldId id="484" r:id="rId27"/>
    <p:sldId id="464" r:id="rId28"/>
    <p:sldId id="487" r:id="rId29"/>
    <p:sldId id="488" r:id="rId30"/>
    <p:sldId id="491" r:id="rId31"/>
    <p:sldId id="493" r:id="rId32"/>
    <p:sldId id="354" r:id="rId33"/>
    <p:sldId id="355" r:id="rId34"/>
    <p:sldId id="356" r:id="rId35"/>
    <p:sldId id="504" r:id="rId36"/>
    <p:sldId id="502" r:id="rId37"/>
    <p:sldId id="516" r:id="rId38"/>
    <p:sldId id="497" r:id="rId39"/>
    <p:sldId id="498" r:id="rId40"/>
    <p:sldId id="513" r:id="rId41"/>
    <p:sldId id="496" r:id="rId42"/>
    <p:sldId id="499" r:id="rId43"/>
    <p:sldId id="364" r:id="rId44"/>
    <p:sldId id="276" r:id="rId45"/>
    <p:sldId id="285" r:id="rId46"/>
    <p:sldId id="501" r:id="rId47"/>
    <p:sldId id="530" r:id="rId4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0000"/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4" autoAdjust="0"/>
  </p:normalViewPr>
  <p:slideViewPr>
    <p:cSldViewPr>
      <p:cViewPr>
        <p:scale>
          <a:sx n="60" d="100"/>
          <a:sy n="60" d="100"/>
        </p:scale>
        <p:origin x="-108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3B78B8-ECF8-44EF-9A27-30D74C8B37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0EC49-D933-46F9-8D18-DEA866B09D4D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81447F1-AD89-4C73-BE44-C1580FAE6DB4}" type="slidenum">
              <a:rPr lang="es-ES" sz="1200">
                <a:latin typeface="Times New Roman" pitchFamily="18" charset="0"/>
              </a:rPr>
              <a:pPr algn="r" eaLnBrk="1" hangingPunct="1"/>
              <a:t>11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A020660-D181-4385-AECA-3F12D6144B96}" type="slidenum">
              <a:rPr lang="es-ES" sz="1200">
                <a:latin typeface="Times New Roman" pitchFamily="18" charset="0"/>
              </a:rPr>
              <a:pPr algn="r" eaLnBrk="1" hangingPunct="1"/>
              <a:t>12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939F76D-D0C4-4C2E-8C00-4315862B9168}" type="slidenum">
              <a:rPr lang="es-ES" sz="1200">
                <a:latin typeface="Times New Roman" pitchFamily="18" charset="0"/>
              </a:rPr>
              <a:pPr algn="r" eaLnBrk="1" hangingPunct="1"/>
              <a:t>14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8068E0-EFB2-4383-9ADA-A30C058EE2CF}" type="slidenum">
              <a:rPr lang="es-ES" sz="1200">
                <a:latin typeface="Times New Roman" pitchFamily="18" charset="0"/>
              </a:rPr>
              <a:pPr algn="r" eaLnBrk="1" hangingPunct="1"/>
              <a:t>15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965BE64-F809-4DB1-9EB8-455FE1DD5768}" type="slidenum">
              <a:rPr lang="es-ES" sz="1200">
                <a:latin typeface="Times New Roman" pitchFamily="18" charset="0"/>
              </a:rPr>
              <a:pPr algn="r" eaLnBrk="1" hangingPunct="1"/>
              <a:t>17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7FC47D3-9043-4C2B-B4F6-B028AF778AB8}" type="slidenum">
              <a:rPr lang="es-ES" sz="1200">
                <a:latin typeface="Times New Roman" pitchFamily="18" charset="0"/>
              </a:rPr>
              <a:pPr algn="r" eaLnBrk="1" hangingPunct="1"/>
              <a:t>18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27CA50E-4794-40F0-8C13-66DBA48C0BB0}" type="slidenum">
              <a:rPr lang="es-ES" sz="1200">
                <a:latin typeface="Times New Roman" pitchFamily="18" charset="0"/>
              </a:rPr>
              <a:pPr algn="r" eaLnBrk="1" hangingPunct="1"/>
              <a:t>19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E943A88-C052-4189-B2DA-C425531756C0}" type="slidenum">
              <a:rPr lang="es-ES" sz="1200">
                <a:latin typeface="Times New Roman" pitchFamily="18" charset="0"/>
              </a:rPr>
              <a:pPr algn="r" eaLnBrk="1" hangingPunct="1"/>
              <a:t>20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47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98572-9C92-4ECB-B0FC-1962BC7BC3BA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48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10EF9-708C-4AF3-AD9E-6899B9D523D2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A2687-36B9-4F19-82FB-4165140D7F36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49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EBAB8-A62B-4CF1-8EDF-E2F3F9E925CA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8243F-6047-44EC-AEC2-1DA42EF11F12}" type="slidenum">
              <a:rPr lang="es-ES" smtClean="0"/>
              <a:pPr/>
              <a:t>42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15A37-9CAF-4786-B704-22027E77F8EB}" type="slidenum">
              <a:rPr lang="es-ES" smtClean="0"/>
              <a:pPr/>
              <a:t>44</a:t>
            </a:fld>
            <a:endParaRPr lang="es-E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57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4EECF-D23C-474E-AE4B-EAFB3C726F02}" type="slidenum">
              <a:rPr lang="es-ES" smtClean="0"/>
              <a:pPr/>
              <a:t>45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83298-0348-4A66-89CB-55E6BA9E88F5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7BCFA-86ED-4F56-B055-7751BF0EE3A3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90A2F-3D50-4C05-ADA3-0143D8659587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0CA89-6A32-4966-8D25-D26E65DFEA26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34148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CBB181E-9616-4897-BE95-C229A94EAAB0}" type="slidenum">
              <a:rPr lang="es-ES" sz="1200">
                <a:latin typeface="Times New Roman" pitchFamily="18" charset="0"/>
              </a:rPr>
              <a:pPr algn="r" eaLnBrk="1" hangingPunct="1"/>
              <a:t>8</a:t>
            </a:fld>
            <a:endParaRPr lang="es-E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35172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4E7943E-E7DD-4392-A0EB-F6E16A065058}" type="slidenum">
              <a:rPr lang="es-ES" sz="1200">
                <a:latin typeface="Times New Roman" pitchFamily="18" charset="0"/>
              </a:rPr>
              <a:pPr algn="r" eaLnBrk="1" hangingPunct="1"/>
              <a:t>9</a:t>
            </a:fld>
            <a:endParaRPr lang="es-E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717E92B-60A1-4DCA-93F1-017E47ABDDCA}" type="slidenum">
              <a:rPr lang="es-ES" sz="1200">
                <a:latin typeface="Times New Roman" pitchFamily="18" charset="0"/>
              </a:rPr>
              <a:pPr algn="r" eaLnBrk="1" hangingPunct="1"/>
              <a:t>10</a:t>
            </a:fld>
            <a:endParaRPr lang="es-E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B39B-8F82-44A0-A2CC-BE9CF5A49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A69C-97A7-49A3-8194-66609173D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DF61-AB84-4BBD-A623-CC32A201C2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CF7E-A570-4263-B860-8B79ED3546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CD0E-FF1E-494A-AAB6-B7C14D1610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F5D4-CE7F-45AD-95D7-80A68DD250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F51D-35B0-45AB-A21D-446AF8F91A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3B487-CEBA-4861-9B5E-DCA94EA11F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E6F7-B73A-4D5A-85E3-B39A0A25CE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EFFD-6CA8-427E-B9B3-AAC72C22F0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6CB5-5995-4DDB-9729-10A6C0D08C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ABDB4D-099D-4905-9D76-B783CFD06C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 idx="4294967295"/>
          </p:nvPr>
        </p:nvSpPr>
        <p:spPr>
          <a:xfrm>
            <a:off x="785813" y="24288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s-MX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TROMBOFILIA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1285875" y="4214813"/>
            <a:ext cx="6415088" cy="20431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Benjamín Moncada </a:t>
            </a:r>
            <a:b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</a:t>
            </a:r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MX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ermatología/</a:t>
            </a:r>
            <a:r>
              <a:rPr lang="es-MX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Inmunologia</a:t>
            </a:r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Central</a:t>
            </a:r>
            <a:b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UASLP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12" descr="EscudoHC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l="5836" t="5226" r="5836" b="5226"/>
          <a:stretch>
            <a:fillRect/>
          </a:stretch>
        </p:blipFill>
        <p:spPr bwMode="auto">
          <a:xfrm>
            <a:off x="755650" y="404813"/>
            <a:ext cx="11620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EscudoFM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l="5515" r="5515" b="5336"/>
          <a:stretch>
            <a:fillRect/>
          </a:stretch>
        </p:blipFill>
        <p:spPr bwMode="auto">
          <a:xfrm>
            <a:off x="7459663" y="333375"/>
            <a:ext cx="1096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Samplelogo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3708400" y="404813"/>
            <a:ext cx="1512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 rot="10800000">
            <a:off x="500063" y="3929063"/>
            <a:ext cx="8143875" cy="15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r="4500000" algn="ctr" rotWithShape="0">
              <a:srgbClr val="FFCC00">
                <a:alpha val="99000"/>
              </a:srgbClr>
            </a:outerShdw>
          </a:effectLst>
        </p:spPr>
      </p:cxnSp>
      <p:pic>
        <p:nvPicPr>
          <p:cNvPr id="9224" name="Picture 12" descr="EscudoHC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l="5836" t="5226" r="5836" b="5226"/>
          <a:stretch>
            <a:fillRect/>
          </a:stretch>
        </p:blipFill>
        <p:spPr bwMode="auto">
          <a:xfrm>
            <a:off x="908050" y="557213"/>
            <a:ext cx="11620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8525" y="622300"/>
            <a:ext cx="7202488" cy="912813"/>
          </a:xfrm>
        </p:spPr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TROMBOFILIA</a:t>
            </a:r>
            <a:br>
              <a:rPr lang="es-MX" sz="3200" b="1" smtClean="0">
                <a:solidFill>
                  <a:srgbClr val="FFFF00"/>
                </a:solidFill>
              </a:rPr>
            </a:br>
            <a:r>
              <a:rPr lang="es-MX" sz="3200" b="1" smtClean="0">
                <a:solidFill>
                  <a:srgbClr val="FFFF00"/>
                </a:solidFill>
              </a:rPr>
              <a:t>Caso clínico</a:t>
            </a:r>
            <a:endParaRPr lang="es-ES" sz="3200" b="1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484313"/>
            <a:ext cx="7847012" cy="4611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Femenina de 17 años         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Ocupación:  Estudiante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Origen: San Luis Potosí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G1, P0, C0, A0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Embarazo de 20 SDG</a:t>
            </a: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smtClean="0">
                <a:solidFill>
                  <a:schemeClr val="bg1"/>
                </a:solidFill>
              </a:rPr>
              <a:t>Evolución de 2 años con </a:t>
            </a:r>
            <a:r>
              <a:rPr lang="es-MX" sz="2400" b="1" u="sng" smtClean="0">
                <a:solidFill>
                  <a:schemeClr val="bg1"/>
                </a:solidFill>
              </a:rPr>
              <a:t>hipertensión arterial</a:t>
            </a:r>
            <a:r>
              <a:rPr lang="es-MX" sz="2400" b="1" smtClean="0">
                <a:solidFill>
                  <a:schemeClr val="bg1"/>
                </a:solidFill>
              </a:rPr>
              <a:t> en tratamiento con Aldomet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smtClean="0">
                <a:solidFill>
                  <a:schemeClr val="bg1"/>
                </a:solidFill>
              </a:rPr>
              <a:t>Hace 2 años presenta 1 episodio de </a:t>
            </a:r>
            <a:r>
              <a:rPr lang="es-MX" sz="2400" b="1" u="sng" smtClean="0">
                <a:solidFill>
                  <a:schemeClr val="bg1"/>
                </a:solidFill>
              </a:rPr>
              <a:t>Crisis convulsiva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u="sng" smtClean="0">
                <a:solidFill>
                  <a:schemeClr val="bg1"/>
                </a:solidFill>
              </a:rPr>
              <a:t>Estenosis de arteria renal</a:t>
            </a:r>
            <a:r>
              <a:rPr lang="es-MX" sz="2400" b="1" smtClean="0">
                <a:solidFill>
                  <a:schemeClr val="bg1"/>
                </a:solidFill>
              </a:rPr>
              <a:t> izquierda de 1 año de</a:t>
            </a:r>
            <a:r>
              <a:rPr lang="es-MX" sz="2400" smtClean="0">
                <a:solidFill>
                  <a:schemeClr val="bg1"/>
                </a:solidFill>
              </a:rPr>
              <a:t> </a:t>
            </a:r>
            <a:r>
              <a:rPr lang="es-MX" sz="2400" b="1" smtClean="0">
                <a:solidFill>
                  <a:schemeClr val="bg1"/>
                </a:solidFill>
              </a:rPr>
              <a:t>diagnóstico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smtClean="0">
                <a:solidFill>
                  <a:schemeClr val="bg1"/>
                </a:solidFill>
              </a:rPr>
              <a:t>Probable </a:t>
            </a:r>
            <a:r>
              <a:rPr lang="es-MX" sz="2400" b="1" u="sng" smtClean="0">
                <a:solidFill>
                  <a:schemeClr val="bg1"/>
                </a:solidFill>
              </a:rPr>
              <a:t>trombosis de venas</a:t>
            </a:r>
            <a:r>
              <a:rPr lang="es-MX" sz="2400" b="1" smtClean="0">
                <a:solidFill>
                  <a:schemeClr val="bg1"/>
                </a:solidFill>
              </a:rPr>
              <a:t> renales hace 2 años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solidFill>
                <a:schemeClr val="bg1"/>
              </a:solidFill>
            </a:endParaRPr>
          </a:p>
        </p:txBody>
      </p:sp>
      <p:sp>
        <p:nvSpPr>
          <p:cNvPr id="34820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59D32D2-FA96-4282-BA39-34F7F96FFF0E}" type="slidenum">
              <a:rPr lang="es-ES" sz="1400">
                <a:latin typeface="Times New Roman" pitchFamily="18" charset="0"/>
              </a:rPr>
              <a:pPr algn="r" eaLnBrk="1" hangingPunct="1"/>
              <a:t>10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CUADRO CLÍNICO</a:t>
            </a:r>
            <a:endParaRPr lang="es-ES" sz="3200" b="1" smtClean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0113" y="2008188"/>
            <a:ext cx="6934200" cy="3765550"/>
          </a:xfrm>
        </p:spPr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Evolución desde diciembre del 2008</a:t>
            </a:r>
          </a:p>
          <a:p>
            <a:pPr eaLnBrk="1" hangingPunct="1"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Papulas, pústulas y costras en extremidades y piel cabelluda</a:t>
            </a:r>
          </a:p>
          <a:p>
            <a:pPr eaLnBrk="1" hangingPunct="1"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Nódulos eritematosos  dolorosos en extremidades inferiores</a:t>
            </a:r>
          </a:p>
          <a:p>
            <a:pPr eaLnBrk="1" hangingPunct="1">
              <a:buClr>
                <a:srgbClr val="FFFF00"/>
              </a:buClr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Diagnostico: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800" b="1" smtClean="0">
                <a:solidFill>
                  <a:schemeClr val="bg1"/>
                </a:solidFill>
              </a:rPr>
              <a:t>ERITEMA NODOSO?????</a:t>
            </a:r>
            <a:endParaRPr lang="es-ES" sz="2800" b="1" smtClean="0">
              <a:solidFill>
                <a:schemeClr val="bg1"/>
              </a:solidFill>
            </a:endParaRPr>
          </a:p>
        </p:txBody>
      </p:sp>
      <p:sp>
        <p:nvSpPr>
          <p:cNvPr id="35844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79FE679-74AB-41A6-8548-1A76C2821EB2}" type="slidenum">
              <a:rPr lang="es-ES" sz="1400">
                <a:latin typeface="Times New Roman" pitchFamily="18" charset="0"/>
              </a:rPr>
              <a:pPr algn="r" eaLnBrk="1" hangingPunct="1"/>
              <a:t>11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etAttachment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B4E671C-4F68-4602-8E1E-59A072EF4068}" type="slidenum">
              <a:rPr lang="es-ES" sz="1400">
                <a:latin typeface="Times New Roman" pitchFamily="18" charset="0"/>
              </a:rPr>
              <a:pPr algn="r" eaLnBrk="1" hangingPunct="1"/>
              <a:t>12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s-MX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s-MX" smtClean="0"/>
          </a:p>
        </p:txBody>
      </p:sp>
      <p:pic>
        <p:nvPicPr>
          <p:cNvPr id="37892" name="Picture 3" descr="GetAttachment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etAttachment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8888" r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5" name="2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99DDCA3-8742-4E51-AF63-3D0BF2608422}" type="slidenum">
              <a:rPr lang="es-ES" sz="1400">
                <a:latin typeface="Times New Roman" pitchFamily="18" charset="0"/>
              </a:rPr>
              <a:pPr algn="r" eaLnBrk="1" hangingPunct="1"/>
              <a:t>14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etAttachment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39" name="2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EA7D1CB-8098-40B1-8BB3-4AD9C7BE82C7}" type="slidenum">
              <a:rPr lang="es-ES" sz="1400">
                <a:latin typeface="Times New Roman" pitchFamily="18" charset="0"/>
              </a:rPr>
              <a:pPr algn="r" eaLnBrk="1" hangingPunct="1"/>
              <a:t>15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es-MX" sz="3200" b="1" smtClean="0">
                <a:solidFill>
                  <a:srgbClr val="FFFF00"/>
                </a:solidFill>
              </a:rPr>
              <a:t>EXÁMENES DE LABORATORIO</a:t>
            </a:r>
            <a:endParaRPr lang="es-ES" sz="3200" b="1" smtClean="0">
              <a:solidFill>
                <a:srgbClr val="FFFF00"/>
              </a:solidFill>
            </a:endParaRP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/>
        </p:nvGraphicFramePr>
        <p:xfrm>
          <a:off x="357188" y="2000250"/>
          <a:ext cx="3690937" cy="3608706"/>
        </p:xfrm>
        <a:graphic>
          <a:graphicData uri="http://schemas.openxmlformats.org/drawingml/2006/table">
            <a:tbl>
              <a:tblPr/>
              <a:tblGrid>
                <a:gridCol w="1844675"/>
                <a:gridCol w="1846262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BH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QS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Depuración de creatinina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Electrolitos Séricos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EGO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Leucocitos 500, Hb (+)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4786313" y="2000250"/>
          <a:ext cx="3786214" cy="350046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893107"/>
                <a:gridCol w="1893107"/>
              </a:tblGrid>
              <a:tr h="805193"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VDRL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Negativo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5193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Anti HIV 1 y 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Negativo</a:t>
                      </a:r>
                      <a:endParaRPr lang="es-ES" b="1" dirty="0"/>
                    </a:p>
                  </a:txBody>
                  <a:tcPr/>
                </a:tc>
              </a:tr>
              <a:tr h="805193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ANA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Negativo</a:t>
                      </a:r>
                      <a:endParaRPr lang="es-ES" b="1" dirty="0"/>
                    </a:p>
                  </a:txBody>
                  <a:tcPr/>
                </a:tc>
              </a:tr>
              <a:tr h="1084884"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Anticuerpo</a:t>
                      </a:r>
                      <a:r>
                        <a:rPr lang="es-ES_tradnl" b="1" baseline="0" dirty="0" smtClean="0"/>
                        <a:t> </a:t>
                      </a:r>
                      <a:r>
                        <a:rPr lang="es-ES_tradnl" b="1" baseline="0" dirty="0" err="1" smtClean="0"/>
                        <a:t>anticardiolipina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b="1" dirty="0" smtClean="0"/>
                        <a:t>7U (NL</a:t>
                      </a:r>
                      <a:r>
                        <a:rPr lang="es-ES_tradnl" b="1" baseline="0" dirty="0" smtClean="0"/>
                        <a:t> hasta 12U)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"/>
          <p:cNvPicPr>
            <a:picLocks noChangeAspect="1" noChangeArrowheads="1"/>
          </p:cNvPicPr>
          <p:nvPr/>
        </p:nvPicPr>
        <p:blipFill>
          <a:blip r:embed="rId3" cstate="print">
            <a:lum bright="-16000" contrast="16000"/>
          </a:blip>
          <a:srcRect/>
          <a:stretch>
            <a:fillRect/>
          </a:stretch>
        </p:blipFill>
        <p:spPr bwMode="auto">
          <a:xfrm>
            <a:off x="71438" y="0"/>
            <a:ext cx="9072562" cy="69580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87" name="4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8478074-EC02-4150-A1EC-8351D56C33CA}" type="slidenum">
              <a:rPr lang="es-ES" sz="1400">
                <a:latin typeface="Times New Roman" pitchFamily="18" charset="0"/>
              </a:rPr>
              <a:pPr algn="r" eaLnBrk="1" hangingPunct="1"/>
              <a:t>17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2"/>
          <p:cNvPicPr>
            <a:picLocks noChangeAspect="1" noChangeArrowheads="1"/>
          </p:cNvPicPr>
          <p:nvPr/>
        </p:nvPicPr>
        <p:blipFill>
          <a:blip r:embed="rId3" cstate="print">
            <a:lum bright="-22000" contrast="18000"/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1" name="4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82F7BB4-FC72-4DB1-8767-3D1E8B4819B9}" type="slidenum">
              <a:rPr lang="es-ES" sz="1400">
                <a:latin typeface="Times New Roman" pitchFamily="18" charset="0"/>
              </a:rPr>
              <a:pPr algn="r" eaLnBrk="1" hangingPunct="1"/>
              <a:t>18</a:t>
            </a:fld>
            <a:endParaRPr lang="es-ES" sz="1400">
              <a:latin typeface="Times New Roman" pitchFamily="18" charset="0"/>
            </a:endParaRPr>
          </a:p>
        </p:txBody>
      </p:sp>
      <p:pic>
        <p:nvPicPr>
          <p:cNvPr id="43012" name="Picture 4" descr="2"/>
          <p:cNvPicPr>
            <a:picLocks noChangeAspect="1" noChangeArrowheads="1"/>
          </p:cNvPicPr>
          <p:nvPr/>
        </p:nvPicPr>
        <p:blipFill>
          <a:blip r:embed="rId3" cstate="print">
            <a:lum bright="-22000" contrast="18000"/>
          </a:blip>
          <a:srcRect/>
          <a:stretch>
            <a:fillRect/>
          </a:stretch>
        </p:blipFill>
        <p:spPr bwMode="auto">
          <a:xfrm>
            <a:off x="134938" y="152400"/>
            <a:ext cx="9161462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908050"/>
            <a:ext cx="7920038" cy="5473700"/>
          </a:xfrm>
        </p:spPr>
        <p:txBody>
          <a:bodyPr/>
          <a:lstStyle/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es-MX" sz="2400" b="1" smtClean="0">
                <a:solidFill>
                  <a:schemeClr val="bg1"/>
                </a:solidFill>
              </a:rPr>
              <a:t>Diagnostico:  </a:t>
            </a:r>
          </a:p>
          <a:p>
            <a:pPr eaLnBrk="1" hangingPunct="1"/>
            <a:endParaRPr lang="es-MX" sz="2400" b="1" smtClean="0">
              <a:solidFill>
                <a:schemeClr val="bg1"/>
              </a:solidFill>
            </a:endParaRP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800" b="1" u="sng" smtClean="0">
                <a:solidFill>
                  <a:schemeClr val="bg1"/>
                </a:solidFill>
              </a:rPr>
              <a:t>TROMBOFILIA PRIMARIA</a:t>
            </a: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800" b="1" u="sng" smtClean="0">
                <a:solidFill>
                  <a:schemeClr val="bg1"/>
                </a:solidFill>
              </a:rPr>
              <a:t>Spp  -  Pai</a:t>
            </a:r>
          </a:p>
          <a:p>
            <a:pPr algn="ctr" eaLnBrk="1" hangingPunct="1">
              <a:buClr>
                <a:srgbClr val="FFFF00"/>
              </a:buClr>
              <a:buFontTx/>
              <a:buNone/>
            </a:pPr>
            <a:endParaRPr lang="es-ES" sz="2800" b="1" u="sng" smtClean="0">
              <a:solidFill>
                <a:schemeClr val="bg1"/>
              </a:solidFill>
            </a:endParaRPr>
          </a:p>
        </p:txBody>
      </p:sp>
      <p:sp>
        <p:nvSpPr>
          <p:cNvPr id="44035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99337AD-C5F3-4045-B9EE-A30DC616D7E7}" type="slidenum">
              <a:rPr lang="es-ES" sz="1400">
                <a:latin typeface="Times New Roman" pitchFamily="18" charset="0"/>
              </a:rPr>
              <a:pPr algn="r" eaLnBrk="1" hangingPunct="1"/>
              <a:t>19</a:t>
            </a:fld>
            <a:endParaRPr lang="es-ES" sz="1400">
              <a:latin typeface="Times New Roman" pitchFamily="18" charset="0"/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/>
        </p:nvGraphicFramePr>
        <p:xfrm>
          <a:off x="1403350" y="981075"/>
          <a:ext cx="6524625" cy="2438718"/>
        </p:xfrm>
        <a:graphic>
          <a:graphicData uri="http://schemas.openxmlformats.org/drawingml/2006/table">
            <a:tbl>
              <a:tblPr/>
              <a:tblGrid>
                <a:gridCol w="3262313"/>
                <a:gridCol w="32623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                     </a:t>
                      </a: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$6,500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Factor V mutación leiden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MTHFR mutación 677CT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Resistencia Proteína C activada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Protrombina 20210 G-A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Heterocigoto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755650"/>
            <a:ext cx="7205662" cy="912813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FFFF00"/>
                </a:solidFill>
              </a:rPr>
              <a:t>TROMBOFILIA</a:t>
            </a:r>
            <a:r>
              <a:rPr lang="es-ES" b="1" smtClean="0">
                <a:solidFill>
                  <a:srgbClr val="FFFF00"/>
                </a:solidFill>
              </a:rPr>
              <a:t> </a:t>
            </a:r>
            <a:r>
              <a:rPr lang="es-ES" sz="3200" b="1" smtClean="0">
                <a:solidFill>
                  <a:srgbClr val="FFFF00"/>
                </a:solidFill>
              </a:rPr>
              <a:t>PRIMARIA</a:t>
            </a:r>
            <a:br>
              <a:rPr lang="es-ES" sz="3200" b="1" smtClean="0">
                <a:solidFill>
                  <a:srgbClr val="FFFF00"/>
                </a:solidFill>
              </a:rPr>
            </a:br>
            <a:r>
              <a:rPr lang="es-ES" sz="3200" b="1" smtClean="0">
                <a:solidFill>
                  <a:srgbClr val="FFFF00"/>
                </a:solidFill>
              </a:rPr>
              <a:t>(Antónimo de hemofilia)</a:t>
            </a:r>
            <a:endParaRPr lang="es-MX" sz="3200" b="1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1,2,3,4,5,6,7,8,9,10……</a:t>
            </a:r>
          </a:p>
          <a:p>
            <a:pPr eaLnBrk="1" hangingPunct="1"/>
            <a:endParaRPr lang="es-ES" sz="2400" b="1" smtClean="0"/>
          </a:p>
          <a:p>
            <a:pPr eaLnBrk="1" hangingPunct="1">
              <a:buClr>
                <a:srgbClr val="FFCC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Situación clínica opuesta a la hemofilia</a:t>
            </a:r>
          </a:p>
          <a:p>
            <a:pPr eaLnBrk="1" hangingPunct="1"/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CC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A, B, C…</a:t>
            </a:r>
            <a:endParaRPr lang="es-MX" sz="2400" b="1" smtClean="0">
              <a:solidFill>
                <a:schemeClr val="bg1"/>
              </a:solidFill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9A7C5-4F9C-4458-9B08-63EEB2311028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2025" y="681038"/>
            <a:ext cx="7205663" cy="911225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Tratamiento: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s-MX" b="1" smtClean="0">
                <a:solidFill>
                  <a:schemeClr val="bg1"/>
                </a:solidFill>
              </a:rPr>
              <a:t>Aldomet 2 cada 8 hrs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s-MX" b="1" smtClean="0">
                <a:solidFill>
                  <a:schemeClr val="bg1"/>
                </a:solidFill>
              </a:rPr>
              <a:t>Metoprol ½ cada 8 hrs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MX" sz="2400" b="1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Necesaria alguna forma de anticoagulación: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2000" b="1" smtClean="0">
                <a:solidFill>
                  <a:schemeClr val="bg1"/>
                </a:solidFill>
              </a:rPr>
              <a:t> </a:t>
            </a:r>
            <a:r>
              <a:rPr lang="es-MX" b="1" smtClean="0">
                <a:solidFill>
                  <a:schemeClr val="bg1"/>
                </a:solidFill>
              </a:rPr>
              <a:t>Resto del embarazo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b="1" smtClean="0">
                <a:solidFill>
                  <a:schemeClr val="bg1"/>
                </a:solidFill>
              </a:rPr>
              <a:t> Posteriormente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MX" sz="2400" b="1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u="sng" smtClean="0">
                <a:solidFill>
                  <a:schemeClr val="bg1"/>
                </a:solidFill>
              </a:rPr>
              <a:t>Clexane 40mg c/12 hr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MX" sz="2400" b="1" u="sng" smtClean="0">
              <a:solidFill>
                <a:schemeClr val="bg1"/>
              </a:solidFill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44FEE3C-735C-4960-84CA-B9C85FDE1347}" type="slidenum">
              <a:rPr lang="es-ES" sz="1400">
                <a:latin typeface="Times New Roman" pitchFamily="18" charset="0"/>
              </a:rPr>
              <a:pPr algn="r" eaLnBrk="1" hangingPunct="1"/>
              <a:t>20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 l="49463" t="25586" r="29866" b="66536"/>
          <a:stretch>
            <a:fillRect/>
          </a:stretch>
        </p:blipFill>
        <p:spPr bwMode="auto">
          <a:xfrm>
            <a:off x="3071813" y="142875"/>
            <a:ext cx="28432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 descr="C:\Users\Dr. Moncada\Pictures\PLACENTA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3" y="1201738"/>
            <a:ext cx="74453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C:\Users\Dr. Moncada\Pictures\PLACENTA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73175"/>
            <a:ext cx="74453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mtClean="0"/>
          </a:p>
        </p:txBody>
      </p:sp>
      <p:sp>
        <p:nvSpPr>
          <p:cNvPr id="47107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>
                <a:solidFill>
                  <a:schemeClr val="bg1"/>
                </a:solidFill>
              </a:rPr>
              <a:t>6 semanas post parto</a:t>
            </a:r>
            <a:r>
              <a:rPr lang="es-MX" smtClean="0">
                <a:solidFill>
                  <a:schemeClr val="bg1"/>
                </a:solidFill>
              </a:rPr>
              <a:t>, trombosis venosa profunda, miembro inferior</a:t>
            </a:r>
          </a:p>
          <a:p>
            <a:r>
              <a:rPr lang="es-ES_tradnl" smtClean="0">
                <a:solidFill>
                  <a:schemeClr val="bg1"/>
                </a:solidFill>
              </a:rPr>
              <a:t>Tratamiento continuo con warfarina a la fecha.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2F0E2-AA00-49B5-8036-312EBA0B8F0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rgbClr val="FFFF00"/>
                </a:solidFill>
              </a:rPr>
              <a:t>Oclusión Seno longitudinal</a:t>
            </a:r>
            <a:endParaRPr lang="es-MX" smtClean="0">
              <a:solidFill>
                <a:srgbClr val="FFFF00"/>
              </a:solidFill>
            </a:endParaRP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>
                <a:solidFill>
                  <a:schemeClr val="bg1"/>
                </a:solidFill>
              </a:rPr>
              <a:t>Fem 34ª (2003)</a:t>
            </a:r>
          </a:p>
          <a:p>
            <a:r>
              <a:rPr lang="es-ES_tradnl" smtClean="0">
                <a:solidFill>
                  <a:schemeClr val="bg1"/>
                </a:solidFill>
              </a:rPr>
              <a:t>Sin evidencia de: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Anomalías vasculares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Autoinmunidad (anti fosfolípidos -)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Hipertensión arterial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Diabetes Mellitus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Dislipidemias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36890-1CBC-4976-93C0-B951C691DEC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solidFill>
                  <a:srgbClr val="FFFF00"/>
                </a:solidFill>
              </a:rPr>
              <a:t>Oclusión Seno longitudinal</a:t>
            </a:r>
            <a:endParaRPr lang="es-MX" smtClean="0">
              <a:solidFill>
                <a:srgbClr val="FFFF00"/>
              </a:solidFill>
            </a:endParaRPr>
          </a:p>
        </p:txBody>
      </p:sp>
      <p:sp>
        <p:nvSpPr>
          <p:cNvPr id="491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>
                <a:solidFill>
                  <a:schemeClr val="bg1"/>
                </a:solidFill>
              </a:rPr>
              <a:t>Estudios de trombofilia: NORMALES 2003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Resistencia a la Proteína C Activada  (3)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Proteína C de coagulación                  (7)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Proteína S de coagulación                  (9)</a:t>
            </a:r>
          </a:p>
          <a:p>
            <a:pPr lvl="1"/>
            <a:r>
              <a:rPr lang="es-ES_tradnl" smtClean="0">
                <a:solidFill>
                  <a:schemeClr val="bg1"/>
                </a:solidFill>
              </a:rPr>
              <a:t>Antitrombina III (Ag y F)                  (10)  </a:t>
            </a:r>
          </a:p>
          <a:p>
            <a:pPr lvl="1"/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090DC-2E26-49BF-B772-4FE4948D39F9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FF00"/>
                </a:solidFill>
              </a:rPr>
              <a:t>Oclusión Seno Longitudinal</a:t>
            </a:r>
            <a:endParaRPr lang="es-ES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SINDROME DE PLAQUETAS PEGAJOSAS (2010) Tipo I</a:t>
                      </a:r>
                    </a:p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rgbClr val="0070C0"/>
                          </a:solidFill>
                        </a:rPr>
                        <a:t>Epi</a:t>
                      </a:r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 11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(39-80)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rgbClr val="0070C0"/>
                          </a:solidFill>
                        </a:rPr>
                        <a:t>Epi</a:t>
                      </a:r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 1.l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86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(15-27)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rgbClr val="0070C0"/>
                          </a:solidFill>
                        </a:rPr>
                        <a:t>Epi</a:t>
                      </a:r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  0.55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85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(9-20)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ADP 1.0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(8-55)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ADP  0.5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(2-36)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ADP 0.25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90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70C0"/>
                          </a:solidFill>
                        </a:rPr>
                        <a:t>(0-12)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25DC4-62D8-472A-9750-1417C46878B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FF00"/>
                </a:solidFill>
              </a:rPr>
              <a:t>TROMBOFILIA</a:t>
            </a:r>
          </a:p>
        </p:txBody>
      </p:sp>
      <p:sp>
        <p:nvSpPr>
          <p:cNvPr id="56323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EU Fem 44 años</a:t>
            </a:r>
          </a:p>
          <a:p>
            <a:r>
              <a:rPr lang="es-ES" smtClean="0">
                <a:solidFill>
                  <a:schemeClr val="bg1"/>
                </a:solidFill>
              </a:rPr>
              <a:t>2008 </a:t>
            </a:r>
          </a:p>
          <a:p>
            <a:pPr lvl="1"/>
            <a:r>
              <a:rPr lang="es-ES" smtClean="0">
                <a:solidFill>
                  <a:schemeClr val="bg1"/>
                </a:solidFill>
              </a:rPr>
              <a:t>Trombosis venosa pierna derecha</a:t>
            </a:r>
          </a:p>
          <a:p>
            <a:pPr lvl="1"/>
            <a:r>
              <a:rPr lang="es-ES" smtClean="0">
                <a:solidFill>
                  <a:schemeClr val="bg1"/>
                </a:solidFill>
              </a:rPr>
              <a:t>Rp.Warfarina 3 meses</a:t>
            </a:r>
          </a:p>
          <a:p>
            <a:r>
              <a:rPr lang="es-ES" smtClean="0">
                <a:solidFill>
                  <a:schemeClr val="bg1"/>
                </a:solidFill>
              </a:rPr>
              <a:t>3 semanas después trombosis de vena femoral derecha. Warfarina hasta la fecha</a:t>
            </a:r>
          </a:p>
          <a:p>
            <a:r>
              <a:rPr lang="es-ES" smtClean="0">
                <a:solidFill>
                  <a:schemeClr val="bg1"/>
                </a:solidFill>
              </a:rPr>
              <a:t>jul 2010 “vasculopatia livedoide”</a:t>
            </a:r>
          </a:p>
          <a:p>
            <a:r>
              <a:rPr lang="es-ES" smtClean="0">
                <a:solidFill>
                  <a:schemeClr val="bg1"/>
                </a:solidFill>
              </a:rPr>
              <a:t>Sin factores de riesgo ni antecedentes</a:t>
            </a:r>
            <a:br>
              <a:rPr lang="es-ES" smtClean="0">
                <a:solidFill>
                  <a:schemeClr val="bg1"/>
                </a:solidFill>
              </a:rPr>
            </a:b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241CB-2ACF-4C83-9D26-590082C2AE77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CFBBE-037F-4935-9622-9B61B21D998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57347" name="Picture 3" descr="C:\Users\Dr. Moncada\AppData\Local\Microsoft\Windows\Temporary Internet Files\Low\Content.IE5\ZA7ZYMM0\SR_Eva_Urbina__Espinoza_46a_estado_procoagulante_trombofilia_21agosto2010_(4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071563"/>
            <a:ext cx="6858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0532C-8655-4D8B-9BBD-E274992865FA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58371" name="Picture 2" descr="C:\Users\Dr. Moncada\Desktop\trombosis_5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C6CF1-4803-46F7-A6D1-CF3215506949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59395" name="Picture 2" descr="C:\Users\Dr. Moncada\Desktop\trombosis_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MX" sz="3200" b="1" smtClean="0">
                <a:solidFill>
                  <a:srgbClr val="FFFF00"/>
                </a:solidFill>
              </a:rPr>
              <a:t>TROMBOFILIA</a:t>
            </a:r>
            <a:endParaRPr lang="es-ES" sz="3200" b="1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es-MX" sz="2800" b="1" smtClean="0">
                <a:solidFill>
                  <a:schemeClr val="bg1"/>
                </a:solidFill>
              </a:rPr>
              <a:t>1965 Egeberg: Enfermedad asociada a trombosis venosa</a:t>
            </a:r>
          </a:p>
          <a:p>
            <a:pPr>
              <a:lnSpc>
                <a:spcPct val="80000"/>
              </a:lnSpc>
              <a:buClr>
                <a:srgbClr val="FFFF00"/>
              </a:buClr>
            </a:pPr>
            <a:endParaRPr lang="es-MX" sz="28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es-MX" sz="2800" b="1" smtClean="0">
                <a:solidFill>
                  <a:schemeClr val="bg1"/>
                </a:solidFill>
              </a:rPr>
              <a:t> Deficiencia familiar de antitrombina III</a:t>
            </a:r>
          </a:p>
          <a:p>
            <a:pPr>
              <a:lnSpc>
                <a:spcPct val="80000"/>
              </a:lnSpc>
              <a:buClr>
                <a:srgbClr val="FFFF00"/>
              </a:buClr>
            </a:pPr>
            <a:endParaRPr lang="es-MX" sz="28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es-MX" sz="2800" b="1" smtClean="0">
                <a:solidFill>
                  <a:schemeClr val="bg1"/>
                </a:solidFill>
              </a:rPr>
              <a:t>………………………………………………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endParaRPr lang="es-MX" sz="28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es-MX" sz="2800" b="1" smtClean="0">
                <a:solidFill>
                  <a:schemeClr val="bg1"/>
                </a:solidFill>
              </a:rPr>
              <a:t>Diversos trastornos adquiridos o heredados con riesgo de trombosis arterial o venosa</a:t>
            </a:r>
          </a:p>
          <a:p>
            <a:pPr>
              <a:lnSpc>
                <a:spcPct val="80000"/>
              </a:lnSpc>
            </a:pPr>
            <a:endParaRPr lang="es-MX" sz="28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</a:pPr>
            <a:r>
              <a:rPr lang="es-MX" sz="2800" b="1" smtClean="0">
                <a:solidFill>
                  <a:schemeClr val="bg1"/>
                </a:solidFill>
              </a:rPr>
              <a:t>Actual: Situaciones de hipercoagulabilidad o estados pretromboticos</a:t>
            </a:r>
            <a:endParaRPr lang="es-ES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C000"/>
                </a:solidFill>
              </a:rPr>
              <a:t>PERFIL DE TROMBOFILIA</a:t>
            </a:r>
          </a:p>
        </p:txBody>
      </p:sp>
      <p:sp>
        <p:nvSpPr>
          <p:cNvPr id="60419" name="3 Marcador de contenido"/>
          <p:cNvSpPr>
            <a:spLocks noGrp="1"/>
          </p:cNvSpPr>
          <p:nvPr>
            <p:ph idx="1"/>
          </p:nvPr>
        </p:nvSpPr>
        <p:spPr>
          <a:xfrm>
            <a:off x="714375" y="2000250"/>
            <a:ext cx="7772400" cy="4591050"/>
          </a:xfrm>
        </p:spPr>
        <p:txBody>
          <a:bodyPr/>
          <a:lstStyle/>
          <a:p>
            <a:r>
              <a:rPr lang="es-ES" smtClean="0">
                <a:solidFill>
                  <a:srgbClr val="FFC000"/>
                </a:solidFill>
              </a:rPr>
              <a:t>ADP 	1.0 µg	92.50	(8-55)</a:t>
            </a:r>
          </a:p>
          <a:p>
            <a:r>
              <a:rPr lang="es-ES" smtClean="0">
                <a:solidFill>
                  <a:srgbClr val="FFC000"/>
                </a:solidFill>
              </a:rPr>
              <a:t>ADP	0.5 µg	73.70	(2-36)</a:t>
            </a:r>
          </a:p>
          <a:p>
            <a:r>
              <a:rPr lang="es-ES" smtClean="0">
                <a:solidFill>
                  <a:srgbClr val="FFC000"/>
                </a:solidFill>
              </a:rPr>
              <a:t>ADP	0.25µg	61.20	(0-12)</a:t>
            </a:r>
          </a:p>
          <a:p>
            <a:endParaRPr lang="es-ES" smtClean="0">
              <a:solidFill>
                <a:srgbClr val="FFC000"/>
              </a:solidFill>
            </a:endParaRPr>
          </a:p>
          <a:p>
            <a:r>
              <a:rPr lang="es-ES" smtClean="0">
                <a:solidFill>
                  <a:srgbClr val="FFC000"/>
                </a:solidFill>
              </a:rPr>
              <a:t>MTHFR	677-T	HOMOCIGOTO</a:t>
            </a:r>
          </a:p>
          <a:p>
            <a:r>
              <a:rPr lang="es-ES" smtClean="0">
                <a:solidFill>
                  <a:srgbClr val="FFC000"/>
                </a:solidFill>
              </a:rPr>
              <a:t>Anti-</a:t>
            </a:r>
            <a:r>
              <a:rPr lang="el-GR" smtClean="0">
                <a:solidFill>
                  <a:srgbClr val="FFC000"/>
                </a:solidFill>
              </a:rPr>
              <a:t>β</a:t>
            </a:r>
            <a:r>
              <a:rPr lang="es-ES" smtClean="0">
                <a:solidFill>
                  <a:srgbClr val="FFC000"/>
                </a:solidFill>
              </a:rPr>
              <a:t>2 GP		648.55	(&lt; 20)</a:t>
            </a:r>
          </a:p>
          <a:p>
            <a:r>
              <a:rPr lang="es-ES" smtClean="0">
                <a:solidFill>
                  <a:srgbClr val="FFC000"/>
                </a:solidFill>
              </a:rPr>
              <a:t>Antifosfolìpidos	92		(&lt; 12)</a:t>
            </a:r>
          </a:p>
          <a:p>
            <a:r>
              <a:rPr lang="es-ES" smtClean="0">
                <a:solidFill>
                  <a:srgbClr val="FFC000"/>
                </a:solidFill>
              </a:rPr>
              <a:t>VDRL			1:32	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9788B-E3B2-44BB-96F3-35A1B6A528B8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s-ES" smtClean="0">
                <a:solidFill>
                  <a:srgbClr val="FFCC00"/>
                </a:solidFill>
              </a:rPr>
              <a:t>GHG 37A</a:t>
            </a:r>
          </a:p>
        </p:txBody>
      </p:sp>
      <p:sp>
        <p:nvSpPr>
          <p:cNvPr id="61443" name="9 Marcador de contenido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102100" cy="4114800"/>
          </a:xfrm>
        </p:spPr>
        <p:txBody>
          <a:bodyPr/>
          <a:lstStyle/>
          <a:p>
            <a:r>
              <a:rPr lang="es-ES" sz="2400" smtClean="0">
                <a:solidFill>
                  <a:srgbClr val="FFCC00"/>
                </a:solidFill>
              </a:rPr>
              <a:t>JUNIO 2010</a:t>
            </a:r>
          </a:p>
          <a:p>
            <a:endParaRPr lang="es-ES" sz="2400" smtClean="0">
              <a:solidFill>
                <a:srgbClr val="FFCC00"/>
              </a:solidFill>
            </a:endParaRPr>
          </a:p>
          <a:p>
            <a:r>
              <a:rPr lang="es-ES" sz="2400" smtClean="0">
                <a:solidFill>
                  <a:srgbClr val="FFCC00"/>
                </a:solidFill>
              </a:rPr>
              <a:t>ABORTO TERAPEUTICO POR TVP</a:t>
            </a:r>
          </a:p>
          <a:p>
            <a:endParaRPr lang="es-ES" sz="2400" smtClean="0">
              <a:solidFill>
                <a:srgbClr val="FFCC00"/>
              </a:solidFill>
            </a:endParaRPr>
          </a:p>
          <a:p>
            <a:r>
              <a:rPr lang="es-ES" sz="2400" smtClean="0">
                <a:solidFill>
                  <a:srgbClr val="FFCC00"/>
                </a:solidFill>
              </a:rPr>
              <a:t>POST-QUIRÙRGICO TEP</a:t>
            </a:r>
          </a:p>
          <a:p>
            <a:endParaRPr lang="es-ES" sz="2400" smtClean="0">
              <a:solidFill>
                <a:srgbClr val="FFCC00"/>
              </a:solidFill>
            </a:endParaRPr>
          </a:p>
          <a:p>
            <a:r>
              <a:rPr lang="es-ES" sz="2400" smtClean="0">
                <a:solidFill>
                  <a:srgbClr val="FFCC00"/>
                </a:solidFill>
              </a:rPr>
              <a:t>ESTABLE CON TERAPIA ANTICOAGULANTE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3D7DB-5489-4450-B1C3-DBDD1ABEDC44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859338" y="1936750"/>
            <a:ext cx="3889375" cy="35083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FFCC00"/>
                </a:solidFill>
              </a:rPr>
              <a:t>EXAMENES DE LABORATORIO</a:t>
            </a:r>
          </a:p>
          <a:p>
            <a:pPr>
              <a:defRPr/>
            </a:pPr>
            <a:endParaRPr lang="es-ES" dirty="0">
              <a:solidFill>
                <a:srgbClr val="FFCC00"/>
              </a:solidFill>
            </a:endParaRPr>
          </a:p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Síndrome de Plaquetas  </a:t>
            </a:r>
          </a:p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    Pegajosas Tipo III</a:t>
            </a:r>
          </a:p>
          <a:p>
            <a:pPr>
              <a:defRPr/>
            </a:pPr>
            <a:endParaRPr lang="es-ES" sz="2400" dirty="0">
              <a:solidFill>
                <a:srgbClr val="FFCC00"/>
              </a:solidFill>
            </a:endParaRPr>
          </a:p>
          <a:p>
            <a:pPr>
              <a:defRPr/>
            </a:pPr>
            <a:r>
              <a:rPr lang="es-ES" sz="2400" dirty="0">
                <a:solidFill>
                  <a:srgbClr val="FFCC00"/>
                </a:solidFill>
              </a:rPr>
              <a:t>Ag PAI	34 (25)</a:t>
            </a:r>
          </a:p>
          <a:p>
            <a:pPr>
              <a:defRPr/>
            </a:pPr>
            <a:endParaRPr lang="es-ES" sz="2400" dirty="0">
              <a:solidFill>
                <a:srgbClr val="FFCC00"/>
              </a:solidFill>
            </a:endParaRPr>
          </a:p>
          <a:p>
            <a:pPr>
              <a:defRPr/>
            </a:pPr>
            <a:r>
              <a:rPr lang="es-ES" sz="2400" dirty="0">
                <a:solidFill>
                  <a:srgbClr val="FFCC00"/>
                </a:solidFill>
              </a:rPr>
              <a:t>MTHFR 	677 			           Heterocigoto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r>
              <a:rPr lang="es-ES_tradnl" sz="3600" b="1" smtClean="0">
                <a:solidFill>
                  <a:srgbClr val="FFFF00"/>
                </a:solidFill>
              </a:rPr>
              <a:t>STICKY PLATELET SYNDROME</a:t>
            </a:r>
            <a:endParaRPr lang="es-MX" sz="3600" b="1" smtClean="0">
              <a:solidFill>
                <a:srgbClr val="FFFF00"/>
              </a:solidFill>
            </a:endParaRPr>
          </a:p>
        </p:txBody>
      </p:sp>
      <p:sp>
        <p:nvSpPr>
          <p:cNvPr id="82947" name="2 Marcador de contenido"/>
          <p:cNvSpPr>
            <a:spLocks noGrp="1"/>
          </p:cNvSpPr>
          <p:nvPr>
            <p:ph idx="4294967295"/>
          </p:nvPr>
        </p:nvSpPr>
        <p:spPr>
          <a:xfrm>
            <a:off x="642938" y="1071563"/>
            <a:ext cx="7786687" cy="4786312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s-ES_tradnl" sz="2400" b="1" smtClean="0">
                <a:solidFill>
                  <a:schemeClr val="bg1"/>
                </a:solidFill>
              </a:rPr>
              <a:t>Autosomico dominante</a:t>
            </a:r>
          </a:p>
          <a:p>
            <a:pPr>
              <a:buClr>
                <a:srgbClr val="FFFF00"/>
              </a:buClr>
            </a:pPr>
            <a:r>
              <a:rPr lang="es-ES_tradnl" sz="2400" b="1" smtClean="0">
                <a:solidFill>
                  <a:schemeClr val="bg1"/>
                </a:solidFill>
              </a:rPr>
              <a:t>Incidentes arteriales y venosos</a:t>
            </a:r>
          </a:p>
          <a:p>
            <a:pPr>
              <a:buClr>
                <a:srgbClr val="FFFF00"/>
              </a:buClr>
            </a:pPr>
            <a:endParaRPr lang="es-ES_tradnl" sz="2400" b="1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s-ES_tradnl" sz="2400" b="1" smtClean="0">
                <a:solidFill>
                  <a:schemeClr val="bg1"/>
                </a:solidFill>
              </a:rPr>
              <a:t>Cuadro clínico: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Angina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IAM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Isquemia cerebral transitoria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Infarto cerebral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Trombosis retiniana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Oclusiones arteriales y venosas periféricas</a:t>
            </a:r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2438" y="6286500"/>
            <a:ext cx="385762" cy="419100"/>
          </a:xfrm>
        </p:spPr>
        <p:txBody>
          <a:bodyPr/>
          <a:lstStyle/>
          <a:p>
            <a:pPr>
              <a:defRPr/>
            </a:pPr>
            <a:fld id="{6C851CCC-B532-46DD-950D-DFAAB4D1631E}" type="slidenum">
              <a:rPr lang="es-ES" smtClean="0"/>
              <a:pPr>
                <a:defRPr/>
              </a:pPr>
              <a:t>32</a:t>
            </a:fld>
            <a:endParaRPr lang="es-ES" smtClean="0"/>
          </a:p>
        </p:txBody>
      </p:sp>
      <p:sp>
        <p:nvSpPr>
          <p:cNvPr id="5" name="4 Rectángulo"/>
          <p:cNvSpPr/>
          <p:nvPr/>
        </p:nvSpPr>
        <p:spPr>
          <a:xfrm>
            <a:off x="3675063" y="5445125"/>
            <a:ext cx="50006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sz="16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484438" y="5373688"/>
            <a:ext cx="607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Mammen EF. Semin Thommb Hemost. 1999, 25: 361-5 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z="2800" b="1" smtClean="0">
                <a:solidFill>
                  <a:srgbClr val="FFFF00"/>
                </a:solidFill>
              </a:rPr>
              <a:t>SINDROME DE PLAQUETAS PEGAJOSAS EXPERIENCIA MEXICANA</a:t>
            </a:r>
            <a:endParaRPr lang="es-MX" sz="2800" b="1" smtClean="0">
              <a:solidFill>
                <a:srgbClr val="FFFF00"/>
              </a:solidFill>
            </a:endParaRPr>
          </a:p>
        </p:txBody>
      </p:sp>
      <p:sp>
        <p:nvSpPr>
          <p:cNvPr id="83971" name="2 Marcador de contenido"/>
          <p:cNvSpPr>
            <a:spLocks noGrp="1"/>
          </p:cNvSpPr>
          <p:nvPr>
            <p:ph idx="4294967295"/>
          </p:nvPr>
        </p:nvSpPr>
        <p:spPr>
          <a:xfrm>
            <a:off x="793750" y="2217738"/>
            <a:ext cx="7340600" cy="3763962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18 pacientes: 21 incidentes tromboticos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81% venosos y 4% arteriales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75% de arteriales en región cefálica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76% de pacientes tenían de 2 a 4 anormalidades</a:t>
            </a:r>
          </a:p>
          <a:p>
            <a:pPr>
              <a:buClr>
                <a:srgbClr val="FFFF00"/>
              </a:buClr>
            </a:pPr>
            <a:endParaRPr lang="es-ES_tradnl" sz="2000" b="1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50%  667 C-T MTHFR 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17% Leiden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17% Hiperfibrinogenemia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11% antinucleares</a:t>
            </a:r>
          </a:p>
          <a:p>
            <a:pPr>
              <a:buClr>
                <a:srgbClr val="FFFF00"/>
              </a:buClr>
            </a:pPr>
            <a:r>
              <a:rPr lang="es-ES_tradnl" sz="2000" b="1" smtClean="0">
                <a:solidFill>
                  <a:schemeClr val="bg1"/>
                </a:solidFill>
              </a:rPr>
              <a:t>2% antifosfolipidos</a:t>
            </a:r>
          </a:p>
          <a:p>
            <a:endParaRPr lang="es-ES_tradnl" sz="2400" b="1" smtClean="0">
              <a:solidFill>
                <a:schemeClr val="bg1"/>
              </a:solidFill>
            </a:endParaRPr>
          </a:p>
          <a:p>
            <a:endParaRPr lang="es-MX" sz="2400" b="1" smtClean="0">
              <a:solidFill>
                <a:schemeClr val="bg1"/>
              </a:solidFill>
            </a:endParaRP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402E2-BA1D-4642-975E-B7CDF6A3E988}" type="slidenum">
              <a:rPr lang="es-ES" smtClean="0"/>
              <a:pPr>
                <a:defRPr/>
              </a:pPr>
              <a:t>33</a:t>
            </a:fld>
            <a:endParaRPr lang="es-ES" smtClean="0"/>
          </a:p>
        </p:txBody>
      </p:sp>
      <p:sp>
        <p:nvSpPr>
          <p:cNvPr id="8" name="7 Rectángulo"/>
          <p:cNvSpPr/>
          <p:nvPr/>
        </p:nvSpPr>
        <p:spPr>
          <a:xfrm>
            <a:off x="3492500" y="5805488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Parra-Ortega I. Med Int Mex 2006 22:93-96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Título"/>
          <p:cNvSpPr>
            <a:spLocks noGrp="1"/>
          </p:cNvSpPr>
          <p:nvPr>
            <p:ph type="title" idx="4294967295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EXPERIENCIA POTOSINA </a:t>
            </a:r>
            <a:endParaRPr lang="es-MX" sz="32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</p:nvPr>
        </p:nvGraphicFramePr>
        <p:xfrm>
          <a:off x="611188" y="1052513"/>
          <a:ext cx="7704856" cy="504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41"/>
                <a:gridCol w="1761215"/>
              </a:tblGrid>
              <a:tr h="357450">
                <a:tc>
                  <a:txBody>
                    <a:bodyPr/>
                    <a:lstStyle/>
                    <a:p>
                      <a:r>
                        <a:rPr lang="es-ES" dirty="0" smtClean="0"/>
                        <a:t>Diagnóstico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9637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Trombosis </a:t>
                      </a: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</a:rPr>
                        <a:t>mesenterica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/ Tromboembolia pulmonar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57450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Tromboembolia pulmonar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57450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</a:rPr>
                        <a:t>Reynaud</a:t>
                      </a:r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/isquemia cerebral transitoria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9637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“Esclerosis múltiple”/insuficiencia vascular transitoria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57450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“Vasculitis </a:t>
                      </a: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</a:rPr>
                        <a:t>livedoide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”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</a:txBody>
                  <a:tcPr/>
                </a:tc>
              </a:tr>
              <a:tr h="625537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Trombosis seno lateral</a:t>
                      </a:r>
                    </a:p>
                    <a:p>
                      <a:pPr>
                        <a:buClr>
                          <a:srgbClr val="FFFF00"/>
                        </a:buClr>
                        <a:buNone/>
                      </a:pPr>
                      <a:endParaRPr lang="es-ES_tradnl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</a:txBody>
                  <a:tcPr/>
                </a:tc>
              </a:tr>
              <a:tr h="625537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Sana (Madre abuela eclampsia) Amenaza PP  1</a:t>
                      </a:r>
                    </a:p>
                    <a:p>
                      <a:pPr>
                        <a:buClr>
                          <a:srgbClr val="FFFF00"/>
                        </a:buClr>
                        <a:buNone/>
                      </a:pPr>
                      <a:endParaRPr lang="es-ES_tradnl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</a:txBody>
                  <a:tcPr/>
                </a:tc>
              </a:tr>
              <a:tr h="625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Sanos: Sobrinos y hermana de Pt con SPP Prevención </a:t>
                      </a:r>
                      <a:endParaRPr lang="es-ES" dirty="0" smtClean="0"/>
                    </a:p>
                    <a:p>
                      <a:pPr>
                        <a:buClr>
                          <a:srgbClr val="FFFF00"/>
                        </a:buClr>
                        <a:buNone/>
                      </a:pPr>
                      <a:endParaRPr lang="es-ES_tradnl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</a:txBody>
                  <a:tcPr/>
                </a:tc>
              </a:tr>
              <a:tr h="451435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None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</a:rPr>
                        <a:t>Trombosis miembros inferiores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</a:txBody>
                  <a:tcPr/>
                </a:tc>
              </a:tr>
              <a:tr h="451435"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  <a:buNone/>
                      </a:pP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</a:rPr>
                        <a:t>Anetoderma</a:t>
                      </a:r>
                      <a:endParaRPr lang="es-ES_tradnl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49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1</a:t>
            </a:r>
            <a:fld id="{5B91EA63-5FDE-4E2B-8D73-55921303FD9A}" type="slidenum">
              <a:rPr lang="es-ES" smtClean="0"/>
              <a:pPr>
                <a:defRPr/>
              </a:pPr>
              <a:t>34</a:t>
            </a:fld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CC00"/>
                </a:solidFill>
              </a:rPr>
              <a:t>TROMBOFILIA</a:t>
            </a:r>
          </a:p>
        </p:txBody>
      </p:sp>
      <p:sp>
        <p:nvSpPr>
          <p:cNvPr id="860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Abuela: eclampsia</a:t>
            </a:r>
          </a:p>
          <a:p>
            <a:r>
              <a:rPr lang="es-ES" smtClean="0">
                <a:solidFill>
                  <a:schemeClr val="bg1"/>
                </a:solidFill>
              </a:rPr>
              <a:t>Madre eclampsia. Trombosis de venas superficiales de Ms Ss post-parto</a:t>
            </a:r>
          </a:p>
          <a:p>
            <a:pPr>
              <a:buFontTx/>
              <a:buNone/>
            </a:pPr>
            <a:r>
              <a:rPr lang="es-ES" smtClean="0">
                <a:solidFill>
                  <a:schemeClr val="bg1"/>
                </a:solidFill>
              </a:rPr>
              <a:t>33ª  Profesional. No antecedentes de patología trombótica1er embarazo</a:t>
            </a:r>
          </a:p>
          <a:p>
            <a:pPr>
              <a:buFontTx/>
              <a:buNone/>
            </a:pPr>
            <a:r>
              <a:rPr lang="es-ES" smtClean="0">
                <a:solidFill>
                  <a:schemeClr val="bg1"/>
                </a:solidFill>
              </a:rPr>
              <a:t>SPP dx antes de embarazo: Aspirina. Clexane</a:t>
            </a:r>
          </a:p>
          <a:p>
            <a:pPr>
              <a:buFontTx/>
              <a:buNone/>
            </a:pPr>
            <a:r>
              <a:rPr lang="es-ES" smtClean="0">
                <a:solidFill>
                  <a:schemeClr val="bg1"/>
                </a:solidFill>
              </a:rPr>
              <a:t>Sufrimiento fetal.  Anticipación del parto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56182-2BBA-4472-AA87-89A76F3F72A8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CF233-AD6E-4AC8-8F41-A13D63B9B3BA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pic>
        <p:nvPicPr>
          <p:cNvPr id="87043" name="Picture 2" descr="C:\Users\Dr. Moncada\Desktop\FOTOS PLACENTA\A11 810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9EBCD-10F2-4EC5-8EDD-4EC7229231A0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pic>
        <p:nvPicPr>
          <p:cNvPr id="88067" name="Picture 2" descr="C:\Users\Dr. Moncada\AppData\Local\Microsoft\Windows\Temporary Internet Files\Content.IE5\5TBBQ8XF\vellosidades panoram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CD2FC-6160-48EA-B979-15FF338CB15D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pic>
        <p:nvPicPr>
          <p:cNvPr id="89091" name="Picture 2" descr="C:\Users\Dr. Moncada\AppData\Local\Microsoft\Windows\Temporary Internet Files\Low\Content.IE5\YWQM3X8O\Image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301F-888C-40BE-B39D-D6E49C86900C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28688"/>
            <a:ext cx="85725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z="3200" b="1" smtClean="0">
                <a:solidFill>
                  <a:srgbClr val="FFFF00"/>
                </a:solidFill>
              </a:rPr>
              <a:t>EJEMPLOS DE TROMBOFILIA</a:t>
            </a:r>
            <a:endParaRPr lang="es-MX" sz="3200" b="1" smtClean="0">
              <a:solidFill>
                <a:srgbClr val="FFFF00"/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s-ES_tradnl" sz="2800" b="1" smtClean="0">
                <a:solidFill>
                  <a:schemeClr val="bg1"/>
                </a:solidFill>
              </a:rPr>
              <a:t>TROMBOSIS MESENTERICA</a:t>
            </a:r>
          </a:p>
          <a:p>
            <a:pPr>
              <a:buClr>
                <a:srgbClr val="FFFF00"/>
              </a:buClr>
            </a:pPr>
            <a:endParaRPr lang="es-ES_tradnl" sz="2800" b="1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s-ES_tradnl" sz="2800" b="1" smtClean="0">
                <a:solidFill>
                  <a:schemeClr val="bg1"/>
                </a:solidFill>
              </a:rPr>
              <a:t>TROMBOEMBOLIA PULMONAR</a:t>
            </a:r>
            <a:endParaRPr lang="es-MX" sz="2800" b="1" smtClean="0">
              <a:solidFill>
                <a:schemeClr val="bg1"/>
              </a:solidFill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CEEEA-C769-4374-85DD-4940C64CAA3E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C000"/>
                </a:solidFill>
              </a:rPr>
              <a:t>Reunión de Verano Academia Americana de Dermatología 2009</a:t>
            </a:r>
            <a:r>
              <a:rPr lang="es-ES" smtClean="0">
                <a:solidFill>
                  <a:schemeClr val="bg1"/>
                </a:solidFill>
              </a:rPr>
              <a:t/>
            </a:r>
            <a:br>
              <a:rPr lang="es-ES" smtClean="0">
                <a:solidFill>
                  <a:schemeClr val="bg1"/>
                </a:solidFill>
              </a:rPr>
            </a:br>
            <a:endParaRPr lang="es-ES" smtClean="0"/>
          </a:p>
        </p:txBody>
      </p:sp>
      <p:sp>
        <p:nvSpPr>
          <p:cNvPr id="911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>
              <a:solidFill>
                <a:schemeClr val="bg1"/>
              </a:solidFill>
            </a:endParaRPr>
          </a:p>
          <a:p>
            <a:r>
              <a:rPr lang="es-ES" smtClean="0">
                <a:solidFill>
                  <a:schemeClr val="bg1"/>
                </a:solidFill>
              </a:rPr>
              <a:t>Conferencia: Trombofilia en dermatología</a:t>
            </a:r>
          </a:p>
          <a:p>
            <a:endParaRPr lang="es-ES" smtClean="0">
              <a:solidFill>
                <a:schemeClr val="bg1"/>
              </a:solidFill>
            </a:endParaRPr>
          </a:p>
          <a:p>
            <a:r>
              <a:rPr lang="es-ES" smtClean="0">
                <a:solidFill>
                  <a:schemeClr val="bg1"/>
                </a:solidFill>
              </a:rPr>
              <a:t>Realidad: 90% del tiempo: Vasculitis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4A62-D451-4064-BD02-9AE81D790807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9C586-B43F-40EE-B2D2-8D6009772FA6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 cstate="print"/>
          <a:srcRect t="10983"/>
          <a:stretch>
            <a:fillRect/>
          </a:stretch>
        </p:blipFill>
        <p:spPr bwMode="auto">
          <a:xfrm>
            <a:off x="1258888" y="2636838"/>
            <a:ext cx="6769100" cy="29178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 l="11513" t="28513" r="7573" b="53770"/>
          <a:stretch>
            <a:fillRect/>
          </a:stretch>
        </p:blipFill>
        <p:spPr bwMode="auto">
          <a:xfrm>
            <a:off x="323850" y="620713"/>
            <a:ext cx="8604250" cy="15065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E5DF4-F494-4B82-8D77-955266AD98A9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"/>
            <a:ext cx="8048625" cy="6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MEDICAMENTOS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8 Marcador de contenido"/>
          <p:cNvSpPr>
            <a:spLocks noGrp="1"/>
          </p:cNvSpPr>
          <p:nvPr>
            <p:ph sz="half" idx="4294967295"/>
          </p:nvPr>
        </p:nvSpPr>
        <p:spPr>
          <a:xfrm>
            <a:off x="685800" y="1981200"/>
            <a:ext cx="3811588" cy="41148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Amantadina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Minociclina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Difenhidramina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Gemcitabina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Heparina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Trombolíticos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s-ES" sz="2400" smtClean="0">
              <a:solidFill>
                <a:schemeClr val="bg1"/>
              </a:solidFill>
            </a:endParaRPr>
          </a:p>
        </p:txBody>
      </p:sp>
      <p:sp>
        <p:nvSpPr>
          <p:cNvPr id="99332" name="9 Marcador de contenido"/>
          <p:cNvSpPr>
            <a:spLocks noGrp="1"/>
          </p:cNvSpPr>
          <p:nvPr>
            <p:ph sz="half" idx="4294967295"/>
          </p:nvPr>
        </p:nvSpPr>
        <p:spPr>
          <a:xfrm>
            <a:off x="4646613" y="1981200"/>
            <a:ext cx="3811587" cy="41148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Interferon Beta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Eritromicina/lovastatina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Catecolaminas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Bismuto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Quinidina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400" b="1" smtClean="0">
                <a:solidFill>
                  <a:schemeClr val="bg1"/>
                </a:solidFill>
              </a:rPr>
              <a:t>Arsénico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s-ES" sz="2400" smtClean="0">
              <a:solidFill>
                <a:schemeClr val="bg1"/>
              </a:solidFill>
            </a:endParaRPr>
          </a:p>
        </p:txBody>
      </p:sp>
      <p:sp>
        <p:nvSpPr>
          <p:cNvPr id="7475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E501F-ACA3-4D13-BE13-8E1283F0EC68}" type="slidenum">
              <a:rPr lang="es-ES" smtClean="0"/>
              <a:pPr>
                <a:defRPr/>
              </a:pPr>
              <a:t>43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TROMBOFILIA PRIMARIA</a:t>
            </a:r>
            <a:endParaRPr lang="es-ES" sz="3200" b="1" smtClean="0">
              <a:solidFill>
                <a:srgbClr val="FFFF00"/>
              </a:solidFill>
            </a:endParaRP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smtClean="0">
                <a:solidFill>
                  <a:schemeClr val="bg1"/>
                </a:solidFill>
              </a:rPr>
              <a:t>Recordar (CONSIDERAR) su existencia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smtClean="0">
                <a:solidFill>
                  <a:schemeClr val="bg1"/>
                </a:solidFill>
              </a:rPr>
              <a:t>Sobre diagnostico de vasculitis  en detrimento de Dx de TROMBOFILIA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400" b="1" smtClean="0">
                <a:solidFill>
                  <a:schemeClr val="bg1"/>
                </a:solidFill>
              </a:rPr>
              <a:t>Requiere mas de un factor contribuyente para su expresión clínica</a:t>
            </a:r>
            <a:endParaRPr lang="es-ES" sz="2400" b="1" smtClean="0">
              <a:solidFill>
                <a:schemeClr val="bg1"/>
              </a:solidFill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989B-5FE2-4041-B71A-E21F8915E9E3}" type="slidenum">
              <a:rPr lang="es-ES" smtClean="0"/>
              <a:pPr>
                <a:defRPr/>
              </a:pPr>
              <a:t>44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200" b="1" smtClean="0">
                <a:solidFill>
                  <a:srgbClr val="FFFF00"/>
                </a:solidFill>
              </a:rPr>
              <a:t>TROMBOFILIA PRIMARIA</a:t>
            </a:r>
            <a:br>
              <a:rPr lang="es-ES" sz="3200" b="1" smtClean="0">
                <a:solidFill>
                  <a:srgbClr val="FFFF00"/>
                </a:solidFill>
              </a:rPr>
            </a:br>
            <a:endParaRPr lang="es-MX" sz="3200" b="1" smtClean="0">
              <a:solidFill>
                <a:srgbClr val="FFFF00"/>
              </a:solidFill>
            </a:endParaRPr>
          </a:p>
        </p:txBody>
      </p:sp>
      <p:sp>
        <p:nvSpPr>
          <p:cNvPr id="11264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714375" y="1500188"/>
            <a:ext cx="7772400" cy="4471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400" b="1" smtClean="0">
                <a:solidFill>
                  <a:schemeClr val="bg1"/>
                </a:solidFill>
              </a:rPr>
              <a:t>Trombosis antes de los 40 años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400" b="1" smtClean="0">
                <a:solidFill>
                  <a:schemeClr val="bg1"/>
                </a:solidFill>
              </a:rPr>
              <a:t>Historia familiar de trombosis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400" b="1" smtClean="0">
                <a:solidFill>
                  <a:schemeClr val="bg1"/>
                </a:solidFill>
              </a:rPr>
              <a:t>Trombosis recurrente sin la presencia de un factor precipitante aparente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400" b="1" smtClean="0">
                <a:solidFill>
                  <a:schemeClr val="bg1"/>
                </a:solidFill>
              </a:rPr>
              <a:t>Trombosis en sitios no usuales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400" b="1" smtClean="0">
                <a:solidFill>
                  <a:schemeClr val="bg1"/>
                </a:solidFill>
              </a:rPr>
              <a:t>Resistencia a tratamiento antitrombotico convencional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400" b="1" smtClean="0">
                <a:solidFill>
                  <a:schemeClr val="bg1"/>
                </a:solidFill>
              </a:rPr>
              <a:t>Pérdidas fetales</a:t>
            </a:r>
            <a:endParaRPr lang="es-MX" sz="2400" b="1" smtClean="0">
              <a:solidFill>
                <a:schemeClr val="bg1"/>
              </a:solidFill>
            </a:endParaRPr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073D7-2139-48D6-89DB-75DB3A1DCAFC}" type="slidenum">
              <a:rPr lang="es-ES" smtClean="0"/>
              <a:pPr>
                <a:defRPr/>
              </a:pPr>
              <a:t>45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C000"/>
                </a:solidFill>
              </a:rPr>
              <a:t>TROMBOFILIA ERRORES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 existe trombofilia en vasos pequeños  H</a:t>
            </a:r>
          </a:p>
          <a:p>
            <a:pPr>
              <a:defRPr/>
            </a:pP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Piernas y pulmón sanos: no trombofilia  VP</a:t>
            </a:r>
          </a:p>
          <a:p>
            <a:pPr>
              <a:defRPr/>
            </a:pP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Ignorar patología regional                         H</a:t>
            </a:r>
          </a:p>
          <a:p>
            <a:pPr>
              <a:defRPr/>
            </a:pP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Todo es vasculitis                                      R</a:t>
            </a:r>
          </a:p>
          <a:p>
            <a:pPr>
              <a:defRPr/>
            </a:pP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Repetir búsqueda de anomalías génicas    H</a:t>
            </a:r>
          </a:p>
          <a:p>
            <a:pPr>
              <a:defRPr/>
            </a:pP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 evitar estrógenos en pacientes con  trombofilia.                                            GO                </a:t>
            </a:r>
          </a:p>
          <a:p>
            <a:pPr>
              <a:defRPr/>
            </a:pPr>
            <a:r>
              <a:rPr lang="es-ES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</a:t>
            </a:r>
            <a:endParaRPr lang="es-E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56BD8-3FD6-4F56-882E-76F391D4FA81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solidFill>
                  <a:srgbClr val="FFCC00"/>
                </a:solidFill>
              </a:rPr>
              <a:t>TROMBOFILIA </a:t>
            </a:r>
            <a:br>
              <a:rPr lang="es-ES" dirty="0" smtClean="0">
                <a:solidFill>
                  <a:srgbClr val="FFCC00"/>
                </a:solidFill>
              </a:rPr>
            </a:br>
            <a:r>
              <a:rPr lang="es-ES" dirty="0" smtClean="0">
                <a:solidFill>
                  <a:srgbClr val="FFCC00"/>
                </a:solidFill>
              </a:rPr>
              <a:t>EN MEXICO (</a:t>
            </a:r>
            <a:r>
              <a:rPr lang="es-ES" dirty="0" err="1" smtClean="0">
                <a:solidFill>
                  <a:srgbClr val="FFCC00"/>
                </a:solidFill>
              </a:rPr>
              <a:t>slp</a:t>
            </a:r>
            <a:r>
              <a:rPr lang="es-ES" dirty="0" smtClean="0">
                <a:solidFill>
                  <a:srgbClr val="FFCC00"/>
                </a:solidFill>
              </a:rPr>
              <a:t>)</a:t>
            </a:r>
            <a:br>
              <a:rPr lang="es-ES" dirty="0" smtClean="0">
                <a:solidFill>
                  <a:srgbClr val="FFCC00"/>
                </a:solidFill>
              </a:rPr>
            </a:br>
            <a:r>
              <a:rPr lang="es-ES" dirty="0">
                <a:solidFill>
                  <a:srgbClr val="FFC000"/>
                </a:solidFill>
              </a:rPr>
              <a:t>%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SINDROME DE PLAQ PEGAJOSAS                      32                 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MTHFR                                                                        30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PAI                                                                               15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PROT 20210                                                                12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AAF                                                                              5,5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AUMENTO EN AGREG DE FIBRINOGENO      1.8</a:t>
            </a:r>
          </a:p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</a:rPr>
              <a:t>AUMENTOEN AGREGACION DE </a:t>
            </a:r>
            <a:r>
              <a:rPr lang="es-ES" b="1" smtClean="0">
                <a:solidFill>
                  <a:schemeClr val="bg1"/>
                </a:solidFill>
              </a:rPr>
              <a:t>FIBRINA       1.8</a:t>
            </a:r>
            <a:endParaRPr lang="es-ES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s-ES" b="1" dirty="0" smtClean="0"/>
          </a:p>
          <a:p>
            <a:pPr>
              <a:defRPr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700088"/>
            <a:ext cx="7205662" cy="911225"/>
          </a:xfrm>
        </p:spPr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TROMBOFILIA</a:t>
            </a:r>
            <a:br>
              <a:rPr lang="es-MX" sz="3200" b="1" smtClean="0">
                <a:solidFill>
                  <a:srgbClr val="FFFF00"/>
                </a:solidFill>
              </a:rPr>
            </a:br>
            <a:r>
              <a:rPr lang="es-MX" sz="3200" b="1" smtClean="0">
                <a:solidFill>
                  <a:srgbClr val="FFFF00"/>
                </a:solidFill>
              </a:rPr>
              <a:t>Caso clínico</a:t>
            </a:r>
            <a:endParaRPr lang="es-ES" sz="3200" b="1" smtClean="0">
              <a:solidFill>
                <a:srgbClr val="FFFF00"/>
              </a:solidFill>
            </a:endParaRP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930275" y="2151063"/>
            <a:ext cx="7337425" cy="3767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Femenino de 42 años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Ocupación: CP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Sana (No DM, HA) G V PIII AII (¿Toxo?)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s-MX" sz="2400" b="1" u="sng" smtClean="0">
                <a:solidFill>
                  <a:schemeClr val="bg1"/>
                </a:solidFill>
              </a:rPr>
              <a:t>TROMBOSIS MESENTERICA (IQ favorable)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Tratamiento: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s-MX" sz="2000" b="1" smtClean="0">
                <a:solidFill>
                  <a:schemeClr val="bg1"/>
                </a:solidFill>
              </a:rPr>
              <a:t>Coumadin 3años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s-MX" sz="2000" b="1" smtClean="0">
                <a:solidFill>
                  <a:schemeClr val="bg1"/>
                </a:solidFill>
              </a:rPr>
              <a:t>Suspendió durante 3 meses por Enf Acido Péptica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Arial" charset="0"/>
              <a:buChar char="•"/>
            </a:pPr>
            <a:endParaRPr lang="es-MX" sz="24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es-MX" sz="2400" b="1" u="sng" smtClean="0">
                <a:solidFill>
                  <a:schemeClr val="bg1"/>
                </a:solidFill>
              </a:rPr>
              <a:t>TROMBOEMBOLIA PULMONAR</a:t>
            </a: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0FBF6-B4E5-4C74-BCB3-2AB95412A4FF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 idx="4294967295"/>
          </p:nvPr>
        </p:nvSpPr>
        <p:spPr>
          <a:xfrm>
            <a:off x="685800" y="692150"/>
            <a:ext cx="7772400" cy="1143000"/>
          </a:xfrm>
        </p:spPr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TROMBOFILIA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Estudios: Perfil de trombofilia (2001)</a:t>
            </a:r>
          </a:p>
          <a:p>
            <a:pPr lvl="1" eaLnBrk="1" hangingPunct="1">
              <a:buClr>
                <a:srgbClr val="FFFF00"/>
              </a:buClr>
              <a:buFont typeface="Arial" charset="0"/>
              <a:buChar char="•"/>
            </a:pPr>
            <a:r>
              <a:rPr lang="es-MX" sz="2400" b="1" smtClean="0">
                <a:solidFill>
                  <a:schemeClr val="bg1"/>
                </a:solidFill>
              </a:rPr>
              <a:t>“Normales” o negativos:</a:t>
            </a:r>
            <a:endParaRPr lang="es-MX" b="1" smtClean="0">
              <a:solidFill>
                <a:schemeClr val="bg1"/>
              </a:solidFill>
            </a:endParaRPr>
          </a:p>
          <a:p>
            <a:pPr lvl="2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000" b="1" smtClean="0">
                <a:solidFill>
                  <a:schemeClr val="bg1"/>
                </a:solidFill>
              </a:rPr>
              <a:t>Anti fosfolipidos</a:t>
            </a:r>
          </a:p>
          <a:p>
            <a:pPr lvl="2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000" b="1" smtClean="0">
                <a:solidFill>
                  <a:schemeClr val="bg1"/>
                </a:solidFill>
                <a:cs typeface="Arial" charset="0"/>
              </a:rPr>
              <a:t>Anticuerpos anti-B2 GP1 </a:t>
            </a:r>
          </a:p>
          <a:p>
            <a:pPr lvl="2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000" b="1" smtClean="0">
                <a:solidFill>
                  <a:schemeClr val="bg1"/>
                </a:solidFill>
                <a:cs typeface="Arial" charset="0"/>
              </a:rPr>
              <a:t>Mutación Leiden del gen del Factor V </a:t>
            </a:r>
          </a:p>
          <a:p>
            <a:pPr lvl="2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ES" sz="2000" b="1" smtClean="0">
                <a:solidFill>
                  <a:schemeClr val="bg1"/>
                </a:solidFill>
                <a:cs typeface="Arial" charset="0"/>
              </a:rPr>
              <a:t>Mutación 20210 del gen de la protrombina</a:t>
            </a:r>
          </a:p>
          <a:p>
            <a:pPr lvl="2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MX" sz="2000" b="1" smtClean="0">
                <a:solidFill>
                  <a:schemeClr val="bg1"/>
                </a:solidFill>
              </a:rPr>
              <a:t>Fenotipo de resistencia de la proteína C activada</a:t>
            </a:r>
          </a:p>
          <a:p>
            <a:pPr lvl="2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ES_tradnl" sz="2000" b="1" smtClean="0">
                <a:solidFill>
                  <a:schemeClr val="bg1"/>
                </a:solidFill>
              </a:rPr>
              <a:t>Anticuerpos antinucleares</a:t>
            </a:r>
          </a:p>
          <a:p>
            <a:pPr lvl="2" eaLnBrk="1" hangingPunct="1"/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746D5-FE32-4179-AE76-7067B294293A}" type="slidenum">
              <a:rPr lang="es-ES" smtClean="0"/>
              <a:pPr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TROMBOFILIA</a:t>
            </a:r>
            <a:endParaRPr lang="es-MX" sz="3200" smtClean="0">
              <a:solidFill>
                <a:srgbClr val="FFFF00"/>
              </a:solidFill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idx="4294967295"/>
          </p:nvPr>
        </p:nvSpPr>
        <p:spPr>
          <a:xfrm>
            <a:off x="1065213" y="2151063"/>
            <a:ext cx="7339012" cy="3767137"/>
          </a:xfrm>
        </p:spPr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s-MX" sz="2400" b="1" smtClean="0">
                <a:solidFill>
                  <a:schemeClr val="bg1"/>
                </a:solidFill>
              </a:rPr>
              <a:t>ESTUDIOS REALIZADOS EN EL 2006:</a:t>
            </a:r>
          </a:p>
          <a:p>
            <a:pPr eaLnBrk="1" hangingPunct="1">
              <a:buClr>
                <a:srgbClr val="FFFF00"/>
              </a:buClr>
            </a:pPr>
            <a:endParaRPr lang="es-MX" sz="2400" b="1" smtClean="0">
              <a:solidFill>
                <a:schemeClr val="bg1"/>
              </a:solidFill>
            </a:endParaRP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_tradnl" sz="2000" b="1" smtClean="0">
                <a:solidFill>
                  <a:schemeClr val="bg1"/>
                </a:solidFill>
              </a:rPr>
              <a:t>Prueba de adhesividad plaquetaría:</a:t>
            </a:r>
          </a:p>
          <a:p>
            <a:pPr lvl="2" eaLnBrk="1" hangingPunct="1">
              <a:buFontTx/>
              <a:buNone/>
            </a:pPr>
            <a:r>
              <a:rPr lang="es-ES_tradnl" sz="2000" b="1" smtClean="0">
                <a:solidFill>
                  <a:schemeClr val="bg1"/>
                </a:solidFill>
              </a:rPr>
              <a:t>A) ADP cíclico </a:t>
            </a:r>
          </a:p>
          <a:p>
            <a:pPr lvl="2" eaLnBrk="1" hangingPunct="1">
              <a:buFontTx/>
              <a:buNone/>
            </a:pPr>
            <a:r>
              <a:rPr lang="es-ES_tradnl" sz="2000" b="1" smtClean="0">
                <a:solidFill>
                  <a:schemeClr val="bg1"/>
                </a:solidFill>
              </a:rPr>
              <a:t>B) Epinefrina </a:t>
            </a:r>
          </a:p>
          <a:p>
            <a:pPr lvl="3" eaLnBrk="1" hangingPunct="1"/>
            <a:r>
              <a:rPr lang="es-ES_tradnl" sz="2400" b="1" smtClean="0">
                <a:solidFill>
                  <a:schemeClr val="bg1"/>
                </a:solidFill>
              </a:rPr>
              <a:t>POSITIVOS</a:t>
            </a:r>
          </a:p>
          <a:p>
            <a:pPr lvl="3" eaLnBrk="1" hangingPunct="1"/>
            <a:endParaRPr lang="es-ES_tradnl" sz="2400" b="1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</a:pPr>
            <a:r>
              <a:rPr lang="es-ES_tradnl" sz="2400" b="1" smtClean="0">
                <a:solidFill>
                  <a:schemeClr val="bg1"/>
                </a:solidFill>
              </a:rPr>
              <a:t>Diagnostico: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s-ES_tradnl" sz="2400" b="1" u="sng" smtClean="0">
                <a:solidFill>
                  <a:schemeClr val="bg1"/>
                </a:solidFill>
              </a:rPr>
              <a:t>SINDROME DE LAS PLAQUETAS PEGAJOSAS</a:t>
            </a:r>
            <a:endParaRPr lang="es-MX" sz="2400" b="1" u="sng" smtClean="0">
              <a:solidFill>
                <a:schemeClr val="bg1"/>
              </a:solidFill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17D08-F92C-49AC-A47D-AD98D1EEC3D7}" type="slidenum">
              <a:rPr lang="es-ES" smtClean="0"/>
              <a:pPr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FF00"/>
                </a:solidFill>
              </a:rPr>
              <a:t>TROMBOFILIA</a:t>
            </a:r>
            <a:br>
              <a:rPr lang="es-MX" sz="3200" b="1" smtClean="0">
                <a:solidFill>
                  <a:srgbClr val="FFFF00"/>
                </a:solidFill>
              </a:rPr>
            </a:br>
            <a:r>
              <a:rPr lang="es-MX" sz="3200" b="1" smtClean="0">
                <a:solidFill>
                  <a:srgbClr val="FFFF00"/>
                </a:solidFill>
              </a:rPr>
              <a:t>Caso clínico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41 años de edad</a:t>
            </a:r>
          </a:p>
          <a:p>
            <a:pPr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Menopausia 1 año de evolución</a:t>
            </a:r>
          </a:p>
          <a:p>
            <a:pPr eaLnBrk="1" hangingPunct="1">
              <a:buClr>
                <a:srgbClr val="FFFF00"/>
              </a:buClr>
            </a:pPr>
            <a:r>
              <a:rPr lang="es-ES" sz="2400" b="1" u="sng" smtClean="0">
                <a:solidFill>
                  <a:schemeClr val="bg1"/>
                </a:solidFill>
              </a:rPr>
              <a:t>Tromboembolia pulmonar post parto a los 30 años</a:t>
            </a:r>
          </a:p>
          <a:p>
            <a:pPr eaLnBrk="1" hangingPunct="1">
              <a:buClr>
                <a:srgbClr val="FFFF00"/>
              </a:buClr>
            </a:pPr>
            <a:r>
              <a:rPr lang="es-ES" sz="2400" b="1" u="sng" smtClean="0">
                <a:solidFill>
                  <a:schemeClr val="bg1"/>
                </a:solidFill>
              </a:rPr>
              <a:t>Hermana con insuficiencia vascular cerebral transitoria a los 28 años</a:t>
            </a:r>
          </a:p>
          <a:p>
            <a:pPr eaLnBrk="1" hangingPunct="1">
              <a:buClr>
                <a:srgbClr val="FFFF00"/>
              </a:buClr>
            </a:pP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Hija 17años: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smtClean="0">
                <a:solidFill>
                  <a:schemeClr val="bg1"/>
                </a:solidFill>
              </a:rPr>
              <a:t>4o mes Ier embarazo ???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smtClean="0">
                <a:solidFill>
                  <a:schemeClr val="bg1"/>
                </a:solidFill>
              </a:rPr>
              <a:t>Desarrollo del embarazo y parto sin complicaciones</a:t>
            </a:r>
          </a:p>
          <a:p>
            <a:pPr lvl="1" eaLnBrk="1" hangingPunct="1">
              <a:buFontTx/>
              <a:buNone/>
            </a:pPr>
            <a:endParaRPr lang="es-MX" sz="2000" b="1" smtClean="0">
              <a:solidFill>
                <a:schemeClr val="bg1"/>
              </a:solidFill>
            </a:endParaRPr>
          </a:p>
          <a:p>
            <a:pPr eaLnBrk="1" hangingPunct="1"/>
            <a:endParaRPr lang="es-MX" b="1" smtClean="0"/>
          </a:p>
        </p:txBody>
      </p:sp>
      <p:sp>
        <p:nvSpPr>
          <p:cNvPr id="32772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2D7463C-3C15-44BA-B5D8-E61DF4F639C1}" type="slidenum">
              <a:rPr lang="es-ES" sz="1400">
                <a:latin typeface="Times New Roman" pitchFamily="18" charset="0"/>
              </a:rPr>
              <a:pPr algn="r" eaLnBrk="1" hangingPunct="1"/>
              <a:t>8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4294967295"/>
          </p:nvPr>
        </p:nvSpPr>
        <p:spPr>
          <a:xfrm>
            <a:off x="714375" y="857250"/>
            <a:ext cx="7786688" cy="5357813"/>
          </a:xfrm>
        </p:spPr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Madre: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u="sng" smtClean="0">
                <a:solidFill>
                  <a:schemeClr val="bg1"/>
                </a:solidFill>
              </a:rPr>
              <a:t>Mutación 677 C-T de MTHFR (heterocigoto)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u="sng" smtClean="0">
                <a:solidFill>
                  <a:schemeClr val="bg1"/>
                </a:solidFill>
              </a:rPr>
              <a:t>Mutación de 20210 G-A de Protrombina (heterocigoto)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u="sng" smtClean="0">
                <a:solidFill>
                  <a:schemeClr val="bg1"/>
                </a:solidFill>
              </a:rPr>
              <a:t>Sindrome de las plaquetas pegajosas (2010)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u="sng" smtClean="0">
                <a:solidFill>
                  <a:schemeClr val="bg1"/>
                </a:solidFill>
              </a:rPr>
              <a:t>PAI</a:t>
            </a:r>
          </a:p>
          <a:p>
            <a:pPr lvl="1"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Evolución:</a:t>
            </a:r>
          </a:p>
          <a:p>
            <a:pPr lvl="3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b="1" smtClean="0">
                <a:solidFill>
                  <a:schemeClr val="bg1"/>
                </a:solidFill>
              </a:rPr>
              <a:t>Sana </a:t>
            </a:r>
          </a:p>
          <a:p>
            <a:pPr lvl="3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b="1" smtClean="0">
                <a:solidFill>
                  <a:schemeClr val="bg1"/>
                </a:solidFill>
              </a:rPr>
              <a:t>Evitando estrógenos</a:t>
            </a:r>
            <a:r>
              <a:rPr lang="es-ES" sz="2400" b="1" smtClean="0">
                <a:solidFill>
                  <a:schemeClr val="bg1"/>
                </a:solidFill>
              </a:rPr>
              <a:t/>
            </a:r>
            <a:br>
              <a:rPr lang="es-ES" sz="2400" b="1" smtClean="0">
                <a:solidFill>
                  <a:schemeClr val="bg1"/>
                </a:solidFill>
              </a:rPr>
            </a:br>
            <a:endParaRPr lang="es-ES" sz="2400" b="1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Hija: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u="sng" smtClean="0">
                <a:solidFill>
                  <a:schemeClr val="bg1"/>
                </a:solidFill>
              </a:rPr>
              <a:t>Mutación de 20210 G-A de Protrombina (heterocigoto)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sz="2000" b="1" u="sng" smtClean="0">
                <a:solidFill>
                  <a:schemeClr val="bg1"/>
                </a:solidFill>
              </a:rPr>
              <a:t>SPP (tipo I) Epi (100-92-21 Nl 80-27 20) ADP (100-82-30 Nl 55-36-12)</a:t>
            </a:r>
          </a:p>
          <a:p>
            <a:pPr lvl="1" eaLnBrk="1" hangingPunct="1">
              <a:buClr>
                <a:srgbClr val="FFFF00"/>
              </a:buClr>
            </a:pPr>
            <a:r>
              <a:rPr lang="es-ES" sz="2400" b="1" smtClean="0">
                <a:solidFill>
                  <a:schemeClr val="bg1"/>
                </a:solidFill>
              </a:rPr>
              <a:t>Tratamiento:</a:t>
            </a:r>
          </a:p>
          <a:p>
            <a:pPr lvl="2" eaLnBrk="1" hangingPunct="1">
              <a:buClr>
                <a:srgbClr val="FFFF00"/>
              </a:buClr>
            </a:pPr>
            <a:r>
              <a:rPr lang="es-ES" sz="2000" b="1" smtClean="0">
                <a:solidFill>
                  <a:schemeClr val="bg1"/>
                </a:solidFill>
              </a:rPr>
              <a:t>DIU</a:t>
            </a:r>
            <a:br>
              <a:rPr lang="es-ES" sz="2000" b="1" smtClean="0">
                <a:solidFill>
                  <a:schemeClr val="bg1"/>
                </a:solidFill>
              </a:rPr>
            </a:br>
            <a:endParaRPr lang="es-MX" sz="2000" b="1" smtClean="0">
              <a:solidFill>
                <a:schemeClr val="bg1"/>
              </a:solidFill>
            </a:endParaRPr>
          </a:p>
        </p:txBody>
      </p:sp>
      <p:sp>
        <p:nvSpPr>
          <p:cNvPr id="33795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AABC6FC-50B5-43DA-B79C-60E045B9BC4D}" type="slidenum">
              <a:rPr lang="es-ES" sz="1400">
                <a:latin typeface="Times New Roman" pitchFamily="18" charset="0"/>
              </a:rPr>
              <a:pPr algn="r" eaLnBrk="1" hangingPunct="1"/>
              <a:t>9</a:t>
            </a:fld>
            <a:endParaRPr lang="es-E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4325</TotalTime>
  <Words>1057</Words>
  <Application>Microsoft Office PowerPoint</Application>
  <PresentationFormat>Presentación en pantalla (4:3)</PresentationFormat>
  <Paragraphs>368</Paragraphs>
  <Slides>47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Diseño predeterminado</vt:lpstr>
      <vt:lpstr>TROMBOFILIA</vt:lpstr>
      <vt:lpstr>TROMBOFILIA PRIMARIA (Antónimo de hemofilia)</vt:lpstr>
      <vt:lpstr>TROMBOFILIA</vt:lpstr>
      <vt:lpstr>EJEMPLOS DE TROMBOFILIA</vt:lpstr>
      <vt:lpstr>TROMBOFILIA Caso clínico</vt:lpstr>
      <vt:lpstr>TROMBOFILIA</vt:lpstr>
      <vt:lpstr>TROMBOFILIA</vt:lpstr>
      <vt:lpstr>TROMBOFILIA Caso clínico</vt:lpstr>
      <vt:lpstr>Diapositiva 9</vt:lpstr>
      <vt:lpstr>TROMBOFILIA Caso clínico</vt:lpstr>
      <vt:lpstr>CUADRO CLÍNICO</vt:lpstr>
      <vt:lpstr>Diapositiva 12</vt:lpstr>
      <vt:lpstr>Diapositiva 13</vt:lpstr>
      <vt:lpstr>Diapositiva 14</vt:lpstr>
      <vt:lpstr>Diapositiva 15</vt:lpstr>
      <vt:lpstr>EXÁMENES DE LABORATORIO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Oclusión Seno longitudinal</vt:lpstr>
      <vt:lpstr>Oclusión Seno longitudinal</vt:lpstr>
      <vt:lpstr>Oclusión Seno Longitudinal</vt:lpstr>
      <vt:lpstr>TROMBOFILIA</vt:lpstr>
      <vt:lpstr>Diapositiva 27</vt:lpstr>
      <vt:lpstr>Diapositiva 28</vt:lpstr>
      <vt:lpstr>Diapositiva 29</vt:lpstr>
      <vt:lpstr>PERFIL DE TROMBOFILIA</vt:lpstr>
      <vt:lpstr>GHG 37A</vt:lpstr>
      <vt:lpstr>STICKY PLATELET SYNDROME</vt:lpstr>
      <vt:lpstr>SINDROME DE PLAQUETAS PEGAJOSAS EXPERIENCIA MEXICANA</vt:lpstr>
      <vt:lpstr>EXPERIENCIA POTOSINA </vt:lpstr>
      <vt:lpstr>TROMBOFILIA</vt:lpstr>
      <vt:lpstr>Diapositiva 36</vt:lpstr>
      <vt:lpstr>Diapositiva 37</vt:lpstr>
      <vt:lpstr>Diapositiva 38</vt:lpstr>
      <vt:lpstr>Diapositiva 39</vt:lpstr>
      <vt:lpstr>Reunión de Verano Academia Americana de Dermatología 2009 </vt:lpstr>
      <vt:lpstr>Diapositiva 41</vt:lpstr>
      <vt:lpstr>Diapositiva 42</vt:lpstr>
      <vt:lpstr>MEDICAMENTOS</vt:lpstr>
      <vt:lpstr>TROMBOFILIA PRIMARIA</vt:lpstr>
      <vt:lpstr>TROMBOFILIA PRIMARIA </vt:lpstr>
      <vt:lpstr>TROMBOFILIA ERRORES</vt:lpstr>
      <vt:lpstr>TROMBOFILIA  EN MEXICO (slp) %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Benajamin Moncad</dc:creator>
  <cp:lastModifiedBy>Dr. Moncada</cp:lastModifiedBy>
  <cp:revision>278</cp:revision>
  <dcterms:created xsi:type="dcterms:W3CDTF">2006-03-21T17:56:23Z</dcterms:created>
  <dcterms:modified xsi:type="dcterms:W3CDTF">2017-05-30T15:32:47Z</dcterms:modified>
</cp:coreProperties>
</file>