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tmp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5"/>
  </p:notesMasterIdLst>
  <p:handoutMasterIdLst>
    <p:handoutMasterId r:id="rId26"/>
  </p:handoutMasterIdLst>
  <p:sldIdLst>
    <p:sldId id="263" r:id="rId2"/>
    <p:sldId id="271" r:id="rId3"/>
    <p:sldId id="273" r:id="rId4"/>
    <p:sldId id="274" r:id="rId5"/>
    <p:sldId id="279" r:id="rId6"/>
    <p:sldId id="283" r:id="rId7"/>
    <p:sldId id="286" r:id="rId8"/>
    <p:sldId id="287" r:id="rId9"/>
    <p:sldId id="288" r:id="rId10"/>
    <p:sldId id="334" r:id="rId11"/>
    <p:sldId id="294" r:id="rId12"/>
    <p:sldId id="296" r:id="rId13"/>
    <p:sldId id="297" r:id="rId14"/>
    <p:sldId id="298" r:id="rId15"/>
    <p:sldId id="303" r:id="rId16"/>
    <p:sldId id="305" r:id="rId17"/>
    <p:sldId id="312" r:id="rId18"/>
    <p:sldId id="307" r:id="rId19"/>
    <p:sldId id="337" r:id="rId20"/>
    <p:sldId id="327" r:id="rId21"/>
    <p:sldId id="319" r:id="rId22"/>
    <p:sldId id="331" r:id="rId23"/>
    <p:sldId id="333" r:id="rId24"/>
  </p:sldIdLst>
  <p:sldSz cx="9144000" cy="6858000" type="screen4x3"/>
  <p:notesSz cx="7077075" cy="9369425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0000CC"/>
    <a:srgbClr val="0066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44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70098"/>
          </a:xfrm>
          <a:prstGeom prst="rect">
            <a:avLst/>
          </a:prstGeom>
        </p:spPr>
        <p:txBody>
          <a:bodyPr vert="horz" lIns="93973" tIns="46986" rIns="93973" bIns="46986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70098"/>
          </a:xfrm>
          <a:prstGeom prst="rect">
            <a:avLst/>
          </a:prstGeom>
        </p:spPr>
        <p:txBody>
          <a:bodyPr vert="horz" lIns="93973" tIns="46986" rIns="93973" bIns="46986" rtlCol="0"/>
          <a:lstStyle>
            <a:lvl1pPr algn="r">
              <a:defRPr sz="1200"/>
            </a:lvl1pPr>
          </a:lstStyle>
          <a:p>
            <a:fld id="{BCC37DDE-C0A8-4052-B30B-0BF8E947499D}" type="datetimeFigureOut">
              <a:rPr lang="es-MX" smtClean="0"/>
              <a:t>28/05/2017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899328"/>
            <a:ext cx="3066733" cy="470097"/>
          </a:xfrm>
          <a:prstGeom prst="rect">
            <a:avLst/>
          </a:prstGeom>
        </p:spPr>
        <p:txBody>
          <a:bodyPr vert="horz" lIns="93973" tIns="46986" rIns="93973" bIns="46986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4008705" y="8899328"/>
            <a:ext cx="3066733" cy="470097"/>
          </a:xfrm>
          <a:prstGeom prst="rect">
            <a:avLst/>
          </a:prstGeom>
        </p:spPr>
        <p:txBody>
          <a:bodyPr vert="horz" lIns="93973" tIns="46986" rIns="93973" bIns="46986" rtlCol="0" anchor="b"/>
          <a:lstStyle>
            <a:lvl1pPr algn="r">
              <a:defRPr sz="1200"/>
            </a:lvl1pPr>
          </a:lstStyle>
          <a:p>
            <a:fld id="{B7DC41EB-547D-4BC4-8160-0D640FC7366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900698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70098"/>
          </a:xfrm>
          <a:prstGeom prst="rect">
            <a:avLst/>
          </a:prstGeom>
        </p:spPr>
        <p:txBody>
          <a:bodyPr vert="horz" lIns="93973" tIns="46986" rIns="93973" bIns="46986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70098"/>
          </a:xfrm>
          <a:prstGeom prst="rect">
            <a:avLst/>
          </a:prstGeom>
        </p:spPr>
        <p:txBody>
          <a:bodyPr vert="horz" lIns="93973" tIns="46986" rIns="93973" bIns="46986" rtlCol="0"/>
          <a:lstStyle>
            <a:lvl1pPr algn="r">
              <a:defRPr sz="1200"/>
            </a:lvl1pPr>
          </a:lstStyle>
          <a:p>
            <a:fld id="{B4A7C21D-FEE5-4363-BBC9-814AA87E26F1}" type="datetimeFigureOut">
              <a:rPr lang="es-MX" smtClean="0"/>
              <a:t>28/05/2017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430338" y="1171575"/>
            <a:ext cx="4216400" cy="3162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73" tIns="46986" rIns="93973" bIns="46986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7708" y="4509036"/>
            <a:ext cx="5661660" cy="3689211"/>
          </a:xfrm>
          <a:prstGeom prst="rect">
            <a:avLst/>
          </a:prstGeom>
        </p:spPr>
        <p:txBody>
          <a:bodyPr vert="horz" lIns="93973" tIns="46986" rIns="93973" bIns="46986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99328"/>
            <a:ext cx="3066733" cy="470097"/>
          </a:xfrm>
          <a:prstGeom prst="rect">
            <a:avLst/>
          </a:prstGeom>
        </p:spPr>
        <p:txBody>
          <a:bodyPr vert="horz" lIns="93973" tIns="46986" rIns="93973" bIns="46986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4008705" y="8899328"/>
            <a:ext cx="3066733" cy="470097"/>
          </a:xfrm>
          <a:prstGeom prst="rect">
            <a:avLst/>
          </a:prstGeom>
        </p:spPr>
        <p:txBody>
          <a:bodyPr vert="horz" lIns="93973" tIns="46986" rIns="93973" bIns="46986" rtlCol="0" anchor="b"/>
          <a:lstStyle>
            <a:lvl1pPr algn="r">
              <a:defRPr sz="1200"/>
            </a:lvl1pPr>
          </a:lstStyle>
          <a:p>
            <a:fld id="{04CB1ACD-2169-4460-8B1B-8422E283D1CD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50310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6E8A7-6473-44B8-8AB8-42919F7C96A8}" type="datetimeFigureOut">
              <a:rPr lang="es-MX" smtClean="0"/>
              <a:t>28/05/2017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C61CF-53E6-4312-B693-229A4A35D5BE}" type="slidenum">
              <a:rPr lang="es-MX" smtClean="0"/>
              <a:t>‹Nº›</a:t>
            </a:fld>
            <a:endParaRPr lang="es-MX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6123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6E8A7-6473-44B8-8AB8-42919F7C96A8}" type="datetimeFigureOut">
              <a:rPr lang="es-MX" smtClean="0"/>
              <a:t>28/05/2017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C61CF-53E6-4312-B693-229A4A35D5B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29638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6E8A7-6473-44B8-8AB8-42919F7C96A8}" type="datetimeFigureOut">
              <a:rPr lang="es-MX" smtClean="0"/>
              <a:t>28/05/2017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C61CF-53E6-4312-B693-229A4A35D5B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9043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6E8A7-6473-44B8-8AB8-42919F7C96A8}" type="datetimeFigureOut">
              <a:rPr lang="es-MX" smtClean="0"/>
              <a:t>28/05/2017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C61CF-53E6-4312-B693-229A4A35D5B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69110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6E8A7-6473-44B8-8AB8-42919F7C96A8}" type="datetimeFigureOut">
              <a:rPr lang="es-MX" smtClean="0"/>
              <a:t>28/05/2017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C61CF-53E6-4312-B693-229A4A35D5BE}" type="slidenum">
              <a:rPr lang="es-MX" smtClean="0"/>
              <a:t>‹Nº›</a:t>
            </a:fld>
            <a:endParaRPr lang="es-MX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9372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5"/>
            <a:ext cx="3703320" cy="402335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6E8A7-6473-44B8-8AB8-42919F7C96A8}" type="datetimeFigureOut">
              <a:rPr lang="es-MX" smtClean="0"/>
              <a:t>28/05/2017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C61CF-53E6-4312-B693-229A4A35D5B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49229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5"/>
            <a:ext cx="3703320" cy="32867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6E8A7-6473-44B8-8AB8-42919F7C96A8}" type="datetimeFigureOut">
              <a:rPr lang="es-MX" smtClean="0"/>
              <a:t>28/05/2017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C61CF-53E6-4312-B693-229A4A35D5B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24019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6E8A7-6473-44B8-8AB8-42919F7C96A8}" type="datetimeFigureOut">
              <a:rPr lang="es-MX" smtClean="0"/>
              <a:t>28/05/2017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C61CF-53E6-4312-B693-229A4A35D5B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58432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6E8A7-6473-44B8-8AB8-42919F7C96A8}" type="datetimeFigureOut">
              <a:rPr lang="es-MX" smtClean="0"/>
              <a:t>28/05/2017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C61CF-53E6-4312-B693-229A4A35D5B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4789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4736E8A7-6473-44B8-8AB8-42919F7C96A8}" type="datetimeFigureOut">
              <a:rPr lang="es-MX" smtClean="0"/>
              <a:t>28/05/2017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BFC61CF-53E6-4312-B693-229A4A35D5B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27795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6E8A7-6473-44B8-8AB8-42919F7C96A8}" type="datetimeFigureOut">
              <a:rPr lang="es-MX" smtClean="0"/>
              <a:t>28/05/2017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C61CF-53E6-4312-B693-229A4A35D5B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99277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9144001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736E8A7-6473-44B8-8AB8-42919F7C96A8}" type="datetimeFigureOut">
              <a:rPr lang="es-MX" smtClean="0"/>
              <a:t>28/05/2017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BFC61CF-53E6-4312-B693-229A4A35D5BE}" type="slidenum">
              <a:rPr lang="es-MX" smtClean="0"/>
              <a:t>‹Nº›</a:t>
            </a:fld>
            <a:endParaRPr lang="es-MX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885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6.emf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w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 idx="4294967295"/>
          </p:nvPr>
        </p:nvSpPr>
        <p:spPr>
          <a:xfrm>
            <a:off x="2767227" y="6425556"/>
            <a:ext cx="3683000" cy="358304"/>
          </a:xfrm>
        </p:spPr>
        <p:txBody>
          <a:bodyPr>
            <a:normAutofit fontScale="90000"/>
          </a:bodyPr>
          <a:lstStyle/>
          <a:p>
            <a:pPr algn="ctr"/>
            <a:r>
              <a:rPr lang="es-MX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MX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JOSE A. CETINA MANZANILLA</a:t>
            </a:r>
            <a:endParaRPr lang="es-MX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4" name="AutoShape 10" descr="C:\Users\Dr. Jos%C3%A9 A. Cetina\Pictures\logo colegio mexicano de reumatologia - Buscar con Google_files\images(2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036" name="AutoShape 12" descr="C:\Users\Dr. Jos%C3%A9 A. Cetina\Pictures\logo colegio mexicano de reumatologia - Buscar con Google_files\images(2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038" name="AutoShape 14" descr="C:\Users\Dr. Jos%C3%A9 A. Cetina\Pictures\logo colegio mexicano de reumatologia - Buscar con Google_files\images(2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040" name="AutoShape 16" descr="C:\Users\Dr. Jos%C3%A9 A. Cetina\Pictures\logo colegio mexicano de reumatologia - Buscar con Google_files\images(31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042" name="AutoShape 18" descr="C:\Users\Dr. Jos%C3%A9 A. Cetina\Pictures\logo colegio mexicano de reumatologia - Buscar con Google_files\images(31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044" name="AutoShape 20" descr="C:\Users\Dr. Jos%C3%A9 A. Cetina\Pictures\logo colegio mexicano de reumatologia - Buscar con Google_files\images(31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046" name="AutoShape 22" descr="C:\Users\Dr. Jos%C3%A9 A. Cetina\Pictures\logo colegio mexicano de reumatologia - Buscar con Google_files\images(31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47" name="Picture 23" descr="C:\Users\Dr. José A. Cetina\Pictures\logo_an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58375" y="61483"/>
            <a:ext cx="712874" cy="7128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4 CuadroTexto"/>
          <p:cNvSpPr txBox="1"/>
          <p:nvPr/>
        </p:nvSpPr>
        <p:spPr>
          <a:xfrm>
            <a:off x="1407317" y="1641199"/>
            <a:ext cx="59579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 </a:t>
            </a:r>
            <a:r>
              <a:rPr lang="es-MX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LOS PROBLEMAS REUMATICOS EN EL PACIENTE CON DIABETES MELLITUS</a:t>
            </a:r>
            <a:endParaRPr lang="es-MX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2" descr="C:\Users\Dr. José A. Cetina\Pictures\artriti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60338"/>
            <a:ext cx="1944130" cy="1480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3 Marcador de contenido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131" y="2767914"/>
            <a:ext cx="5037232" cy="2949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3558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84" y="293014"/>
            <a:ext cx="8280920" cy="842946"/>
          </a:xfrm>
        </p:spPr>
        <p:txBody>
          <a:bodyPr>
            <a:noAutofit/>
          </a:bodyPr>
          <a:lstStyle/>
          <a:p>
            <a:pPr algn="ctr"/>
            <a:r>
              <a:rPr lang="es-MX" sz="2800" dirty="0">
                <a:solidFill>
                  <a:srgbClr val="002060"/>
                </a:solidFill>
              </a:rPr>
              <a:t>MANIFESTACIONES DE LA DISTROFIA SIMPATICA REFLEJA</a:t>
            </a:r>
            <a:endParaRPr lang="es-ES" sz="2800" dirty="0">
              <a:solidFill>
                <a:srgbClr val="002060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513918" y="2051742"/>
            <a:ext cx="4783011" cy="3846549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sz="1200" dirty="0">
                <a:solidFill>
                  <a:schemeClr val="tx1"/>
                </a:solidFill>
              </a:rPr>
              <a:t>Dolor intenso usualmente distal en una extremidad</a:t>
            </a:r>
          </a:p>
          <a:p>
            <a:pPr>
              <a:lnSpc>
                <a:spcPct val="9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sz="1200" dirty="0">
                <a:solidFill>
                  <a:schemeClr val="tx1"/>
                </a:solidFill>
              </a:rPr>
              <a:t>Hipersensibilidad, </a:t>
            </a:r>
            <a:r>
              <a:rPr lang="es-MX" sz="1200" dirty="0" err="1">
                <a:solidFill>
                  <a:schemeClr val="tx1"/>
                </a:solidFill>
              </a:rPr>
              <a:t>alodinia</a:t>
            </a:r>
            <a:r>
              <a:rPr lang="es-MX" sz="1200" dirty="0">
                <a:solidFill>
                  <a:schemeClr val="tx1"/>
                </a:solidFill>
              </a:rPr>
              <a:t> e </a:t>
            </a:r>
            <a:r>
              <a:rPr lang="es-MX" sz="1200" dirty="0" smtClean="0">
                <a:solidFill>
                  <a:schemeClr val="tx1"/>
                </a:solidFill>
              </a:rPr>
              <a:t>hiperestesia</a:t>
            </a:r>
            <a:endParaRPr lang="es-MX" sz="12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sz="1200" dirty="0">
                <a:solidFill>
                  <a:schemeClr val="tx1"/>
                </a:solidFill>
              </a:rPr>
              <a:t>Inflamación, edema duro o blando</a:t>
            </a:r>
          </a:p>
          <a:p>
            <a:pPr>
              <a:lnSpc>
                <a:spcPct val="9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sz="1200" dirty="0">
                <a:solidFill>
                  <a:schemeClr val="tx1"/>
                </a:solidFill>
              </a:rPr>
              <a:t>Piel </a:t>
            </a:r>
            <a:r>
              <a:rPr lang="es-MX" sz="1200" dirty="0" err="1">
                <a:solidFill>
                  <a:schemeClr val="tx1"/>
                </a:solidFill>
              </a:rPr>
              <a:t>distrófica</a:t>
            </a:r>
            <a:r>
              <a:rPr lang="es-MX" sz="1200" dirty="0">
                <a:solidFill>
                  <a:schemeClr val="tx1"/>
                </a:solidFill>
              </a:rPr>
              <a:t>, piel brillante</a:t>
            </a:r>
          </a:p>
          <a:p>
            <a:pPr>
              <a:lnSpc>
                <a:spcPct val="9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sz="1200" dirty="0">
                <a:solidFill>
                  <a:schemeClr val="tx1"/>
                </a:solidFill>
              </a:rPr>
              <a:t>Pérdida de pliegues, atrofia</a:t>
            </a:r>
          </a:p>
          <a:p>
            <a:pPr>
              <a:lnSpc>
                <a:spcPct val="9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sz="1200" dirty="0">
                <a:solidFill>
                  <a:schemeClr val="tx1"/>
                </a:solidFill>
              </a:rPr>
              <a:t>Cambios vasomotores, cambios en color y temperatura, diaforesis localizada</a:t>
            </a:r>
          </a:p>
          <a:p>
            <a:pPr>
              <a:lnSpc>
                <a:spcPct val="9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sz="1200" dirty="0">
                <a:solidFill>
                  <a:schemeClr val="tx1"/>
                </a:solidFill>
              </a:rPr>
              <a:t>Radiografía con osteopenia “en parches”</a:t>
            </a:r>
          </a:p>
          <a:p>
            <a:pPr>
              <a:lnSpc>
                <a:spcPct val="9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sz="1200" dirty="0" err="1" smtClean="0">
                <a:solidFill>
                  <a:schemeClr val="tx1"/>
                </a:solidFill>
              </a:rPr>
              <a:t>Gamagrafia</a:t>
            </a:r>
            <a:r>
              <a:rPr lang="es-MX" sz="1200" dirty="0" smtClean="0">
                <a:solidFill>
                  <a:schemeClr val="tx1"/>
                </a:solidFill>
              </a:rPr>
              <a:t> </a:t>
            </a:r>
            <a:r>
              <a:rPr lang="es-MX" sz="1200" dirty="0">
                <a:solidFill>
                  <a:schemeClr val="tx1"/>
                </a:solidFill>
              </a:rPr>
              <a:t>con aumento en las 3 fases del estudio </a:t>
            </a:r>
            <a:r>
              <a:rPr lang="es-MX" sz="1200" dirty="0" smtClean="0">
                <a:solidFill>
                  <a:schemeClr val="tx1"/>
                </a:solidFill>
              </a:rPr>
              <a:t>dinámico</a:t>
            </a:r>
          </a:p>
          <a:p>
            <a:pPr>
              <a:lnSpc>
                <a:spcPct val="9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sz="1200" dirty="0" smtClean="0">
                <a:solidFill>
                  <a:schemeClr val="tx1"/>
                </a:solidFill>
              </a:rPr>
              <a:t>Puede ser bilateral, cuando afecta a la mano puede asociarse con dolor y limitación </a:t>
            </a:r>
            <a:r>
              <a:rPr lang="es-MX" sz="1200" dirty="0" err="1" smtClean="0">
                <a:solidFill>
                  <a:schemeClr val="tx1"/>
                </a:solidFill>
              </a:rPr>
              <a:t>ipsilateral</a:t>
            </a:r>
            <a:r>
              <a:rPr lang="es-MX" sz="1200" dirty="0" smtClean="0">
                <a:solidFill>
                  <a:schemeClr val="tx1"/>
                </a:solidFill>
              </a:rPr>
              <a:t> del hombro (síndrome hombro-mano)</a:t>
            </a:r>
            <a:endParaRPr lang="es-ES" sz="1200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311491" y="6479333"/>
            <a:ext cx="78488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50" dirty="0" err="1" smtClean="0">
                <a:solidFill>
                  <a:schemeClr val="bg1"/>
                </a:solidFill>
              </a:rPr>
              <a:t>Kozinf</a:t>
            </a:r>
            <a:r>
              <a:rPr lang="es-MX" sz="1050" dirty="0" smtClean="0">
                <a:solidFill>
                  <a:schemeClr val="bg1"/>
                </a:solidFill>
              </a:rPr>
              <a:t> et </a:t>
            </a:r>
            <a:r>
              <a:rPr lang="es-MX" sz="1050" dirty="0" err="1" smtClean="0">
                <a:solidFill>
                  <a:schemeClr val="bg1"/>
                </a:solidFill>
              </a:rPr>
              <a:t>al.Arthritis</a:t>
            </a:r>
            <a:r>
              <a:rPr lang="es-MX" sz="1050" dirty="0" smtClean="0">
                <a:solidFill>
                  <a:schemeClr val="bg1"/>
                </a:solidFill>
              </a:rPr>
              <a:t> and </a:t>
            </a:r>
            <a:r>
              <a:rPr lang="es-MX" sz="1050" dirty="0" err="1" smtClean="0">
                <a:solidFill>
                  <a:schemeClr val="bg1"/>
                </a:solidFill>
              </a:rPr>
              <a:t>allied</a:t>
            </a:r>
            <a:r>
              <a:rPr lang="es-MX" sz="1050" dirty="0" smtClean="0">
                <a:solidFill>
                  <a:schemeClr val="bg1"/>
                </a:solidFill>
              </a:rPr>
              <a:t> conditions.11th </a:t>
            </a:r>
            <a:r>
              <a:rPr lang="es-MX" sz="1050" dirty="0" err="1" smtClean="0">
                <a:solidFill>
                  <a:schemeClr val="bg1"/>
                </a:solidFill>
              </a:rPr>
              <a:t>Mcarty</a:t>
            </a:r>
            <a:r>
              <a:rPr lang="es-MX" sz="1050" dirty="0" smtClean="0">
                <a:solidFill>
                  <a:schemeClr val="bg1"/>
                </a:solidFill>
              </a:rPr>
              <a:t> D.J (</a:t>
            </a:r>
            <a:r>
              <a:rPr lang="es-MX" sz="1050" dirty="0" err="1" smtClean="0">
                <a:solidFill>
                  <a:schemeClr val="bg1"/>
                </a:solidFill>
              </a:rPr>
              <a:t>Ed.Lea</a:t>
            </a:r>
            <a:r>
              <a:rPr lang="es-MX" sz="1050" dirty="0" smtClean="0">
                <a:solidFill>
                  <a:schemeClr val="bg1"/>
                </a:solidFill>
              </a:rPr>
              <a:t> and </a:t>
            </a:r>
            <a:r>
              <a:rPr lang="es-MX" sz="1050" dirty="0" err="1" smtClean="0">
                <a:solidFill>
                  <a:schemeClr val="bg1"/>
                </a:solidFill>
              </a:rPr>
              <a:t>Feribger</a:t>
            </a:r>
            <a:r>
              <a:rPr lang="es-MX" sz="1050" dirty="0">
                <a:solidFill>
                  <a:schemeClr val="bg1"/>
                </a:solidFill>
              </a:rPr>
              <a:t>)</a:t>
            </a:r>
            <a:r>
              <a:rPr lang="es-MX" sz="1050" dirty="0" smtClean="0">
                <a:solidFill>
                  <a:schemeClr val="bg1"/>
                </a:solidFill>
              </a:rPr>
              <a:t> </a:t>
            </a:r>
            <a:r>
              <a:rPr lang="es-MX" sz="1050" dirty="0" err="1" smtClean="0">
                <a:solidFill>
                  <a:schemeClr val="bg1"/>
                </a:solidFill>
              </a:rPr>
              <a:t>Philadelphia</a:t>
            </a:r>
            <a:r>
              <a:rPr lang="es-MX" sz="1050" dirty="0" smtClean="0">
                <a:solidFill>
                  <a:schemeClr val="bg1"/>
                </a:solidFill>
              </a:rPr>
              <a:t> 1989</a:t>
            </a:r>
            <a:endParaRPr lang="es-MX" sz="1050" dirty="0">
              <a:solidFill>
                <a:schemeClr val="bg1"/>
              </a:solidFill>
            </a:endParaRPr>
          </a:p>
        </p:txBody>
      </p:sp>
      <p:pic>
        <p:nvPicPr>
          <p:cNvPr id="5" name="Picture 2" descr="http://2.bp.blogspot.com/-WP5ovP40tvg/TqxXtOMlxmI/AAAAAAAAAGI/dzq8-URvfm4/s320/foto+distrofi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4167" y="2456116"/>
            <a:ext cx="3068337" cy="2703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150714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61407" y="907509"/>
            <a:ext cx="7024744" cy="531985"/>
          </a:xfrm>
        </p:spPr>
        <p:txBody>
          <a:bodyPr>
            <a:normAutofit/>
          </a:bodyPr>
          <a:lstStyle/>
          <a:p>
            <a:pPr algn="ctr"/>
            <a:r>
              <a:rPr lang="es-MX" sz="2800" dirty="0" smtClean="0">
                <a:solidFill>
                  <a:srgbClr val="C00000"/>
                </a:solidFill>
              </a:rPr>
              <a:t>CAPSULITIS  ADHESIVA HOMBRO  CONGELADO</a:t>
            </a:r>
            <a:endParaRPr lang="es-MX" sz="2800" dirty="0">
              <a:solidFill>
                <a:srgbClr val="C0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77755" y="2221133"/>
            <a:ext cx="4357686" cy="3141699"/>
          </a:xfrm>
        </p:spPr>
        <p:txBody>
          <a:bodyPr>
            <a:normAutofit/>
          </a:bodyPr>
          <a:lstStyle/>
          <a:p>
            <a:pPr marL="365760" indent="-256032">
              <a:buFont typeface="Wingdings 3"/>
              <a:buChar char=""/>
              <a:defRPr/>
            </a:pPr>
            <a:r>
              <a:rPr lang="es-MX" sz="1400" dirty="0" smtClean="0">
                <a:latin typeface="Arial" pitchFamily="34" charset="0"/>
                <a:cs typeface="Arial" pitchFamily="34" charset="0"/>
              </a:rPr>
              <a:t>Prevalencia 2% a 5% en  la  población general. Diabéticos 19% a 29%.</a:t>
            </a:r>
          </a:p>
          <a:p>
            <a:pPr marL="365760" indent="-256032">
              <a:buFont typeface="Wingdings 3"/>
              <a:buChar char=""/>
              <a:defRPr/>
            </a:pPr>
            <a:r>
              <a:rPr lang="es-MX" sz="1400" dirty="0" smtClean="0">
                <a:latin typeface="Arial" pitchFamily="34" charset="0"/>
                <a:cs typeface="Arial" pitchFamily="34" charset="0"/>
              </a:rPr>
              <a:t>Más  frecuente entre  la  quinta  y  sexta  década  de  la  vida. Pico  50  años.</a:t>
            </a:r>
          </a:p>
          <a:p>
            <a:pPr marL="365760" indent="-256032">
              <a:buFont typeface="Wingdings 3"/>
              <a:buChar char=""/>
              <a:defRPr/>
            </a:pPr>
            <a:r>
              <a:rPr lang="es-MX" sz="1400" dirty="0" smtClean="0">
                <a:latin typeface="Arial" pitchFamily="34" charset="0"/>
                <a:cs typeface="Arial" pitchFamily="34" charset="0"/>
              </a:rPr>
              <a:t>Más  frecuente  en  mujeres  que  hombres.</a:t>
            </a:r>
          </a:p>
          <a:p>
            <a:pPr marL="365760" indent="-256032">
              <a:buFont typeface="Wingdings 3"/>
              <a:buChar char=""/>
              <a:defRPr/>
            </a:pPr>
            <a:r>
              <a:rPr lang="es-MX" sz="1400" dirty="0" smtClean="0">
                <a:latin typeface="Arial" pitchFamily="34" charset="0"/>
                <a:cs typeface="Arial" pitchFamily="34" charset="0"/>
              </a:rPr>
              <a:t>Hombro no  dominante  más  frecuentemente  afectado.</a:t>
            </a:r>
          </a:p>
          <a:p>
            <a:pPr marL="365760" indent="-256032">
              <a:buFont typeface="Wingdings 3"/>
              <a:buChar char=""/>
              <a:defRPr/>
            </a:pPr>
            <a:r>
              <a:rPr lang="es-MX" sz="1400" dirty="0" smtClean="0">
                <a:latin typeface="Arial" pitchFamily="34" charset="0"/>
                <a:cs typeface="Arial" pitchFamily="34" charset="0"/>
              </a:rPr>
              <a:t>Formas: primaria  o  idiopática, secundaria relacionada  con  lesiones del  hombro (desgarro  del  manguito  rotador, fractura  proximal del  </a:t>
            </a:r>
            <a:r>
              <a:rPr lang="es-MX" sz="1400" dirty="0" err="1" smtClean="0">
                <a:latin typeface="Arial" pitchFamily="34" charset="0"/>
                <a:cs typeface="Arial" pitchFamily="34" charset="0"/>
              </a:rPr>
              <a:t>húmero,cirugía</a:t>
            </a:r>
            <a:r>
              <a:rPr lang="es-MX" sz="1400" dirty="0" smtClean="0">
                <a:latin typeface="Arial" pitchFamily="34" charset="0"/>
                <a:cs typeface="Arial" pitchFamily="34" charset="0"/>
              </a:rPr>
              <a:t> del  </a:t>
            </a:r>
            <a:r>
              <a:rPr lang="es-MX" sz="1400" dirty="0" err="1" smtClean="0">
                <a:latin typeface="Arial" pitchFamily="34" charset="0"/>
                <a:cs typeface="Arial" pitchFamily="34" charset="0"/>
              </a:rPr>
              <a:t>hombro,neurocirugía</a:t>
            </a:r>
            <a:r>
              <a:rPr lang="es-MX" sz="1400" dirty="0" smtClean="0">
                <a:latin typeface="Arial" pitchFamily="34" charset="0"/>
                <a:cs typeface="Arial" pitchFamily="34" charset="0"/>
              </a:rPr>
              <a:t> y cardíaca.</a:t>
            </a:r>
          </a:p>
          <a:p>
            <a:endParaRPr lang="es-MX" dirty="0"/>
          </a:p>
        </p:txBody>
      </p:sp>
      <p:sp>
        <p:nvSpPr>
          <p:cNvPr id="5" name="4 CuadroTexto"/>
          <p:cNvSpPr txBox="1"/>
          <p:nvPr/>
        </p:nvSpPr>
        <p:spPr>
          <a:xfrm>
            <a:off x="323528" y="6416824"/>
            <a:ext cx="79186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50" dirty="0" err="1" smtClean="0">
                <a:solidFill>
                  <a:schemeClr val="bg1"/>
                </a:solidFill>
              </a:rPr>
              <a:t>Reeves</a:t>
            </a:r>
            <a:r>
              <a:rPr lang="es-MX" sz="1050" dirty="0" smtClean="0">
                <a:solidFill>
                  <a:schemeClr val="bg1"/>
                </a:solidFill>
              </a:rPr>
              <a:t> B. </a:t>
            </a:r>
            <a:r>
              <a:rPr lang="es-MX" sz="1050" dirty="0" err="1" smtClean="0">
                <a:solidFill>
                  <a:schemeClr val="bg1"/>
                </a:solidFill>
              </a:rPr>
              <a:t>The</a:t>
            </a:r>
            <a:r>
              <a:rPr lang="es-MX" sz="1050" dirty="0" smtClean="0">
                <a:solidFill>
                  <a:schemeClr val="bg1"/>
                </a:solidFill>
              </a:rPr>
              <a:t> Natural </a:t>
            </a:r>
            <a:r>
              <a:rPr lang="es-MX" sz="1050" dirty="0" err="1" smtClean="0">
                <a:solidFill>
                  <a:schemeClr val="bg1"/>
                </a:solidFill>
              </a:rPr>
              <a:t>History</a:t>
            </a:r>
            <a:r>
              <a:rPr lang="es-MX" sz="1050" dirty="0" smtClean="0">
                <a:solidFill>
                  <a:schemeClr val="bg1"/>
                </a:solidFill>
              </a:rPr>
              <a:t> of </a:t>
            </a:r>
            <a:r>
              <a:rPr lang="es-MX" sz="1050" dirty="0" err="1" smtClean="0">
                <a:solidFill>
                  <a:schemeClr val="bg1"/>
                </a:solidFill>
              </a:rPr>
              <a:t>the</a:t>
            </a:r>
            <a:r>
              <a:rPr lang="es-MX" sz="1050" dirty="0" smtClean="0">
                <a:solidFill>
                  <a:schemeClr val="bg1"/>
                </a:solidFill>
              </a:rPr>
              <a:t> </a:t>
            </a:r>
            <a:r>
              <a:rPr lang="es-MX" sz="1050" dirty="0" err="1" smtClean="0">
                <a:solidFill>
                  <a:schemeClr val="bg1"/>
                </a:solidFill>
              </a:rPr>
              <a:t>frozen</a:t>
            </a:r>
            <a:r>
              <a:rPr lang="es-MX" sz="1050" dirty="0" smtClean="0">
                <a:solidFill>
                  <a:schemeClr val="bg1"/>
                </a:solidFill>
              </a:rPr>
              <a:t> </a:t>
            </a:r>
            <a:r>
              <a:rPr lang="es-MX" sz="1050" dirty="0" err="1" smtClean="0">
                <a:solidFill>
                  <a:schemeClr val="bg1"/>
                </a:solidFill>
              </a:rPr>
              <a:t>shoulder.Scan</a:t>
            </a:r>
            <a:r>
              <a:rPr lang="es-MX" sz="1050" dirty="0" smtClean="0">
                <a:solidFill>
                  <a:schemeClr val="bg1"/>
                </a:solidFill>
              </a:rPr>
              <a:t>. J. </a:t>
            </a:r>
            <a:r>
              <a:rPr lang="es-MX" sz="1050" dirty="0" err="1" smtClean="0">
                <a:solidFill>
                  <a:schemeClr val="bg1"/>
                </a:solidFill>
              </a:rPr>
              <a:t>Rheumatol</a:t>
            </a:r>
            <a:r>
              <a:rPr lang="es-MX" sz="1050" dirty="0" smtClean="0">
                <a:solidFill>
                  <a:schemeClr val="bg1"/>
                </a:solidFill>
              </a:rPr>
              <a:t> 1975;4-193</a:t>
            </a:r>
            <a:endParaRPr lang="es-MX" sz="1050" dirty="0">
              <a:solidFill>
                <a:schemeClr val="bg1"/>
              </a:solidFill>
            </a:endParaRPr>
          </a:p>
        </p:txBody>
      </p:sp>
      <p:pic>
        <p:nvPicPr>
          <p:cNvPr id="6" name="Imagen 5" descr="Recorte de pantalla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265" y="1837039"/>
            <a:ext cx="1844841" cy="1559056"/>
          </a:xfrm>
          <a:prstGeom prst="rect">
            <a:avLst/>
          </a:prstGeom>
        </p:spPr>
      </p:pic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6892466"/>
              </p:ext>
            </p:extLst>
          </p:nvPr>
        </p:nvGraphicFramePr>
        <p:xfrm>
          <a:off x="6517363" y="4366320"/>
          <a:ext cx="2090743" cy="16674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9" name="CorelDRAW" r:id="rId4" imgW="10225440" imgH="8152200" progId="">
                  <p:embed/>
                </p:oleObj>
              </mc:Choice>
              <mc:Fallback>
                <p:oleObj name="CorelDRAW" r:id="rId4" imgW="10225440" imgH="8152200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7363" y="4366320"/>
                        <a:ext cx="2090743" cy="16674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6640096" y="3696541"/>
            <a:ext cx="1845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Hombro doloroso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1247245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52531" y="476672"/>
            <a:ext cx="7024744" cy="1143000"/>
          </a:xfrm>
        </p:spPr>
        <p:txBody>
          <a:bodyPr/>
          <a:lstStyle/>
          <a:p>
            <a:r>
              <a:rPr lang="es-MX" dirty="0" smtClean="0">
                <a:solidFill>
                  <a:srgbClr val="002060"/>
                </a:solidFill>
              </a:rPr>
              <a:t>Extremidades Inferiores</a:t>
            </a:r>
            <a:endParaRPr lang="es-MX" dirty="0">
              <a:solidFill>
                <a:srgbClr val="00206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40080" y="2715990"/>
            <a:ext cx="8503920" cy="2187704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s-MX" dirty="0" smtClean="0"/>
              <a:t>Artropatía </a:t>
            </a:r>
            <a:r>
              <a:rPr lang="es-MX" dirty="0" err="1" smtClean="0"/>
              <a:t>neuropática</a:t>
            </a:r>
            <a:r>
              <a:rPr lang="es-MX" dirty="0" smtClean="0"/>
              <a:t> ( pie y tobillo)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MX" dirty="0" smtClean="0"/>
              <a:t>Infarto muscular Diabético (pantorrilla y muslo)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MX" dirty="0" smtClean="0"/>
              <a:t>Osteoartritis (rodilla)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MX" dirty="0" err="1" smtClean="0"/>
              <a:t>Osteolisis</a:t>
            </a:r>
            <a:r>
              <a:rPr lang="es-MX" dirty="0" smtClean="0"/>
              <a:t>, mal </a:t>
            </a:r>
            <a:r>
              <a:rPr lang="es-MX" dirty="0" err="1" smtClean="0"/>
              <a:t>perforante</a:t>
            </a:r>
            <a:r>
              <a:rPr lang="es-MX" dirty="0" smtClean="0"/>
              <a:t> plantar</a:t>
            </a:r>
          </a:p>
          <a:p>
            <a:pPr>
              <a:buNone/>
            </a:pPr>
            <a:endParaRPr lang="es-MX" dirty="0"/>
          </a:p>
        </p:txBody>
      </p:sp>
      <p:pic>
        <p:nvPicPr>
          <p:cNvPr id="5" name="Picture 2" descr="http://www.magnetoclinic.eu/wp-content/uploads/2011/11/rodill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07980" y="2187512"/>
            <a:ext cx="1934361" cy="2905692"/>
          </a:xfrm>
          <a:prstGeom prst="rect">
            <a:avLst/>
          </a:prstGeom>
          <a:noFill/>
        </p:spPr>
      </p:pic>
      <p:sp>
        <p:nvSpPr>
          <p:cNvPr id="4" name="3 Rectángulo"/>
          <p:cNvSpPr/>
          <p:nvPr/>
        </p:nvSpPr>
        <p:spPr>
          <a:xfrm>
            <a:off x="77445" y="6378835"/>
            <a:ext cx="806489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05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Cutolo</a:t>
            </a:r>
            <a:r>
              <a:rPr lang="es-MX" sz="10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M. </a:t>
            </a:r>
            <a:r>
              <a:rPr lang="es-MX" sz="105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Endocrine</a:t>
            </a:r>
            <a:r>
              <a:rPr lang="es-MX" sz="10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05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diseases</a:t>
            </a:r>
            <a:r>
              <a:rPr lang="es-MX" sz="10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MX" sz="105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MX" sz="10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05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musculoskeletal</a:t>
            </a:r>
            <a:r>
              <a:rPr lang="es-MX" sz="10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05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system.Kelley´textbook</a:t>
            </a:r>
            <a:r>
              <a:rPr lang="es-MX" sz="10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rheumatology.9th </a:t>
            </a:r>
            <a:r>
              <a:rPr lang="es-MX" sz="105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edition</a:t>
            </a:r>
            <a:r>
              <a:rPr lang="es-MX" sz="10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2013 </a:t>
            </a:r>
            <a:r>
              <a:rPr lang="es-MX" sz="105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</a:t>
            </a:r>
            <a:r>
              <a:rPr lang="es-MX" sz="10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II </a:t>
            </a:r>
            <a:r>
              <a:rPr lang="es-MX" sz="105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Chaper</a:t>
            </a:r>
            <a:r>
              <a:rPr lang="es-MX" sz="105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121:1927-1933</a:t>
            </a:r>
            <a:endParaRPr lang="es-MX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844363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59632" y="404664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es-MX" dirty="0" smtClean="0">
                <a:solidFill>
                  <a:srgbClr val="002060"/>
                </a:solidFill>
              </a:rPr>
              <a:t>NEUROARTROPATIA DIABETICA</a:t>
            </a:r>
            <a:endParaRPr lang="es-MX" dirty="0">
              <a:solidFill>
                <a:srgbClr val="00206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929190" y="1714488"/>
            <a:ext cx="3857652" cy="4214842"/>
          </a:xfrm>
        </p:spPr>
        <p:txBody>
          <a:bodyPr>
            <a:normAutofit lnSpcReduction="10000"/>
          </a:bodyPr>
          <a:lstStyle/>
          <a:p>
            <a:r>
              <a:rPr lang="es-MX" dirty="0" smtClean="0"/>
              <a:t>La Diabetes </a:t>
            </a:r>
            <a:r>
              <a:rPr lang="es-MX" dirty="0" err="1" smtClean="0"/>
              <a:t>mellitus</a:t>
            </a:r>
            <a:r>
              <a:rPr lang="es-MX" dirty="0" smtClean="0"/>
              <a:t> es la causa más frecuente de  artropatía </a:t>
            </a:r>
            <a:r>
              <a:rPr lang="es-MX" dirty="0" err="1" smtClean="0"/>
              <a:t>neuropática</a:t>
            </a:r>
            <a:r>
              <a:rPr lang="es-MX" dirty="0" smtClean="0"/>
              <a:t>. Osteoartropatía  diabética.</a:t>
            </a:r>
          </a:p>
          <a:p>
            <a:r>
              <a:rPr lang="es-MX" dirty="0" smtClean="0"/>
              <a:t>Articulaciones frecuentemente afectadas: tobillos y pies</a:t>
            </a:r>
          </a:p>
          <a:p>
            <a:r>
              <a:rPr lang="es-MX" dirty="0" smtClean="0"/>
              <a:t>Osteoartropatía rara 01-0.4% en DM 1 y 2. inicio abrupto</a:t>
            </a:r>
          </a:p>
          <a:p>
            <a:r>
              <a:rPr lang="es-MX" dirty="0" smtClean="0"/>
              <a:t>La pérdida  de  sensibilidad en  una  articulación puede  ocasionar  un  tipo  de  artropatía crónica progresiva y  destructiva similar  a la  artropatía  de  </a:t>
            </a:r>
            <a:r>
              <a:rPr lang="es-MX" dirty="0" err="1" smtClean="0"/>
              <a:t>Charcot</a:t>
            </a:r>
            <a:r>
              <a:rPr lang="es-MX" dirty="0" smtClean="0"/>
              <a:t>.</a:t>
            </a:r>
          </a:p>
          <a:p>
            <a:endParaRPr lang="es-MX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624" y="1772816"/>
            <a:ext cx="3208440" cy="4003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CuadroTexto"/>
          <p:cNvSpPr txBox="1"/>
          <p:nvPr/>
        </p:nvSpPr>
        <p:spPr>
          <a:xfrm>
            <a:off x="311025" y="6519446"/>
            <a:ext cx="76328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dirty="0" err="1" smtClean="0">
                <a:solidFill>
                  <a:schemeClr val="bg1"/>
                </a:solidFill>
              </a:rPr>
              <a:t>Sinha</a:t>
            </a:r>
            <a:r>
              <a:rPr lang="es-MX" sz="1100" dirty="0" smtClean="0">
                <a:solidFill>
                  <a:schemeClr val="bg1"/>
                </a:solidFill>
              </a:rPr>
              <a:t> et </a:t>
            </a:r>
            <a:r>
              <a:rPr lang="es-MX" sz="1100" dirty="0" err="1" smtClean="0">
                <a:solidFill>
                  <a:schemeClr val="bg1"/>
                </a:solidFill>
              </a:rPr>
              <a:t>al.Medicine</a:t>
            </a:r>
            <a:r>
              <a:rPr lang="es-MX" sz="1100" dirty="0" smtClean="0">
                <a:solidFill>
                  <a:schemeClr val="bg1"/>
                </a:solidFill>
              </a:rPr>
              <a:t> 1972;57-191</a:t>
            </a:r>
            <a:endParaRPr lang="es-MX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860826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03648" y="332656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es-MX" dirty="0" smtClean="0">
                <a:solidFill>
                  <a:srgbClr val="7030A0"/>
                </a:solidFill>
              </a:rPr>
              <a:t>NEUROARTROPATIA  DIABETICA</a:t>
            </a:r>
            <a:endParaRPr lang="es-MX" dirty="0">
              <a:solidFill>
                <a:srgbClr val="7030A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1772816"/>
            <a:ext cx="8503920" cy="1785930"/>
          </a:xfrm>
        </p:spPr>
        <p:txBody>
          <a:bodyPr>
            <a:normAutofit fontScale="92500" lnSpcReduction="20000"/>
          </a:bodyPr>
          <a:lstStyle/>
          <a:p>
            <a:pPr marL="365760" indent="-256032">
              <a:buNone/>
              <a:defRPr/>
            </a:pPr>
            <a:r>
              <a:rPr lang="es-MX" b="1" dirty="0" smtClean="0">
                <a:latin typeface="Arial" pitchFamily="34" charset="0"/>
                <a:cs typeface="Arial" pitchFamily="34" charset="0"/>
              </a:rPr>
              <a:t>Patogénesis.</a:t>
            </a:r>
          </a:p>
          <a:p>
            <a:pPr marL="365760" indent="-256032">
              <a:buFont typeface="Wingdings 3"/>
              <a:buChar char=""/>
              <a:defRPr/>
            </a:pPr>
            <a:r>
              <a:rPr lang="es-MX" sz="1400" dirty="0" smtClean="0">
                <a:latin typeface="Arial" pitchFamily="34" charset="0"/>
                <a:cs typeface="Arial" pitchFamily="34" charset="0"/>
              </a:rPr>
              <a:t>Incierta, probablemente combinación  de  factores mecánicos y  vasculares consecuencia  de  la  neuropatía diabética  periférica.</a:t>
            </a:r>
          </a:p>
          <a:p>
            <a:pPr marL="365760" indent="-256032">
              <a:buFont typeface="Wingdings 3"/>
              <a:buChar char=""/>
              <a:defRPr/>
            </a:pPr>
            <a:r>
              <a:rPr lang="es-MX" sz="1400" dirty="0" smtClean="0">
                <a:latin typeface="Arial" pitchFamily="34" charset="0"/>
                <a:cs typeface="Arial" pitchFamily="34" charset="0"/>
              </a:rPr>
              <a:t>La  ausencia del  sentido de la  </a:t>
            </a:r>
            <a:r>
              <a:rPr lang="es-MX" sz="1400" dirty="0" err="1" smtClean="0">
                <a:latin typeface="Arial" pitchFamily="34" charset="0"/>
                <a:cs typeface="Arial" pitchFamily="34" charset="0"/>
              </a:rPr>
              <a:t>propiocepción</a:t>
            </a:r>
            <a:r>
              <a:rPr lang="es-MX" sz="1400" dirty="0" smtClean="0">
                <a:latin typeface="Arial" pitchFamily="34" charset="0"/>
                <a:cs typeface="Arial" pitchFamily="34" charset="0"/>
              </a:rPr>
              <a:t> secundaria a la  neuropatía  puede  ocasionar laxitud de ligamentos, aumento del  rango de  movimiento, inestabilidad  y daño  por trauma menor. Pié  diabético más vulnerable.</a:t>
            </a:r>
          </a:p>
          <a:p>
            <a:pPr marL="365760" indent="-256032">
              <a:buFont typeface="Wingdings 3"/>
              <a:buChar char=""/>
              <a:defRPr/>
            </a:pPr>
            <a:r>
              <a:rPr lang="es-MX" sz="1400" dirty="0" err="1" smtClean="0">
                <a:latin typeface="Arial" pitchFamily="34" charset="0"/>
                <a:cs typeface="Arial" pitchFamily="34" charset="0"/>
              </a:rPr>
              <a:t>Duracion</a:t>
            </a:r>
            <a:r>
              <a:rPr lang="es-MX" sz="1400" dirty="0" smtClean="0">
                <a:latin typeface="Arial" pitchFamily="34" charset="0"/>
                <a:cs typeface="Arial" pitchFamily="34" charset="0"/>
              </a:rPr>
              <a:t> promedio 15 años</a:t>
            </a:r>
          </a:p>
          <a:p>
            <a:endParaRPr lang="es-MX" dirty="0"/>
          </a:p>
        </p:txBody>
      </p:sp>
      <p:sp>
        <p:nvSpPr>
          <p:cNvPr id="4" name="3 CuadroTexto"/>
          <p:cNvSpPr txBox="1"/>
          <p:nvPr/>
        </p:nvSpPr>
        <p:spPr>
          <a:xfrm>
            <a:off x="145820" y="6519446"/>
            <a:ext cx="78488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50" dirty="0" err="1" smtClean="0">
                <a:solidFill>
                  <a:schemeClr val="bg1"/>
                </a:solidFill>
              </a:rPr>
              <a:t>Giurini</a:t>
            </a:r>
            <a:r>
              <a:rPr lang="es-MX" sz="1050" dirty="0" smtClean="0">
                <a:solidFill>
                  <a:schemeClr val="bg1"/>
                </a:solidFill>
              </a:rPr>
              <a:t> et </a:t>
            </a:r>
            <a:r>
              <a:rPr lang="es-MX" sz="1050" dirty="0" err="1" smtClean="0">
                <a:solidFill>
                  <a:schemeClr val="bg1"/>
                </a:solidFill>
              </a:rPr>
              <a:t>al.Charcot´S</a:t>
            </a:r>
            <a:r>
              <a:rPr lang="es-MX" sz="1050" dirty="0" smtClean="0">
                <a:solidFill>
                  <a:schemeClr val="bg1"/>
                </a:solidFill>
              </a:rPr>
              <a:t> </a:t>
            </a:r>
            <a:r>
              <a:rPr lang="es-MX" sz="1050" dirty="0" err="1" smtClean="0">
                <a:solidFill>
                  <a:schemeClr val="bg1"/>
                </a:solidFill>
              </a:rPr>
              <a:t>disease</a:t>
            </a:r>
            <a:r>
              <a:rPr lang="es-MX" sz="1050" dirty="0" smtClean="0">
                <a:solidFill>
                  <a:schemeClr val="bg1"/>
                </a:solidFill>
              </a:rPr>
              <a:t> in </a:t>
            </a:r>
            <a:r>
              <a:rPr lang="es-MX" sz="1050" dirty="0" err="1" smtClean="0">
                <a:solidFill>
                  <a:schemeClr val="bg1"/>
                </a:solidFill>
              </a:rPr>
              <a:t>Diabetic</a:t>
            </a:r>
            <a:r>
              <a:rPr lang="es-MX" sz="1050" dirty="0" smtClean="0">
                <a:solidFill>
                  <a:schemeClr val="bg1"/>
                </a:solidFill>
              </a:rPr>
              <a:t> </a:t>
            </a:r>
            <a:r>
              <a:rPr lang="es-MX" sz="1050" dirty="0" err="1" smtClean="0">
                <a:solidFill>
                  <a:schemeClr val="bg1"/>
                </a:solidFill>
              </a:rPr>
              <a:t>Patients.Posgrad</a:t>
            </a:r>
            <a:r>
              <a:rPr lang="es-MX" sz="1050" dirty="0" smtClean="0">
                <a:solidFill>
                  <a:schemeClr val="bg1"/>
                </a:solidFill>
              </a:rPr>
              <a:t> </a:t>
            </a:r>
            <a:r>
              <a:rPr lang="es-MX" sz="1050" dirty="0" err="1" smtClean="0">
                <a:solidFill>
                  <a:schemeClr val="bg1"/>
                </a:solidFill>
              </a:rPr>
              <a:t>Med</a:t>
            </a:r>
            <a:r>
              <a:rPr lang="es-MX" sz="1050" dirty="0" smtClean="0">
                <a:solidFill>
                  <a:schemeClr val="bg1"/>
                </a:solidFill>
              </a:rPr>
              <a:t> 1991;89:163</a:t>
            </a:r>
            <a:endParaRPr lang="es-MX" sz="1050" dirty="0">
              <a:solidFill>
                <a:schemeClr val="bg1"/>
              </a:solidFill>
            </a:endParaRPr>
          </a:p>
        </p:txBody>
      </p:sp>
      <p:pic>
        <p:nvPicPr>
          <p:cNvPr id="5" name="2 Imagen" descr="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8139" y="3797644"/>
            <a:ext cx="1777090" cy="980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2 Imagen" descr="Im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9352" y="3616704"/>
            <a:ext cx="1871408" cy="1337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2 Marcador de contenido"/>
          <p:cNvSpPr txBox="1">
            <a:spLocks/>
          </p:cNvSpPr>
          <p:nvPr/>
        </p:nvSpPr>
        <p:spPr>
          <a:xfrm>
            <a:off x="628201" y="4804934"/>
            <a:ext cx="3929090" cy="171451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Calibri" panose="020F0502020204030204" pitchFamily="34" charset="0"/>
              <a:buNone/>
            </a:pPr>
            <a:r>
              <a:rPr lang="es-MX" sz="1100" dirty="0" smtClean="0">
                <a:solidFill>
                  <a:schemeClr val="tx1"/>
                </a:solidFill>
              </a:rPr>
              <a:t>  C</a:t>
            </a:r>
            <a:r>
              <a:rPr lang="es-MX" sz="1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olapso del mediopié, el cual es reemplazado por prominencias óseas, pérdida de músculos pequeños, disminución de la sensación y mala distribución del peso</a:t>
            </a:r>
            <a:endParaRPr lang="es-MX" sz="11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5 CuadroTexto"/>
          <p:cNvSpPr txBox="1"/>
          <p:nvPr/>
        </p:nvSpPr>
        <p:spPr>
          <a:xfrm>
            <a:off x="5059139" y="4844298"/>
            <a:ext cx="30718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100" dirty="0" smtClean="0">
                <a:latin typeface="Arial" pitchFamily="34" charset="0"/>
                <a:cs typeface="Arial" pitchFamily="34" charset="0"/>
              </a:rPr>
              <a:t>Afectación del espacio articular tarsometatarsiano. Destrucción articular y de huesos adyacentes. Subluxación infralateral del tarso.</a:t>
            </a:r>
            <a:endParaRPr lang="es-MX" sz="11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372694"/>
      </p:ext>
    </p:extLst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77254" y="639004"/>
            <a:ext cx="7024744" cy="1143000"/>
          </a:xfrm>
        </p:spPr>
        <p:txBody>
          <a:bodyPr>
            <a:normAutofit/>
          </a:bodyPr>
          <a:lstStyle/>
          <a:p>
            <a:pPr algn="ctr"/>
            <a:r>
              <a:rPr lang="es-MX" sz="4000" dirty="0" smtClean="0">
                <a:solidFill>
                  <a:srgbClr val="002060"/>
                </a:solidFill>
              </a:rPr>
              <a:t>Diabetes </a:t>
            </a:r>
            <a:r>
              <a:rPr lang="es-MX" sz="4000" dirty="0" err="1" smtClean="0">
                <a:solidFill>
                  <a:srgbClr val="002060"/>
                </a:solidFill>
              </a:rPr>
              <a:t>Mellitus</a:t>
            </a:r>
            <a:r>
              <a:rPr lang="es-MX" sz="4000" dirty="0" smtClean="0">
                <a:solidFill>
                  <a:srgbClr val="002060"/>
                </a:solidFill>
              </a:rPr>
              <a:t>. Mal </a:t>
            </a:r>
            <a:r>
              <a:rPr lang="es-MX" sz="4000" dirty="0" err="1" smtClean="0">
                <a:solidFill>
                  <a:srgbClr val="002060"/>
                </a:solidFill>
              </a:rPr>
              <a:t>Perforante</a:t>
            </a:r>
            <a:r>
              <a:rPr lang="es-MX" sz="4000" dirty="0" smtClean="0">
                <a:solidFill>
                  <a:srgbClr val="002060"/>
                </a:solidFill>
              </a:rPr>
              <a:t> Plantar</a:t>
            </a:r>
            <a:endParaRPr lang="es-MX" sz="4000" dirty="0">
              <a:solidFill>
                <a:srgbClr val="002060"/>
              </a:solidFill>
            </a:endParaRPr>
          </a:p>
        </p:txBody>
      </p:sp>
      <p:pic>
        <p:nvPicPr>
          <p:cNvPr id="4" name="3 Imagen" descr="103v103n05-90138606fig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229" y="2420888"/>
            <a:ext cx="2352261" cy="3528392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3693561" y="2824977"/>
            <a:ext cx="48965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Ulcera </a:t>
            </a:r>
            <a:r>
              <a:rPr lang="es-MX" dirty="0" err="1" smtClean="0"/>
              <a:t>neuropática</a:t>
            </a:r>
            <a:r>
              <a:rPr lang="es-MX" dirty="0" smtClean="0"/>
              <a:t>, complicación más frecuente de la neuropatía diabética. </a:t>
            </a:r>
          </a:p>
          <a:p>
            <a:r>
              <a:rPr lang="es-MX" dirty="0" smtClean="0"/>
              <a:t>Localización: Áreas de presión y parte distal de los dedos. </a:t>
            </a:r>
          </a:p>
          <a:p>
            <a:r>
              <a:rPr lang="es-MX" dirty="0" smtClean="0"/>
              <a:t>Provoca malformaciones con predominio de los músculos extensores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4821541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31636" y="764704"/>
            <a:ext cx="702474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MX" dirty="0" smtClean="0">
                <a:solidFill>
                  <a:srgbClr val="002060"/>
                </a:solidFill>
              </a:rPr>
              <a:t>INFARTO  MUSCULAR  DIABETICO</a:t>
            </a:r>
            <a:endParaRPr lang="es-MX" dirty="0">
              <a:solidFill>
                <a:srgbClr val="00206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2048" y="2060848"/>
            <a:ext cx="8503920" cy="2402018"/>
          </a:xfrm>
        </p:spPr>
        <p:txBody>
          <a:bodyPr>
            <a:normAutofit/>
          </a:bodyPr>
          <a:lstStyle/>
          <a:p>
            <a:r>
              <a:rPr lang="es-MX" sz="2000" dirty="0" smtClean="0"/>
              <a:t>Desorden poco frecuente que afecta Diabéticos de larga evolución y pobre control metabólico. </a:t>
            </a:r>
          </a:p>
          <a:p>
            <a:r>
              <a:rPr lang="es-MX" sz="2000" dirty="0" smtClean="0"/>
              <a:t>Mas frecuente en DM tipo 1 y en la mayoría de los pacientes con múltiples alteraciones micro y macro vasculares (retinopatía, nefropatía, neuropatía)</a:t>
            </a:r>
            <a:endParaRPr lang="es-MX" sz="2000" dirty="0"/>
          </a:p>
        </p:txBody>
      </p:sp>
      <p:pic>
        <p:nvPicPr>
          <p:cNvPr id="4" name="Picture 2" descr="C:\Users\Dr. José A. Cetina\Pictures\Infarto Muscular en Paciente Diabético - Ciencialili_files\21jul2005_1.jpg"/>
          <p:cNvPicPr>
            <a:picLocks noChangeAspect="1" noChangeArrowheads="1"/>
          </p:cNvPicPr>
          <p:nvPr/>
        </p:nvPicPr>
        <p:blipFill rotWithShape="1">
          <a:blip r:embed="rId2"/>
          <a:srcRect l="4518" t="14976"/>
          <a:stretch/>
        </p:blipFill>
        <p:spPr>
          <a:xfrm>
            <a:off x="4802659" y="3871784"/>
            <a:ext cx="3701068" cy="2059792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261599" y="6551678"/>
            <a:ext cx="84787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50" dirty="0" err="1" smtClean="0">
                <a:solidFill>
                  <a:schemeClr val="bg1"/>
                </a:solidFill>
              </a:rPr>
              <a:t>Rocca</a:t>
            </a:r>
            <a:r>
              <a:rPr lang="es-MX" sz="1050" dirty="0" smtClean="0">
                <a:solidFill>
                  <a:schemeClr val="bg1"/>
                </a:solidFill>
              </a:rPr>
              <a:t> PV. Et al. </a:t>
            </a:r>
            <a:r>
              <a:rPr lang="es-MX" sz="1050" dirty="0" err="1" smtClean="0">
                <a:solidFill>
                  <a:schemeClr val="bg1"/>
                </a:solidFill>
              </a:rPr>
              <a:t>Diabetic</a:t>
            </a:r>
            <a:r>
              <a:rPr lang="es-MX" sz="1050" dirty="0" smtClean="0">
                <a:solidFill>
                  <a:schemeClr val="bg1"/>
                </a:solidFill>
              </a:rPr>
              <a:t> muscular </a:t>
            </a:r>
            <a:r>
              <a:rPr lang="es-MX" sz="1050" dirty="0" err="1" smtClean="0">
                <a:solidFill>
                  <a:schemeClr val="bg1"/>
                </a:solidFill>
              </a:rPr>
              <a:t>infarction.Semin.Arthritis</a:t>
            </a:r>
            <a:r>
              <a:rPr lang="es-MX" sz="1050" dirty="0" smtClean="0">
                <a:solidFill>
                  <a:schemeClr val="bg1"/>
                </a:solidFill>
              </a:rPr>
              <a:t> </a:t>
            </a:r>
            <a:r>
              <a:rPr lang="es-MX" sz="1050" dirty="0" err="1" smtClean="0">
                <a:solidFill>
                  <a:schemeClr val="bg1"/>
                </a:solidFill>
              </a:rPr>
              <a:t>Rheum</a:t>
            </a:r>
            <a:r>
              <a:rPr lang="es-MX" sz="1050" dirty="0">
                <a:solidFill>
                  <a:schemeClr val="bg1"/>
                </a:solidFill>
              </a:rPr>
              <a:t> </a:t>
            </a:r>
            <a:r>
              <a:rPr lang="es-MX" sz="1050" dirty="0" smtClean="0">
                <a:solidFill>
                  <a:schemeClr val="bg1"/>
                </a:solidFill>
              </a:rPr>
              <a:t>1993;22:280</a:t>
            </a:r>
            <a:endParaRPr lang="es-MX" sz="1050" dirty="0">
              <a:solidFill>
                <a:schemeClr val="bg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619631" y="4276618"/>
            <a:ext cx="243428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dirty="0"/>
              <a:t>Necrosis  isquémica espontánea  </a:t>
            </a:r>
            <a:r>
              <a:rPr lang="es-MX" sz="1400" dirty="0" err="1"/>
              <a:t>musculoesquelética</a:t>
            </a:r>
            <a:r>
              <a:rPr lang="es-MX" sz="1400" dirty="0"/>
              <a:t>, no  relacionada con  </a:t>
            </a:r>
            <a:r>
              <a:rPr lang="es-MX" sz="1400" dirty="0" err="1"/>
              <a:t>ateroembolismo</a:t>
            </a:r>
            <a:r>
              <a:rPr lang="es-MX" sz="1400" dirty="0"/>
              <a:t> u  oclusión  de  arterias  mayores.</a:t>
            </a:r>
          </a:p>
        </p:txBody>
      </p:sp>
    </p:spTree>
    <p:extLst>
      <p:ext uri="{BB962C8B-B14F-4D97-AF65-F5344CB8AC3E}">
        <p14:creationId xmlns:p14="http://schemas.microsoft.com/office/powerpoint/2010/main" val="351460875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908720"/>
            <a:ext cx="8534400" cy="758952"/>
          </a:xfrm>
        </p:spPr>
        <p:txBody>
          <a:bodyPr>
            <a:noAutofit/>
          </a:bodyPr>
          <a:lstStyle/>
          <a:p>
            <a:pPr algn="ctr"/>
            <a:r>
              <a:rPr lang="es-MX" sz="2800" dirty="0" smtClean="0">
                <a:solidFill>
                  <a:srgbClr val="002060"/>
                </a:solidFill>
              </a:rPr>
              <a:t>COMPLICACIONES MUSCULOESQUELETICAS Y REUMATOLOGICAS EN LA DIABETES MELLITUS</a:t>
            </a:r>
            <a:endParaRPr lang="es-MX" sz="2800" dirty="0">
              <a:solidFill>
                <a:srgbClr val="00206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27585" y="1988840"/>
            <a:ext cx="3744416" cy="3508977"/>
          </a:xfrm>
        </p:spPr>
        <p:txBody>
          <a:bodyPr>
            <a:normAutofit fontScale="55000" lnSpcReduction="20000"/>
          </a:bodyPr>
          <a:lstStyle/>
          <a:p>
            <a:r>
              <a:rPr lang="es-MX" sz="2600" dirty="0" smtClean="0">
                <a:latin typeface="Arial" pitchFamily="34" charset="0"/>
                <a:cs typeface="Arial" pitchFamily="34" charset="0"/>
              </a:rPr>
              <a:t>Afectación del  esqueleto</a:t>
            </a:r>
          </a:p>
          <a:p>
            <a:r>
              <a:rPr lang="es-MX" sz="2600" dirty="0" smtClean="0">
                <a:latin typeface="Arial" pitchFamily="34" charset="0"/>
                <a:cs typeface="Arial" pitchFamily="34" charset="0"/>
              </a:rPr>
              <a:t>Hiperostosis esquelética idiopática difusa.</a:t>
            </a:r>
          </a:p>
          <a:p>
            <a:r>
              <a:rPr lang="es-MX" sz="2600" dirty="0" err="1" smtClean="0">
                <a:latin typeface="Arial" pitchFamily="34" charset="0"/>
                <a:cs typeface="Arial" pitchFamily="34" charset="0"/>
              </a:rPr>
              <a:t>Entesopatía</a:t>
            </a:r>
            <a:r>
              <a:rPr lang="es-MX" sz="2600" dirty="0" smtClean="0">
                <a:latin typeface="Arial" pitchFamily="34" charset="0"/>
                <a:cs typeface="Arial" pitchFamily="34" charset="0"/>
              </a:rPr>
              <a:t> degenerativa que afecta esqueleto axial y apendicular</a:t>
            </a:r>
          </a:p>
          <a:p>
            <a:pPr>
              <a:spcBef>
                <a:spcPct val="50000"/>
              </a:spcBef>
              <a:buNone/>
            </a:pPr>
            <a:r>
              <a:rPr lang="es-ES_tradnl" sz="2600" dirty="0" smtClean="0">
                <a:latin typeface="Arial" pitchFamily="34" charset="0"/>
                <a:cs typeface="Arial" pitchFamily="34" charset="0"/>
              </a:rPr>
              <a:t>Comienzo: insidioso</a:t>
            </a:r>
          </a:p>
          <a:p>
            <a:pPr>
              <a:spcBef>
                <a:spcPct val="50000"/>
              </a:spcBef>
            </a:pPr>
            <a:r>
              <a:rPr lang="es-ES_tradnl" sz="2600" dirty="0" smtClean="0">
                <a:latin typeface="Arial" pitchFamily="34" charset="0"/>
                <a:cs typeface="Arial" pitchFamily="34" charset="0"/>
              </a:rPr>
              <a:t>  dolor en cuello y espalda, entumecimiento, </a:t>
            </a:r>
          </a:p>
          <a:p>
            <a:pPr>
              <a:spcBef>
                <a:spcPct val="50000"/>
              </a:spcBef>
            </a:pPr>
            <a:r>
              <a:rPr lang="es-ES_tradnl" sz="2600" dirty="0" smtClean="0">
                <a:latin typeface="Arial" pitchFamily="34" charset="0"/>
                <a:cs typeface="Arial" pitchFamily="34" charset="0"/>
              </a:rPr>
              <a:t>  disminución movilidad de la columna</a:t>
            </a:r>
          </a:p>
          <a:p>
            <a:pPr>
              <a:spcBef>
                <a:spcPct val="50000"/>
              </a:spcBef>
              <a:buNone/>
            </a:pPr>
            <a:r>
              <a:rPr lang="es-ES_tradnl" sz="26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              </a:t>
            </a:r>
          </a:p>
          <a:p>
            <a:pPr>
              <a:spcBef>
                <a:spcPct val="50000"/>
              </a:spcBef>
              <a:buNone/>
            </a:pPr>
            <a:r>
              <a:rPr lang="es-ES_tradnl" sz="2600" dirty="0" smtClean="0">
                <a:latin typeface="Arial" pitchFamily="34" charset="0"/>
                <a:cs typeface="Arial" pitchFamily="34" charset="0"/>
              </a:rPr>
              <a:t>Localización: más frecuente columna dorsal y </a:t>
            </a:r>
          </a:p>
          <a:p>
            <a:pPr>
              <a:spcBef>
                <a:spcPct val="50000"/>
              </a:spcBef>
            </a:pPr>
            <a:r>
              <a:rPr lang="es-ES_tradnl" sz="2600" dirty="0" smtClean="0">
                <a:latin typeface="Arial" pitchFamily="34" charset="0"/>
                <a:cs typeface="Arial" pitchFamily="34" charset="0"/>
              </a:rPr>
              <a:t>ocasionalmente columna lumbar</a:t>
            </a:r>
          </a:p>
          <a:p>
            <a:pPr marL="0" indent="0">
              <a:spcBef>
                <a:spcPct val="50000"/>
              </a:spcBef>
              <a:buNone/>
            </a:pPr>
            <a:endParaRPr lang="es-MX" dirty="0" smtClean="0"/>
          </a:p>
          <a:p>
            <a:endParaRPr lang="es-MX" dirty="0"/>
          </a:p>
        </p:txBody>
      </p:sp>
      <p:pic>
        <p:nvPicPr>
          <p:cNvPr id="4" name="Imagen 3" descr="Recorte de pantalla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76"/>
          <a:stretch/>
        </p:blipFill>
        <p:spPr>
          <a:xfrm>
            <a:off x="5346356" y="2336372"/>
            <a:ext cx="3245305" cy="2350957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572000" y="4867644"/>
            <a:ext cx="4572000" cy="12603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11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Hiperostosis</a:t>
            </a:r>
            <a:r>
              <a:rPr lang="en-US" sz="11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1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esqueletica</a:t>
            </a:r>
            <a:r>
              <a:rPr lang="en-US" sz="11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1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idiopatica</a:t>
            </a:r>
            <a:r>
              <a:rPr lang="en-US" sz="11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1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difusa</a:t>
            </a:r>
            <a:r>
              <a:rPr lang="en-US" sz="11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(DISH) </a:t>
            </a:r>
            <a:r>
              <a:rPr lang="en-US" sz="11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</a:t>
            </a:r>
            <a:r>
              <a:rPr lang="en-US" sz="11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1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columna</a:t>
            </a:r>
            <a:r>
              <a:rPr lang="en-US" sz="11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lumbar. </a:t>
            </a:r>
            <a:r>
              <a:rPr lang="en-US" sz="11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Calcificación</a:t>
            </a:r>
            <a:r>
              <a:rPr lang="en-US" sz="11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</a:t>
            </a:r>
            <a:r>
              <a:rPr lang="en-US" sz="1100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ligamento</a:t>
            </a:r>
            <a:r>
              <a:rPr lang="en-US" sz="11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100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espinal</a:t>
            </a:r>
            <a:r>
              <a:rPr lang="en-US" sz="11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1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longitudinal anterior y </a:t>
            </a:r>
            <a:r>
              <a:rPr lang="en-US" sz="11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presencia</a:t>
            </a:r>
            <a:r>
              <a:rPr lang="en-US" sz="11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</a:t>
            </a:r>
            <a:r>
              <a:rPr lang="en-US" sz="1100" i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múltiples</a:t>
            </a:r>
            <a:r>
              <a:rPr lang="en-US" sz="1100" i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1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osteofitos.</a:t>
            </a:r>
            <a:endParaRPr lang="es-MX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11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Tomada</a:t>
            </a:r>
            <a:r>
              <a:rPr lang="en-US" sz="11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</a:t>
            </a:r>
            <a:r>
              <a:rPr lang="en-US" sz="11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Cutolo</a:t>
            </a:r>
            <a:r>
              <a:rPr lang="en-US" sz="11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M. Endocrine diseases and the musculoskeletal system. Kelley’s Textbook of Rheumatology. Elsevier Saunders 9° </a:t>
            </a:r>
            <a:r>
              <a:rPr lang="en-US" sz="11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</a:t>
            </a:r>
            <a:r>
              <a:rPr lang="en-US" sz="11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Edition 2013 Vol </a:t>
            </a:r>
            <a:r>
              <a:rPr lang="en-US" sz="11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ll</a:t>
            </a:r>
            <a:endParaRPr lang="es-MX" sz="1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256876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98888" y="616491"/>
            <a:ext cx="8534400" cy="758952"/>
          </a:xfrm>
        </p:spPr>
        <p:txBody>
          <a:bodyPr>
            <a:noAutofit/>
          </a:bodyPr>
          <a:lstStyle/>
          <a:p>
            <a:pPr algn="ctr"/>
            <a:r>
              <a:rPr lang="es-MX" sz="2800" dirty="0" smtClean="0">
                <a:solidFill>
                  <a:srgbClr val="002060"/>
                </a:solidFill>
              </a:rPr>
              <a:t>OSTEOARTRITIS. ENFERMEDAD ARTICULAR DEGENERATIVA</a:t>
            </a:r>
            <a:endParaRPr lang="es-MX" sz="2800" dirty="0">
              <a:solidFill>
                <a:srgbClr val="00206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55576" y="2276872"/>
            <a:ext cx="6777317" cy="3508977"/>
          </a:xfrm>
        </p:spPr>
        <p:txBody>
          <a:bodyPr>
            <a:normAutofit/>
          </a:bodyPr>
          <a:lstStyle/>
          <a:p>
            <a:r>
              <a:rPr lang="es-MX" sz="1800" dirty="0" smtClean="0"/>
              <a:t>Se desarrolla lentamente con el paso del tiempo</a:t>
            </a:r>
          </a:p>
          <a:p>
            <a:r>
              <a:rPr lang="es-MX" sz="1800" dirty="0" smtClean="0"/>
              <a:t>Entumecimiento al despertar de corta duración o menos de una hora de duración .  </a:t>
            </a:r>
          </a:p>
          <a:p>
            <a:r>
              <a:rPr lang="es-MX" sz="1800" dirty="0" smtClean="0"/>
              <a:t>Dolor articular con cambios inflamatorios leves o moderados</a:t>
            </a:r>
          </a:p>
          <a:p>
            <a:r>
              <a:rPr lang="es-MX" sz="1800" dirty="0" smtClean="0"/>
              <a:t>Limitación funcional de grado variable. </a:t>
            </a:r>
          </a:p>
          <a:p>
            <a:r>
              <a:rPr lang="es-MX" sz="1800" dirty="0" smtClean="0"/>
              <a:t>Localización más frecuente  en manos, caderas, rodillas y columna  vertebral</a:t>
            </a:r>
          </a:p>
          <a:p>
            <a:endParaRPr lang="es-MX" dirty="0"/>
          </a:p>
        </p:txBody>
      </p:sp>
      <p:pic>
        <p:nvPicPr>
          <p:cNvPr id="6" name="Picture 8" descr="http://3.bp.blogspot.com/_nX5mPZfZaZ4/THrQK4WjbrI/AAAAAAAAOr4/hLQ6pw6Bzww/s1600/hesse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8888" y="4983892"/>
            <a:ext cx="1746999" cy="12669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4" descr="http://tenerbuenasalud.com/wp-content/plugins/wp-o-matic/cache/18177_que-es-la-osteoartriti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8715" y="4838683"/>
            <a:ext cx="2459068" cy="1557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86046830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740582" y="593124"/>
            <a:ext cx="7543800" cy="59230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s-ES" altLang="es-MX" sz="2800" b="1" dirty="0" smtClean="0"/>
              <a:t>GOTA</a:t>
            </a:r>
            <a:endParaRPr lang="es-MX" altLang="es-MX" sz="2800" b="1" dirty="0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822960" y="1845734"/>
            <a:ext cx="7543800" cy="2372039"/>
          </a:xfrm>
        </p:spPr>
        <p:txBody>
          <a:bodyPr>
            <a:normAutofit fontScale="92500" lnSpcReduction="20000"/>
          </a:bodyPr>
          <a:lstStyle/>
          <a:p>
            <a:pPr marL="365760" indent="-256032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es-ES" i="1" dirty="0" smtClean="0"/>
              <a:t>     Enfermedad por depósito  de cristales de urato </a:t>
            </a:r>
            <a:r>
              <a:rPr lang="es-ES" i="1" dirty="0" err="1" smtClean="0"/>
              <a:t>monosódico</a:t>
            </a:r>
            <a:r>
              <a:rPr lang="es-ES" i="1" dirty="0" smtClean="0"/>
              <a:t>, caracterizada bioquímicamente por sobresaturación extracelular de uratos, cuyas manifestaciones clínicas comprenden:</a:t>
            </a:r>
          </a:p>
          <a:p>
            <a:pPr marL="365760" indent="-256032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endParaRPr lang="es-ES" i="1" dirty="0" smtClean="0"/>
          </a:p>
          <a:p>
            <a:pPr marL="658368" lvl="1" indent="-246888" eaLnBrk="1" fontAlgn="auto" hangingPunct="1">
              <a:lnSpc>
                <a:spcPct val="80000"/>
              </a:lnSpc>
              <a:spcAft>
                <a:spcPts val="0"/>
              </a:spcAft>
              <a:buFont typeface="Georgia"/>
              <a:buChar char="▫"/>
              <a:defRPr/>
            </a:pPr>
            <a:r>
              <a:rPr lang="es-ES" dirty="0" smtClean="0"/>
              <a:t>Ataques recurrentes  de artritis inflamatoria aguda.</a:t>
            </a:r>
          </a:p>
          <a:p>
            <a:pPr marL="658368" lvl="1" indent="-246888" eaLnBrk="1" fontAlgn="auto" hangingPunct="1">
              <a:lnSpc>
                <a:spcPct val="80000"/>
              </a:lnSpc>
              <a:spcAft>
                <a:spcPts val="0"/>
              </a:spcAft>
              <a:buFont typeface="Georgia"/>
              <a:buChar char="▫"/>
              <a:defRPr/>
            </a:pPr>
            <a:r>
              <a:rPr lang="es-ES" dirty="0" smtClean="0"/>
              <a:t>Depósito  de cristales de urato bajo  la forma de tofos.</a:t>
            </a:r>
          </a:p>
          <a:p>
            <a:pPr marL="658368" lvl="1" indent="-246888" eaLnBrk="1" fontAlgn="auto" hangingPunct="1">
              <a:lnSpc>
                <a:spcPct val="80000"/>
              </a:lnSpc>
              <a:spcAft>
                <a:spcPts val="0"/>
              </a:spcAft>
              <a:buFont typeface="Georgia"/>
              <a:buChar char="▫"/>
              <a:defRPr/>
            </a:pPr>
            <a:r>
              <a:rPr lang="es-ES" dirty="0" smtClean="0"/>
              <a:t>Nefrolitiasis por  ácido úrico.</a:t>
            </a:r>
          </a:p>
          <a:p>
            <a:pPr marL="658368" lvl="1" indent="-246888" eaLnBrk="1" fontAlgn="auto" hangingPunct="1">
              <a:lnSpc>
                <a:spcPct val="80000"/>
              </a:lnSpc>
              <a:spcAft>
                <a:spcPts val="0"/>
              </a:spcAft>
              <a:buFont typeface="Georgia"/>
              <a:buChar char="▫"/>
              <a:defRPr/>
            </a:pPr>
            <a:r>
              <a:rPr lang="es-ES" dirty="0" smtClean="0"/>
              <a:t>Nefropatía que en los pacientes gotosos es debida muchas veces a estados </a:t>
            </a:r>
            <a:r>
              <a:rPr lang="es-ES" dirty="0" err="1" smtClean="0"/>
              <a:t>comórbidos</a:t>
            </a:r>
            <a:r>
              <a:rPr lang="es-ES" dirty="0" smtClean="0"/>
              <a:t>.</a:t>
            </a:r>
          </a:p>
          <a:p>
            <a:pPr marL="658368" lvl="1" indent="-246888" eaLnBrk="1" fontAlgn="auto" hangingPunct="1">
              <a:lnSpc>
                <a:spcPct val="80000"/>
              </a:lnSpc>
              <a:spcAft>
                <a:spcPts val="0"/>
              </a:spcAft>
              <a:buFont typeface="Georgia"/>
              <a:buChar char="▫"/>
              <a:defRPr/>
            </a:pPr>
            <a:r>
              <a:rPr lang="es-ES" dirty="0" smtClean="0"/>
              <a:t>Mayor frecuencia en DM tipo 2 independientemente del IMC, e historia familiar de DM</a:t>
            </a:r>
            <a:endParaRPr lang="es-MX" dirty="0" smtClean="0"/>
          </a:p>
        </p:txBody>
      </p:sp>
      <p:pic>
        <p:nvPicPr>
          <p:cNvPr id="4" name="Picture 5" descr="Upper-tophaceous-gou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65896" y="4217773"/>
            <a:ext cx="2718486" cy="1815850"/>
          </a:xfrm>
          <a:prstGeom prst="rect">
            <a:avLst/>
          </a:prstGeom>
        </p:spPr>
      </p:pic>
      <p:pic>
        <p:nvPicPr>
          <p:cNvPr id="5" name="Picture 4" descr="http://www.medicasur.com.mx/swb/userfiles/images/ts/gota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971" y="4477873"/>
            <a:ext cx="2160587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673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MX" sz="2800" dirty="0" smtClean="0">
                <a:solidFill>
                  <a:srgbClr val="002060"/>
                </a:solidFill>
              </a:rPr>
              <a:t>Manifestaciones </a:t>
            </a:r>
            <a:r>
              <a:rPr lang="es-MX" sz="2800" dirty="0" err="1" smtClean="0">
                <a:solidFill>
                  <a:srgbClr val="002060"/>
                </a:solidFill>
              </a:rPr>
              <a:t>Musculoesqueléticas</a:t>
            </a:r>
            <a:r>
              <a:rPr lang="es-MX" sz="2800" dirty="0" smtClean="0">
                <a:solidFill>
                  <a:srgbClr val="002060"/>
                </a:solidFill>
              </a:rPr>
              <a:t> en la Diabetes </a:t>
            </a:r>
            <a:r>
              <a:rPr lang="es-MX" sz="2800" dirty="0" err="1" smtClean="0">
                <a:solidFill>
                  <a:srgbClr val="002060"/>
                </a:solidFill>
              </a:rPr>
              <a:t>Mellitus</a:t>
            </a:r>
            <a:endParaRPr lang="es-MX" sz="2800" dirty="0">
              <a:solidFill>
                <a:srgbClr val="00206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s-MX" dirty="0" smtClean="0"/>
              <a:t>Alteraciones metabólicas características de la Diabetes:</a:t>
            </a:r>
          </a:p>
          <a:p>
            <a:pPr>
              <a:buNone/>
            </a:pPr>
            <a:endParaRPr lang="es-MX" dirty="0" smtClean="0"/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MX" sz="1800" dirty="0" err="1" smtClean="0"/>
              <a:t>Glicosilación</a:t>
            </a:r>
            <a:r>
              <a:rPr lang="es-MX" sz="1800" dirty="0" smtClean="0"/>
              <a:t>  de proteínas.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MX" sz="1800" dirty="0" smtClean="0"/>
              <a:t>Anomalías </a:t>
            </a:r>
            <a:r>
              <a:rPr lang="es-MX" sz="1800" dirty="0" err="1" smtClean="0"/>
              <a:t>microvasculares</a:t>
            </a:r>
            <a:r>
              <a:rPr lang="es-MX" sz="1800" dirty="0" smtClean="0"/>
              <a:t> con daño a vasos sanguíneos y nervios.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MX" sz="1800" dirty="0" err="1" smtClean="0"/>
              <a:t>Acúmulo</a:t>
            </a:r>
            <a:r>
              <a:rPr lang="es-MX" sz="1800" dirty="0" smtClean="0"/>
              <a:t> de proteínas en la matriz extracelular en la piel y estructuras </a:t>
            </a:r>
            <a:r>
              <a:rPr lang="es-MX" sz="1800" dirty="0" err="1" smtClean="0"/>
              <a:t>periarticulares</a:t>
            </a:r>
            <a:r>
              <a:rPr lang="es-MX" sz="1800" dirty="0" smtClean="0"/>
              <a:t>.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MX" sz="1800" dirty="0" smtClean="0"/>
              <a:t>Cambios importantes en el tejido conjuntivo y óseo</a:t>
            </a:r>
          </a:p>
          <a:p>
            <a:endParaRPr lang="es-MX" dirty="0"/>
          </a:p>
        </p:txBody>
      </p:sp>
      <p:sp>
        <p:nvSpPr>
          <p:cNvPr id="4" name="3 Rectángulo"/>
          <p:cNvSpPr/>
          <p:nvPr/>
        </p:nvSpPr>
        <p:spPr>
          <a:xfrm>
            <a:off x="168849" y="6411327"/>
            <a:ext cx="799288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100" dirty="0" err="1" smtClean="0">
                <a:solidFill>
                  <a:schemeClr val="bg1"/>
                </a:solidFill>
              </a:rPr>
              <a:t>Lebiedz-Odriquina</a:t>
            </a:r>
            <a:r>
              <a:rPr lang="es-MX" sz="1100" dirty="0" smtClean="0">
                <a:solidFill>
                  <a:schemeClr val="bg1"/>
                </a:solidFill>
              </a:rPr>
              <a:t>, </a:t>
            </a:r>
            <a:r>
              <a:rPr lang="es-MX" sz="1100" dirty="0" err="1" smtClean="0">
                <a:solidFill>
                  <a:schemeClr val="bg1"/>
                </a:solidFill>
              </a:rPr>
              <a:t>Kay</a:t>
            </a:r>
            <a:r>
              <a:rPr lang="es-MX" sz="1100" dirty="0" smtClean="0">
                <a:solidFill>
                  <a:schemeClr val="bg1"/>
                </a:solidFill>
              </a:rPr>
              <a:t> J:Rheumatic </a:t>
            </a:r>
            <a:r>
              <a:rPr lang="es-MX" sz="1100" dirty="0" err="1" smtClean="0">
                <a:solidFill>
                  <a:schemeClr val="bg1"/>
                </a:solidFill>
              </a:rPr>
              <a:t>manifestations</a:t>
            </a:r>
            <a:r>
              <a:rPr lang="es-MX" sz="1100" dirty="0" smtClean="0">
                <a:solidFill>
                  <a:schemeClr val="bg1"/>
                </a:solidFill>
              </a:rPr>
              <a:t> of Diabetes Mellitus. Am. J. </a:t>
            </a:r>
            <a:r>
              <a:rPr lang="es-MX" sz="1100" dirty="0" err="1" smtClean="0">
                <a:solidFill>
                  <a:schemeClr val="bg1"/>
                </a:solidFill>
              </a:rPr>
              <a:t>Med</a:t>
            </a:r>
            <a:r>
              <a:rPr lang="es-MX" sz="1100" dirty="0" smtClean="0">
                <a:solidFill>
                  <a:schemeClr val="bg1"/>
                </a:solidFill>
              </a:rPr>
              <a:t> 2003;114:753-757</a:t>
            </a:r>
            <a:endParaRPr lang="es-MX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28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99CSC-05C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36993" y="4408107"/>
            <a:ext cx="2890010" cy="1926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15616" y="836712"/>
            <a:ext cx="7024744" cy="685880"/>
          </a:xfrm>
        </p:spPr>
        <p:txBody>
          <a:bodyPr>
            <a:normAutofit fontScale="90000"/>
          </a:bodyPr>
          <a:lstStyle/>
          <a:p>
            <a:r>
              <a:rPr lang="es-MX" dirty="0" smtClean="0">
                <a:solidFill>
                  <a:srgbClr val="002060"/>
                </a:solidFill>
              </a:rPr>
              <a:t>Artritis reumatoide y Diabetes</a:t>
            </a:r>
            <a:endParaRPr lang="es-MX" dirty="0">
              <a:solidFill>
                <a:srgbClr val="00206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11561" y="2060848"/>
            <a:ext cx="5393824" cy="3508977"/>
          </a:xfrm>
        </p:spPr>
        <p:txBody>
          <a:bodyPr>
            <a:normAutofit fontScale="92500" lnSpcReduction="20000"/>
          </a:bodyPr>
          <a:lstStyle/>
          <a:p>
            <a:r>
              <a:rPr lang="es-MX" sz="2000" dirty="0" smtClean="0">
                <a:latin typeface="Arial" pitchFamily="34" charset="0"/>
                <a:cs typeface="Arial" pitchFamily="34" charset="0"/>
              </a:rPr>
              <a:t>AR Enfermedad articular inflamatoria, sistémica , crónica, poliarticular, simétrica, potencialmente progresiva</a:t>
            </a:r>
          </a:p>
          <a:p>
            <a:r>
              <a:rPr lang="es-MX" sz="2000" dirty="0" smtClean="0">
                <a:latin typeface="Arial" pitchFamily="34" charset="0"/>
                <a:cs typeface="Arial" pitchFamily="34" charset="0"/>
              </a:rPr>
              <a:t>Disminuye la supervivencia de 3 a 18 años asociada a enfermedades cardiovasculares.</a:t>
            </a:r>
          </a:p>
          <a:p>
            <a:r>
              <a:rPr lang="es-MX" dirty="0" smtClean="0">
                <a:latin typeface="Arial" pitchFamily="34" charset="0"/>
                <a:cs typeface="Arial" pitchFamily="34" charset="0"/>
              </a:rPr>
              <a:t>Elevada prevalencia e incidencia de DM tipo 2 en pacientes con AR.</a:t>
            </a:r>
          </a:p>
          <a:p>
            <a:r>
              <a:rPr lang="es-MX" sz="2000" dirty="0" smtClean="0">
                <a:latin typeface="Arial" pitchFamily="34" charset="0"/>
                <a:cs typeface="Arial" pitchFamily="34" charset="0"/>
              </a:rPr>
              <a:t>Resistencia a la insulina en pacientes sin diabetes riesgo para EVC</a:t>
            </a:r>
          </a:p>
          <a:p>
            <a:r>
              <a:rPr lang="es-MX" sz="2000" dirty="0" smtClean="0">
                <a:latin typeface="Arial" pitchFamily="34" charset="0"/>
                <a:cs typeface="Arial" pitchFamily="34" charset="0"/>
              </a:rPr>
              <a:t>Puede presentarse en etapa temprana de la vida o ser de inicio tardío.</a:t>
            </a:r>
          </a:p>
          <a:p>
            <a:r>
              <a:rPr lang="es-MX" sz="2000" dirty="0" smtClean="0">
                <a:latin typeface="Arial" pitchFamily="34" charset="0"/>
                <a:cs typeface="Arial" pitchFamily="34" charset="0"/>
              </a:rPr>
              <a:t>Afecta al 0.5 a 2 % de la población</a:t>
            </a:r>
            <a:r>
              <a:rPr lang="es-MX" sz="2000" dirty="0" smtClean="0"/>
              <a:t>.</a:t>
            </a:r>
            <a:endParaRPr lang="es-MX" sz="2000" dirty="0"/>
          </a:p>
        </p:txBody>
      </p:sp>
      <p:sp>
        <p:nvSpPr>
          <p:cNvPr id="5" name="4 CuadroTexto"/>
          <p:cNvSpPr txBox="1"/>
          <p:nvPr/>
        </p:nvSpPr>
        <p:spPr>
          <a:xfrm>
            <a:off x="111786" y="6334780"/>
            <a:ext cx="77768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50" dirty="0" smtClean="0">
                <a:solidFill>
                  <a:schemeClr val="bg1"/>
                </a:solidFill>
              </a:rPr>
              <a:t>Venables P.W.J. </a:t>
            </a:r>
            <a:r>
              <a:rPr lang="es-MX" sz="1050" dirty="0" err="1" smtClean="0">
                <a:solidFill>
                  <a:schemeClr val="bg1"/>
                </a:solidFill>
              </a:rPr>
              <a:t>Bchir</a:t>
            </a:r>
            <a:r>
              <a:rPr lang="es-MX" sz="1050" dirty="0" smtClean="0">
                <a:solidFill>
                  <a:schemeClr val="bg1"/>
                </a:solidFill>
              </a:rPr>
              <a:t> </a:t>
            </a:r>
            <a:r>
              <a:rPr lang="es-MX" sz="1050" dirty="0" err="1" smtClean="0">
                <a:solidFill>
                  <a:schemeClr val="bg1"/>
                </a:solidFill>
              </a:rPr>
              <a:t>M.A,Maini</a:t>
            </a:r>
            <a:r>
              <a:rPr lang="es-MX" sz="1050" dirty="0" smtClean="0">
                <a:solidFill>
                  <a:schemeClr val="bg1"/>
                </a:solidFill>
              </a:rPr>
              <a:t> </a:t>
            </a:r>
            <a:r>
              <a:rPr lang="es-MX" sz="1050" dirty="0" err="1" smtClean="0">
                <a:solidFill>
                  <a:schemeClr val="bg1"/>
                </a:solidFill>
              </a:rPr>
              <a:t>R.N.Diagnosis</a:t>
            </a:r>
            <a:r>
              <a:rPr lang="es-MX" sz="1050" dirty="0" smtClean="0">
                <a:solidFill>
                  <a:schemeClr val="bg1"/>
                </a:solidFill>
              </a:rPr>
              <a:t> and </a:t>
            </a:r>
            <a:r>
              <a:rPr lang="es-MX" sz="1050" dirty="0" err="1" smtClean="0">
                <a:solidFill>
                  <a:schemeClr val="bg1"/>
                </a:solidFill>
              </a:rPr>
              <a:t>diferential</a:t>
            </a:r>
            <a:r>
              <a:rPr lang="es-MX" sz="1050" dirty="0" smtClean="0">
                <a:solidFill>
                  <a:schemeClr val="bg1"/>
                </a:solidFill>
              </a:rPr>
              <a:t> diagnosis of </a:t>
            </a:r>
            <a:r>
              <a:rPr lang="es-MX" sz="1050" dirty="0" err="1" smtClean="0">
                <a:solidFill>
                  <a:schemeClr val="bg1"/>
                </a:solidFill>
              </a:rPr>
              <a:t>Rheumatoid</a:t>
            </a:r>
            <a:r>
              <a:rPr lang="es-MX" sz="1050" dirty="0" smtClean="0">
                <a:solidFill>
                  <a:schemeClr val="bg1"/>
                </a:solidFill>
              </a:rPr>
              <a:t> </a:t>
            </a:r>
            <a:r>
              <a:rPr lang="es-MX" sz="1050" dirty="0" err="1" smtClean="0">
                <a:solidFill>
                  <a:schemeClr val="bg1"/>
                </a:solidFill>
              </a:rPr>
              <a:t>Arthritis.UpToDate</a:t>
            </a:r>
            <a:r>
              <a:rPr lang="es-MX" sz="1050" dirty="0" smtClean="0">
                <a:solidFill>
                  <a:schemeClr val="bg1"/>
                </a:solidFill>
              </a:rPr>
              <a:t> 2014</a:t>
            </a:r>
          </a:p>
          <a:p>
            <a:r>
              <a:rPr lang="es-MX" sz="1050" dirty="0" err="1" smtClean="0">
                <a:solidFill>
                  <a:schemeClr val="bg1"/>
                </a:solidFill>
              </a:rPr>
              <a:t>Jiang</a:t>
            </a:r>
            <a:r>
              <a:rPr lang="es-MX" sz="1050" dirty="0" smtClean="0">
                <a:solidFill>
                  <a:schemeClr val="bg1"/>
                </a:solidFill>
              </a:rPr>
              <a:t> et al</a:t>
            </a:r>
            <a:endParaRPr lang="es-MX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244907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59632" y="476672"/>
            <a:ext cx="7024744" cy="1143000"/>
          </a:xfrm>
        </p:spPr>
        <p:txBody>
          <a:bodyPr/>
          <a:lstStyle/>
          <a:p>
            <a:r>
              <a:rPr lang="es-MX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DIABETES Y OSTEOPOROSIS</a:t>
            </a:r>
            <a:endParaRPr lang="es-MX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71600" y="1916832"/>
            <a:ext cx="6777317" cy="3508977"/>
          </a:xfrm>
        </p:spPr>
        <p:txBody>
          <a:bodyPr>
            <a:normAutofit/>
          </a:bodyPr>
          <a:lstStyle/>
          <a:p>
            <a:pPr marL="365760" indent="-256032">
              <a:buFont typeface="Wingdings 3"/>
              <a:buChar char=""/>
              <a:defRPr/>
            </a:pPr>
            <a:r>
              <a:rPr lang="es-MX" sz="1400" dirty="0" smtClean="0"/>
              <a:t>La  asociación entre  Diabetes  y  osteoporosis  es  controvertida.</a:t>
            </a:r>
          </a:p>
          <a:p>
            <a:pPr marL="365760" indent="-256032">
              <a:buFont typeface="Wingdings 3"/>
              <a:buChar char=""/>
              <a:defRPr/>
            </a:pPr>
            <a:r>
              <a:rPr lang="es-MX" sz="1400" dirty="0" smtClean="0"/>
              <a:t>Las  anomalías  metabólicas  de  la  Diabetes afectan potencialmente el  metabolismo  óseo, su  estructura   y  la  densidad  mineral ósea. La DM en adolescente puede ocasionar disminución del pico de la masa ósea</a:t>
            </a:r>
          </a:p>
          <a:p>
            <a:pPr marL="365760" indent="-256032">
              <a:buFont typeface="Wingdings 3"/>
              <a:buChar char=""/>
              <a:defRPr/>
            </a:pPr>
            <a:r>
              <a:rPr lang="es-MX" sz="1400" dirty="0" smtClean="0"/>
              <a:t>DM tipo 2 puede incrementar la densidad ósea pero  con aumento de la fragilidad ósea</a:t>
            </a:r>
          </a:p>
          <a:p>
            <a:pPr marL="365760" indent="-256032">
              <a:buFont typeface="Wingdings 3"/>
              <a:buChar char=""/>
              <a:defRPr/>
            </a:pPr>
            <a:r>
              <a:rPr lang="es-MX" sz="1400" dirty="0" smtClean="0"/>
              <a:t> No  se  sabe  con  precisión que tanto  contribuyen al  riesgo  de  fracturas  observadas en  la  DM tipo 1  y  2.</a:t>
            </a:r>
            <a:endParaRPr lang="es-MX" sz="1100" dirty="0"/>
          </a:p>
        </p:txBody>
      </p:sp>
      <p:sp>
        <p:nvSpPr>
          <p:cNvPr id="4" name="3 CuadroTexto"/>
          <p:cNvSpPr txBox="1"/>
          <p:nvPr/>
        </p:nvSpPr>
        <p:spPr>
          <a:xfrm>
            <a:off x="230779" y="6421224"/>
            <a:ext cx="74168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dirty="0" err="1" smtClean="0">
                <a:solidFill>
                  <a:schemeClr val="bg1"/>
                </a:solidFill>
              </a:rPr>
              <a:t>Bouillon</a:t>
            </a:r>
            <a:r>
              <a:rPr lang="es-MX" sz="1100" dirty="0" smtClean="0">
                <a:solidFill>
                  <a:schemeClr val="bg1"/>
                </a:solidFill>
              </a:rPr>
              <a:t> </a:t>
            </a:r>
            <a:r>
              <a:rPr lang="es-MX" sz="1100" dirty="0" err="1" smtClean="0">
                <a:solidFill>
                  <a:schemeClr val="bg1"/>
                </a:solidFill>
              </a:rPr>
              <a:t>R.Diabetic</a:t>
            </a:r>
            <a:r>
              <a:rPr lang="es-MX" sz="1100" dirty="0" smtClean="0">
                <a:solidFill>
                  <a:schemeClr val="bg1"/>
                </a:solidFill>
              </a:rPr>
              <a:t> </a:t>
            </a:r>
            <a:r>
              <a:rPr lang="es-MX" sz="1100" dirty="0" err="1" smtClean="0">
                <a:solidFill>
                  <a:schemeClr val="bg1"/>
                </a:solidFill>
              </a:rPr>
              <a:t>Bone</a:t>
            </a:r>
            <a:r>
              <a:rPr lang="es-MX" sz="1100" dirty="0" smtClean="0">
                <a:solidFill>
                  <a:schemeClr val="bg1"/>
                </a:solidFill>
              </a:rPr>
              <a:t> </a:t>
            </a:r>
            <a:r>
              <a:rPr lang="es-MX" sz="1100" dirty="0" err="1" smtClean="0">
                <a:solidFill>
                  <a:schemeClr val="bg1"/>
                </a:solidFill>
              </a:rPr>
              <a:t>Disease.Calcif.Tissue</a:t>
            </a:r>
            <a:r>
              <a:rPr lang="es-MX" sz="1100" dirty="0" smtClean="0">
                <a:solidFill>
                  <a:schemeClr val="bg1"/>
                </a:solidFill>
              </a:rPr>
              <a:t> In.1991;49:155</a:t>
            </a:r>
            <a:endParaRPr lang="es-MX" sz="1100" dirty="0">
              <a:solidFill>
                <a:schemeClr val="bg1"/>
              </a:solidFill>
            </a:endParaRPr>
          </a:p>
        </p:txBody>
      </p:sp>
      <p:pic>
        <p:nvPicPr>
          <p:cNvPr id="5" name="Picture 4" descr="slide 5"/>
          <p:cNvPicPr>
            <a:picLocks noChangeAspect="1" noChangeArrowheads="1"/>
          </p:cNvPicPr>
          <p:nvPr/>
        </p:nvPicPr>
        <p:blipFill rotWithShape="1">
          <a:blip r:embed="rId2"/>
          <a:srcRect l="8062" t="10814" r="7703" b="33150"/>
          <a:stretch/>
        </p:blipFill>
        <p:spPr>
          <a:xfrm>
            <a:off x="2454876" y="4191629"/>
            <a:ext cx="3912973" cy="2011462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1073226130"/>
      </p:ext>
    </p:extLst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39184" y="741405"/>
            <a:ext cx="7024744" cy="719323"/>
          </a:xfrm>
        </p:spPr>
        <p:txBody>
          <a:bodyPr/>
          <a:lstStyle/>
          <a:p>
            <a:pPr algn="ctr"/>
            <a:r>
              <a:rPr lang="es-MX" dirty="0" smtClean="0">
                <a:solidFill>
                  <a:srgbClr val="7030A0"/>
                </a:solidFill>
              </a:rPr>
              <a:t>Conclusiones</a:t>
            </a:r>
            <a:endParaRPr lang="es-MX" dirty="0">
              <a:solidFill>
                <a:srgbClr val="7030A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20127" y="2249388"/>
            <a:ext cx="7543801" cy="2981639"/>
          </a:xfrm>
        </p:spPr>
        <p:txBody>
          <a:bodyPr>
            <a:normAutofit/>
          </a:bodyPr>
          <a:lstStyle/>
          <a:p>
            <a:pPr marL="365760" indent="-256032">
              <a:buFont typeface="Wingdings 3"/>
              <a:buChar char=""/>
              <a:defRPr/>
            </a:pPr>
            <a:r>
              <a:rPr lang="es-MX" dirty="0" smtClean="0"/>
              <a:t>Las manifestaciones reumáticas relacionadas  con  la  DM son  frecuentes, afectan  ambos  tipos  de  diabetes y tienen  una  relación  bastante  estrecha  con  la  duración  de  la  enfermedad.</a:t>
            </a:r>
          </a:p>
          <a:p>
            <a:pPr marL="365760" indent="-256032">
              <a:buFont typeface="Wingdings 3"/>
              <a:buChar char=""/>
              <a:defRPr/>
            </a:pPr>
            <a:r>
              <a:rPr lang="es-MX" dirty="0" smtClean="0"/>
              <a:t> Con   frecuencia  pasan  desapercibidas y  pueden  confundirse con  las  manifestaciones  clínicas  de  la  neuropatía  diabética.</a:t>
            </a:r>
          </a:p>
          <a:p>
            <a:pPr marL="365760" indent="-256032">
              <a:buFont typeface="Wingdings 3"/>
              <a:buChar char=""/>
              <a:defRPr/>
            </a:pPr>
            <a:r>
              <a:rPr lang="es-MX" dirty="0" smtClean="0"/>
              <a:t>La  amplia  variedad de  manifestaciones  reumáticas se  relaciona  con  las alteraciones  micro y </a:t>
            </a:r>
            <a:r>
              <a:rPr lang="es-MX" dirty="0" err="1" smtClean="0"/>
              <a:t>macrovasculares</a:t>
            </a:r>
            <a:r>
              <a:rPr lang="es-MX" dirty="0" smtClean="0"/>
              <a:t>, alteraciones  en las  ramificaciones  nerviosas y  cambios  en  los tejidos  conjuntivo  y  óseo.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56635402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56322" name="Picture 2" descr="http://img224.imageshack.us/img224/9440/palaciocantonur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9264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47785109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2400" dirty="0" smtClean="0">
                <a:solidFill>
                  <a:srgbClr val="002060"/>
                </a:solidFill>
              </a:rPr>
              <a:t>LOS PROBLEMAS REUMATICOS EN LA DIABETES MELLITUS</a:t>
            </a:r>
            <a:endParaRPr lang="es-MX" sz="2400" dirty="0">
              <a:solidFill>
                <a:srgbClr val="00206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206201" y="2008739"/>
            <a:ext cx="6777317" cy="3508977"/>
          </a:xfrm>
        </p:spPr>
        <p:txBody>
          <a:bodyPr/>
          <a:lstStyle/>
          <a:p>
            <a:pPr>
              <a:buNone/>
            </a:pPr>
            <a:r>
              <a:rPr lang="es-MX" b="1" dirty="0" smtClean="0">
                <a:solidFill>
                  <a:srgbClr val="663300"/>
                </a:solidFill>
              </a:rPr>
              <a:t>MANOS</a:t>
            </a:r>
          </a:p>
          <a:p>
            <a:pPr>
              <a:buNone/>
            </a:pPr>
            <a:endParaRPr lang="es-MX" b="1" dirty="0" smtClean="0"/>
          </a:p>
          <a:p>
            <a:pPr algn="just">
              <a:buFont typeface="Arial" charset="0"/>
              <a:buChar char="•"/>
            </a:pPr>
            <a:r>
              <a:rPr lang="es-MX" dirty="0" smtClean="0"/>
              <a:t>Síndrome del túnel de carpo  </a:t>
            </a:r>
          </a:p>
          <a:p>
            <a:pPr algn="just">
              <a:buFont typeface="Arial" charset="0"/>
              <a:buChar char="•"/>
            </a:pPr>
            <a:r>
              <a:rPr lang="es-MX" dirty="0" smtClean="0"/>
              <a:t>Contractura de </a:t>
            </a:r>
            <a:r>
              <a:rPr lang="es-MX" dirty="0" err="1" smtClean="0"/>
              <a:t>Dupuytren</a:t>
            </a:r>
            <a:r>
              <a:rPr lang="es-MX" dirty="0" smtClean="0"/>
              <a:t> </a:t>
            </a:r>
          </a:p>
          <a:p>
            <a:pPr algn="just">
              <a:buFont typeface="Arial" charset="0"/>
              <a:buChar char="•"/>
            </a:pPr>
            <a:r>
              <a:rPr lang="es-MX" dirty="0" err="1" smtClean="0"/>
              <a:t>Tenosinovitis</a:t>
            </a:r>
            <a:r>
              <a:rPr lang="es-MX" dirty="0" smtClean="0"/>
              <a:t>   </a:t>
            </a:r>
            <a:r>
              <a:rPr lang="es-MX" dirty="0" err="1" smtClean="0"/>
              <a:t>flexora</a:t>
            </a:r>
            <a:endParaRPr lang="es-MX" dirty="0" smtClean="0"/>
          </a:p>
          <a:p>
            <a:pPr algn="just">
              <a:buFont typeface="Arial" charset="0"/>
              <a:buChar char="•"/>
            </a:pPr>
            <a:r>
              <a:rPr lang="es-MX" dirty="0" err="1" smtClean="0"/>
              <a:t>Esclerodactilia</a:t>
            </a:r>
            <a:r>
              <a:rPr lang="es-MX" dirty="0" smtClean="0"/>
              <a:t>  diabética</a:t>
            </a:r>
          </a:p>
          <a:p>
            <a:pPr algn="just">
              <a:buFont typeface="Arial" charset="0"/>
              <a:buChar char="•"/>
            </a:pPr>
            <a:r>
              <a:rPr lang="es-MX" dirty="0" smtClean="0"/>
              <a:t>Movilidad articular limitada</a:t>
            </a:r>
          </a:p>
          <a:p>
            <a:pPr>
              <a:buNone/>
            </a:pPr>
            <a:endParaRPr lang="es-MX" b="1" dirty="0" smtClean="0"/>
          </a:p>
          <a:p>
            <a:pPr>
              <a:buNone/>
            </a:pPr>
            <a:endParaRPr lang="es-MX" b="1" dirty="0" smtClean="0"/>
          </a:p>
          <a:p>
            <a:pPr>
              <a:buNone/>
            </a:pPr>
            <a:endParaRPr lang="es-MX" b="1" dirty="0" smtClean="0"/>
          </a:p>
          <a:p>
            <a:pPr>
              <a:buNone/>
            </a:pPr>
            <a:endParaRPr lang="es-MX" b="1" dirty="0" smtClean="0"/>
          </a:p>
          <a:p>
            <a:pPr>
              <a:buNone/>
            </a:pPr>
            <a:endParaRPr lang="es-MX" b="1" dirty="0" smtClean="0"/>
          </a:p>
          <a:p>
            <a:pPr>
              <a:buNone/>
            </a:pPr>
            <a:endParaRPr lang="es-MX" b="1" dirty="0" smtClean="0"/>
          </a:p>
          <a:p>
            <a:pPr>
              <a:buNone/>
            </a:pPr>
            <a:endParaRPr lang="es-MX" b="1" dirty="0" smtClean="0"/>
          </a:p>
          <a:p>
            <a:pPr>
              <a:buNone/>
            </a:pPr>
            <a:endParaRPr lang="es-MX" b="1" dirty="0" smtClean="0"/>
          </a:p>
          <a:p>
            <a:pPr>
              <a:buNone/>
            </a:pPr>
            <a:endParaRPr lang="es-MX" b="1" dirty="0" smtClean="0"/>
          </a:p>
          <a:p>
            <a:pPr>
              <a:buNone/>
            </a:pPr>
            <a:endParaRPr lang="es-MX" b="1" dirty="0" smtClean="0"/>
          </a:p>
          <a:p>
            <a:pPr>
              <a:buNone/>
            </a:pPr>
            <a:endParaRPr lang="es-MX" b="1" dirty="0" smtClean="0"/>
          </a:p>
          <a:p>
            <a:pPr>
              <a:buNone/>
            </a:pPr>
            <a:endParaRPr lang="es-MX" b="1" dirty="0" smtClean="0"/>
          </a:p>
          <a:p>
            <a:pPr>
              <a:buNone/>
            </a:pPr>
            <a:endParaRPr lang="es-MX" b="1" dirty="0" smtClean="0"/>
          </a:p>
          <a:p>
            <a:pPr>
              <a:buNone/>
            </a:pPr>
            <a:endParaRPr lang="es-MX" b="1" dirty="0" smtClean="0"/>
          </a:p>
          <a:p>
            <a:pPr>
              <a:buNone/>
            </a:pPr>
            <a:endParaRPr lang="es-MX" b="1" dirty="0" smtClean="0"/>
          </a:p>
          <a:p>
            <a:pPr>
              <a:buNone/>
            </a:pPr>
            <a:endParaRPr lang="es-MX" b="1" dirty="0" smtClean="0"/>
          </a:p>
          <a:p>
            <a:pPr>
              <a:buNone/>
            </a:pPr>
            <a:endParaRPr lang="es-MX" b="1" dirty="0" smtClean="0"/>
          </a:p>
          <a:p>
            <a:pPr>
              <a:buNone/>
            </a:pPr>
            <a:endParaRPr lang="es-MX" b="1" dirty="0" smtClean="0"/>
          </a:p>
          <a:p>
            <a:pPr>
              <a:buNone/>
            </a:pPr>
            <a:endParaRPr lang="es-MX" b="1" dirty="0" smtClean="0"/>
          </a:p>
          <a:p>
            <a:pPr>
              <a:buNone/>
            </a:pPr>
            <a:endParaRPr lang="es-MX" b="1" dirty="0" smtClean="0"/>
          </a:p>
          <a:p>
            <a:pPr>
              <a:buNone/>
            </a:pPr>
            <a:endParaRPr lang="es-MX" b="1" dirty="0" smtClean="0"/>
          </a:p>
          <a:p>
            <a:pPr>
              <a:buNone/>
            </a:pPr>
            <a:endParaRPr lang="es-MX" b="1" dirty="0" smtClean="0"/>
          </a:p>
          <a:p>
            <a:pPr>
              <a:buNone/>
            </a:pPr>
            <a:endParaRPr lang="es-MX" b="1" dirty="0" smtClean="0"/>
          </a:p>
          <a:p>
            <a:pPr>
              <a:buNone/>
            </a:pPr>
            <a:endParaRPr lang="es-MX" b="1" dirty="0" smtClean="0"/>
          </a:p>
          <a:p>
            <a:pPr>
              <a:buNone/>
            </a:pPr>
            <a:endParaRPr lang="es-MX" b="1" dirty="0" smtClean="0"/>
          </a:p>
          <a:p>
            <a:pPr>
              <a:buNone/>
            </a:pPr>
            <a:endParaRPr lang="es-MX" b="1" dirty="0" smtClean="0"/>
          </a:p>
          <a:p>
            <a:pPr>
              <a:buNone/>
            </a:pPr>
            <a:endParaRPr lang="es-MX" b="1" dirty="0" smtClean="0"/>
          </a:p>
          <a:p>
            <a:pPr>
              <a:buNone/>
            </a:pPr>
            <a:endParaRPr lang="es-MX" b="1" dirty="0" smtClean="0"/>
          </a:p>
          <a:p>
            <a:pPr>
              <a:buNone/>
            </a:pPr>
            <a:endParaRPr lang="es-MX" b="1" dirty="0" smtClean="0"/>
          </a:p>
        </p:txBody>
      </p:sp>
      <p:pic>
        <p:nvPicPr>
          <p:cNvPr id="4" name="Picture 2" descr="https://encrypted-tbn1.gstatic.com/images?q=tbn:ANd9GcSR4RP2eJIhHZYkgzy1RZOYD0gK67zRVHdq4SmbyqIjYANx43Q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52120" y="2204864"/>
            <a:ext cx="2925988" cy="20082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37683577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1043664" y="410176"/>
            <a:ext cx="7024688" cy="757237"/>
          </a:xfrm>
        </p:spPr>
        <p:txBody>
          <a:bodyPr>
            <a:normAutofit fontScale="90000"/>
          </a:bodyPr>
          <a:lstStyle/>
          <a:p>
            <a:r>
              <a:rPr lang="es-MX" dirty="0" smtClean="0">
                <a:solidFill>
                  <a:srgbClr val="002060"/>
                </a:solidFill>
              </a:rPr>
              <a:t>Síndrome del túnel del Carpo</a:t>
            </a:r>
            <a:endParaRPr lang="es-MX" dirty="0">
              <a:solidFill>
                <a:srgbClr val="00206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>
          <a:xfrm>
            <a:off x="345989" y="2085329"/>
            <a:ext cx="5132174" cy="2687638"/>
          </a:xfrm>
        </p:spPr>
        <p:txBody>
          <a:bodyPr>
            <a:normAutofit fontScale="92500" lnSpcReduction="20000"/>
          </a:bodyPr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MX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El </a:t>
            </a:r>
            <a:r>
              <a:rPr lang="es-MX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atrapamiento</a:t>
            </a:r>
            <a:r>
              <a:rPr lang="es-MX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del nervio mediano en  la   DM es  debido a  cambios en  el  tejido  conjuntivo, lo  que  causa limitación articular.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MX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  asocia a  la  duración  de  la  diabetes, pero no al  control  metabólico, nefropatía  o  retinopatía.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MX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Frecuencia  en  pacientes  diabéticos  20%. Aumenta hasta 75% asociada a SMAL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MX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 al 17%  de  los pacientes  con síndrome  del  túnel  del  carpo son  diabéticos. Más  frecuente  en  </a:t>
            </a:r>
            <a:r>
              <a:rPr lang="es-MX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prediabéticos</a:t>
            </a:r>
            <a:r>
              <a:rPr lang="es-MX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s-MX" dirty="0"/>
          </a:p>
        </p:txBody>
      </p:sp>
      <p:sp>
        <p:nvSpPr>
          <p:cNvPr id="4" name="3 CuadroTexto"/>
          <p:cNvSpPr txBox="1"/>
          <p:nvPr/>
        </p:nvSpPr>
        <p:spPr>
          <a:xfrm>
            <a:off x="90736" y="6396335"/>
            <a:ext cx="74888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50" dirty="0" smtClean="0">
                <a:solidFill>
                  <a:schemeClr val="bg1"/>
                </a:solidFill>
              </a:rPr>
              <a:t>Hand </a:t>
            </a:r>
            <a:r>
              <a:rPr lang="es-MX" sz="1050" dirty="0" err="1" smtClean="0">
                <a:solidFill>
                  <a:schemeClr val="bg1"/>
                </a:solidFill>
              </a:rPr>
              <a:t>abnormalities</a:t>
            </a:r>
            <a:r>
              <a:rPr lang="es-MX" sz="1050" dirty="0" smtClean="0">
                <a:solidFill>
                  <a:schemeClr val="bg1"/>
                </a:solidFill>
              </a:rPr>
              <a:t>. J. </a:t>
            </a:r>
            <a:r>
              <a:rPr lang="es-MX" sz="1050" dirty="0" err="1" smtClean="0">
                <a:solidFill>
                  <a:schemeClr val="bg1"/>
                </a:solidFill>
              </a:rPr>
              <a:t>Intern.Med</a:t>
            </a:r>
            <a:r>
              <a:rPr lang="es-MX" sz="1050" dirty="0" smtClean="0">
                <a:solidFill>
                  <a:schemeClr val="bg1"/>
                </a:solidFill>
              </a:rPr>
              <a:t> 1993;234:189</a:t>
            </a:r>
          </a:p>
          <a:p>
            <a:r>
              <a:rPr lang="es-MX" sz="1050" dirty="0" smtClean="0">
                <a:solidFill>
                  <a:schemeClr val="bg1"/>
                </a:solidFill>
              </a:rPr>
              <a:t>Am. </a:t>
            </a:r>
            <a:r>
              <a:rPr lang="es-MX" sz="1050" dirty="0" err="1" smtClean="0">
                <a:solidFill>
                  <a:schemeClr val="bg1"/>
                </a:solidFill>
              </a:rPr>
              <a:t>J.Med</a:t>
            </a:r>
            <a:r>
              <a:rPr lang="es-MX" sz="1050" dirty="0" smtClean="0">
                <a:solidFill>
                  <a:schemeClr val="bg1"/>
                </a:solidFill>
              </a:rPr>
              <a:t> 2002;112:487</a:t>
            </a:r>
            <a:endParaRPr lang="es-MX" sz="1050" dirty="0">
              <a:solidFill>
                <a:schemeClr val="bg1"/>
              </a:solidFill>
            </a:endParaRPr>
          </a:p>
        </p:txBody>
      </p:sp>
      <p:pic>
        <p:nvPicPr>
          <p:cNvPr id="5" name="Picture 2" descr="http://i1.ytimg.com/vi/fqrUTC0ZUJc/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38615" y="1432985"/>
            <a:ext cx="2756256" cy="1550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ángulo 5"/>
          <p:cNvSpPr/>
          <p:nvPr/>
        </p:nvSpPr>
        <p:spPr>
          <a:xfrm>
            <a:off x="5773411" y="2983379"/>
            <a:ext cx="28214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200" dirty="0" smtClean="0"/>
              <a:t>Síndrome del túnel de carpo</a:t>
            </a:r>
            <a:r>
              <a:rPr lang="es-MX" sz="1200" dirty="0"/>
              <a:t> </a:t>
            </a:r>
            <a:r>
              <a:rPr lang="es-MX" sz="1200" dirty="0" smtClean="0"/>
              <a:t>signo de </a:t>
            </a:r>
            <a:r>
              <a:rPr lang="es-MX" sz="1200" dirty="0" err="1"/>
              <a:t>T</a:t>
            </a:r>
            <a:r>
              <a:rPr lang="es-MX" sz="1200" dirty="0" err="1" smtClean="0"/>
              <a:t>inel</a:t>
            </a:r>
            <a:endParaRPr lang="es-MX" sz="1200" dirty="0"/>
          </a:p>
        </p:txBody>
      </p:sp>
      <p:pic>
        <p:nvPicPr>
          <p:cNvPr id="7" name="Picture 2" descr="http://www.aefi.net/Portals/1/imagenes/fisioterapia%20y%20salud/tunel%20de%20carpo/Prueba%20de%20Phale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13669" y="4043552"/>
            <a:ext cx="2018293" cy="1511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ángulo 7"/>
          <p:cNvSpPr/>
          <p:nvPr/>
        </p:nvSpPr>
        <p:spPr>
          <a:xfrm>
            <a:off x="6465803" y="5560237"/>
            <a:ext cx="14366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1200" dirty="0"/>
              <a:t>maniobra de </a:t>
            </a:r>
            <a:r>
              <a:rPr lang="es-MX" sz="1200" dirty="0" err="1"/>
              <a:t>Phalen</a:t>
            </a:r>
            <a:endParaRPr lang="es-MX" sz="1200" dirty="0"/>
          </a:p>
        </p:txBody>
      </p:sp>
    </p:spTree>
    <p:extLst>
      <p:ext uri="{BB962C8B-B14F-4D97-AF65-F5344CB8AC3E}">
        <p14:creationId xmlns:p14="http://schemas.microsoft.com/office/powerpoint/2010/main" val="391722670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875271" y="351696"/>
            <a:ext cx="7543800" cy="592137"/>
          </a:xfrm>
        </p:spPr>
        <p:txBody>
          <a:bodyPr>
            <a:normAutofit/>
          </a:bodyPr>
          <a:lstStyle/>
          <a:p>
            <a:pPr algn="ctr"/>
            <a:r>
              <a:rPr lang="es-MX" sz="3200" dirty="0" smtClean="0">
                <a:solidFill>
                  <a:srgbClr val="002060"/>
                </a:solidFill>
              </a:rPr>
              <a:t>Contractura  de </a:t>
            </a:r>
            <a:r>
              <a:rPr lang="es-MX" sz="3200" dirty="0" err="1">
                <a:solidFill>
                  <a:srgbClr val="002060"/>
                </a:solidFill>
              </a:rPr>
              <a:t>D</a:t>
            </a:r>
            <a:r>
              <a:rPr lang="es-MX" sz="3200" dirty="0" err="1" smtClean="0">
                <a:solidFill>
                  <a:srgbClr val="002060"/>
                </a:solidFill>
              </a:rPr>
              <a:t>upuytren</a:t>
            </a:r>
            <a:endParaRPr lang="es-MX" sz="3200" dirty="0">
              <a:solidFill>
                <a:srgbClr val="00206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>
          <a:xfrm>
            <a:off x="378939" y="1940447"/>
            <a:ext cx="5008607" cy="3636569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s-MX" sz="1600" dirty="0" smtClean="0">
                <a:solidFill>
                  <a:schemeClr val="tx1"/>
                </a:solidFill>
              </a:rPr>
              <a:t>Desorden  relativamente  frecuente caracterizado  por  fibrosis  progresiva de  la  fascia palmar</a:t>
            </a:r>
            <a:r>
              <a:rPr lang="es-MX" sz="1600" dirty="0">
                <a:solidFill>
                  <a:schemeClr val="tx1"/>
                </a:solidFill>
              </a:rPr>
              <a:t>. </a:t>
            </a:r>
            <a:r>
              <a:rPr lang="es-MX" sz="1600" dirty="0" err="1">
                <a:solidFill>
                  <a:schemeClr val="tx1"/>
                </a:solidFill>
              </a:rPr>
              <a:t>Proliferacion</a:t>
            </a:r>
            <a:r>
              <a:rPr lang="es-MX" sz="1600" dirty="0">
                <a:solidFill>
                  <a:schemeClr val="tx1"/>
                </a:solidFill>
              </a:rPr>
              <a:t> </a:t>
            </a:r>
            <a:r>
              <a:rPr lang="es-MX" sz="1600" dirty="0" err="1">
                <a:solidFill>
                  <a:schemeClr val="tx1"/>
                </a:solidFill>
              </a:rPr>
              <a:t>fibroblástica</a:t>
            </a:r>
            <a:r>
              <a:rPr lang="es-MX" sz="1600" dirty="0">
                <a:solidFill>
                  <a:schemeClr val="tx1"/>
                </a:solidFill>
              </a:rPr>
              <a:t> y depósito desordenado de colágena con engrosamiento de la fascia </a:t>
            </a:r>
            <a:r>
              <a:rPr lang="es-MX" sz="1600" dirty="0" smtClean="0">
                <a:solidFill>
                  <a:schemeClr val="tx1"/>
                </a:solidFill>
              </a:rPr>
              <a:t>palmar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MX" sz="1600" dirty="0" smtClean="0">
                <a:solidFill>
                  <a:schemeClr val="tx1"/>
                </a:solidFill>
              </a:rPr>
              <a:t>Inicia  con  engrosamiento de  la  </a:t>
            </a:r>
            <a:r>
              <a:rPr lang="es-MX" sz="1600" dirty="0" err="1" smtClean="0">
                <a:solidFill>
                  <a:schemeClr val="tx1"/>
                </a:solidFill>
              </a:rPr>
              <a:t>fascia</a:t>
            </a:r>
            <a:r>
              <a:rPr lang="es-MX" sz="1600" dirty="0" smtClean="0">
                <a:solidFill>
                  <a:schemeClr val="tx1"/>
                </a:solidFill>
              </a:rPr>
              <a:t> como  un  nódulo  en  la  palma  de  la  mano, doloroso  o  indoloro. Curso  insidioso, décadas.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MX" sz="1600" dirty="0" smtClean="0">
                <a:solidFill>
                  <a:schemeClr val="tx1"/>
                </a:solidFill>
              </a:rPr>
              <a:t>Se  considera  una  enfermedad  benigna, etiología desconocida, factores étnicos, edad, género, factores ambientales y asociación con otras enfermedades 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MX" sz="1600" dirty="0" smtClean="0">
                <a:solidFill>
                  <a:schemeClr val="tx1"/>
                </a:solidFill>
              </a:rPr>
              <a:t>Progresión  </a:t>
            </a:r>
            <a:r>
              <a:rPr lang="es-MX" sz="1600" dirty="0">
                <a:solidFill>
                  <a:schemeClr val="tx1"/>
                </a:solidFill>
              </a:rPr>
              <a:t>de  los  nódulos a  bandas  longitudinales como  cordones  sobre la  fascia   palmar, los  dedos  pierden  gradualmente  su  extensión con  contractura  de  uno  o  más dedos en  flexión en  las  articulaciones MCF e  IFP.</a:t>
            </a:r>
          </a:p>
          <a:p>
            <a:pPr>
              <a:buFont typeface="Wingdings" panose="05000000000000000000" pitchFamily="2" charset="2"/>
              <a:buChar char="Ø"/>
            </a:pPr>
            <a:endParaRPr lang="es-MX" sz="1600" dirty="0" smtClean="0">
              <a:solidFill>
                <a:schemeClr val="tx1"/>
              </a:solidFill>
            </a:endParaRPr>
          </a:p>
          <a:p>
            <a:endParaRPr lang="es-MX" dirty="0"/>
          </a:p>
        </p:txBody>
      </p:sp>
      <p:sp>
        <p:nvSpPr>
          <p:cNvPr id="4" name="3 CuadroTexto"/>
          <p:cNvSpPr txBox="1"/>
          <p:nvPr/>
        </p:nvSpPr>
        <p:spPr>
          <a:xfrm>
            <a:off x="146269" y="6433604"/>
            <a:ext cx="71287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50" dirty="0" err="1" smtClean="0">
                <a:solidFill>
                  <a:schemeClr val="bg1"/>
                </a:solidFill>
              </a:rPr>
              <a:t>Gudmunosson</a:t>
            </a:r>
            <a:r>
              <a:rPr lang="es-MX" sz="1050" dirty="0" smtClean="0">
                <a:solidFill>
                  <a:schemeClr val="bg1"/>
                </a:solidFill>
              </a:rPr>
              <a:t> K.G. et </a:t>
            </a:r>
            <a:r>
              <a:rPr lang="es-MX" sz="1050" dirty="0" err="1" smtClean="0">
                <a:solidFill>
                  <a:schemeClr val="bg1"/>
                </a:solidFill>
              </a:rPr>
              <a:t>al.Guillaume</a:t>
            </a:r>
            <a:r>
              <a:rPr lang="es-MX" sz="1050" dirty="0" smtClean="0">
                <a:solidFill>
                  <a:schemeClr val="bg1"/>
                </a:solidFill>
              </a:rPr>
              <a:t> </a:t>
            </a:r>
            <a:r>
              <a:rPr lang="es-MX" sz="1050" dirty="0" err="1" smtClean="0">
                <a:solidFill>
                  <a:schemeClr val="bg1"/>
                </a:solidFill>
              </a:rPr>
              <a:t>Dupuytren</a:t>
            </a:r>
            <a:r>
              <a:rPr lang="es-MX" sz="1050" dirty="0" smtClean="0">
                <a:solidFill>
                  <a:schemeClr val="bg1"/>
                </a:solidFill>
              </a:rPr>
              <a:t> and </a:t>
            </a:r>
            <a:r>
              <a:rPr lang="es-MX" sz="1050" dirty="0" err="1" smtClean="0">
                <a:solidFill>
                  <a:schemeClr val="bg1"/>
                </a:solidFill>
              </a:rPr>
              <a:t>finger</a:t>
            </a:r>
            <a:r>
              <a:rPr lang="es-MX" sz="1050" dirty="0" smtClean="0">
                <a:solidFill>
                  <a:schemeClr val="bg1"/>
                </a:solidFill>
              </a:rPr>
              <a:t> </a:t>
            </a:r>
            <a:r>
              <a:rPr lang="es-MX" sz="1050" dirty="0" err="1" smtClean="0">
                <a:solidFill>
                  <a:schemeClr val="bg1"/>
                </a:solidFill>
              </a:rPr>
              <a:t>contracture.Lancet</a:t>
            </a:r>
            <a:r>
              <a:rPr lang="es-MX" sz="1050" dirty="0" smtClean="0">
                <a:solidFill>
                  <a:schemeClr val="bg1"/>
                </a:solidFill>
              </a:rPr>
              <a:t> 2003;362:165</a:t>
            </a:r>
            <a:endParaRPr lang="es-MX" sz="1050" dirty="0">
              <a:solidFill>
                <a:schemeClr val="bg1"/>
              </a:solidFill>
            </a:endParaRPr>
          </a:p>
        </p:txBody>
      </p:sp>
      <p:pic>
        <p:nvPicPr>
          <p:cNvPr id="6" name="Picture 2" descr="E:\Imagen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486227" y="3982388"/>
            <a:ext cx="3033853" cy="2043323"/>
          </a:xfrm>
          <a:prstGeom prst="rect">
            <a:avLst/>
          </a:prstGeom>
          <a:noFill/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4" t="2778" r="16249"/>
          <a:stretch/>
        </p:blipFill>
        <p:spPr>
          <a:xfrm>
            <a:off x="5486227" y="1332417"/>
            <a:ext cx="2951463" cy="206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651019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19858" y="548680"/>
            <a:ext cx="7024744" cy="1143000"/>
          </a:xfrm>
        </p:spPr>
        <p:txBody>
          <a:bodyPr>
            <a:noAutofit/>
          </a:bodyPr>
          <a:lstStyle/>
          <a:p>
            <a:pPr algn="ctr"/>
            <a:r>
              <a:rPr lang="es-MX" sz="2400" dirty="0" smtClean="0">
                <a:solidFill>
                  <a:srgbClr val="002060"/>
                </a:solidFill>
              </a:rPr>
              <a:t>TENOSINOVITIS  FLEXORA ESTENOSANTE ( DEDO  EN  GATILLO )</a:t>
            </a:r>
            <a:endParaRPr lang="es-MX" sz="2400" dirty="0">
              <a:solidFill>
                <a:srgbClr val="002060"/>
              </a:solidFill>
            </a:endParaRPr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179744" y="1861300"/>
            <a:ext cx="6777317" cy="1961057"/>
          </a:xfrm>
        </p:spPr>
        <p:txBody>
          <a:bodyPr>
            <a:normAutofit lnSpcReduction="10000"/>
          </a:bodyPr>
          <a:lstStyle/>
          <a:p>
            <a:pPr marL="395478" indent="-285750">
              <a:buFont typeface="Wingdings" panose="05000000000000000000" pitchFamily="2" charset="2"/>
              <a:buChar char="Ø"/>
              <a:defRPr/>
            </a:pPr>
            <a:r>
              <a:rPr lang="es-MX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Engrosamiento localizado  del  tendón  flexor de la vaina tendinosa  con  formación  de  nódulos.</a:t>
            </a:r>
          </a:p>
          <a:p>
            <a:pPr marL="395478" indent="-285750">
              <a:buFont typeface="Wingdings" panose="05000000000000000000" pitchFamily="2" charset="2"/>
              <a:buChar char="Ø"/>
              <a:defRPr/>
            </a:pPr>
            <a:r>
              <a:rPr lang="es-MX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Presente en 5%  de diabéticos  tipo 1 edad  3  a  38  años. Diabéticos  tipos  1  y  2  edad  19  a  62  años, 20%. Su prevalencia aumenta con la duración de la DM pero no con el control metabólico.</a:t>
            </a:r>
          </a:p>
          <a:p>
            <a:pPr marL="395478" indent="-285750">
              <a:buFont typeface="Wingdings" panose="05000000000000000000" pitchFamily="2" charset="2"/>
              <a:buChar char="Ø"/>
              <a:defRPr/>
            </a:pPr>
            <a:r>
              <a:rPr lang="es-MX" sz="1600" dirty="0">
                <a:solidFill>
                  <a:schemeClr val="tx1"/>
                </a:solidFill>
              </a:rPr>
              <a:t>Dolor  a  la  flexión  palmar de   los  dedos de  las  manos. Vainas visibles y  dolorosas  a  la  palpación.</a:t>
            </a:r>
          </a:p>
          <a:p>
            <a:pPr marL="365760" indent="-256032">
              <a:buFont typeface="Wingdings 3"/>
              <a:buChar char=""/>
              <a:defRPr/>
            </a:pPr>
            <a:endParaRPr lang="es-MX" sz="1600" dirty="0" smtClean="0">
              <a:latin typeface="Arial" pitchFamily="34" charset="0"/>
              <a:cs typeface="Arial" pitchFamily="34" charset="0"/>
            </a:endParaRPr>
          </a:p>
          <a:p>
            <a:pPr marL="365760" indent="-256032">
              <a:buFont typeface="Wingdings 3"/>
              <a:buChar char=""/>
              <a:defRPr/>
            </a:pPr>
            <a:endParaRPr lang="es-MX" sz="16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MX" dirty="0"/>
          </a:p>
        </p:txBody>
      </p:sp>
      <p:sp>
        <p:nvSpPr>
          <p:cNvPr id="3" name="2 CuadroTexto"/>
          <p:cNvSpPr txBox="1"/>
          <p:nvPr/>
        </p:nvSpPr>
        <p:spPr>
          <a:xfrm>
            <a:off x="427774" y="6427113"/>
            <a:ext cx="41044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50" dirty="0" smtClean="0">
                <a:solidFill>
                  <a:schemeClr val="bg1"/>
                </a:solidFill>
              </a:rPr>
              <a:t>J. </a:t>
            </a:r>
            <a:r>
              <a:rPr lang="es-MX" sz="1050" dirty="0" err="1" smtClean="0">
                <a:solidFill>
                  <a:schemeClr val="bg1"/>
                </a:solidFill>
              </a:rPr>
              <a:t>Rheumatol</a:t>
            </a:r>
            <a:r>
              <a:rPr lang="es-MX" sz="1050" dirty="0" smtClean="0">
                <a:solidFill>
                  <a:schemeClr val="bg1"/>
                </a:solidFill>
              </a:rPr>
              <a:t> 1990;17:951</a:t>
            </a:r>
          </a:p>
          <a:p>
            <a:r>
              <a:rPr lang="es-MX" sz="1050" dirty="0" smtClean="0">
                <a:solidFill>
                  <a:schemeClr val="bg1"/>
                </a:solidFill>
              </a:rPr>
              <a:t>J. </a:t>
            </a:r>
            <a:r>
              <a:rPr lang="es-MX" sz="1050" dirty="0" err="1" smtClean="0">
                <a:solidFill>
                  <a:schemeClr val="bg1"/>
                </a:solidFill>
              </a:rPr>
              <a:t>Rheumatlo</a:t>
            </a:r>
            <a:r>
              <a:rPr lang="es-MX" sz="1050" dirty="0" smtClean="0">
                <a:solidFill>
                  <a:schemeClr val="bg1"/>
                </a:solidFill>
              </a:rPr>
              <a:t> 2009;36. 1986</a:t>
            </a:r>
            <a:endParaRPr lang="es-MX" sz="1050" dirty="0">
              <a:solidFill>
                <a:schemeClr val="bg1"/>
              </a:solidFill>
            </a:endParaRPr>
          </a:p>
        </p:txBody>
      </p:sp>
      <p:pic>
        <p:nvPicPr>
          <p:cNvPr id="7" name="Picture 2" descr="http://tutraumatologo.com/mano/GATILL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744" y="4162509"/>
            <a:ext cx="1453016" cy="1482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Object 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526848354"/>
              </p:ext>
            </p:extLst>
          </p:nvPr>
        </p:nvGraphicFramePr>
        <p:xfrm>
          <a:off x="7267760" y="1691680"/>
          <a:ext cx="1825628" cy="4514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5" name="Image Document" r:id="rId4" imgW="1556426" imgH="3287949" progId="">
                  <p:embed/>
                </p:oleObj>
              </mc:Choice>
              <mc:Fallback>
                <p:oleObj name="Image Document" r:id="rId4" imgW="1556426" imgH="3287949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lum bright="-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7760" y="1691680"/>
                        <a:ext cx="1825628" cy="45142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ángulo 8"/>
          <p:cNvSpPr/>
          <p:nvPr/>
        </p:nvSpPr>
        <p:spPr>
          <a:xfrm>
            <a:off x="1632760" y="3846015"/>
            <a:ext cx="55588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s-MX" sz="1600" dirty="0">
                <a:cs typeface="Arial" panose="020B0604020202020204" pitchFamily="34" charset="0"/>
              </a:rPr>
              <a:t>Anomalías  de  la  colágena inducidas  por  la  DM</a:t>
            </a:r>
            <a:r>
              <a:rPr lang="es-MX" sz="1600" dirty="0" smtClean="0">
                <a:cs typeface="Arial" panose="020B0604020202020204" pitchFamily="34" charset="0"/>
              </a:rPr>
              <a:t>.</a:t>
            </a:r>
            <a:endParaRPr lang="es-MX" sz="1600" dirty="0">
              <a:cs typeface="Arial" panose="020B0604020202020204" pitchFamily="34" charset="0"/>
            </a:endParaRP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s-MX" sz="1600" dirty="0">
                <a:cs typeface="Arial" panose="020B0604020202020204" pitchFamily="34" charset="0"/>
              </a:rPr>
              <a:t>Pacientes diabéticos  más propensos   que  los  no  diabéticos a  tener  compromiso  digital  múltiple.</a:t>
            </a:r>
          </a:p>
        </p:txBody>
      </p:sp>
    </p:spTree>
    <p:extLst>
      <p:ext uri="{BB962C8B-B14F-4D97-AF65-F5344CB8AC3E}">
        <p14:creationId xmlns:p14="http://schemas.microsoft.com/office/powerpoint/2010/main" val="4149017558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87624" y="500050"/>
            <a:ext cx="7024744" cy="1143000"/>
          </a:xfrm>
        </p:spPr>
        <p:txBody>
          <a:bodyPr>
            <a:normAutofit/>
          </a:bodyPr>
          <a:lstStyle/>
          <a:p>
            <a:pPr algn="ctr"/>
            <a:r>
              <a:rPr lang="es-MX" dirty="0" err="1" smtClean="0">
                <a:solidFill>
                  <a:srgbClr val="002060"/>
                </a:solidFill>
              </a:rPr>
              <a:t>Esclerodactilia</a:t>
            </a:r>
            <a:r>
              <a:rPr lang="es-MX" dirty="0" smtClean="0">
                <a:solidFill>
                  <a:srgbClr val="002060"/>
                </a:solidFill>
              </a:rPr>
              <a:t>  diabética</a:t>
            </a:r>
            <a:endParaRPr lang="es-MX" dirty="0">
              <a:solidFill>
                <a:srgbClr val="00206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9157" y="2373338"/>
            <a:ext cx="3984496" cy="3747376"/>
          </a:xfrm>
        </p:spPr>
        <p:txBody>
          <a:bodyPr>
            <a:normAutofit fontScale="92500" lnSpcReduction="10000"/>
          </a:bodyPr>
          <a:lstStyle/>
          <a:p>
            <a:pPr marL="365760" indent="-256032">
              <a:buFont typeface="Wingdings 3"/>
              <a:buChar char=""/>
              <a:defRPr/>
            </a:pPr>
            <a:r>
              <a:rPr lang="es-MX" sz="1800" dirty="0" smtClean="0">
                <a:solidFill>
                  <a:schemeClr val="tx1"/>
                </a:solidFill>
              </a:rPr>
              <a:t>Engrosamiento  y  estiramiento  de  la  piel   encerada, lustrosa), más  marcado en  el  dorso  de  los  dedos.</a:t>
            </a:r>
          </a:p>
          <a:p>
            <a:pPr marL="365760" indent="-256032">
              <a:buFont typeface="Wingdings 3"/>
              <a:buChar char=""/>
              <a:defRPr/>
            </a:pPr>
            <a:r>
              <a:rPr lang="es-MX" sz="1800" dirty="0" smtClean="0">
                <a:solidFill>
                  <a:schemeClr val="tx1"/>
                </a:solidFill>
              </a:rPr>
              <a:t>Se asocia  con  SMAL, aunque  puede  ocurrir sin  compromiso  articular.</a:t>
            </a:r>
          </a:p>
          <a:p>
            <a:pPr marL="365760" indent="-256032">
              <a:buFont typeface="Wingdings 3"/>
              <a:buChar char=""/>
              <a:defRPr/>
            </a:pPr>
            <a:r>
              <a:rPr lang="es-MX" sz="1800" dirty="0" smtClean="0">
                <a:solidFill>
                  <a:schemeClr val="tx1"/>
                </a:solidFill>
              </a:rPr>
              <a:t> Cambios  cutáneos   semejan  a  los de la  Esclerodermia. F. de Raynaud, ulceración, calcinosis ausentes. </a:t>
            </a:r>
            <a:r>
              <a:rPr lang="es-MX" sz="1800" dirty="0">
                <a:solidFill>
                  <a:schemeClr val="tx1"/>
                </a:solidFill>
              </a:rPr>
              <a:t>a</a:t>
            </a:r>
            <a:r>
              <a:rPr lang="es-MX" sz="1800" dirty="0" smtClean="0">
                <a:solidFill>
                  <a:schemeClr val="tx1"/>
                </a:solidFill>
              </a:rPr>
              <a:t>utoanticuerpos  negativos.</a:t>
            </a:r>
          </a:p>
          <a:p>
            <a:pPr marL="365760" indent="-256032">
              <a:buFont typeface="Wingdings 3"/>
              <a:buChar char=""/>
              <a:defRPr/>
            </a:pPr>
            <a:r>
              <a:rPr lang="es-MX" sz="1800" dirty="0" smtClean="0">
                <a:solidFill>
                  <a:schemeClr val="tx1"/>
                </a:solidFill>
              </a:rPr>
              <a:t>El control glucémico en teoría podría ser </a:t>
            </a:r>
            <a:r>
              <a:rPr lang="es-MX" sz="1800" dirty="0" err="1" smtClean="0">
                <a:solidFill>
                  <a:schemeClr val="tx1"/>
                </a:solidFill>
              </a:rPr>
              <a:t>benefico</a:t>
            </a:r>
            <a:r>
              <a:rPr lang="es-MX" sz="1800" dirty="0" smtClean="0">
                <a:solidFill>
                  <a:schemeClr val="tx1"/>
                </a:solidFill>
              </a:rPr>
              <a:t> pero no existe tratamiento especifico.</a:t>
            </a:r>
          </a:p>
          <a:p>
            <a:pPr marL="365760" indent="-256032">
              <a:buFont typeface="Wingdings 3"/>
              <a:buChar char=""/>
              <a:defRPr/>
            </a:pPr>
            <a:r>
              <a:rPr lang="es-MX" sz="1800" dirty="0" smtClean="0">
                <a:solidFill>
                  <a:schemeClr val="tx1"/>
                </a:solidFill>
              </a:rPr>
              <a:t>Correlación entre los cambios cutáneos y la duración de la DM </a:t>
            </a:r>
          </a:p>
          <a:p>
            <a:endParaRPr lang="es-MX" dirty="0"/>
          </a:p>
        </p:txBody>
      </p:sp>
      <p:pic>
        <p:nvPicPr>
          <p:cNvPr id="4" name="Picture 2" descr="http://www.iqb.es/diccio/e/images/esclerodactilia.jpg"/>
          <p:cNvPicPr>
            <a:picLocks noChangeAspect="1" noChangeArrowheads="1"/>
          </p:cNvPicPr>
          <p:nvPr/>
        </p:nvPicPr>
        <p:blipFill rotWithShape="1">
          <a:blip r:embed="rId2"/>
          <a:srcRect l="6772" t="15552" r="9784" b="7519"/>
          <a:stretch/>
        </p:blipFill>
        <p:spPr bwMode="auto">
          <a:xfrm>
            <a:off x="5115697" y="2504303"/>
            <a:ext cx="3542272" cy="2463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4 CuadroTexto"/>
          <p:cNvSpPr txBox="1"/>
          <p:nvPr/>
        </p:nvSpPr>
        <p:spPr>
          <a:xfrm>
            <a:off x="222900" y="6427113"/>
            <a:ext cx="79894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50" dirty="0" err="1" smtClean="0">
                <a:solidFill>
                  <a:schemeClr val="bg1"/>
                </a:solidFill>
              </a:rPr>
              <a:t>Arthritis</a:t>
            </a:r>
            <a:r>
              <a:rPr lang="es-MX" sz="1050" dirty="0" smtClean="0">
                <a:solidFill>
                  <a:schemeClr val="bg1"/>
                </a:solidFill>
              </a:rPr>
              <a:t> </a:t>
            </a:r>
            <a:r>
              <a:rPr lang="es-MX" sz="1050" dirty="0" err="1" smtClean="0">
                <a:solidFill>
                  <a:schemeClr val="bg1"/>
                </a:solidFill>
              </a:rPr>
              <a:t>Rheum</a:t>
            </a:r>
            <a:r>
              <a:rPr lang="es-MX" sz="1050" dirty="0">
                <a:solidFill>
                  <a:schemeClr val="bg1"/>
                </a:solidFill>
              </a:rPr>
              <a:t> </a:t>
            </a:r>
            <a:r>
              <a:rPr lang="es-MX" sz="1050" dirty="0" smtClean="0">
                <a:solidFill>
                  <a:schemeClr val="bg1"/>
                </a:solidFill>
              </a:rPr>
              <a:t>1982;25:1357</a:t>
            </a:r>
          </a:p>
          <a:p>
            <a:r>
              <a:rPr lang="es-MX" sz="1050" dirty="0" err="1" smtClean="0">
                <a:solidFill>
                  <a:schemeClr val="bg1"/>
                </a:solidFill>
              </a:rPr>
              <a:t>Diabet</a:t>
            </a:r>
            <a:r>
              <a:rPr lang="es-MX" sz="1050" dirty="0" smtClean="0">
                <a:solidFill>
                  <a:schemeClr val="bg1"/>
                </a:solidFill>
              </a:rPr>
              <a:t> </a:t>
            </a:r>
            <a:r>
              <a:rPr lang="es-MX" sz="1050" dirty="0" err="1" smtClean="0">
                <a:solidFill>
                  <a:schemeClr val="bg1"/>
                </a:solidFill>
              </a:rPr>
              <a:t>Med</a:t>
            </a:r>
            <a:r>
              <a:rPr lang="es-MX" sz="1050" dirty="0" smtClean="0">
                <a:solidFill>
                  <a:schemeClr val="bg1"/>
                </a:solidFill>
              </a:rPr>
              <a:t> 1993;10:2001</a:t>
            </a:r>
            <a:endParaRPr lang="es-MX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242335"/>
      </p:ext>
    </p:extLst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56805" y="595427"/>
            <a:ext cx="702474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MX" dirty="0" smtClean="0">
                <a:solidFill>
                  <a:srgbClr val="002060"/>
                </a:solidFill>
              </a:rPr>
              <a:t>DM y Síndrome de Movilidad Articular Limitada</a:t>
            </a:r>
            <a:endParaRPr lang="es-MX" dirty="0">
              <a:solidFill>
                <a:srgbClr val="00206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0" y="2227737"/>
            <a:ext cx="4270248" cy="3967117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Clr>
                <a:srgbClr val="C00000"/>
              </a:buClr>
            </a:pPr>
            <a:r>
              <a:rPr lang="es-MX" sz="1800" dirty="0" smtClean="0"/>
              <a:t>Inicio asintomático  posteriormente rigidez y pérdida de fuerza. Frecuencia en DM 8-58%</a:t>
            </a:r>
          </a:p>
          <a:p>
            <a:pPr>
              <a:lnSpc>
                <a:spcPct val="90000"/>
              </a:lnSpc>
              <a:buClr>
                <a:srgbClr val="C00000"/>
              </a:buClr>
            </a:pPr>
            <a:r>
              <a:rPr lang="es-MX" sz="1800" dirty="0" smtClean="0"/>
              <a:t>Localizado en manos (signo de oración), puede afectar codo, hombro, rodillas, esqueleto axial</a:t>
            </a:r>
          </a:p>
          <a:p>
            <a:pPr>
              <a:lnSpc>
                <a:spcPct val="90000"/>
              </a:lnSpc>
              <a:buClr>
                <a:srgbClr val="C00000"/>
              </a:buClr>
            </a:pPr>
            <a:r>
              <a:rPr lang="es-MX" sz="1800" dirty="0" smtClean="0"/>
              <a:t>Contractura en manos, IFP (También IFD y muñecas)</a:t>
            </a:r>
          </a:p>
          <a:p>
            <a:pPr>
              <a:lnSpc>
                <a:spcPct val="90000"/>
              </a:lnSpc>
              <a:buClr>
                <a:srgbClr val="C00000"/>
              </a:buClr>
            </a:pPr>
            <a:r>
              <a:rPr lang="es-MX" sz="1800" dirty="0" smtClean="0"/>
              <a:t>Riesgo de complicación microvascular 83% después de 16 años de DM en pacientes con SMAL y de 15% en pacientes sin esta complicación</a:t>
            </a:r>
          </a:p>
          <a:p>
            <a:pPr>
              <a:lnSpc>
                <a:spcPct val="90000"/>
              </a:lnSpc>
              <a:buClr>
                <a:srgbClr val="C00000"/>
              </a:buClr>
            </a:pPr>
            <a:r>
              <a:rPr lang="es-MX" sz="1800" dirty="0" err="1" smtClean="0"/>
              <a:t>Caracteristica</a:t>
            </a:r>
            <a:r>
              <a:rPr lang="es-MX" sz="1800" dirty="0" smtClean="0"/>
              <a:t>: </a:t>
            </a:r>
            <a:r>
              <a:rPr lang="es-MX" sz="1800" dirty="0" err="1" smtClean="0"/>
              <a:t>limitacion</a:t>
            </a:r>
            <a:r>
              <a:rPr lang="es-MX" sz="1800" dirty="0" smtClean="0"/>
              <a:t> de los movimientos articulares</a:t>
            </a:r>
            <a:endParaRPr lang="es-ES" sz="1800" dirty="0" smtClean="0"/>
          </a:p>
          <a:p>
            <a:endParaRPr lang="es-MX" dirty="0"/>
          </a:p>
        </p:txBody>
      </p:sp>
      <p:sp>
        <p:nvSpPr>
          <p:cNvPr id="4" name="3 CuadroTexto"/>
          <p:cNvSpPr txBox="1"/>
          <p:nvPr/>
        </p:nvSpPr>
        <p:spPr>
          <a:xfrm>
            <a:off x="347950" y="6472699"/>
            <a:ext cx="82089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50" dirty="0" err="1" smtClean="0">
                <a:solidFill>
                  <a:schemeClr val="bg1"/>
                </a:solidFill>
              </a:rPr>
              <a:t>Kapoor</a:t>
            </a:r>
            <a:r>
              <a:rPr lang="es-MX" sz="1050" dirty="0" smtClean="0">
                <a:solidFill>
                  <a:schemeClr val="bg1"/>
                </a:solidFill>
              </a:rPr>
              <a:t> et al. </a:t>
            </a:r>
            <a:r>
              <a:rPr lang="es-MX" sz="1050" dirty="0" err="1" smtClean="0">
                <a:solidFill>
                  <a:schemeClr val="bg1"/>
                </a:solidFill>
              </a:rPr>
              <a:t>Contractures</a:t>
            </a:r>
            <a:r>
              <a:rPr lang="es-MX" sz="1050" dirty="0" smtClean="0">
                <a:solidFill>
                  <a:schemeClr val="bg1"/>
                </a:solidFill>
              </a:rPr>
              <a:t> in DM (</a:t>
            </a:r>
            <a:r>
              <a:rPr lang="es-MX" sz="1050" dirty="0" err="1" smtClean="0">
                <a:solidFill>
                  <a:schemeClr val="bg1"/>
                </a:solidFill>
              </a:rPr>
              <a:t>small</a:t>
            </a:r>
            <a:r>
              <a:rPr lang="es-MX" sz="1050" dirty="0" smtClean="0">
                <a:solidFill>
                  <a:schemeClr val="bg1"/>
                </a:solidFill>
              </a:rPr>
              <a:t>) </a:t>
            </a:r>
            <a:r>
              <a:rPr lang="es-MX" sz="1050" dirty="0" err="1" smtClean="0">
                <a:solidFill>
                  <a:schemeClr val="bg1"/>
                </a:solidFill>
              </a:rPr>
              <a:t>Arthritis</a:t>
            </a:r>
            <a:r>
              <a:rPr lang="es-MX" sz="1050" dirty="0" smtClean="0">
                <a:solidFill>
                  <a:schemeClr val="bg1"/>
                </a:solidFill>
              </a:rPr>
              <a:t> </a:t>
            </a:r>
            <a:r>
              <a:rPr lang="es-MX" sz="1050" dirty="0" err="1" smtClean="0">
                <a:solidFill>
                  <a:schemeClr val="bg1"/>
                </a:solidFill>
              </a:rPr>
              <a:t>Rheum</a:t>
            </a:r>
            <a:r>
              <a:rPr lang="es-MX" sz="1050" dirty="0" smtClean="0">
                <a:solidFill>
                  <a:schemeClr val="bg1"/>
                </a:solidFill>
              </a:rPr>
              <a:t> 1982;25:1357</a:t>
            </a:r>
            <a:endParaRPr lang="es-MX" sz="1050" dirty="0">
              <a:solidFill>
                <a:schemeClr val="bg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9315" t="6835" r="17227" b="22788"/>
          <a:stretch/>
        </p:blipFill>
        <p:spPr>
          <a:xfrm>
            <a:off x="1351006" y="2018270"/>
            <a:ext cx="1968843" cy="388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24423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90903" y="873211"/>
            <a:ext cx="7024744" cy="546328"/>
          </a:xfrm>
        </p:spPr>
        <p:txBody>
          <a:bodyPr>
            <a:noAutofit/>
          </a:bodyPr>
          <a:lstStyle/>
          <a:p>
            <a:pPr algn="ctr"/>
            <a:r>
              <a:rPr lang="es-MX" sz="2400" dirty="0" smtClean="0">
                <a:solidFill>
                  <a:srgbClr val="002060"/>
                </a:solidFill>
              </a:rPr>
              <a:t>DM: Síndrome de movilidad articular limitada (SMAL)</a:t>
            </a:r>
            <a:endParaRPr lang="es-MX" sz="2400" dirty="0">
              <a:solidFill>
                <a:srgbClr val="00206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158" y="2143117"/>
            <a:ext cx="8503920" cy="1522722"/>
          </a:xfrm>
        </p:spPr>
        <p:txBody>
          <a:bodyPr>
            <a:normAutofit fontScale="92500" lnSpcReduction="20000"/>
          </a:bodyPr>
          <a:lstStyle/>
          <a:p>
            <a:r>
              <a:rPr lang="es-MX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Ocurre tanto en Diabetes </a:t>
            </a:r>
            <a:r>
              <a:rPr lang="es-MX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Mellitus</a:t>
            </a:r>
            <a:r>
              <a:rPr lang="es-MX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1 y 2</a:t>
            </a:r>
          </a:p>
          <a:p>
            <a:r>
              <a:rPr lang="es-MX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Mayor riesgo relacionado con la duración de la Diabetes y el aumento de la HbA1c.</a:t>
            </a:r>
          </a:p>
          <a:p>
            <a:r>
              <a:rPr lang="es-MX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Puede presentarse en etapa temprana de la Diabetes</a:t>
            </a:r>
          </a:p>
          <a:p>
            <a:r>
              <a:rPr lang="es-MX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su prevalencia aumenta con la edad, el tabaquismo y consumo de alcohol en Diabéticos y no Diabéticos.</a:t>
            </a:r>
            <a:endParaRPr lang="es-MX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0" y="6550716"/>
            <a:ext cx="76328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dirty="0" err="1" smtClean="0">
                <a:solidFill>
                  <a:schemeClr val="bg1"/>
                </a:solidFill>
              </a:rPr>
              <a:t>Arkkila</a:t>
            </a:r>
            <a:r>
              <a:rPr lang="es-MX" sz="1000" dirty="0" smtClean="0">
                <a:solidFill>
                  <a:schemeClr val="bg1"/>
                </a:solidFill>
              </a:rPr>
              <a:t> PE. </a:t>
            </a:r>
            <a:r>
              <a:rPr lang="es-MX" sz="1000" dirty="0" err="1" smtClean="0">
                <a:solidFill>
                  <a:schemeClr val="bg1"/>
                </a:solidFill>
              </a:rPr>
              <a:t>Limited</a:t>
            </a:r>
            <a:r>
              <a:rPr lang="es-MX" sz="1000" dirty="0" smtClean="0">
                <a:solidFill>
                  <a:schemeClr val="bg1"/>
                </a:solidFill>
              </a:rPr>
              <a:t> </a:t>
            </a:r>
            <a:r>
              <a:rPr lang="es-MX" sz="1000" dirty="0" err="1" smtClean="0">
                <a:solidFill>
                  <a:schemeClr val="bg1"/>
                </a:solidFill>
              </a:rPr>
              <a:t>joint</a:t>
            </a:r>
            <a:r>
              <a:rPr lang="es-MX" sz="1000" dirty="0" smtClean="0">
                <a:solidFill>
                  <a:schemeClr val="bg1"/>
                </a:solidFill>
              </a:rPr>
              <a:t> </a:t>
            </a:r>
            <a:r>
              <a:rPr lang="es-MX" sz="1000" dirty="0" err="1" smtClean="0">
                <a:solidFill>
                  <a:schemeClr val="bg1"/>
                </a:solidFill>
              </a:rPr>
              <a:t>mobility</a:t>
            </a:r>
            <a:r>
              <a:rPr lang="es-MX" sz="1000" dirty="0" smtClean="0">
                <a:solidFill>
                  <a:schemeClr val="bg1"/>
                </a:solidFill>
              </a:rPr>
              <a:t> in </a:t>
            </a:r>
            <a:r>
              <a:rPr lang="es-MX" sz="1000" dirty="0" err="1" smtClean="0">
                <a:solidFill>
                  <a:schemeClr val="bg1"/>
                </a:solidFill>
              </a:rPr>
              <a:t>type</a:t>
            </a:r>
            <a:r>
              <a:rPr lang="es-MX" sz="1000" dirty="0" smtClean="0">
                <a:solidFill>
                  <a:schemeClr val="bg1"/>
                </a:solidFill>
              </a:rPr>
              <a:t> 1 </a:t>
            </a:r>
            <a:r>
              <a:rPr lang="es-MX" sz="1000" dirty="0" err="1" smtClean="0">
                <a:solidFill>
                  <a:schemeClr val="bg1"/>
                </a:solidFill>
              </a:rPr>
              <a:t>Diabetic</a:t>
            </a:r>
            <a:r>
              <a:rPr lang="es-MX" sz="1000" dirty="0" smtClean="0">
                <a:solidFill>
                  <a:schemeClr val="bg1"/>
                </a:solidFill>
              </a:rPr>
              <a:t> </a:t>
            </a:r>
            <a:r>
              <a:rPr lang="es-MX" sz="1000" dirty="0" err="1" smtClean="0">
                <a:solidFill>
                  <a:schemeClr val="bg1"/>
                </a:solidFill>
              </a:rPr>
              <a:t>Patiens</a:t>
            </a:r>
            <a:r>
              <a:rPr lang="es-MX" sz="1000" dirty="0" smtClean="0">
                <a:solidFill>
                  <a:schemeClr val="bg1"/>
                </a:solidFill>
              </a:rPr>
              <a:t>: </a:t>
            </a:r>
            <a:r>
              <a:rPr lang="es-MX" sz="1000" dirty="0" err="1" smtClean="0">
                <a:solidFill>
                  <a:schemeClr val="bg1"/>
                </a:solidFill>
              </a:rPr>
              <a:t>Correlation</a:t>
            </a:r>
            <a:r>
              <a:rPr lang="es-MX" sz="1000" dirty="0" smtClean="0">
                <a:solidFill>
                  <a:schemeClr val="bg1"/>
                </a:solidFill>
              </a:rPr>
              <a:t> to </a:t>
            </a:r>
            <a:r>
              <a:rPr lang="es-MX" sz="1000" dirty="0" err="1" smtClean="0">
                <a:solidFill>
                  <a:schemeClr val="bg1"/>
                </a:solidFill>
              </a:rPr>
              <a:t>other</a:t>
            </a:r>
            <a:r>
              <a:rPr lang="es-MX" sz="1000" dirty="0" smtClean="0">
                <a:solidFill>
                  <a:schemeClr val="bg1"/>
                </a:solidFill>
              </a:rPr>
              <a:t> </a:t>
            </a:r>
            <a:r>
              <a:rPr lang="es-MX" sz="1000" dirty="0" err="1" smtClean="0">
                <a:solidFill>
                  <a:schemeClr val="bg1"/>
                </a:solidFill>
              </a:rPr>
              <a:t>Diabetec</a:t>
            </a:r>
            <a:r>
              <a:rPr lang="es-MX" sz="1000" dirty="0" smtClean="0">
                <a:solidFill>
                  <a:schemeClr val="bg1"/>
                </a:solidFill>
              </a:rPr>
              <a:t> </a:t>
            </a:r>
            <a:r>
              <a:rPr lang="es-MX" sz="1000" dirty="0" err="1" smtClean="0">
                <a:solidFill>
                  <a:schemeClr val="bg1"/>
                </a:solidFill>
              </a:rPr>
              <a:t>Complication</a:t>
            </a:r>
            <a:r>
              <a:rPr lang="es-MX" sz="1000" dirty="0" smtClean="0">
                <a:solidFill>
                  <a:schemeClr val="bg1"/>
                </a:solidFill>
              </a:rPr>
              <a:t> J. Inter </a:t>
            </a:r>
            <a:r>
              <a:rPr lang="es-MX" sz="1000" dirty="0" err="1" smtClean="0">
                <a:solidFill>
                  <a:schemeClr val="bg1"/>
                </a:solidFill>
              </a:rPr>
              <a:t>Med</a:t>
            </a:r>
            <a:r>
              <a:rPr lang="es-MX" sz="1000" dirty="0" smtClean="0">
                <a:solidFill>
                  <a:schemeClr val="bg1"/>
                </a:solidFill>
              </a:rPr>
              <a:t> 994;236:215</a:t>
            </a:r>
            <a:endParaRPr lang="es-MX" sz="1000" dirty="0">
              <a:solidFill>
                <a:schemeClr val="bg1"/>
              </a:solidFill>
            </a:endParaRPr>
          </a:p>
        </p:txBody>
      </p:sp>
      <p:pic>
        <p:nvPicPr>
          <p:cNvPr id="5" name="Imagen 4" descr="Recorte de pantalla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183" y="4177387"/>
            <a:ext cx="2467057" cy="1648591"/>
          </a:xfrm>
          <a:prstGeom prst="rect">
            <a:avLst/>
          </a:prstGeom>
        </p:spPr>
      </p:pic>
      <p:pic>
        <p:nvPicPr>
          <p:cNvPr id="6" name="Picture 2" descr="Image"/>
          <p:cNvPicPr>
            <a:picLocks noChangeAspect="1" noChangeArrowheads="1"/>
          </p:cNvPicPr>
          <p:nvPr/>
        </p:nvPicPr>
        <p:blipFill rotWithShape="1">
          <a:blip r:embed="rId3"/>
          <a:srcRect l="50170" r="1"/>
          <a:stretch/>
        </p:blipFill>
        <p:spPr bwMode="auto">
          <a:xfrm>
            <a:off x="4464908" y="4263548"/>
            <a:ext cx="2750726" cy="1434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uadroTexto 6"/>
          <p:cNvSpPr txBox="1"/>
          <p:nvPr/>
        </p:nvSpPr>
        <p:spPr>
          <a:xfrm>
            <a:off x="127892" y="5906184"/>
            <a:ext cx="79165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/>
              <a:t>Patología completa: deposito anormal de colágena en el tejido conjuntivo alrededor de la articulación</a:t>
            </a:r>
            <a:endParaRPr lang="es-MX" sz="1400" dirty="0"/>
          </a:p>
        </p:txBody>
      </p:sp>
    </p:spTree>
    <p:extLst>
      <p:ext uri="{BB962C8B-B14F-4D97-AF65-F5344CB8AC3E}">
        <p14:creationId xmlns:p14="http://schemas.microsoft.com/office/powerpoint/2010/main" val="65306602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ción">
  <a:themeElements>
    <a:clrScheme name="Retrospección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339</TotalTime>
  <Words>1731</Words>
  <Application>Microsoft Office PowerPoint</Application>
  <PresentationFormat>Presentación en pantalla (4:3)</PresentationFormat>
  <Paragraphs>184</Paragraphs>
  <Slides>23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23</vt:i4>
      </vt:variant>
    </vt:vector>
  </HeadingPairs>
  <TitlesOfParts>
    <vt:vector size="32" baseType="lpstr">
      <vt:lpstr>Arial</vt:lpstr>
      <vt:lpstr>Calibri</vt:lpstr>
      <vt:lpstr>Calibri Light</vt:lpstr>
      <vt:lpstr>Georgia</vt:lpstr>
      <vt:lpstr>Wingdings</vt:lpstr>
      <vt:lpstr>Wingdings 3</vt:lpstr>
      <vt:lpstr>Retrospección</vt:lpstr>
      <vt:lpstr>Image Document</vt:lpstr>
      <vt:lpstr>CorelDRAW</vt:lpstr>
      <vt:lpstr> DR. JOSE A. CETINA MANZANILLA</vt:lpstr>
      <vt:lpstr>Manifestaciones Musculoesqueléticas en la Diabetes Mellitus</vt:lpstr>
      <vt:lpstr>LOS PROBLEMAS REUMATICOS EN LA DIABETES MELLITUS</vt:lpstr>
      <vt:lpstr>Síndrome del túnel del Carpo</vt:lpstr>
      <vt:lpstr>Contractura  de Dupuytren</vt:lpstr>
      <vt:lpstr>TENOSINOVITIS  FLEXORA ESTENOSANTE ( DEDO  EN  GATILLO )</vt:lpstr>
      <vt:lpstr>Esclerodactilia  diabética</vt:lpstr>
      <vt:lpstr>DM y Síndrome de Movilidad Articular Limitada</vt:lpstr>
      <vt:lpstr>DM: Síndrome de movilidad articular limitada (SMAL)</vt:lpstr>
      <vt:lpstr>MANIFESTACIONES DE LA DISTROFIA SIMPATICA REFLEJA</vt:lpstr>
      <vt:lpstr>CAPSULITIS  ADHESIVA HOMBRO  CONGELADO</vt:lpstr>
      <vt:lpstr>Extremidades Inferiores</vt:lpstr>
      <vt:lpstr>NEUROARTROPATIA DIABETICA</vt:lpstr>
      <vt:lpstr>NEUROARTROPATIA  DIABETICA</vt:lpstr>
      <vt:lpstr>Diabetes Mellitus. Mal Perforante Plantar</vt:lpstr>
      <vt:lpstr>INFARTO  MUSCULAR  DIABETICO</vt:lpstr>
      <vt:lpstr>COMPLICACIONES MUSCULOESQUELETICAS Y REUMATOLOGICAS EN LA DIABETES MELLITUS</vt:lpstr>
      <vt:lpstr>OSTEOARTRITIS. ENFERMEDAD ARTICULAR DEGENERATIVA</vt:lpstr>
      <vt:lpstr>GOTA</vt:lpstr>
      <vt:lpstr>Artritis reumatoide y Diabetes</vt:lpstr>
      <vt:lpstr>DIABETES Y OSTEOPOROSIS</vt:lpstr>
      <vt:lpstr>Conclusiones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SINDROME DE SJÖGREN</dc:title>
  <dc:creator>Dr. José Cetina</dc:creator>
  <cp:lastModifiedBy>Dr. José Cetina</cp:lastModifiedBy>
  <cp:revision>33</cp:revision>
  <cp:lastPrinted>2017-03-19T17:43:45Z</cp:lastPrinted>
  <dcterms:created xsi:type="dcterms:W3CDTF">2016-11-21T16:51:43Z</dcterms:created>
  <dcterms:modified xsi:type="dcterms:W3CDTF">2017-05-28T15:48:19Z</dcterms:modified>
</cp:coreProperties>
</file>