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2" r:id="rId3"/>
    <p:sldId id="259" r:id="rId4"/>
    <p:sldId id="273" r:id="rId5"/>
    <p:sldId id="258" r:id="rId6"/>
    <p:sldId id="260" r:id="rId7"/>
    <p:sldId id="261" r:id="rId8"/>
    <p:sldId id="262" r:id="rId9"/>
    <p:sldId id="263" r:id="rId10"/>
    <p:sldId id="264" r:id="rId11"/>
    <p:sldId id="271" r:id="rId12"/>
    <p:sldId id="265" r:id="rId13"/>
    <p:sldId id="266" r:id="rId14"/>
    <p:sldId id="268" r:id="rId15"/>
    <p:sldId id="269" r:id="rId16"/>
    <p:sldId id="270" r:id="rId17"/>
    <p:sldId id="274" r:id="rId18"/>
    <p:sldId id="267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717" autoAdjust="0"/>
  </p:normalViewPr>
  <p:slideViewPr>
    <p:cSldViewPr>
      <p:cViewPr varScale="1">
        <p:scale>
          <a:sx n="105" d="100"/>
          <a:sy n="105" d="100"/>
        </p:scale>
        <p:origin x="-6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850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noProof="0" smtClean="0"/>
              <a:t>Haga clic para cambiar el estilo de título	</a:t>
            </a:r>
          </a:p>
        </p:txBody>
      </p:sp>
      <p:sp>
        <p:nvSpPr>
          <p:cNvPr id="850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10E97-9378-4C1F-819C-E8FC65B8C9F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C8DF8-9EC2-43DD-8EC3-62FD2B8B801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6776-55C6-4FCB-B0C0-E1CC5282AA5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84C9D-CC21-4374-8492-BD0BFFEF31B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29CD1-9760-4BDD-A061-5AE9E500F69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2DDE0-10A4-4128-8679-8CB6CB6486F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23A9-8FE6-4BC7-A304-0D936AEE201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E517-F941-484F-A114-AD362EE106C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CBD84-5822-4039-9666-6B4367F1872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A4087-4CF0-4089-8334-BDAE2FD42F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63DD9-39E0-4F54-8E4C-A0A3ED6C336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ACC33B-DAE3-4802-94AC-3E1B4546DB21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839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mx/url?sa=i&amp;rct=j&amp;q=&amp;esrc=s&amp;source=images&amp;cd=&amp;ved=0CAcQjRxqFQoTCIS1v5i40cgCFQjzgAodPo8HsQ&amp;url=http://www.elsevier.es/es-revista-gaceta-mexicana-oncologia-305-articulo-trasplante-celulas-progenitoras-hematopoyeticas-tcph--90227013&amp;psig=AFQjCNGEqFiHMLIkL7cuMh_OMGkLWVtLLw&amp;ust=144544387105428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9975" y="1700808"/>
            <a:ext cx="6651625" cy="2664296"/>
          </a:xfrm>
        </p:spPr>
        <p:txBody>
          <a:bodyPr/>
          <a:lstStyle/>
          <a:p>
            <a:pPr algn="just" eaLnBrk="1" hangingPunct="1"/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_tradnl" sz="2400" dirty="0" smtClean="0">
                <a:latin typeface="+mn-lt"/>
                <a:cs typeface="Times New Roman" pitchFamily="18" charset="0"/>
              </a:rPr>
              <a:t>Comparación de la efectividad de movilización de células hematopoyéticas  con quimioterapia y </a:t>
            </a:r>
            <a:r>
              <a:rPr lang="es-ES_tradnl" sz="2400" dirty="0" err="1" smtClean="0">
                <a:latin typeface="+mn-lt"/>
                <a:cs typeface="Times New Roman" pitchFamily="18" charset="0"/>
              </a:rPr>
              <a:t>filgrastim</a:t>
            </a:r>
            <a:r>
              <a:rPr lang="es-ES_tradnl" sz="2400" dirty="0" smtClean="0">
                <a:latin typeface="+mn-lt"/>
                <a:cs typeface="Times New Roman" pitchFamily="18" charset="0"/>
              </a:rPr>
              <a:t> o </a:t>
            </a:r>
            <a:r>
              <a:rPr lang="es-ES_tradnl" sz="2400" dirty="0" err="1" smtClean="0">
                <a:latin typeface="+mn-lt"/>
                <a:cs typeface="Times New Roman" pitchFamily="18" charset="0"/>
              </a:rPr>
              <a:t>filgrastim</a:t>
            </a:r>
            <a:r>
              <a:rPr lang="es-ES_tradnl" sz="2400" dirty="0" smtClean="0">
                <a:latin typeface="+mn-lt"/>
                <a:cs typeface="Times New Roman" pitchFamily="18" charset="0"/>
              </a:rPr>
              <a:t> solo para auto-trasplante en pacientes con linfoma.</a:t>
            </a:r>
            <a:endParaRPr lang="es-ES" sz="24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4221088"/>
            <a:ext cx="7704137" cy="2016224"/>
          </a:xfrm>
        </p:spPr>
        <p:txBody>
          <a:bodyPr/>
          <a:lstStyle/>
          <a:p>
            <a:pPr algn="ctr" eaLnBrk="1" hangingPunct="1"/>
            <a:endParaRPr lang="es-ES_tradnl" sz="2400" dirty="0" smtClean="0">
              <a:latin typeface="+mj-lt"/>
            </a:endParaRPr>
          </a:p>
          <a:p>
            <a:pPr algn="ctr" eaLnBrk="1" hangingPunct="1"/>
            <a:r>
              <a:rPr lang="es-ES_tradnl" sz="2400" dirty="0" smtClean="0">
                <a:latin typeface="+mj-lt"/>
                <a:cs typeface="Times New Roman" pitchFamily="18" charset="0"/>
              </a:rPr>
              <a:t>Dr. Cesar Homero Gutiérrez Aguirre</a:t>
            </a:r>
          </a:p>
          <a:p>
            <a:pPr algn="ctr" eaLnBrk="1" hangingPunct="1"/>
            <a:r>
              <a:rPr lang="es-ES_tradnl" sz="1800" dirty="0" smtClean="0">
                <a:latin typeface="+mj-lt"/>
                <a:cs typeface="Times New Roman" pitchFamily="18" charset="0"/>
              </a:rPr>
              <a:t>Profesor del Servicio de Hematología</a:t>
            </a:r>
          </a:p>
          <a:p>
            <a:pPr algn="ctr" eaLnBrk="1" hangingPunct="1"/>
            <a:r>
              <a:rPr lang="es-ES_tradnl" sz="1800" dirty="0" smtClean="0">
                <a:latin typeface="+mj-lt"/>
                <a:cs typeface="Times New Roman" pitchFamily="18" charset="0"/>
              </a:rPr>
              <a:t>Hospital Universitario “Dr. José Eleuterio González”</a:t>
            </a:r>
          </a:p>
          <a:p>
            <a:pPr algn="ctr" eaLnBrk="1" hangingPunct="1"/>
            <a:r>
              <a:rPr lang="es-ES_tradnl" sz="1800" dirty="0" smtClean="0">
                <a:latin typeface="+mj-lt"/>
                <a:cs typeface="Times New Roman" pitchFamily="18" charset="0"/>
              </a:rPr>
              <a:t>Universidad Autónoma de Nuevo león</a:t>
            </a:r>
          </a:p>
          <a:p>
            <a:pPr algn="ctr" eaLnBrk="1" hangingPunct="1"/>
            <a:endParaRPr lang="es-ES_tradnl" sz="2800" dirty="0" smtClean="0"/>
          </a:p>
          <a:p>
            <a:pPr algn="ctr" eaLnBrk="1" hangingPunct="1"/>
            <a:r>
              <a:rPr lang="es-ES" sz="1800" dirty="0" smtClean="0"/>
              <a:t> </a:t>
            </a:r>
            <a:endParaRPr lang="es-MX" sz="1800" dirty="0" smtClean="0"/>
          </a:p>
          <a:p>
            <a:pPr algn="ctr" eaLnBrk="1" hangingPunct="1"/>
            <a:endParaRPr lang="es-ES_tradnl" sz="2800" dirty="0" smtClean="0"/>
          </a:p>
          <a:p>
            <a:pPr eaLnBrk="1" hangingPunct="1"/>
            <a:endParaRPr lang="es-ES_tradnl" sz="2000" dirty="0" smtClean="0"/>
          </a:p>
        </p:txBody>
      </p:sp>
      <p:pic>
        <p:nvPicPr>
          <p:cNvPr id="6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377945" cy="137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4427" t="22975" r="83025" b="61617"/>
          <a:stretch>
            <a:fillRect/>
          </a:stretch>
        </p:blipFill>
        <p:spPr bwMode="auto">
          <a:xfrm>
            <a:off x="179512" y="116632"/>
            <a:ext cx="1392546" cy="12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 descr="LOGO CCC HEMATOLOG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2218" y="116632"/>
            <a:ext cx="1439862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23528"/>
          </a:xfrm>
        </p:spPr>
        <p:txBody>
          <a:bodyPr/>
          <a:lstStyle/>
          <a:p>
            <a:pPr algn="ctr"/>
            <a:r>
              <a:rPr lang="es-MX" sz="2800" dirty="0" smtClean="0"/>
              <a:t>Características de los pacientes incluidos</a:t>
            </a:r>
            <a:endParaRPr lang="es-MX" sz="2800" dirty="0"/>
          </a:p>
        </p:txBody>
      </p:sp>
      <p:grpSp>
        <p:nvGrpSpPr>
          <p:cNvPr id="24" name="23 Grupo"/>
          <p:cNvGrpSpPr/>
          <p:nvPr/>
        </p:nvGrpSpPr>
        <p:grpSpPr>
          <a:xfrm>
            <a:off x="179512" y="1700808"/>
            <a:ext cx="8856984" cy="3888432"/>
            <a:chOff x="179512" y="1700808"/>
            <a:chExt cx="8856984" cy="3888432"/>
          </a:xfrm>
        </p:grpSpPr>
        <p:sp>
          <p:nvSpPr>
            <p:cNvPr id="4" name="3 CuadroTexto"/>
            <p:cNvSpPr txBox="1"/>
            <p:nvPr/>
          </p:nvSpPr>
          <p:spPr>
            <a:xfrm>
              <a:off x="179512" y="3286725"/>
              <a:ext cx="2159566" cy="646331"/>
            </a:xfrm>
            <a:prstGeom prst="rect">
              <a:avLst/>
            </a:prstGeom>
            <a:noFill/>
            <a:ln cmpd="sng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s-MX" dirty="0" smtClean="0"/>
                <a:t>Pacientes incluidos</a:t>
              </a:r>
            </a:p>
            <a:p>
              <a:pPr algn="ctr"/>
              <a:r>
                <a:rPr lang="es-MX" dirty="0" smtClean="0"/>
                <a:t>n=47</a:t>
              </a:r>
              <a:endParaRPr lang="es-MX" dirty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2771800" y="1986806"/>
              <a:ext cx="2952328" cy="1154162"/>
            </a:xfrm>
            <a:prstGeom prst="rect">
              <a:avLst/>
            </a:prstGeom>
            <a:noFill/>
            <a:ln cmpd="sng">
              <a:solidFill>
                <a:schemeClr val="tx1"/>
              </a:solidFill>
            </a:ln>
          </p:spPr>
          <p:txBody>
            <a:bodyPr wrap="square" bIns="0" rtlCol="0" anchor="ctr" anchorCtr="1">
              <a:spAutoFit/>
            </a:bodyPr>
            <a:lstStyle/>
            <a:p>
              <a:r>
                <a:rPr lang="es-MX" dirty="0" smtClean="0"/>
                <a:t>Linfoma de </a:t>
              </a:r>
              <a:r>
                <a:rPr lang="es-MX" dirty="0" err="1" smtClean="0"/>
                <a:t>Hodgkin</a:t>
              </a:r>
              <a:r>
                <a:rPr lang="es-MX" dirty="0" smtClean="0"/>
                <a:t>: 24</a:t>
              </a:r>
            </a:p>
            <a:p>
              <a:r>
                <a:rPr lang="es-MX" dirty="0" smtClean="0"/>
                <a:t>Sexo (M/F): 13/11</a:t>
              </a:r>
            </a:p>
            <a:p>
              <a:r>
                <a:rPr lang="es-MX" dirty="0" smtClean="0"/>
                <a:t>Edad: 24.5 años (7-57)</a:t>
              </a:r>
            </a:p>
            <a:p>
              <a:endParaRPr lang="es-MX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2771800" y="4112059"/>
              <a:ext cx="2952328" cy="1154162"/>
            </a:xfrm>
            <a:prstGeom prst="rect">
              <a:avLst/>
            </a:prstGeom>
            <a:noFill/>
            <a:ln cmpd="sng">
              <a:solidFill>
                <a:schemeClr val="tx1"/>
              </a:solidFill>
            </a:ln>
          </p:spPr>
          <p:txBody>
            <a:bodyPr wrap="square" bIns="0" rtlCol="0" anchor="ctr" anchorCtr="1">
              <a:spAutoFit/>
            </a:bodyPr>
            <a:lstStyle/>
            <a:p>
              <a:r>
                <a:rPr lang="es-MX" dirty="0" smtClean="0"/>
                <a:t>Linfoma No </a:t>
              </a:r>
              <a:r>
                <a:rPr lang="es-MX" dirty="0" err="1" smtClean="0"/>
                <a:t>Hodgkin</a:t>
              </a:r>
              <a:r>
                <a:rPr lang="es-MX" dirty="0" smtClean="0"/>
                <a:t>: 23</a:t>
              </a:r>
            </a:p>
            <a:p>
              <a:r>
                <a:rPr lang="es-MX" dirty="0" smtClean="0"/>
                <a:t>Sexo (M/F): 12/11</a:t>
              </a:r>
            </a:p>
            <a:p>
              <a:r>
                <a:rPr lang="es-MX" dirty="0" smtClean="0"/>
                <a:t>Edad: 46 años (20 a 66)</a:t>
              </a:r>
            </a:p>
            <a:p>
              <a:endParaRPr lang="es-MX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6158785" y="1700808"/>
              <a:ext cx="2877711" cy="369332"/>
            </a:xfrm>
            <a:prstGeom prst="rect">
              <a:avLst/>
            </a:prstGeom>
            <a:noFill/>
            <a:ln cmpd="sng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Quimioterapia: 15 (62.5%)</a:t>
              </a:r>
              <a:endParaRPr lang="es-MX" dirty="0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6123315" y="2987660"/>
              <a:ext cx="2121093" cy="369332"/>
            </a:xfrm>
            <a:prstGeom prst="rect">
              <a:avLst/>
            </a:prstGeom>
            <a:noFill/>
            <a:ln cmpd="sng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MX" dirty="0" err="1" smtClean="0"/>
                <a:t>Filgrastim</a:t>
              </a:r>
              <a:r>
                <a:rPr lang="es-MX" dirty="0" smtClean="0"/>
                <a:t>: 9 (37%)</a:t>
              </a:r>
              <a:endParaRPr lang="es-MX" dirty="0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6119346" y="3851756"/>
              <a:ext cx="2557110" cy="369332"/>
            </a:xfrm>
            <a:prstGeom prst="rect">
              <a:avLst/>
            </a:prstGeom>
            <a:noFill/>
            <a:ln cmpd="sng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Quimioterapia: 6 (26%)</a:t>
              </a:r>
              <a:endParaRPr lang="es-MX" dirty="0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6139090" y="5219908"/>
              <a:ext cx="2249334" cy="369332"/>
            </a:xfrm>
            <a:prstGeom prst="rect">
              <a:avLst/>
            </a:prstGeom>
            <a:noFill/>
            <a:ln cmpd="sng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MX" dirty="0" err="1" smtClean="0"/>
                <a:t>Filgrastim</a:t>
              </a:r>
              <a:r>
                <a:rPr lang="es-MX" dirty="0" smtClean="0"/>
                <a:t>: 17 (74%)</a:t>
              </a:r>
              <a:endParaRPr lang="es-MX" dirty="0"/>
            </a:p>
          </p:txBody>
        </p:sp>
        <p:cxnSp>
          <p:nvCxnSpPr>
            <p:cNvPr id="13" name="12 Conector recto de flecha"/>
            <p:cNvCxnSpPr/>
            <p:nvPr/>
          </p:nvCxnSpPr>
          <p:spPr>
            <a:xfrm flipV="1">
              <a:off x="5796136" y="2132856"/>
              <a:ext cx="360040" cy="36004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 de flecha"/>
            <p:cNvCxnSpPr/>
            <p:nvPr/>
          </p:nvCxnSpPr>
          <p:spPr>
            <a:xfrm>
              <a:off x="5796136" y="2492896"/>
              <a:ext cx="432048" cy="43204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 de flecha"/>
            <p:cNvCxnSpPr/>
            <p:nvPr/>
          </p:nvCxnSpPr>
          <p:spPr>
            <a:xfrm>
              <a:off x="5796136" y="4653136"/>
              <a:ext cx="432048" cy="43204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 de flecha"/>
            <p:cNvCxnSpPr/>
            <p:nvPr/>
          </p:nvCxnSpPr>
          <p:spPr>
            <a:xfrm flipV="1">
              <a:off x="5796136" y="4293096"/>
              <a:ext cx="432048" cy="36004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/>
            <p:nvPr/>
          </p:nvCxnSpPr>
          <p:spPr>
            <a:xfrm flipV="1">
              <a:off x="2411760" y="3140968"/>
              <a:ext cx="360040" cy="43204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 de flecha"/>
            <p:cNvCxnSpPr/>
            <p:nvPr/>
          </p:nvCxnSpPr>
          <p:spPr>
            <a:xfrm>
              <a:off x="2411760" y="3573016"/>
              <a:ext cx="360040" cy="50405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 l="7500" t="14063" r="46250" b="37500"/>
          <a:stretch>
            <a:fillRect/>
          </a:stretch>
        </p:blipFill>
        <p:spPr bwMode="auto">
          <a:xfrm>
            <a:off x="35496" y="3356992"/>
            <a:ext cx="350980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14 Grupo"/>
          <p:cNvGrpSpPr/>
          <p:nvPr/>
        </p:nvGrpSpPr>
        <p:grpSpPr>
          <a:xfrm>
            <a:off x="1619672" y="404664"/>
            <a:ext cx="7488832" cy="6120680"/>
            <a:chOff x="1619672" y="404664"/>
            <a:chExt cx="7488832" cy="6120680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356" t="12644" r="8966" b="40230"/>
            <a:stretch>
              <a:fillRect/>
            </a:stretch>
          </p:blipFill>
          <p:spPr bwMode="auto">
            <a:xfrm>
              <a:off x="1619672" y="404664"/>
              <a:ext cx="6048672" cy="252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22973" t="21959" r="9459" b="32433"/>
            <a:stretch>
              <a:fillRect/>
            </a:stretch>
          </p:blipFill>
          <p:spPr bwMode="auto">
            <a:xfrm>
              <a:off x="3491880" y="3356992"/>
              <a:ext cx="5472608" cy="316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10 Flecha izquierda"/>
            <p:cNvSpPr/>
            <p:nvPr/>
          </p:nvSpPr>
          <p:spPr>
            <a:xfrm>
              <a:off x="2699792" y="4941168"/>
              <a:ext cx="288032" cy="144016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11 Flecha izquierda"/>
            <p:cNvSpPr/>
            <p:nvPr/>
          </p:nvSpPr>
          <p:spPr>
            <a:xfrm>
              <a:off x="1835696" y="3933056"/>
              <a:ext cx="288032" cy="144016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12 Flecha izquierda"/>
            <p:cNvSpPr/>
            <p:nvPr/>
          </p:nvSpPr>
          <p:spPr>
            <a:xfrm>
              <a:off x="8820472" y="5013176"/>
              <a:ext cx="288032" cy="144016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13 Flecha izquierda"/>
            <p:cNvSpPr/>
            <p:nvPr/>
          </p:nvSpPr>
          <p:spPr>
            <a:xfrm>
              <a:off x="8820472" y="5445224"/>
              <a:ext cx="288032" cy="144016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55576"/>
          </a:xfrm>
        </p:spPr>
        <p:txBody>
          <a:bodyPr/>
          <a:lstStyle/>
          <a:p>
            <a:pPr algn="ctr"/>
            <a:r>
              <a:rPr lang="es-MX" sz="3200" dirty="0" smtClean="0"/>
              <a:t>Esquema de movilización celular</a:t>
            </a:r>
            <a:endParaRPr lang="es-MX" sz="32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95536" y="1412775"/>
          <a:ext cx="8280920" cy="5112568"/>
        </p:xfrm>
        <a:graphic>
          <a:graphicData uri="http://schemas.openxmlformats.org/drawingml/2006/table">
            <a:tbl>
              <a:tblPr/>
              <a:tblGrid>
                <a:gridCol w="2219873"/>
                <a:gridCol w="4911469"/>
                <a:gridCol w="1149578"/>
              </a:tblGrid>
              <a:tr h="3765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latin typeface="Arial"/>
                          <a:ea typeface="Times New Roman"/>
                          <a:cs typeface="Times New Roman"/>
                        </a:rPr>
                        <a:t>Esquema</a:t>
                      </a:r>
                      <a:endParaRPr lang="es-MX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Dosis</a:t>
                      </a:r>
                      <a:endParaRPr lang="es-MX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n= 47</a:t>
                      </a:r>
                      <a:endParaRPr lang="es-MX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7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latin typeface="Arial"/>
                          <a:ea typeface="Times New Roman"/>
                          <a:cs typeface="Times New Roman"/>
                        </a:rPr>
                        <a:t>G-CSF solo</a:t>
                      </a:r>
                      <a:endParaRPr lang="es-MX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err="1">
                          <a:latin typeface="Arial"/>
                          <a:ea typeface="Times New Roman"/>
                          <a:cs typeface="Times New Roman"/>
                        </a:rPr>
                        <a:t>Filgrastim</a:t>
                      </a:r>
                      <a:r>
                        <a:rPr lang="es-ES_tradnl" sz="1600" dirty="0">
                          <a:latin typeface="Arial"/>
                          <a:ea typeface="Times New Roman"/>
                          <a:cs typeface="Times New Roman"/>
                        </a:rPr>
                        <a:t> 10 </a:t>
                      </a:r>
                      <a:r>
                        <a:rPr lang="es-ES_tradnl" sz="1600" dirty="0" err="1">
                          <a:latin typeface="Arial"/>
                          <a:ea typeface="Times New Roman"/>
                          <a:cs typeface="Times New Roman"/>
                        </a:rPr>
                        <a:t>μg</a:t>
                      </a:r>
                      <a:r>
                        <a:rPr lang="es-ES_tradnl" sz="1600" dirty="0">
                          <a:latin typeface="Arial"/>
                          <a:ea typeface="Times New Roman"/>
                          <a:cs typeface="Times New Roman"/>
                        </a:rPr>
                        <a:t>/kg/día vía subcutánea por 5 días</a:t>
                      </a:r>
                      <a:endParaRPr lang="es-MX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es-ES_tradnl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1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err="1" smtClean="0">
                          <a:latin typeface="Arial"/>
                          <a:ea typeface="Times New Roman"/>
                          <a:cs typeface="Times New Roman"/>
                        </a:rPr>
                        <a:t>Ciclofosfamida</a:t>
                      </a:r>
                      <a:endParaRPr lang="es-MX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err="1">
                          <a:latin typeface="Arial"/>
                          <a:ea typeface="Times New Roman"/>
                          <a:cs typeface="Times New Roman"/>
                        </a:rPr>
                        <a:t>Ciclofosfamida</a:t>
                      </a:r>
                      <a:r>
                        <a:rPr lang="es-ES_tradnl" sz="1600" dirty="0">
                          <a:latin typeface="Arial"/>
                          <a:ea typeface="Times New Roman"/>
                          <a:cs typeface="Times New Roman"/>
                        </a:rPr>
                        <a:t> 1.5 gr/m</a:t>
                      </a:r>
                      <a:r>
                        <a:rPr lang="es-ES_tradnl" sz="1600" baseline="300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s-ES_tradnl" sz="1600" dirty="0">
                          <a:latin typeface="Arial"/>
                          <a:ea typeface="Times New Roman"/>
                          <a:cs typeface="Times New Roman"/>
                        </a:rPr>
                        <a:t>/día por 2 días</a:t>
                      </a:r>
                      <a:endParaRPr lang="es-MX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_tradnl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1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err="1" smtClean="0">
                          <a:latin typeface="Arial"/>
                          <a:ea typeface="Times New Roman"/>
                          <a:cs typeface="Times New Roman"/>
                        </a:rPr>
                        <a:t>Ciclofosfamida</a:t>
                      </a:r>
                      <a:r>
                        <a:rPr lang="es-ES_tradnl" sz="160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_tradnl" sz="1600" dirty="0">
                          <a:latin typeface="Arial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s-ES_tradnl" sz="1600" dirty="0" err="1">
                          <a:latin typeface="Arial"/>
                          <a:ea typeface="Times New Roman"/>
                          <a:cs typeface="Times New Roman"/>
                        </a:rPr>
                        <a:t>etopósido</a:t>
                      </a:r>
                      <a:endParaRPr lang="es-MX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err="1">
                          <a:latin typeface="Arial"/>
                          <a:ea typeface="Times New Roman"/>
                          <a:cs typeface="Times New Roman"/>
                        </a:rPr>
                        <a:t>Ciclofosfamida</a:t>
                      </a:r>
                      <a:r>
                        <a:rPr lang="es-ES_tradnl" sz="1600" dirty="0">
                          <a:latin typeface="Arial"/>
                          <a:ea typeface="Times New Roman"/>
                          <a:cs typeface="Times New Roman"/>
                        </a:rPr>
                        <a:t> 1.5 gr/m</a:t>
                      </a:r>
                      <a:r>
                        <a:rPr lang="es-ES_tradnl" sz="1600" baseline="300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s-ES_tradnl" sz="1600" dirty="0">
                          <a:latin typeface="Arial"/>
                          <a:ea typeface="Times New Roman"/>
                          <a:cs typeface="Times New Roman"/>
                        </a:rPr>
                        <a:t>/día por 2 días y  </a:t>
                      </a:r>
                      <a:r>
                        <a:rPr lang="es-ES_tradnl" sz="1600" dirty="0" err="1">
                          <a:latin typeface="Arial"/>
                          <a:ea typeface="Times New Roman"/>
                          <a:cs typeface="Times New Roman"/>
                        </a:rPr>
                        <a:t>etopósido</a:t>
                      </a:r>
                      <a:r>
                        <a:rPr lang="es-ES_tradnl" sz="1600" dirty="0">
                          <a:latin typeface="Arial"/>
                          <a:ea typeface="Times New Roman"/>
                          <a:cs typeface="Times New Roman"/>
                        </a:rPr>
                        <a:t> 300mg/día por 2 días</a:t>
                      </a:r>
                      <a:endParaRPr lang="es-MX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_tradnl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93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_tradnl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latin typeface="Arial"/>
                          <a:ea typeface="Times New Roman"/>
                          <a:cs typeface="Times New Roman"/>
                        </a:rPr>
                        <a:t>IGEV</a:t>
                      </a:r>
                      <a:endParaRPr lang="es-MX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err="1" smtClean="0">
                          <a:latin typeface="Arial"/>
                          <a:ea typeface="Times New Roman"/>
                          <a:cs typeface="Times New Roman"/>
                        </a:rPr>
                        <a:t>Ifosfamida</a:t>
                      </a:r>
                      <a:r>
                        <a:rPr lang="es-ES_tradnl" sz="160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_tradnl" sz="1600" dirty="0">
                          <a:latin typeface="Arial"/>
                          <a:ea typeface="Times New Roman"/>
                          <a:cs typeface="Times New Roman"/>
                        </a:rPr>
                        <a:t>2gr/m</a:t>
                      </a:r>
                      <a:r>
                        <a:rPr lang="es-ES_tradnl" sz="1600" baseline="30000" dirty="0">
                          <a:latin typeface="Arial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s-ES_tradnl" sz="1600" dirty="0">
                          <a:latin typeface="Arial"/>
                          <a:ea typeface="Times New Roman"/>
                          <a:cs typeface="Times New Roman"/>
                        </a:rPr>
                        <a:t>días 1-4,  </a:t>
                      </a:r>
                      <a:r>
                        <a:rPr lang="es-ES_tradnl" sz="1600" dirty="0" err="1">
                          <a:latin typeface="Arial"/>
                          <a:ea typeface="Times New Roman"/>
                          <a:cs typeface="Times New Roman"/>
                        </a:rPr>
                        <a:t>gemcitabina</a:t>
                      </a:r>
                      <a:r>
                        <a:rPr lang="es-ES_tradnl" sz="1600" dirty="0">
                          <a:latin typeface="Arial"/>
                          <a:ea typeface="Times New Roman"/>
                          <a:cs typeface="Times New Roman"/>
                        </a:rPr>
                        <a:t> 800 mg/m</a:t>
                      </a:r>
                      <a:r>
                        <a:rPr lang="es-ES_tradnl" sz="1600" baseline="30000" dirty="0">
                          <a:latin typeface="Arial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s-ES_tradnl" sz="16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_tradnl" sz="1600" dirty="0" smtClean="0">
                          <a:latin typeface="Arial"/>
                          <a:ea typeface="Times New Roman"/>
                          <a:cs typeface="Times New Roman"/>
                        </a:rPr>
                        <a:t>día 1 y 4,   </a:t>
                      </a:r>
                      <a:r>
                        <a:rPr lang="es-ES_tradnl" sz="1600" dirty="0" err="1">
                          <a:latin typeface="Arial"/>
                          <a:ea typeface="Times New Roman"/>
                          <a:cs typeface="Times New Roman"/>
                        </a:rPr>
                        <a:t>vinarelbina</a:t>
                      </a:r>
                      <a:r>
                        <a:rPr lang="es-ES_tradnl" sz="1600" dirty="0">
                          <a:latin typeface="Arial"/>
                          <a:ea typeface="Times New Roman"/>
                          <a:cs typeface="Times New Roman"/>
                        </a:rPr>
                        <a:t> 20 mg/m</a:t>
                      </a:r>
                      <a:r>
                        <a:rPr lang="es-ES_tradnl" sz="1600" baseline="30000" dirty="0">
                          <a:latin typeface="Arial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s-ES_tradnl" sz="1600" dirty="0">
                          <a:latin typeface="Arial"/>
                          <a:ea typeface="Times New Roman"/>
                          <a:cs typeface="Times New Roman"/>
                        </a:rPr>
                        <a:t> día 1 y  </a:t>
                      </a:r>
                      <a:r>
                        <a:rPr lang="es-ES_tradnl" sz="1600" dirty="0" err="1">
                          <a:latin typeface="Arial"/>
                          <a:ea typeface="Times New Roman"/>
                          <a:cs typeface="Times New Roman"/>
                        </a:rPr>
                        <a:t>prednisona</a:t>
                      </a:r>
                      <a:r>
                        <a:rPr lang="es-ES_tradnl" sz="1600" dirty="0">
                          <a:latin typeface="Arial"/>
                          <a:ea typeface="Times New Roman"/>
                          <a:cs typeface="Times New Roman"/>
                        </a:rPr>
                        <a:t> 100 mg/m</a:t>
                      </a:r>
                      <a:r>
                        <a:rPr lang="es-ES_tradnl" sz="1600" baseline="300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s-ES_tradnl" sz="1600" dirty="0">
                          <a:latin typeface="Arial"/>
                          <a:ea typeface="Times New Roman"/>
                          <a:cs typeface="Times New Roman"/>
                        </a:rPr>
                        <a:t> días 1-4</a:t>
                      </a:r>
                      <a:endParaRPr lang="es-MX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S_tradnl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4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_tradnl" sz="16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/>
                          <a:ea typeface="Times New Roman"/>
                          <a:cs typeface="Times New Roman"/>
                        </a:rPr>
                        <a:t>CGEV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err="1" smtClean="0">
                          <a:latin typeface="Arial"/>
                          <a:ea typeface="Times New Roman"/>
                          <a:cs typeface="Times New Roman"/>
                        </a:rPr>
                        <a:t>Ciclofosfamida</a:t>
                      </a:r>
                      <a:r>
                        <a:rPr lang="es-ES_tradnl" sz="160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_tradnl" sz="1600" dirty="0">
                          <a:latin typeface="Arial"/>
                          <a:ea typeface="Times New Roman"/>
                          <a:cs typeface="Times New Roman"/>
                        </a:rPr>
                        <a:t>600gr/m</a:t>
                      </a:r>
                      <a:r>
                        <a:rPr lang="es-ES_tradnl" sz="1600" baseline="300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s-ES_tradnl" sz="1600" dirty="0">
                          <a:latin typeface="Arial"/>
                          <a:ea typeface="Times New Roman"/>
                          <a:cs typeface="Times New Roman"/>
                        </a:rPr>
                        <a:t> días 1 y 4 ,  </a:t>
                      </a:r>
                      <a:r>
                        <a:rPr lang="es-ES_tradnl" sz="1600" dirty="0" err="1">
                          <a:latin typeface="Arial"/>
                          <a:ea typeface="Times New Roman"/>
                          <a:cs typeface="Times New Roman"/>
                        </a:rPr>
                        <a:t>gemcitabina</a:t>
                      </a:r>
                      <a:r>
                        <a:rPr lang="es-ES_tradnl" sz="1600" dirty="0">
                          <a:latin typeface="Arial"/>
                          <a:ea typeface="Times New Roman"/>
                          <a:cs typeface="Times New Roman"/>
                        </a:rPr>
                        <a:t> 800 mg/m</a:t>
                      </a:r>
                      <a:r>
                        <a:rPr lang="es-ES_tradnl" sz="1600" baseline="300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s-ES_tradnl" sz="1600" dirty="0"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s-ES_tradnl" sz="1600" dirty="0" smtClean="0">
                          <a:latin typeface="Arial"/>
                          <a:ea typeface="Times New Roman"/>
                          <a:cs typeface="Times New Roman"/>
                        </a:rPr>
                        <a:t>días 1 y 4,  </a:t>
                      </a:r>
                      <a:r>
                        <a:rPr lang="es-ES_tradnl" sz="1600" dirty="0" err="1">
                          <a:latin typeface="Arial"/>
                          <a:ea typeface="Times New Roman"/>
                          <a:cs typeface="Times New Roman"/>
                        </a:rPr>
                        <a:t>vinarelbina</a:t>
                      </a:r>
                      <a:r>
                        <a:rPr lang="es-ES_tradnl" sz="1600" dirty="0">
                          <a:latin typeface="Arial"/>
                          <a:ea typeface="Times New Roman"/>
                          <a:cs typeface="Times New Roman"/>
                        </a:rPr>
                        <a:t> 20mg/m</a:t>
                      </a:r>
                      <a:r>
                        <a:rPr lang="es-ES_tradnl" sz="1600" baseline="300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s-ES_tradnl" sz="1600" dirty="0">
                          <a:latin typeface="Arial"/>
                          <a:ea typeface="Times New Roman"/>
                          <a:cs typeface="Times New Roman"/>
                        </a:rPr>
                        <a:t>  día 4 y  </a:t>
                      </a:r>
                      <a:r>
                        <a:rPr lang="es-ES_tradnl" sz="1600" dirty="0" err="1">
                          <a:latin typeface="Arial"/>
                          <a:ea typeface="Times New Roman"/>
                          <a:cs typeface="Times New Roman"/>
                        </a:rPr>
                        <a:t>prednisona</a:t>
                      </a:r>
                      <a:r>
                        <a:rPr lang="es-ES_tradnl" sz="1600" dirty="0">
                          <a:latin typeface="Arial"/>
                          <a:ea typeface="Times New Roman"/>
                          <a:cs typeface="Times New Roman"/>
                        </a:rPr>
                        <a:t> 100mg/m2 días 1-4</a:t>
                      </a:r>
                      <a:endParaRPr lang="es-MX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ES_tradnl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39552"/>
          </a:xfrm>
        </p:spPr>
        <p:txBody>
          <a:bodyPr/>
          <a:lstStyle/>
          <a:p>
            <a:r>
              <a:rPr lang="es-MX" sz="3200" dirty="0" smtClean="0"/>
              <a:t>Recolección de células hematopoyéticas</a:t>
            </a:r>
            <a:endParaRPr lang="es-MX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330824" cy="4896544"/>
          </a:xfrm>
        </p:spPr>
        <p:txBody>
          <a:bodyPr/>
          <a:lstStyle/>
          <a:p>
            <a:r>
              <a:rPr lang="es-ES_tradnl" sz="2000" dirty="0" smtClean="0"/>
              <a:t>Aféresis: </a:t>
            </a:r>
          </a:p>
          <a:p>
            <a:pPr lvl="1"/>
            <a:r>
              <a:rPr lang="es-ES_tradnl" sz="1600" dirty="0" smtClean="0"/>
              <a:t>Separador celular Baxter CS3000 Plus (Baxter </a:t>
            </a:r>
            <a:r>
              <a:rPr lang="es-ES_tradnl" sz="1600" dirty="0" err="1" smtClean="0"/>
              <a:t>Heatlcare</a:t>
            </a:r>
            <a:r>
              <a:rPr lang="es-ES_tradnl" sz="1600" dirty="0" smtClean="0"/>
              <a:t>, </a:t>
            </a:r>
            <a:r>
              <a:rPr lang="es-ES_tradnl" sz="1600" dirty="0" err="1" smtClean="0"/>
              <a:t>Derfield</a:t>
            </a:r>
            <a:r>
              <a:rPr lang="es-ES_tradnl" sz="1600" dirty="0" smtClean="0"/>
              <a:t>, IL)</a:t>
            </a:r>
          </a:p>
          <a:p>
            <a:pPr lvl="1"/>
            <a:endParaRPr lang="es-ES_tradnl" sz="1600" dirty="0" smtClean="0"/>
          </a:p>
          <a:p>
            <a:r>
              <a:rPr lang="es-ES_tradnl" sz="2000" dirty="0" smtClean="0"/>
              <a:t>Objetivo:</a:t>
            </a:r>
          </a:p>
          <a:p>
            <a:pPr lvl="1"/>
            <a:r>
              <a:rPr lang="es-ES_tradnl" sz="1600" dirty="0" smtClean="0"/>
              <a:t>Procesar 5,000 a 7,000 ml de sangre/m</a:t>
            </a:r>
            <a:r>
              <a:rPr lang="es-ES_tradnl" sz="1600" baseline="30000" dirty="0" smtClean="0"/>
              <a:t>2</a:t>
            </a:r>
          </a:p>
          <a:p>
            <a:pPr lvl="1"/>
            <a:r>
              <a:rPr lang="es-ES_tradnl" sz="1600" dirty="0" smtClean="0"/>
              <a:t>Extraer al menos 2 x 10</a:t>
            </a:r>
            <a:r>
              <a:rPr lang="es-ES_tradnl" sz="1600" baseline="30000" dirty="0" smtClean="0"/>
              <a:t>6 </a:t>
            </a:r>
            <a:r>
              <a:rPr lang="es-ES_tradnl" sz="1600" dirty="0" smtClean="0"/>
              <a:t>/Kg de células CD34+.</a:t>
            </a:r>
          </a:p>
          <a:p>
            <a:pPr lvl="1"/>
            <a:endParaRPr lang="es-ES_tradnl" sz="1600" dirty="0" smtClean="0"/>
          </a:p>
          <a:p>
            <a:r>
              <a:rPr lang="es-ES_tradnl" sz="2000" dirty="0" smtClean="0"/>
              <a:t>Cuantificación de células CD34+</a:t>
            </a:r>
          </a:p>
          <a:p>
            <a:pPr lvl="1"/>
            <a:r>
              <a:rPr lang="es-ES_tradnl" sz="1600" dirty="0" err="1" smtClean="0"/>
              <a:t>Citómetro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FACSCalibur</a:t>
            </a:r>
            <a:r>
              <a:rPr lang="es-ES_tradnl" sz="1600" dirty="0" smtClean="0"/>
              <a:t> de </a:t>
            </a:r>
            <a:r>
              <a:rPr lang="es-ES_tradnl" sz="1600" dirty="0" err="1" smtClean="0"/>
              <a:t>Becton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Dickinson</a:t>
            </a:r>
            <a:r>
              <a:rPr lang="es-ES_tradnl" sz="1600" dirty="0" smtClean="0"/>
              <a:t> </a:t>
            </a:r>
          </a:p>
          <a:p>
            <a:pPr lvl="1"/>
            <a:r>
              <a:rPr lang="es-ES_tradnl" sz="1600" dirty="0" smtClean="0"/>
              <a:t>Adecuada: &gt;2 x 10</a:t>
            </a:r>
            <a:r>
              <a:rPr lang="es-ES_tradnl" sz="1600" baseline="30000" dirty="0" smtClean="0"/>
              <a:t>6 </a:t>
            </a:r>
            <a:r>
              <a:rPr lang="es-ES_tradnl" sz="1600" dirty="0" smtClean="0"/>
              <a:t> células/kg </a:t>
            </a:r>
          </a:p>
          <a:p>
            <a:pPr lvl="1"/>
            <a:r>
              <a:rPr lang="es-ES_tradnl" sz="1600" dirty="0" smtClean="0"/>
              <a:t>Inadecuada &lt;2 x 10</a:t>
            </a:r>
            <a:r>
              <a:rPr lang="es-ES_tradnl" sz="1600" baseline="30000" dirty="0" smtClean="0"/>
              <a:t>6 </a:t>
            </a:r>
            <a:r>
              <a:rPr lang="es-ES_tradnl" sz="1600" dirty="0" smtClean="0"/>
              <a:t> células/kg</a:t>
            </a:r>
            <a:endParaRPr lang="es-MX" sz="1600" dirty="0"/>
          </a:p>
        </p:txBody>
      </p:sp>
      <p:pic>
        <p:nvPicPr>
          <p:cNvPr id="22530" name="Picture 2" descr="C:\Users\lab\AppData\Local\Microsoft\Windows\Temporary Internet Files\Content.IE5\W1NJUVKF\IMG_16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0262" y="1268760"/>
            <a:ext cx="2106234" cy="2880320"/>
          </a:xfrm>
          <a:prstGeom prst="rect">
            <a:avLst/>
          </a:prstGeom>
          <a:noFill/>
        </p:spPr>
      </p:pic>
      <p:pic>
        <p:nvPicPr>
          <p:cNvPr id="6" name="Picture 6" descr="C:\Users\lab\AppData\Local\Microsoft\Windows\Temporary Internet Files\Content.IE5\6PWQTPM9\foto 1.JPG"/>
          <p:cNvPicPr>
            <a:picLocks noChangeAspect="1" noChangeArrowheads="1"/>
          </p:cNvPicPr>
          <p:nvPr/>
        </p:nvPicPr>
        <p:blipFill>
          <a:blip r:embed="rId3" cstate="print"/>
          <a:srcRect l="15150"/>
          <a:stretch>
            <a:fillRect/>
          </a:stretch>
        </p:blipFill>
        <p:spPr bwMode="auto">
          <a:xfrm>
            <a:off x="4644008" y="1268760"/>
            <a:ext cx="201644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lab\AppData\Local\Microsoft\Windows\Temporary Internet Files\Content.IE5\7Z1PG2RF\f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221088"/>
            <a:ext cx="20162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23528"/>
          </a:xfrm>
        </p:spPr>
        <p:txBody>
          <a:bodyPr/>
          <a:lstStyle/>
          <a:p>
            <a:pPr algn="ctr"/>
            <a:r>
              <a:rPr lang="es-MX" sz="3200" dirty="0" smtClean="0"/>
              <a:t>Resultados</a:t>
            </a:r>
            <a:endParaRPr lang="es-MX" sz="32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1475656" y="908720"/>
          <a:ext cx="6336704" cy="5760640"/>
        </p:xfrm>
        <a:graphic>
          <a:graphicData uri="http://schemas.openxmlformats.org/drawingml/2006/table">
            <a:tbl>
              <a:tblPr/>
              <a:tblGrid>
                <a:gridCol w="1181378"/>
                <a:gridCol w="1035679"/>
                <a:gridCol w="1029001"/>
                <a:gridCol w="516626"/>
                <a:gridCol w="1029001"/>
                <a:gridCol w="1029001"/>
                <a:gridCol w="516018"/>
              </a:tblGrid>
              <a:tr h="344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7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latin typeface="Arial"/>
                          <a:ea typeface="Times New Roman"/>
                          <a:cs typeface="Times New Roman"/>
                        </a:rPr>
                        <a:t>Linfoma de </a:t>
                      </a:r>
                      <a:r>
                        <a:rPr lang="es-ES_tradnl" sz="1100" b="1" dirty="0" err="1">
                          <a:latin typeface="Arial"/>
                          <a:ea typeface="Times New Roman"/>
                          <a:cs typeface="Times New Roman"/>
                        </a:rPr>
                        <a:t>Hodgkin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n=24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>
                          <a:latin typeface="Arial"/>
                          <a:ea typeface="Times New Roman"/>
                          <a:cs typeface="Times New Roman"/>
                        </a:rPr>
                        <a:t>Linfoma no Hodgkin</a:t>
                      </a:r>
                      <a:endParaRPr lang="es-MX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>
                          <a:latin typeface="Arial"/>
                          <a:ea typeface="Times New Roman"/>
                          <a:cs typeface="Times New Roman"/>
                        </a:rPr>
                        <a:t>n=23</a:t>
                      </a:r>
                      <a:endParaRPr lang="es-MX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61275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endParaRPr lang="es-MX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latin typeface="Arial"/>
                          <a:ea typeface="Times New Roman"/>
                          <a:cs typeface="Times New Roman"/>
                        </a:rPr>
                        <a:t>Movilización con quimioterapia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latin typeface="Arial"/>
                          <a:ea typeface="Times New Roman"/>
                          <a:cs typeface="Times New Roman"/>
                        </a:rPr>
                        <a:t>n=15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latin typeface="Arial"/>
                          <a:ea typeface="Times New Roman"/>
                          <a:cs typeface="Times New Roman"/>
                        </a:rPr>
                        <a:t>Movilización sin quimioterapia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latin typeface="Arial"/>
                          <a:ea typeface="Times New Roman"/>
                          <a:cs typeface="Times New Roman"/>
                        </a:rPr>
                        <a:t>n=9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latin typeface="Arial"/>
                          <a:ea typeface="Times New Roman"/>
                          <a:cs typeface="Times New Roman"/>
                        </a:rPr>
                        <a:t>Movilización con quimioterapia 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latin typeface="Arial"/>
                          <a:ea typeface="Times New Roman"/>
                          <a:cs typeface="Times New Roman"/>
                        </a:rPr>
                        <a:t>n=6</a:t>
                      </a:r>
                      <a:endParaRPr lang="es-MX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latin typeface="Arial"/>
                          <a:ea typeface="Times New Roman"/>
                          <a:cs typeface="Times New Roman"/>
                        </a:rPr>
                        <a:t>Movilización sin quimioterapia 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latin typeface="Arial"/>
                          <a:ea typeface="Times New Roman"/>
                          <a:cs typeface="Times New Roman"/>
                        </a:rPr>
                        <a:t>n=17</a:t>
                      </a:r>
                      <a:endParaRPr lang="es-MX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es-MX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765">
                <a:tc>
                  <a:txBody>
                    <a:bodyPr/>
                    <a:lstStyle/>
                    <a:p>
                      <a:pPr indent="21590" algn="l">
                        <a:spcAft>
                          <a:spcPts val="0"/>
                        </a:spcAft>
                      </a:pPr>
                      <a:endParaRPr lang="es-MX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1590" algn="l">
                        <a:spcAft>
                          <a:spcPts val="0"/>
                        </a:spcAft>
                      </a:pPr>
                      <a:r>
                        <a:rPr lang="es-ES_tradnl" sz="105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Sexo</a:t>
                      </a:r>
                      <a:endParaRPr lang="es-MX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1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Arial"/>
                          <a:ea typeface="Times New Roman"/>
                          <a:cs typeface="Times New Roman"/>
                        </a:rPr>
                        <a:t>F = 7</a:t>
                      </a:r>
                      <a:endParaRPr lang="es-MX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Arial"/>
                          <a:ea typeface="Times New Roman"/>
                          <a:cs typeface="Times New Roman"/>
                        </a:rPr>
                        <a:t>M = 8</a:t>
                      </a:r>
                      <a:endParaRPr lang="es-MX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latin typeface="Arial"/>
                          <a:ea typeface="Times New Roman"/>
                          <a:cs typeface="Times New Roman"/>
                        </a:rPr>
                        <a:t>F = 4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latin typeface="Arial"/>
                          <a:ea typeface="Times New Roman"/>
                          <a:cs typeface="Times New Roman"/>
                        </a:rPr>
                        <a:t>M = 5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s-MX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1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Arial"/>
                          <a:ea typeface="Times New Roman"/>
                          <a:cs typeface="Times New Roman"/>
                        </a:rPr>
                        <a:t>F = 2</a:t>
                      </a:r>
                      <a:endParaRPr lang="es-MX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Arial"/>
                          <a:ea typeface="Times New Roman"/>
                          <a:cs typeface="Times New Roman"/>
                        </a:rPr>
                        <a:t>M = 4</a:t>
                      </a:r>
                      <a:endParaRPr lang="es-MX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1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Arial"/>
                          <a:ea typeface="Times New Roman"/>
                          <a:cs typeface="Times New Roman"/>
                        </a:rPr>
                        <a:t>F = 9</a:t>
                      </a:r>
                      <a:endParaRPr lang="es-MX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Arial"/>
                          <a:ea typeface="Times New Roman"/>
                          <a:cs typeface="Times New Roman"/>
                        </a:rPr>
                        <a:t>M = 8</a:t>
                      </a:r>
                      <a:endParaRPr lang="es-MX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s-MX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5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Edad en años (mediana)</a:t>
                      </a:r>
                      <a:endParaRPr lang="es-MX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 smtClean="0">
                          <a:latin typeface="Arial"/>
                          <a:ea typeface="Times New Roman"/>
                          <a:cs typeface="Times New Roman"/>
                        </a:rPr>
                        <a:t>24 </a:t>
                      </a:r>
                      <a:r>
                        <a:rPr lang="es-ES_tradnl" sz="1100" dirty="0">
                          <a:latin typeface="Arial"/>
                          <a:ea typeface="Times New Roman"/>
                          <a:cs typeface="Times New Roman"/>
                        </a:rPr>
                        <a:t>(18-57)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latin typeface="Arial"/>
                          <a:ea typeface="Times New Roman"/>
                          <a:cs typeface="Times New Roman"/>
                        </a:rPr>
                        <a:t>27 (7-37)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s-MX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1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Arial"/>
                          <a:ea typeface="Times New Roman"/>
                          <a:cs typeface="Times New Roman"/>
                        </a:rPr>
                        <a:t>47.5 (28-56)</a:t>
                      </a:r>
                      <a:endParaRPr lang="es-MX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1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Arial"/>
                          <a:ea typeface="Times New Roman"/>
                          <a:cs typeface="Times New Roman"/>
                        </a:rPr>
                        <a:t>46 (20-66)</a:t>
                      </a:r>
                      <a:endParaRPr lang="es-MX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s-MX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2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latin typeface="Arial"/>
                          <a:ea typeface="Times New Roman"/>
                          <a:cs typeface="Times New Roman"/>
                        </a:rPr>
                        <a:t>Mediana </a:t>
                      </a:r>
                      <a:r>
                        <a:rPr lang="es-ES_tradnl" sz="1050" b="1" dirty="0">
                          <a:latin typeface="Arial"/>
                          <a:ea typeface="Times New Roman"/>
                          <a:cs typeface="Times New Roman"/>
                        </a:rPr>
                        <a:t>de células CD34+</a:t>
                      </a:r>
                      <a:r>
                        <a:rPr lang="es-ES_tradnl" sz="105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x10</a:t>
                      </a:r>
                      <a:r>
                        <a:rPr lang="es-ES_tradnl" sz="1050" b="1" baseline="30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s-ES_tradnl" sz="105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/kg recolectadas</a:t>
                      </a:r>
                      <a:endParaRPr lang="es-MX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es-ES_tradnl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(2.01-56)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3.05 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(1.64-10.9)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latin typeface="Arial"/>
                          <a:ea typeface="Times New Roman"/>
                          <a:cs typeface="Times New Roman"/>
                        </a:rPr>
                        <a:t>0.017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3.56 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(.38-4.75)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3.41 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(.26-12.8)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0.476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latin typeface="Arial"/>
                          <a:ea typeface="Times New Roman"/>
                          <a:cs typeface="Times New Roman"/>
                        </a:rPr>
                        <a:t>Mediana </a:t>
                      </a:r>
                      <a:r>
                        <a:rPr lang="es-ES_tradnl" sz="1050" b="1" dirty="0">
                          <a:latin typeface="Arial"/>
                          <a:ea typeface="Times New Roman"/>
                          <a:cs typeface="Times New Roman"/>
                        </a:rPr>
                        <a:t>de células CD34+ por </a:t>
                      </a:r>
                      <a:r>
                        <a:rPr lang="es-ES_tradnl" sz="1050" b="1" dirty="0" err="1">
                          <a:latin typeface="Arial"/>
                          <a:ea typeface="Times New Roman"/>
                          <a:cs typeface="Times New Roman"/>
                        </a:rPr>
                        <a:t>microlitro</a:t>
                      </a:r>
                      <a:r>
                        <a:rPr lang="es-ES_tradnl" sz="1050" b="1" dirty="0">
                          <a:latin typeface="Arial"/>
                          <a:ea typeface="Times New Roman"/>
                          <a:cs typeface="Times New Roman"/>
                        </a:rPr>
                        <a:t> recolectadas</a:t>
                      </a:r>
                      <a:endParaRPr lang="es-MX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2330.4</a:t>
                      </a:r>
                      <a:endParaRPr lang="es-MX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(7.51-22923)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939.4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(515-3443.5)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latin typeface="Arial"/>
                          <a:ea typeface="Times New Roman"/>
                          <a:cs typeface="Times New Roman"/>
                        </a:rPr>
                        <a:t>0.028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808.7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(123-1790)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1059.9</a:t>
                      </a:r>
                      <a:endParaRPr lang="es-MX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(341.5-3324.4)</a:t>
                      </a:r>
                      <a:endParaRPr lang="es-MX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0.265</a:t>
                      </a:r>
                      <a:endParaRPr lang="es-MX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Cantidad </a:t>
                      </a:r>
                      <a:r>
                        <a:rPr lang="es-ES_tradnl" sz="105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 aféresis requeridas</a:t>
                      </a:r>
                      <a:endParaRPr lang="es-MX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latin typeface="Arial"/>
                          <a:ea typeface="Times New Roman"/>
                          <a:cs typeface="Times New Roman"/>
                        </a:rPr>
                        <a:t>1  (n=13</a:t>
                      </a:r>
                      <a:r>
                        <a:rPr lang="es-ES_tradnl" sz="1100" dirty="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latin typeface="Arial"/>
                          <a:ea typeface="Times New Roman"/>
                          <a:cs typeface="Times New Roman"/>
                        </a:rPr>
                        <a:t>2 (n=2)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latin typeface="Arial"/>
                          <a:ea typeface="Times New Roman"/>
                          <a:cs typeface="Times New Roman"/>
                        </a:rPr>
                        <a:t>1 (n=4)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latin typeface="Arial"/>
                          <a:ea typeface="Times New Roman"/>
                          <a:cs typeface="Times New Roman"/>
                        </a:rPr>
                        <a:t>2 (n= 5)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s-ES_tradnl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.043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latin typeface="Arial"/>
                          <a:ea typeface="Times New Roman"/>
                          <a:cs typeface="Times New Roman"/>
                        </a:rPr>
                        <a:t>1(n=2)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latin typeface="Arial"/>
                          <a:ea typeface="Times New Roman"/>
                          <a:cs typeface="Times New Roman"/>
                        </a:rPr>
                        <a:t>2(n=4)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latin typeface="Arial"/>
                          <a:ea typeface="Times New Roman"/>
                          <a:cs typeface="Times New Roman"/>
                        </a:rPr>
                        <a:t>1(n=11)</a:t>
                      </a:r>
                      <a:endParaRPr lang="es-MX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latin typeface="Arial"/>
                          <a:ea typeface="Times New Roman"/>
                          <a:cs typeface="Times New Roman"/>
                        </a:rPr>
                        <a:t>2(n=5)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latin typeface="Arial"/>
                          <a:ea typeface="Times New Roman"/>
                          <a:cs typeface="Times New Roman"/>
                        </a:rPr>
                        <a:t>3(n=1)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0.259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568">
                <a:tc>
                  <a:txBody>
                    <a:bodyPr/>
                    <a:lstStyle/>
                    <a:p>
                      <a:pPr indent="21590" algn="l">
                        <a:spcAft>
                          <a:spcPts val="0"/>
                        </a:spcAft>
                      </a:pPr>
                      <a:r>
                        <a:rPr lang="es-ES_tradnl" sz="1050" b="1" dirty="0">
                          <a:latin typeface="Arial"/>
                          <a:ea typeface="Times New Roman"/>
                          <a:cs typeface="Times New Roman"/>
                        </a:rPr>
                        <a:t>Recolección de células CD34+, &gt; 2X10</a:t>
                      </a:r>
                      <a:r>
                        <a:rPr lang="es-ES_tradnl" sz="1050" b="1" baseline="30000" dirty="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s-ES_tradnl" sz="1050" b="1" dirty="0">
                          <a:latin typeface="Arial"/>
                          <a:ea typeface="Times New Roman"/>
                          <a:cs typeface="Times New Roman"/>
                        </a:rPr>
                        <a:t>.  n=</a:t>
                      </a:r>
                      <a:endParaRPr lang="es-MX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latin typeface="Arial"/>
                          <a:ea typeface="Times New Roman"/>
                          <a:cs typeface="Times New Roman"/>
                        </a:rPr>
                        <a:t>15 (100%)</a:t>
                      </a:r>
                      <a:endParaRPr lang="es-MX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Arial"/>
                          <a:ea typeface="Times New Roman"/>
                          <a:cs typeface="Times New Roman"/>
                        </a:rPr>
                        <a:t>5 (55.6%)</a:t>
                      </a:r>
                      <a:endParaRPr lang="es-MX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latin typeface="Arial"/>
                          <a:ea typeface="Times New Roman"/>
                          <a:cs typeface="Times New Roman"/>
                        </a:rPr>
                        <a:t>0.014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Arial"/>
                          <a:ea typeface="Times New Roman"/>
                          <a:cs typeface="Times New Roman"/>
                        </a:rPr>
                        <a:t>4 (66.6%)</a:t>
                      </a:r>
                      <a:endParaRPr lang="es-MX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latin typeface="Arial"/>
                          <a:ea typeface="Times New Roman"/>
                          <a:cs typeface="Times New Roman"/>
                        </a:rPr>
                        <a:t>10 (59%)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0.378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indent="21590" algn="l">
                        <a:spcAft>
                          <a:spcPts val="0"/>
                        </a:spcAft>
                      </a:pPr>
                      <a:r>
                        <a:rPr lang="es-ES_tradnl" sz="1050" b="1" dirty="0">
                          <a:latin typeface="Arial"/>
                          <a:ea typeface="Times New Roman"/>
                          <a:cs typeface="Times New Roman"/>
                        </a:rPr>
                        <a:t>Recolección de células CD34+,  &lt; 2 X 10</a:t>
                      </a:r>
                      <a:r>
                        <a:rPr lang="es-ES_tradnl" sz="1050" b="1" baseline="30000" dirty="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s-ES_tradnl" sz="1050" b="1" dirty="0">
                          <a:latin typeface="Arial"/>
                          <a:ea typeface="Times New Roman"/>
                          <a:cs typeface="Times New Roman"/>
                        </a:rPr>
                        <a:t>.  n=</a:t>
                      </a:r>
                      <a:endParaRPr lang="es-MX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Arial"/>
                          <a:ea typeface="Times New Roman"/>
                          <a:cs typeface="Times New Roman"/>
                        </a:rPr>
                        <a:t>0 (0%)</a:t>
                      </a:r>
                      <a:endParaRPr lang="es-MX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latin typeface="Arial"/>
                          <a:ea typeface="Times New Roman"/>
                          <a:cs typeface="Times New Roman"/>
                        </a:rPr>
                        <a:t>4 (44.4%)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latin typeface="Arial"/>
                          <a:ea typeface="Times New Roman"/>
                          <a:cs typeface="Times New Roman"/>
                        </a:rPr>
                        <a:t>2 (33.3%)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latin typeface="Arial"/>
                          <a:ea typeface="Times New Roman"/>
                          <a:cs typeface="Times New Roman"/>
                        </a:rPr>
                        <a:t>7 (41 %)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indent="21590" algn="l">
                        <a:spcAft>
                          <a:spcPts val="0"/>
                        </a:spcAft>
                      </a:pPr>
                      <a:r>
                        <a:rPr lang="es-MX" sz="10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Supervivencia</a:t>
                      </a:r>
                    </a:p>
                    <a:p>
                      <a:pPr indent="21590" algn="l">
                        <a:spcAft>
                          <a:spcPts val="0"/>
                        </a:spcAft>
                      </a:pPr>
                      <a:r>
                        <a:rPr lang="es-MX" sz="10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Seguimiento: </a:t>
                      </a:r>
                    </a:p>
                    <a:p>
                      <a:pPr indent="21590" algn="l">
                        <a:spcAft>
                          <a:spcPts val="0"/>
                        </a:spcAft>
                      </a:pPr>
                      <a:r>
                        <a:rPr lang="es-MX" sz="10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621 días</a:t>
                      </a:r>
                      <a:endParaRPr lang="es-MX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93%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78%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83%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94%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2" name="11 Grupo"/>
          <p:cNvGrpSpPr/>
          <p:nvPr/>
        </p:nvGrpSpPr>
        <p:grpSpPr>
          <a:xfrm>
            <a:off x="4716016" y="3068960"/>
            <a:ext cx="504056" cy="2376264"/>
            <a:chOff x="4716016" y="3068960"/>
            <a:chExt cx="504056" cy="2376264"/>
          </a:xfrm>
        </p:grpSpPr>
        <p:sp>
          <p:nvSpPr>
            <p:cNvPr id="8" name="7 Elipse"/>
            <p:cNvSpPr/>
            <p:nvPr/>
          </p:nvSpPr>
          <p:spPr>
            <a:xfrm>
              <a:off x="4716016" y="3068960"/>
              <a:ext cx="504056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8 Elipse"/>
            <p:cNvSpPr/>
            <p:nvPr/>
          </p:nvSpPr>
          <p:spPr>
            <a:xfrm>
              <a:off x="4716016" y="3717032"/>
              <a:ext cx="504056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9 Elipse"/>
            <p:cNvSpPr/>
            <p:nvPr/>
          </p:nvSpPr>
          <p:spPr>
            <a:xfrm>
              <a:off x="4716016" y="4437112"/>
              <a:ext cx="504056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10 Elipse"/>
            <p:cNvSpPr/>
            <p:nvPr/>
          </p:nvSpPr>
          <p:spPr>
            <a:xfrm>
              <a:off x="4716016" y="5085184"/>
              <a:ext cx="504056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457200"/>
            <a:ext cx="7416824" cy="1099592"/>
          </a:xfrm>
        </p:spPr>
        <p:txBody>
          <a:bodyPr/>
          <a:lstStyle/>
          <a:p>
            <a:pPr algn="ctr"/>
            <a:r>
              <a:rPr lang="es-MX" sz="2400" dirty="0" smtClean="0"/>
              <a:t>Factores asociados con recolección inadecuada           (&lt;2x10</a:t>
            </a:r>
            <a:r>
              <a:rPr lang="es-MX" sz="2400" baseline="30000" dirty="0" smtClean="0"/>
              <a:t>6</a:t>
            </a:r>
            <a:r>
              <a:rPr lang="es-MX" sz="2400" dirty="0" smtClean="0"/>
              <a:t>/kg)  </a:t>
            </a:r>
            <a:endParaRPr lang="es-MX" sz="2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827584" y="1628800"/>
          <a:ext cx="7344815" cy="4771726"/>
        </p:xfrm>
        <a:graphic>
          <a:graphicData uri="http://schemas.openxmlformats.org/drawingml/2006/table">
            <a:tbl>
              <a:tblPr/>
              <a:tblGrid>
                <a:gridCol w="2000476"/>
                <a:gridCol w="1819574"/>
                <a:gridCol w="1570528"/>
                <a:gridCol w="1954237"/>
              </a:tblGrid>
              <a:tr h="565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Arial"/>
                          <a:ea typeface="Calibri"/>
                          <a:cs typeface="Times New Roman"/>
                        </a:rPr>
                        <a:t>Factor de riesgo</a:t>
                      </a:r>
                      <a:endParaRPr lang="es-MX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Arial"/>
                          <a:ea typeface="Calibri"/>
                          <a:cs typeface="Times New Roman"/>
                        </a:rPr>
                        <a:t>Razón de momios</a:t>
                      </a:r>
                      <a:endParaRPr lang="es-MX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Arial"/>
                          <a:ea typeface="Calibri"/>
                          <a:cs typeface="Times New Roman"/>
                        </a:rPr>
                        <a:t>IC 95%</a:t>
                      </a:r>
                      <a:endParaRPr lang="es-MX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Arial"/>
                          <a:ea typeface="Calibri"/>
                          <a:cs typeface="Times New Roman"/>
                        </a:rPr>
                        <a:t>Correlación</a:t>
                      </a:r>
                      <a:endParaRPr lang="es-MX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Arial"/>
                          <a:ea typeface="Calibri"/>
                          <a:cs typeface="Times New Roman"/>
                        </a:rPr>
                        <a:t>Linfoma no </a:t>
                      </a:r>
                      <a:r>
                        <a:rPr lang="es-MX" sz="1600" dirty="0" err="1">
                          <a:latin typeface="Arial"/>
                          <a:ea typeface="Calibri"/>
                          <a:cs typeface="Times New Roman"/>
                        </a:rPr>
                        <a:t>Hodgkin</a:t>
                      </a:r>
                      <a:endParaRPr lang="es-MX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latin typeface="Arial"/>
                          <a:ea typeface="Calibri"/>
                          <a:cs typeface="Times New Roman"/>
                        </a:rPr>
                        <a:t>3.21</a:t>
                      </a:r>
                      <a:endParaRPr lang="es-MX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Arial"/>
                          <a:ea typeface="Calibri"/>
                          <a:cs typeface="Times New Roman"/>
                        </a:rPr>
                        <a:t>.824 -  12.54</a:t>
                      </a:r>
                      <a:endParaRPr lang="es-MX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Arial"/>
                          <a:ea typeface="Calibri"/>
                          <a:cs typeface="Times New Roman"/>
                        </a:rPr>
                        <a:t>.251 </a:t>
                      </a:r>
                      <a:r>
                        <a:rPr lang="es-MX" sz="1600" i="1" dirty="0">
                          <a:latin typeface="Arial"/>
                          <a:ea typeface="Calibri"/>
                          <a:cs typeface="Times New Roman"/>
                        </a:rPr>
                        <a:t>(p=.089)</a:t>
                      </a:r>
                      <a:endParaRPr lang="es-MX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Arial"/>
                          <a:ea typeface="Calibri"/>
                          <a:cs typeface="Times New Roman"/>
                        </a:rPr>
                        <a:t>Sexo Femenino</a:t>
                      </a:r>
                      <a:endParaRPr lang="es-MX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Arial"/>
                          <a:ea typeface="Calibri"/>
                          <a:cs typeface="Times New Roman"/>
                        </a:rPr>
                        <a:t>.438</a:t>
                      </a:r>
                      <a:endParaRPr lang="es-MX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Arial"/>
                          <a:ea typeface="Calibri"/>
                          <a:cs typeface="Times New Roman"/>
                        </a:rPr>
                        <a:t>.118 – 1.62</a:t>
                      </a:r>
                      <a:endParaRPr lang="es-MX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Arial"/>
                          <a:ea typeface="Calibri"/>
                          <a:cs typeface="Times New Roman"/>
                        </a:rPr>
                        <a:t>.183 </a:t>
                      </a:r>
                      <a:r>
                        <a:rPr lang="es-MX" sz="1600" i="1" dirty="0">
                          <a:latin typeface="Arial"/>
                          <a:ea typeface="Calibri"/>
                          <a:cs typeface="Times New Roman"/>
                        </a:rPr>
                        <a:t>(p=.219)</a:t>
                      </a:r>
                      <a:endParaRPr lang="es-MX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Arial"/>
                          <a:ea typeface="Calibri"/>
                          <a:cs typeface="Times New Roman"/>
                        </a:rPr>
                        <a:t>Edad mayor de 40 años</a:t>
                      </a:r>
                      <a:endParaRPr lang="es-MX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Arial"/>
                          <a:ea typeface="Calibri"/>
                          <a:cs typeface="Times New Roman"/>
                        </a:rPr>
                        <a:t>2.13</a:t>
                      </a:r>
                      <a:endParaRPr lang="es-MX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Arial"/>
                          <a:ea typeface="Calibri"/>
                          <a:cs typeface="Times New Roman"/>
                        </a:rPr>
                        <a:t>.584 – 7.82</a:t>
                      </a:r>
                      <a:endParaRPr lang="es-MX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Arial"/>
                          <a:ea typeface="Calibri"/>
                          <a:cs typeface="Times New Roman"/>
                        </a:rPr>
                        <a:t>.147 </a:t>
                      </a:r>
                      <a:r>
                        <a:rPr lang="es-MX" sz="1600" i="1" dirty="0">
                          <a:latin typeface="Arial"/>
                          <a:ea typeface="Calibri"/>
                          <a:cs typeface="Times New Roman"/>
                        </a:rPr>
                        <a:t>(p=.256)</a:t>
                      </a:r>
                      <a:endParaRPr lang="es-MX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Arial"/>
                          <a:ea typeface="Calibri"/>
                          <a:cs typeface="Times New Roman"/>
                        </a:rPr>
                        <a:t>Tumor voluminoso al </a:t>
                      </a:r>
                      <a:r>
                        <a:rPr lang="es-MX" sz="1600" dirty="0" smtClean="0">
                          <a:latin typeface="Arial"/>
                          <a:ea typeface="Calibri"/>
                          <a:cs typeface="Times New Roman"/>
                        </a:rPr>
                        <a:t>diagnóstico</a:t>
                      </a:r>
                      <a:endParaRPr lang="es-MX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Arial"/>
                          <a:ea typeface="Calibri"/>
                          <a:cs typeface="Times New Roman"/>
                        </a:rPr>
                        <a:t>1.42</a:t>
                      </a:r>
                      <a:endParaRPr lang="es-MX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Arial"/>
                          <a:ea typeface="Calibri"/>
                          <a:cs typeface="Times New Roman"/>
                        </a:rPr>
                        <a:t>.255 – 7.96</a:t>
                      </a:r>
                      <a:endParaRPr lang="es-MX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Arial"/>
                          <a:ea typeface="Calibri"/>
                          <a:cs typeface="Times New Roman"/>
                        </a:rPr>
                        <a:t>.059 </a:t>
                      </a:r>
                      <a:r>
                        <a:rPr lang="es-MX" sz="1600" i="1" dirty="0">
                          <a:latin typeface="Arial"/>
                          <a:ea typeface="Calibri"/>
                          <a:cs typeface="Times New Roman"/>
                        </a:rPr>
                        <a:t>(p=.693)</a:t>
                      </a:r>
                      <a:endParaRPr lang="es-MX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Arial"/>
                          <a:ea typeface="Calibri"/>
                          <a:cs typeface="Times New Roman"/>
                        </a:rPr>
                        <a:t>Infiltración de médula ósea</a:t>
                      </a:r>
                      <a:endParaRPr lang="es-MX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Arial"/>
                          <a:ea typeface="Calibri"/>
                          <a:cs typeface="Times New Roman"/>
                        </a:rPr>
                        <a:t>1.42</a:t>
                      </a:r>
                      <a:endParaRPr lang="es-MX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Arial"/>
                          <a:ea typeface="Calibri"/>
                          <a:cs typeface="Times New Roman"/>
                        </a:rPr>
                        <a:t>.255 – 7.96</a:t>
                      </a:r>
                      <a:endParaRPr lang="es-MX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Arial"/>
                          <a:ea typeface="Calibri"/>
                          <a:cs typeface="Times New Roman"/>
                        </a:rPr>
                        <a:t>.059 </a:t>
                      </a:r>
                      <a:r>
                        <a:rPr lang="es-MX" sz="1600" i="1" dirty="0">
                          <a:latin typeface="Arial"/>
                          <a:ea typeface="Calibri"/>
                          <a:cs typeface="Times New Roman"/>
                        </a:rPr>
                        <a:t>(p=.693)</a:t>
                      </a:r>
                      <a:endParaRPr lang="es-MX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Arial"/>
                          <a:ea typeface="Calibri"/>
                          <a:cs typeface="Times New Roman"/>
                        </a:rPr>
                        <a:t>Ann Arbor III/IV</a:t>
                      </a:r>
                      <a:endParaRPr lang="es-MX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Arial"/>
                          <a:ea typeface="Calibri"/>
                          <a:cs typeface="Times New Roman"/>
                        </a:rPr>
                        <a:t>1.43</a:t>
                      </a:r>
                      <a:endParaRPr lang="es-MX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Arial"/>
                          <a:ea typeface="Calibri"/>
                          <a:cs typeface="Times New Roman"/>
                        </a:rPr>
                        <a:t>1.14 – 1.79</a:t>
                      </a:r>
                      <a:endParaRPr lang="es-MX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Arial"/>
                          <a:ea typeface="Calibri"/>
                          <a:cs typeface="Times New Roman"/>
                        </a:rPr>
                        <a:t>.280 </a:t>
                      </a:r>
                      <a:r>
                        <a:rPr lang="es-MX" sz="1600" i="1" dirty="0">
                          <a:latin typeface="Arial"/>
                          <a:ea typeface="Calibri"/>
                          <a:cs typeface="Times New Roman"/>
                        </a:rPr>
                        <a:t>(p=.077)</a:t>
                      </a:r>
                      <a:endParaRPr lang="es-MX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Arial"/>
                          <a:ea typeface="Calibri"/>
                          <a:cs typeface="Times New Roman"/>
                        </a:rPr>
                        <a:t>Radioterapia previa</a:t>
                      </a:r>
                      <a:endParaRPr lang="es-MX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Arial"/>
                          <a:ea typeface="Calibri"/>
                          <a:cs typeface="Times New Roman"/>
                        </a:rPr>
                        <a:t>.667</a:t>
                      </a:r>
                      <a:endParaRPr lang="es-MX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Arial"/>
                          <a:ea typeface="Calibri"/>
                          <a:cs typeface="Times New Roman"/>
                        </a:rPr>
                        <a:t>.175 – 2.54</a:t>
                      </a:r>
                      <a:endParaRPr lang="es-MX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Arial"/>
                          <a:ea typeface="Calibri"/>
                          <a:cs typeface="Times New Roman"/>
                        </a:rPr>
                        <a:t>-.087 </a:t>
                      </a:r>
                      <a:r>
                        <a:rPr lang="es-MX" sz="1600" i="1" dirty="0">
                          <a:latin typeface="Arial"/>
                          <a:ea typeface="Calibri"/>
                          <a:cs typeface="Times New Roman"/>
                        </a:rPr>
                        <a:t>(p=.562)</a:t>
                      </a:r>
                      <a:endParaRPr lang="es-MX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8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Arial"/>
                          <a:ea typeface="Calibri"/>
                          <a:cs typeface="Times New Roman"/>
                        </a:rPr>
                        <a:t>Movilización celular sin quimioterapia</a:t>
                      </a:r>
                      <a:endParaRPr lang="es-MX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Arial"/>
                          <a:ea typeface="Calibri"/>
                          <a:cs typeface="Times New Roman"/>
                        </a:rPr>
                        <a:t>6.96</a:t>
                      </a:r>
                      <a:endParaRPr lang="es-MX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Arial"/>
                          <a:ea typeface="Calibri"/>
                          <a:cs typeface="Times New Roman"/>
                        </a:rPr>
                        <a:t>1.33 – 36.33</a:t>
                      </a:r>
                      <a:endParaRPr lang="es-MX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Arial"/>
                          <a:ea typeface="Calibri"/>
                          <a:cs typeface="Times New Roman"/>
                        </a:rPr>
                        <a:t>.364 </a:t>
                      </a:r>
                      <a:r>
                        <a:rPr lang="es-MX" sz="1600" i="1" dirty="0">
                          <a:latin typeface="Arial"/>
                          <a:ea typeface="Calibri"/>
                          <a:cs typeface="Times New Roman"/>
                        </a:rPr>
                        <a:t>(p=.012)</a:t>
                      </a:r>
                      <a:endParaRPr lang="es-MX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8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Arial"/>
                          <a:ea typeface="Calibri"/>
                          <a:cs typeface="Times New Roman"/>
                        </a:rPr>
                        <a:t>Uso de múltiples esquemas de quimioterapia</a:t>
                      </a:r>
                      <a:endParaRPr lang="es-MX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Arial"/>
                          <a:ea typeface="Calibri"/>
                          <a:cs typeface="Times New Roman"/>
                        </a:rPr>
                        <a:t>1.037</a:t>
                      </a:r>
                      <a:endParaRPr lang="es-MX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Arial"/>
                          <a:ea typeface="Calibri"/>
                          <a:cs typeface="Times New Roman"/>
                        </a:rPr>
                        <a:t>.288 – 3.736</a:t>
                      </a:r>
                      <a:endParaRPr lang="es-MX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Arial"/>
                          <a:ea typeface="Calibri"/>
                          <a:cs typeface="Times New Roman"/>
                        </a:rPr>
                        <a:t>.008 </a:t>
                      </a:r>
                      <a:r>
                        <a:rPr lang="es-MX" sz="1600" i="1" dirty="0">
                          <a:latin typeface="Arial"/>
                          <a:ea typeface="Calibri"/>
                          <a:cs typeface="Times New Roman"/>
                        </a:rPr>
                        <a:t>(p=1.0)</a:t>
                      </a:r>
                      <a:endParaRPr lang="es-MX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9" name="8 Grupo"/>
          <p:cNvGrpSpPr/>
          <p:nvPr/>
        </p:nvGrpSpPr>
        <p:grpSpPr>
          <a:xfrm>
            <a:off x="6372200" y="2132856"/>
            <a:ext cx="1656184" cy="3168352"/>
            <a:chOff x="6372200" y="2132856"/>
            <a:chExt cx="1656184" cy="3168352"/>
          </a:xfrm>
        </p:grpSpPr>
        <p:sp>
          <p:nvSpPr>
            <p:cNvPr id="6" name="5 Elipse"/>
            <p:cNvSpPr/>
            <p:nvPr/>
          </p:nvSpPr>
          <p:spPr>
            <a:xfrm>
              <a:off x="6444208" y="4941168"/>
              <a:ext cx="1512168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6 Elipse"/>
            <p:cNvSpPr/>
            <p:nvPr/>
          </p:nvSpPr>
          <p:spPr>
            <a:xfrm>
              <a:off x="6372200" y="2132856"/>
              <a:ext cx="1656184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7 Elipse"/>
            <p:cNvSpPr/>
            <p:nvPr/>
          </p:nvSpPr>
          <p:spPr>
            <a:xfrm>
              <a:off x="6372200" y="4365104"/>
              <a:ext cx="1584176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39552"/>
          </a:xfrm>
        </p:spPr>
        <p:txBody>
          <a:bodyPr/>
          <a:lstStyle/>
          <a:p>
            <a:pPr algn="ctr"/>
            <a:r>
              <a:rPr lang="es-MX" sz="3200" dirty="0" smtClean="0"/>
              <a:t>Conclusiones</a:t>
            </a:r>
            <a:endParaRPr lang="es-MX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/>
          <a:lstStyle/>
          <a:p>
            <a:pPr algn="just"/>
            <a:r>
              <a:rPr lang="es-ES_tradnl" sz="2000" dirty="0" smtClean="0"/>
              <a:t>En pacientes con linfoma de </a:t>
            </a:r>
            <a:r>
              <a:rPr lang="es-ES_tradnl" sz="2000" dirty="0" err="1" smtClean="0"/>
              <a:t>Hodgkin</a:t>
            </a:r>
            <a:r>
              <a:rPr lang="es-ES_tradnl" sz="2000" dirty="0" smtClean="0"/>
              <a:t> los esquemas con quimioterapia fueron más efectivos en relación a:</a:t>
            </a:r>
          </a:p>
          <a:p>
            <a:pPr lvl="1" algn="just"/>
            <a:r>
              <a:rPr lang="es-ES_tradnl" sz="1600" dirty="0" smtClean="0"/>
              <a:t>Mayor cantidad de células hematopoyéticas recolectadas (p= 0.017)</a:t>
            </a:r>
          </a:p>
          <a:p>
            <a:pPr lvl="1" algn="just"/>
            <a:r>
              <a:rPr lang="es-ES_tradnl" sz="1600" dirty="0" smtClean="0"/>
              <a:t>Menor número de aféresis requeridas (p= 0.043)</a:t>
            </a:r>
          </a:p>
          <a:p>
            <a:pPr lvl="1" algn="just"/>
            <a:r>
              <a:rPr lang="es-ES_tradnl" sz="1600" dirty="0" smtClean="0"/>
              <a:t>Mayor supervivencia  (93% vs 78%)</a:t>
            </a:r>
          </a:p>
          <a:p>
            <a:pPr lvl="1" algn="just"/>
            <a:endParaRPr lang="es-ES_tradnl" sz="1600" dirty="0" smtClean="0"/>
          </a:p>
          <a:p>
            <a:pPr algn="just"/>
            <a:r>
              <a:rPr lang="es-ES_tradnl" sz="2000" dirty="0" smtClean="0"/>
              <a:t>En pacientes con linfoma no </a:t>
            </a:r>
            <a:r>
              <a:rPr lang="es-ES_tradnl" sz="2000" dirty="0" err="1" smtClean="0"/>
              <a:t>Hodgkin</a:t>
            </a:r>
            <a:r>
              <a:rPr lang="es-ES_tradnl" sz="2000" dirty="0" smtClean="0"/>
              <a:t> no se observó diferencia entre ambos esquemas.</a:t>
            </a:r>
          </a:p>
          <a:p>
            <a:pPr algn="just"/>
            <a:endParaRPr lang="es-ES_tradnl" sz="2000" dirty="0" smtClean="0"/>
          </a:p>
          <a:p>
            <a:pPr algn="just"/>
            <a:r>
              <a:rPr lang="es-ES_tradnl" sz="2000" dirty="0" smtClean="0"/>
              <a:t>Los principales factores de riesgo para recolección inadecuada de células hematopoyéticas fueron:</a:t>
            </a:r>
          </a:p>
          <a:p>
            <a:pPr lvl="1" algn="just"/>
            <a:r>
              <a:rPr lang="es-ES_tradnl" sz="1600" dirty="0" smtClean="0"/>
              <a:t>Diagnóstico de LNH</a:t>
            </a:r>
          </a:p>
          <a:p>
            <a:pPr lvl="1" algn="just"/>
            <a:r>
              <a:rPr lang="es-ES_tradnl" sz="1600" dirty="0" smtClean="0"/>
              <a:t>Enfermedad avanzada al diagnóstico</a:t>
            </a:r>
          </a:p>
          <a:p>
            <a:pPr lvl="1" algn="just"/>
            <a:r>
              <a:rPr lang="es-ES_tradnl" sz="1600" dirty="0" smtClean="0"/>
              <a:t>Movilización celular sin quimioterapia</a:t>
            </a:r>
          </a:p>
          <a:p>
            <a:pPr algn="just">
              <a:buNone/>
            </a:pPr>
            <a:endParaRPr lang="es-MX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67544"/>
          </a:xfrm>
        </p:spPr>
        <p:txBody>
          <a:bodyPr/>
          <a:lstStyle/>
          <a:p>
            <a:pPr algn="ctr"/>
            <a:r>
              <a:rPr lang="es-MX" sz="3200" dirty="0" smtClean="0"/>
              <a:t>Conclusión</a:t>
            </a:r>
            <a:endParaRPr lang="es-MX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166592"/>
          </a:xfrm>
        </p:spPr>
        <p:txBody>
          <a:bodyPr/>
          <a:lstStyle/>
          <a:p>
            <a:pPr marL="0" indent="0" algn="just">
              <a:buNone/>
            </a:pPr>
            <a:r>
              <a:rPr lang="es-ES_tradnl" sz="2800" dirty="0" smtClean="0"/>
              <a:t>Es recomendable utilizar esquemas de movilización celular con quimioterapia en pacientes con linfoma de </a:t>
            </a:r>
            <a:r>
              <a:rPr lang="es-ES_tradnl" sz="2800" dirty="0" err="1" smtClean="0"/>
              <a:t>Hodgkin</a:t>
            </a:r>
            <a:r>
              <a:rPr lang="es-ES_tradnl" sz="2800" dirty="0" smtClean="0"/>
              <a:t>  que están en proceso para trasplante </a:t>
            </a:r>
            <a:r>
              <a:rPr lang="es-ES_tradnl" sz="2800" dirty="0" err="1" smtClean="0"/>
              <a:t>autólogo</a:t>
            </a:r>
            <a:r>
              <a:rPr lang="es-ES_tradnl" sz="2800" dirty="0" smtClean="0"/>
              <a:t> de células hematopoyéticas.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23528" y="4293096"/>
            <a:ext cx="8229600" cy="1371600"/>
          </a:xfrm>
        </p:spPr>
        <p:txBody>
          <a:bodyPr/>
          <a:lstStyle/>
          <a:p>
            <a:pPr algn="ctr"/>
            <a:r>
              <a:rPr lang="es-MX" dirty="0" smtClean="0"/>
              <a:t>Gracias</a:t>
            </a:r>
            <a:endParaRPr lang="es-MX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24" y="692696"/>
            <a:ext cx="7696200" cy="289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552"/>
          </a:xfrm>
        </p:spPr>
        <p:txBody>
          <a:bodyPr/>
          <a:lstStyle/>
          <a:p>
            <a:pPr algn="ctr"/>
            <a:r>
              <a:rPr lang="es-MX" sz="3200" dirty="0" smtClean="0"/>
              <a:t>Introducción</a:t>
            </a:r>
            <a:endParaRPr lang="es-MX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36504"/>
          </a:xfrm>
        </p:spPr>
        <p:txBody>
          <a:bodyPr/>
          <a:lstStyle/>
          <a:p>
            <a:r>
              <a:rPr lang="es-MX" sz="2800" dirty="0" smtClean="0"/>
              <a:t>Linfoma </a:t>
            </a:r>
            <a:r>
              <a:rPr lang="es-MX" sz="2800" dirty="0" err="1" smtClean="0"/>
              <a:t>Hodgkin</a:t>
            </a:r>
            <a:r>
              <a:rPr lang="es-MX" sz="2800" dirty="0" smtClean="0"/>
              <a:t> (LH) y no </a:t>
            </a:r>
            <a:r>
              <a:rPr lang="es-MX" sz="2800" dirty="0" err="1" smtClean="0"/>
              <a:t>Hodgkin</a:t>
            </a:r>
            <a:r>
              <a:rPr lang="es-MX" sz="2800" dirty="0" smtClean="0"/>
              <a:t> (LNH):</a:t>
            </a:r>
          </a:p>
          <a:p>
            <a:endParaRPr lang="es-MX" sz="2800" dirty="0" smtClean="0"/>
          </a:p>
          <a:p>
            <a:pPr lvl="1"/>
            <a:r>
              <a:rPr lang="es-MX" sz="2400" dirty="0" smtClean="0"/>
              <a:t>Grupo heterogéneo</a:t>
            </a:r>
          </a:p>
          <a:p>
            <a:pPr lvl="1"/>
            <a:endParaRPr lang="es-MX" sz="2400" dirty="0" smtClean="0"/>
          </a:p>
          <a:p>
            <a:pPr lvl="1"/>
            <a:r>
              <a:rPr lang="es-MX" sz="2400" dirty="0" smtClean="0"/>
              <a:t>Neoplasias malignas que se originan en los ganglios linfáticos o tejido </a:t>
            </a:r>
            <a:r>
              <a:rPr lang="es-MX" sz="2400" dirty="0" err="1" smtClean="0"/>
              <a:t>extraganglionar</a:t>
            </a:r>
            <a:r>
              <a:rPr lang="es-MX" sz="2400" dirty="0" smtClean="0"/>
              <a:t> (LNH)</a:t>
            </a:r>
          </a:p>
          <a:p>
            <a:pPr lvl="1"/>
            <a:endParaRPr lang="es-MX" sz="2400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5292080" y="6639163"/>
            <a:ext cx="39604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Biology of Blood and Marrow Transplantation. 2014;20(3):295-308.</a:t>
            </a:r>
            <a:endParaRPr lang="es-MX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739552"/>
          </a:xfrm>
        </p:spPr>
        <p:txBody>
          <a:bodyPr/>
          <a:lstStyle/>
          <a:p>
            <a:pPr algn="ctr"/>
            <a:r>
              <a:rPr lang="es-MX" sz="3200" dirty="0" smtClean="0"/>
              <a:t>Estadística Estados Unidos 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79512" y="1340768"/>
          <a:ext cx="8568952" cy="175208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296145"/>
                <a:gridCol w="1152127"/>
                <a:gridCol w="1224136"/>
                <a:gridCol w="1224136"/>
                <a:gridCol w="1224136"/>
                <a:gridCol w="1224136"/>
                <a:gridCol w="1224136"/>
              </a:tblGrid>
              <a:tr h="370681">
                <a:tc>
                  <a:txBody>
                    <a:bodyPr/>
                    <a:lstStyle/>
                    <a:p>
                      <a:pPr algn="ctr"/>
                      <a:endParaRPr lang="es-MX" sz="1800" b="0" dirty="0"/>
                    </a:p>
                  </a:txBody>
                  <a:tcPr marL="91447" marR="91447" marT="45700" marB="4570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Casos</a:t>
                      </a:r>
                      <a:r>
                        <a:rPr lang="es-MX" sz="1800" baseline="0" dirty="0" smtClean="0"/>
                        <a:t> nuevos 2015</a:t>
                      </a:r>
                      <a:endParaRPr lang="es-MX" sz="1800" dirty="0"/>
                    </a:p>
                  </a:txBody>
                  <a:tcPr marL="91447" marR="91447" marT="45700" marB="4570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Muertes 2015</a:t>
                      </a:r>
                      <a:endParaRPr lang="es-MX" sz="1800" dirty="0"/>
                    </a:p>
                  </a:txBody>
                  <a:tcPr marL="91447" marR="91447" marT="45700" marB="4570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Linfoma</a:t>
                      </a:r>
                      <a:endParaRPr lang="es-MX" sz="1800" b="1" dirty="0"/>
                    </a:p>
                  </a:txBody>
                  <a:tcPr marL="91447" marR="91447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Total</a:t>
                      </a:r>
                      <a:endParaRPr lang="es-MX" sz="1800" b="1" dirty="0"/>
                    </a:p>
                  </a:txBody>
                  <a:tcPr marL="91447" marR="91447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Hombres</a:t>
                      </a:r>
                      <a:endParaRPr lang="es-MX" sz="1800" b="1" dirty="0"/>
                    </a:p>
                  </a:txBody>
                  <a:tcPr marL="91447" marR="91447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Mujeres</a:t>
                      </a:r>
                      <a:endParaRPr lang="es-MX" sz="1800" b="1" i="0" dirty="0"/>
                    </a:p>
                  </a:txBody>
                  <a:tcPr marL="91447" marR="91447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Total</a:t>
                      </a:r>
                      <a:endParaRPr lang="es-MX" sz="1800" b="1" dirty="0"/>
                    </a:p>
                  </a:txBody>
                  <a:tcPr marL="91447" marR="91447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Hombres</a:t>
                      </a:r>
                      <a:endParaRPr lang="es-MX" sz="1800" b="1" dirty="0"/>
                    </a:p>
                  </a:txBody>
                  <a:tcPr marL="91447" marR="91447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Mujeres</a:t>
                      </a:r>
                      <a:endParaRPr lang="es-MX" sz="1800" b="1" dirty="0"/>
                    </a:p>
                  </a:txBody>
                  <a:tcPr marL="91447" marR="91447"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err="1" smtClean="0"/>
                        <a:t>Hodgkin</a:t>
                      </a:r>
                      <a:endParaRPr lang="es-MX" sz="1800" b="0" dirty="0"/>
                    </a:p>
                  </a:txBody>
                  <a:tcPr marL="91447" marR="91447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9,050</a:t>
                      </a:r>
                      <a:endParaRPr lang="es-MX" sz="1800" dirty="0"/>
                    </a:p>
                  </a:txBody>
                  <a:tcPr marL="91447" marR="91447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5100</a:t>
                      </a:r>
                      <a:endParaRPr lang="es-MX" sz="1800" dirty="0"/>
                    </a:p>
                  </a:txBody>
                  <a:tcPr marL="91447" marR="91447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3950</a:t>
                      </a:r>
                      <a:endParaRPr lang="es-MX" sz="1800" dirty="0"/>
                    </a:p>
                  </a:txBody>
                  <a:tcPr marL="91447" marR="91447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1150</a:t>
                      </a:r>
                      <a:endParaRPr lang="es-MX" sz="1800" dirty="0"/>
                    </a:p>
                  </a:txBody>
                  <a:tcPr marL="91447" marR="91447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660</a:t>
                      </a:r>
                      <a:endParaRPr lang="es-MX" sz="1800" dirty="0"/>
                    </a:p>
                  </a:txBody>
                  <a:tcPr marL="91447" marR="91447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490</a:t>
                      </a:r>
                      <a:endParaRPr lang="es-MX" sz="1800" dirty="0"/>
                    </a:p>
                  </a:txBody>
                  <a:tcPr marL="91447" marR="91447"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No</a:t>
                      </a:r>
                      <a:r>
                        <a:rPr lang="es-MX" sz="1800" baseline="0" dirty="0" smtClean="0"/>
                        <a:t> </a:t>
                      </a:r>
                      <a:r>
                        <a:rPr lang="es-MX" sz="1800" baseline="0" dirty="0" err="1" smtClean="0"/>
                        <a:t>Hodgkin</a:t>
                      </a:r>
                      <a:endParaRPr lang="es-MX" sz="1800" dirty="0"/>
                    </a:p>
                  </a:txBody>
                  <a:tcPr marL="91447" marR="91447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71,850</a:t>
                      </a:r>
                      <a:endParaRPr lang="es-MX" sz="1800" dirty="0"/>
                    </a:p>
                  </a:txBody>
                  <a:tcPr marL="91447" marR="91447" marT="45700" marB="457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39,850</a:t>
                      </a:r>
                      <a:endParaRPr lang="es-MX" sz="1800" dirty="0"/>
                    </a:p>
                  </a:txBody>
                  <a:tcPr marL="91447" marR="91447" marT="45700" marB="457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32,000</a:t>
                      </a:r>
                      <a:endParaRPr lang="es-MX" sz="1800" dirty="0"/>
                    </a:p>
                  </a:txBody>
                  <a:tcPr marL="91447" marR="91447" marT="45700" marB="457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19,790</a:t>
                      </a:r>
                      <a:endParaRPr lang="es-MX" sz="1800" dirty="0"/>
                    </a:p>
                  </a:txBody>
                  <a:tcPr marL="91447" marR="91447" marT="45700" marB="457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11,480</a:t>
                      </a:r>
                      <a:endParaRPr lang="es-MX" sz="1800" dirty="0"/>
                    </a:p>
                  </a:txBody>
                  <a:tcPr marL="91447" marR="91447" marT="45700" marB="457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8,310</a:t>
                      </a:r>
                      <a:endParaRPr lang="es-MX" sz="1800" dirty="0"/>
                    </a:p>
                  </a:txBody>
                  <a:tcPr marL="91447" marR="91447" marT="45700" marB="45700" anchor="ctr" anchorCtr="1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79513" y="3716338"/>
          <a:ext cx="8568951" cy="275992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713790"/>
                <a:gridCol w="1882110"/>
                <a:gridCol w="1606678"/>
                <a:gridCol w="1759695"/>
                <a:gridCol w="1606678"/>
              </a:tblGrid>
              <a:tr h="365794">
                <a:tc gridSpan="5"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Supervivencia a 5 años</a:t>
                      </a:r>
                      <a:endParaRPr lang="es-MX" sz="1800" dirty="0"/>
                    </a:p>
                  </a:txBody>
                  <a:tcPr marL="91444" marR="91444" marT="45724" marB="45724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565316">
                <a:tc>
                  <a:txBody>
                    <a:bodyPr/>
                    <a:lstStyle/>
                    <a:p>
                      <a:r>
                        <a:rPr lang="es-MX" sz="1800" b="1" dirty="0" smtClean="0"/>
                        <a:t>Periodo</a:t>
                      </a:r>
                      <a:endParaRPr lang="es-MX" sz="1800" b="1" dirty="0"/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1975 - 1977</a:t>
                      </a:r>
                      <a:endParaRPr lang="es-MX" sz="1800" b="1" dirty="0"/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1987 - 1989</a:t>
                      </a:r>
                      <a:endParaRPr lang="es-MX" sz="1800" b="1" dirty="0"/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2003 - 2009</a:t>
                      </a:r>
                      <a:endParaRPr lang="es-MX" sz="1800" b="1" dirty="0"/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/>
                    </a:p>
                  </a:txBody>
                  <a:tcPr marL="91444" marR="91444" marT="45724" marB="45724"/>
                </a:tc>
              </a:tr>
              <a:tr h="640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 smtClean="0"/>
                        <a:t>  </a:t>
                      </a:r>
                      <a:r>
                        <a:rPr lang="es-MX" sz="1800" b="0" dirty="0" err="1" smtClean="0"/>
                        <a:t>Hodgkin</a:t>
                      </a:r>
                      <a:endParaRPr lang="es-MX" sz="1800" b="0" dirty="0" smtClean="0"/>
                    </a:p>
                  </a:txBody>
                  <a:tcPr marL="91444" marR="91444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72%</a:t>
                      </a:r>
                      <a:endParaRPr lang="es-MX" sz="1800" dirty="0"/>
                    </a:p>
                  </a:txBody>
                  <a:tcPr marL="91444" marR="91444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79%</a:t>
                      </a:r>
                      <a:endParaRPr lang="es-MX" sz="1800" dirty="0"/>
                    </a:p>
                  </a:txBody>
                  <a:tcPr marL="91444" marR="91444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88%</a:t>
                      </a:r>
                      <a:endParaRPr lang="es-MX" sz="1800" dirty="0"/>
                    </a:p>
                  </a:txBody>
                  <a:tcPr marL="91444" marR="91444" marT="45724" marB="457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P &lt;</a:t>
                      </a:r>
                      <a:r>
                        <a:rPr lang="es-MX" sz="1800" baseline="0" dirty="0" smtClean="0"/>
                        <a:t> 0.05</a:t>
                      </a:r>
                      <a:endParaRPr lang="es-MX" sz="1800" dirty="0" smtClean="0"/>
                    </a:p>
                    <a:p>
                      <a:pPr algn="ctr"/>
                      <a:endParaRPr lang="es-MX" sz="1800" dirty="0"/>
                    </a:p>
                  </a:txBody>
                  <a:tcPr marL="91444" marR="91444" marT="45724" marB="45724" anchor="ctr"/>
                </a:tc>
              </a:tr>
              <a:tr h="640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No</a:t>
                      </a:r>
                      <a:r>
                        <a:rPr lang="es-MX" sz="1800" baseline="0" dirty="0" smtClean="0"/>
                        <a:t> </a:t>
                      </a:r>
                      <a:r>
                        <a:rPr lang="es-MX" sz="1800" baseline="0" dirty="0" err="1" smtClean="0"/>
                        <a:t>Hodgkin</a:t>
                      </a:r>
                      <a:endParaRPr lang="es-MX" sz="1800" dirty="0" smtClean="0"/>
                    </a:p>
                    <a:p>
                      <a:endParaRPr lang="es-MX" sz="1800" dirty="0"/>
                    </a:p>
                  </a:txBody>
                  <a:tcPr marL="91444" marR="91444" marT="45724" marB="45724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47%</a:t>
                      </a:r>
                      <a:endParaRPr lang="es-MX" sz="1800" dirty="0"/>
                    </a:p>
                  </a:txBody>
                  <a:tcPr marL="91444" marR="91444" marT="45724" marB="45724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51%</a:t>
                      </a:r>
                      <a:endParaRPr lang="es-MX" sz="1800" dirty="0"/>
                    </a:p>
                  </a:txBody>
                  <a:tcPr marL="91444" marR="91444" marT="45724" marB="45724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71%</a:t>
                      </a:r>
                      <a:endParaRPr lang="es-MX" sz="1800" dirty="0"/>
                    </a:p>
                  </a:txBody>
                  <a:tcPr marL="91444" marR="91444" marT="45724" marB="45724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P &lt;</a:t>
                      </a:r>
                      <a:r>
                        <a:rPr lang="es-MX" sz="1800" baseline="0" dirty="0" smtClean="0"/>
                        <a:t> 0.05</a:t>
                      </a:r>
                      <a:endParaRPr lang="es-MX" sz="1800" dirty="0" smtClean="0"/>
                    </a:p>
                    <a:p>
                      <a:pPr algn="ctr"/>
                      <a:endParaRPr lang="es-MX" sz="1800" dirty="0"/>
                    </a:p>
                  </a:txBody>
                  <a:tcPr marL="91444" marR="91444" marT="45724" marB="45724" anchor="ctr" anchorCtr="1"/>
                </a:tc>
              </a:tr>
            </a:tbl>
          </a:graphicData>
        </a:graphic>
      </p:graphicFrame>
      <p:sp>
        <p:nvSpPr>
          <p:cNvPr id="5189" name="3 CuadroTexto"/>
          <p:cNvSpPr txBox="1">
            <a:spLocks noChangeArrowheads="1"/>
          </p:cNvSpPr>
          <p:nvPr/>
        </p:nvSpPr>
        <p:spPr bwMode="auto">
          <a:xfrm>
            <a:off x="5553001" y="6525344"/>
            <a:ext cx="35909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000" dirty="0"/>
              <a:t>“</a:t>
            </a:r>
            <a:r>
              <a:rPr lang="es-MX" sz="1000" dirty="0" err="1"/>
              <a:t>Cancer</a:t>
            </a:r>
            <a:r>
              <a:rPr lang="es-MX" sz="1000" dirty="0"/>
              <a:t> </a:t>
            </a:r>
            <a:r>
              <a:rPr lang="es-MX" sz="1000" dirty="0" err="1"/>
              <a:t>statistics</a:t>
            </a:r>
            <a:r>
              <a:rPr lang="es-MX" sz="1000" dirty="0"/>
              <a:t>, 2014”</a:t>
            </a:r>
            <a:r>
              <a:rPr lang="es-MX" sz="1000" i="1" dirty="0"/>
              <a:t>. CA </a:t>
            </a:r>
            <a:r>
              <a:rPr lang="es-MX" sz="1000" i="1" dirty="0" err="1"/>
              <a:t>Cancer</a:t>
            </a:r>
            <a:r>
              <a:rPr lang="es-MX" sz="1000" i="1" dirty="0"/>
              <a:t> J </a:t>
            </a:r>
            <a:r>
              <a:rPr lang="es-MX" sz="1000" i="1" dirty="0" err="1"/>
              <a:t>Clin</a:t>
            </a:r>
            <a:r>
              <a:rPr lang="es-MX" sz="1000" i="1" dirty="0"/>
              <a:t>, 2014;64: 9–29.</a:t>
            </a:r>
            <a:endParaRPr lang="es-ES_tradn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552"/>
          </a:xfrm>
        </p:spPr>
        <p:txBody>
          <a:bodyPr/>
          <a:lstStyle/>
          <a:p>
            <a:pPr algn="ctr"/>
            <a:r>
              <a:rPr lang="es-MX" sz="3200" dirty="0" smtClean="0"/>
              <a:t>Tratamiento</a:t>
            </a:r>
            <a:endParaRPr lang="es-MX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10608"/>
          </a:xfrm>
        </p:spPr>
        <p:txBody>
          <a:bodyPr/>
          <a:lstStyle/>
          <a:p>
            <a:pPr marL="342900" lvl="1" indent="-342900">
              <a:buClr>
                <a:schemeClr val="bg2"/>
              </a:buClr>
              <a:buSzPct val="85000"/>
              <a:buFont typeface="Wingdings" pitchFamily="2" charset="2"/>
              <a:buChar char="n"/>
            </a:pPr>
            <a:r>
              <a:rPr lang="es-MX" sz="2400" dirty="0" smtClean="0"/>
              <a:t>Tratamiento inicial de elección: quimioterapia</a:t>
            </a:r>
          </a:p>
          <a:p>
            <a:pPr marL="342900" lvl="1" indent="-342900">
              <a:buClr>
                <a:schemeClr val="bg2"/>
              </a:buClr>
              <a:buSzPct val="85000"/>
              <a:buFont typeface="Wingdings" pitchFamily="2" charset="2"/>
              <a:buChar char="n"/>
            </a:pPr>
            <a:endParaRPr lang="es-MX" sz="2400" dirty="0" smtClean="0"/>
          </a:p>
          <a:p>
            <a:r>
              <a:rPr lang="es-MX" sz="2400" dirty="0" smtClean="0"/>
              <a:t>Respuesta a tratamiento:</a:t>
            </a:r>
          </a:p>
          <a:p>
            <a:pPr lvl="1"/>
            <a:r>
              <a:rPr lang="es-MX" sz="2000" dirty="0" smtClean="0"/>
              <a:t>LH: remisión 90%, recaída 30%</a:t>
            </a:r>
          </a:p>
          <a:p>
            <a:pPr lvl="1"/>
            <a:r>
              <a:rPr lang="es-MX" sz="2000" dirty="0" smtClean="0"/>
              <a:t>LNH: remisión 67%, recaída 33%</a:t>
            </a:r>
          </a:p>
          <a:p>
            <a:pPr lvl="1"/>
            <a:endParaRPr lang="es-MX" sz="2000" dirty="0" smtClean="0"/>
          </a:p>
          <a:p>
            <a:r>
              <a:rPr lang="es-MX" sz="2400" dirty="0" smtClean="0"/>
              <a:t>Tratamiento para recaída:</a:t>
            </a:r>
          </a:p>
          <a:p>
            <a:pPr lvl="1"/>
            <a:r>
              <a:rPr lang="es-MX" sz="2000" dirty="0" smtClean="0"/>
              <a:t>Dosis altas de </a:t>
            </a:r>
            <a:r>
              <a:rPr lang="es-MX" sz="2000" dirty="0" smtClean="0"/>
              <a:t>quimioterapia ± anticuerpos</a:t>
            </a:r>
            <a:endParaRPr lang="es-MX" sz="2000" dirty="0" smtClean="0"/>
          </a:p>
          <a:p>
            <a:pPr lvl="1"/>
            <a:r>
              <a:rPr lang="es-MX" sz="2000" dirty="0" smtClean="0"/>
              <a:t>Auto-TCH: aumenta la supervivencia</a:t>
            </a:r>
          </a:p>
          <a:p>
            <a:pPr lvl="1"/>
            <a:r>
              <a:rPr lang="es-MX" sz="2000" dirty="0" smtClean="0"/>
              <a:t>Obstáculo: Movilización celular deficiente</a:t>
            </a:r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5292080" y="6567155"/>
            <a:ext cx="39604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Biology of Blood and Marrow Transplantation. 2014;20(3):295-308.</a:t>
            </a:r>
            <a:endParaRPr lang="es-MX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7 Grupo"/>
          <p:cNvGrpSpPr/>
          <p:nvPr/>
        </p:nvGrpSpPr>
        <p:grpSpPr>
          <a:xfrm>
            <a:off x="179512" y="692696"/>
            <a:ext cx="8928992" cy="6192688"/>
            <a:chOff x="179512" y="692696"/>
            <a:chExt cx="8928992" cy="6192688"/>
          </a:xfrm>
        </p:grpSpPr>
        <p:pic>
          <p:nvPicPr>
            <p:cNvPr id="4" name="Picture 2"/>
            <p:cNvPicPr/>
            <p:nvPr/>
          </p:nvPicPr>
          <p:blipFill>
            <a:blip r:embed="rId2" cstate="print"/>
            <a:srcRect l="5970" t="2174" r="10448" b="10870"/>
            <a:stretch>
              <a:fillRect/>
            </a:stretch>
          </p:blipFill>
          <p:spPr>
            <a:xfrm>
              <a:off x="179512" y="692696"/>
              <a:ext cx="4032448" cy="2880320"/>
            </a:xfrm>
            <a:prstGeom prst="rect">
              <a:avLst/>
            </a:prstGeom>
          </p:spPr>
        </p:pic>
        <p:pic>
          <p:nvPicPr>
            <p:cNvPr id="5" name="Picture 2"/>
            <p:cNvPicPr/>
            <p:nvPr/>
          </p:nvPicPr>
          <p:blipFill>
            <a:blip r:embed="rId3" cstate="print"/>
            <a:srcRect l="4380" t="21066" r="6560" b="11801"/>
            <a:stretch>
              <a:fillRect/>
            </a:stretch>
          </p:blipFill>
          <p:spPr>
            <a:xfrm>
              <a:off x="4716016" y="1196752"/>
              <a:ext cx="4104456" cy="2376264"/>
            </a:xfrm>
            <a:prstGeom prst="rect">
              <a:avLst/>
            </a:prstGeom>
          </p:spPr>
        </p:pic>
        <p:sp>
          <p:nvSpPr>
            <p:cNvPr id="6" name="5 CuadroTexto"/>
            <p:cNvSpPr txBox="1"/>
            <p:nvPr/>
          </p:nvSpPr>
          <p:spPr>
            <a:xfrm>
              <a:off x="5270263" y="692696"/>
              <a:ext cx="31181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/>
                <a:t>Indicaciones para trasplante en 2014</a:t>
              </a:r>
              <a:endParaRPr lang="es-MX" sz="1400" dirty="0"/>
            </a:p>
          </p:txBody>
        </p:sp>
        <p:pic>
          <p:nvPicPr>
            <p:cNvPr id="7" name="Picture 2"/>
            <p:cNvPicPr/>
            <p:nvPr/>
          </p:nvPicPr>
          <p:blipFill>
            <a:blip r:embed="rId4" cstate="print"/>
            <a:srcRect l="5195" t="21404" r="6494" b="11228"/>
            <a:stretch>
              <a:fillRect/>
            </a:stretch>
          </p:blipFill>
          <p:spPr>
            <a:xfrm>
              <a:off x="251520" y="4437112"/>
              <a:ext cx="3816424" cy="2232248"/>
            </a:xfrm>
            <a:prstGeom prst="rect">
              <a:avLst/>
            </a:prstGeom>
          </p:spPr>
        </p:pic>
        <p:sp>
          <p:nvSpPr>
            <p:cNvPr id="8" name="7 CuadroTexto"/>
            <p:cNvSpPr txBox="1"/>
            <p:nvPr/>
          </p:nvSpPr>
          <p:spPr>
            <a:xfrm>
              <a:off x="818717" y="3903439"/>
              <a:ext cx="30332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dirty="0" smtClean="0"/>
                <a:t>Supervivencia en años post auto-TCH en </a:t>
              </a:r>
            </a:p>
            <a:p>
              <a:r>
                <a:rPr lang="es-MX" sz="1200" dirty="0" smtClean="0"/>
                <a:t>Linfoma </a:t>
              </a:r>
              <a:r>
                <a:rPr lang="es-MX" sz="1200" dirty="0" err="1" smtClean="0"/>
                <a:t>Hodgkin</a:t>
              </a:r>
              <a:r>
                <a:rPr lang="es-MX" sz="1200" dirty="0"/>
                <a:t> </a:t>
              </a:r>
              <a:r>
                <a:rPr lang="es-MX" sz="1200" dirty="0" smtClean="0"/>
                <a:t>(2004 a 2014)</a:t>
              </a:r>
              <a:endParaRPr lang="es-MX" sz="1200" dirty="0"/>
            </a:p>
          </p:txBody>
        </p:sp>
        <p:pic>
          <p:nvPicPr>
            <p:cNvPr id="9" name="Picture 2"/>
            <p:cNvPicPr/>
            <p:nvPr/>
          </p:nvPicPr>
          <p:blipFill>
            <a:blip r:embed="rId5" cstate="print"/>
            <a:srcRect l="3449" t="19444" r="6897" b="11508"/>
            <a:stretch>
              <a:fillRect/>
            </a:stretch>
          </p:blipFill>
          <p:spPr>
            <a:xfrm>
              <a:off x="4932040" y="4365104"/>
              <a:ext cx="3960440" cy="2304256"/>
            </a:xfrm>
            <a:prstGeom prst="rect">
              <a:avLst/>
            </a:prstGeom>
          </p:spPr>
        </p:pic>
        <p:sp>
          <p:nvSpPr>
            <p:cNvPr id="10" name="9 CuadroTexto"/>
            <p:cNvSpPr txBox="1"/>
            <p:nvPr/>
          </p:nvSpPr>
          <p:spPr>
            <a:xfrm>
              <a:off x="5643253" y="3903439"/>
              <a:ext cx="30332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dirty="0" smtClean="0"/>
                <a:t>Supervivencia en años post auto-TCH en </a:t>
              </a:r>
            </a:p>
            <a:p>
              <a:r>
                <a:rPr lang="es-MX" sz="1200" dirty="0" smtClean="0"/>
                <a:t>Linfoma no </a:t>
              </a:r>
              <a:r>
                <a:rPr lang="es-MX" sz="1200" dirty="0" err="1" smtClean="0"/>
                <a:t>Hodgkin</a:t>
              </a:r>
              <a:r>
                <a:rPr lang="es-MX" sz="1200" dirty="0" smtClean="0"/>
                <a:t> (2004 a 2014)</a:t>
              </a:r>
              <a:endParaRPr lang="es-MX" sz="1200" dirty="0"/>
            </a:p>
          </p:txBody>
        </p:sp>
        <p:sp>
          <p:nvSpPr>
            <p:cNvPr id="11" name="10 Flecha abajo"/>
            <p:cNvSpPr/>
            <p:nvPr/>
          </p:nvSpPr>
          <p:spPr>
            <a:xfrm>
              <a:off x="5724128" y="1988840"/>
              <a:ext cx="144016" cy="21602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11 Flecha abajo"/>
            <p:cNvSpPr/>
            <p:nvPr/>
          </p:nvSpPr>
          <p:spPr>
            <a:xfrm>
              <a:off x="6372200" y="2636912"/>
              <a:ext cx="144016" cy="21602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123728" y="4797152"/>
              <a:ext cx="4395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00" dirty="0" smtClean="0"/>
                <a:t>82%</a:t>
              </a:r>
              <a:endParaRPr lang="es-MX" sz="1000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123728" y="5085184"/>
              <a:ext cx="4395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00" dirty="0" smtClean="0"/>
                <a:t>67%</a:t>
              </a:r>
              <a:endParaRPr lang="es-MX" sz="1000" dirty="0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6948264" y="5126995"/>
              <a:ext cx="4395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00" dirty="0" smtClean="0"/>
                <a:t>65%</a:t>
              </a:r>
              <a:endParaRPr lang="es-MX" sz="1000" dirty="0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6948264" y="5559043"/>
              <a:ext cx="4395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00" dirty="0"/>
                <a:t>4</a:t>
              </a:r>
              <a:r>
                <a:rPr lang="es-MX" sz="1000" dirty="0" smtClean="0"/>
                <a:t>5%</a:t>
              </a:r>
              <a:endParaRPr lang="es-MX" sz="10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5443718" y="6639163"/>
              <a:ext cx="36647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00" dirty="0" smtClean="0"/>
                <a:t>Center </a:t>
              </a:r>
              <a:r>
                <a:rPr lang="es-MX" sz="1000" dirty="0" err="1" smtClean="0"/>
                <a:t>for</a:t>
              </a:r>
              <a:r>
                <a:rPr lang="es-MX" sz="1000" dirty="0" smtClean="0"/>
                <a:t> </a:t>
              </a:r>
              <a:r>
                <a:rPr lang="es-MX" sz="1000" dirty="0" err="1" smtClean="0"/>
                <a:t>international</a:t>
              </a:r>
              <a:r>
                <a:rPr lang="es-MX" sz="1000" dirty="0" smtClean="0"/>
                <a:t> </a:t>
              </a:r>
              <a:r>
                <a:rPr lang="es-MX" sz="1000" dirty="0" err="1" smtClean="0"/>
                <a:t>blood</a:t>
              </a:r>
              <a:r>
                <a:rPr lang="es-MX" sz="1000" dirty="0" smtClean="0"/>
                <a:t> and </a:t>
              </a:r>
              <a:r>
                <a:rPr lang="es-MX" sz="1000" dirty="0" err="1" smtClean="0"/>
                <a:t>marrow</a:t>
              </a:r>
              <a:r>
                <a:rPr lang="es-MX" sz="1000" dirty="0" smtClean="0"/>
                <a:t> </a:t>
              </a:r>
              <a:r>
                <a:rPr lang="es-MX" sz="1000" dirty="0" err="1" smtClean="0"/>
                <a:t>transplant</a:t>
              </a:r>
              <a:r>
                <a:rPr lang="es-MX" sz="1000" dirty="0" smtClean="0"/>
                <a:t> </a:t>
              </a:r>
              <a:r>
                <a:rPr lang="es-MX" sz="1000" dirty="0" err="1" smtClean="0"/>
                <a:t>research</a:t>
              </a:r>
              <a:endParaRPr lang="es-MX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667544"/>
          </a:xfrm>
        </p:spPr>
        <p:txBody>
          <a:bodyPr/>
          <a:lstStyle/>
          <a:p>
            <a:pPr algn="ctr"/>
            <a:r>
              <a:rPr lang="es-MX" sz="3200" dirty="0" smtClean="0"/>
              <a:t>Obtención de células hematopoyéticas</a:t>
            </a:r>
            <a:endParaRPr lang="es-MX" sz="3200" dirty="0"/>
          </a:p>
        </p:txBody>
      </p:sp>
      <p:sp>
        <p:nvSpPr>
          <p:cNvPr id="16" name="15 Marcador de contenido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880320"/>
          </a:xfrm>
        </p:spPr>
        <p:txBody>
          <a:bodyPr/>
          <a:lstStyle/>
          <a:p>
            <a:pPr algn="just"/>
            <a:r>
              <a:rPr lang="es-ES_tradnl" sz="2000" dirty="0" smtClean="0"/>
              <a:t>El número de células hematopoyéticas trasplantadas se correlaciona con la recuperación hematológica post trasplante</a:t>
            </a:r>
          </a:p>
          <a:p>
            <a:pPr algn="just"/>
            <a:endParaRPr lang="es-ES_tradnl" sz="2000" dirty="0" smtClean="0"/>
          </a:p>
          <a:p>
            <a:pPr algn="just"/>
            <a:r>
              <a:rPr lang="es-MX" sz="2000" dirty="0" smtClean="0"/>
              <a:t>La cantidad de células hematopoyéticas a recolectar es al menos </a:t>
            </a:r>
            <a:r>
              <a:rPr lang="es-ES_tradnl" sz="2000" dirty="0" smtClean="0"/>
              <a:t>2 x10</a:t>
            </a:r>
            <a:r>
              <a:rPr lang="es-ES_tradnl" sz="2000" baseline="30000" dirty="0" smtClean="0"/>
              <a:t>6</a:t>
            </a:r>
            <a:r>
              <a:rPr lang="es-ES_tradnl" sz="2000" dirty="0" smtClean="0"/>
              <a:t>/ kg del paciente.</a:t>
            </a:r>
          </a:p>
          <a:p>
            <a:pPr algn="just"/>
            <a:endParaRPr lang="es-ES_tradnl" sz="2000" dirty="0" smtClean="0"/>
          </a:p>
          <a:p>
            <a:pPr algn="just"/>
            <a:r>
              <a:rPr lang="es-ES_tradnl" sz="2000" dirty="0" smtClean="0"/>
              <a:t>La movilización y recolección inadecuadas se presenta entre el 11% y el 46% de los pacientes con linfoma</a:t>
            </a:r>
            <a:endParaRPr lang="es-MX" sz="2000" dirty="0"/>
          </a:p>
        </p:txBody>
      </p:sp>
      <p:pic>
        <p:nvPicPr>
          <p:cNvPr id="5" name="Picture 4" descr="http://www.elsevier.es/imatges/305/305v12n03/grande/305v12n03-90227013fig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3017065" cy="143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0 CuadroTexto"/>
          <p:cNvSpPr txBox="1">
            <a:spLocks noChangeArrowheads="1"/>
          </p:cNvSpPr>
          <p:nvPr/>
        </p:nvSpPr>
        <p:spPr bwMode="auto">
          <a:xfrm>
            <a:off x="461425" y="1196752"/>
            <a:ext cx="23823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dirty="0"/>
              <a:t>Células de médula ósea</a:t>
            </a:r>
          </a:p>
        </p:txBody>
      </p:sp>
      <p:pic>
        <p:nvPicPr>
          <p:cNvPr id="1026" name="Picture 2" descr="C:\Users\lab\AppData\Local\Microsoft\Windows\Temporary Internet Files\Content.IE5\2J83N0PU\IMG_15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556792"/>
            <a:ext cx="1437624" cy="1944216"/>
          </a:xfrm>
          <a:prstGeom prst="rect">
            <a:avLst/>
          </a:prstGeom>
          <a:noFill/>
        </p:spPr>
      </p:pic>
      <p:pic>
        <p:nvPicPr>
          <p:cNvPr id="1027" name="Picture 3" descr="C:\Users\lab\AppData\Local\Microsoft\Windows\Temporary Internet Files\Content.IE5\SHQTQ0FG\IMG_15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556792"/>
            <a:ext cx="1404156" cy="1944216"/>
          </a:xfrm>
          <a:prstGeom prst="rect">
            <a:avLst/>
          </a:prstGeom>
          <a:noFill/>
        </p:spPr>
      </p:pic>
      <p:pic>
        <p:nvPicPr>
          <p:cNvPr id="14" name="Picture 2" descr="C:\Users\lab\AppData\Local\Microsoft\Windows\Temporary Internet Files\Content.IE5\2743UD4U\fo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556792"/>
            <a:ext cx="14401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0 CuadroTexto"/>
          <p:cNvSpPr txBox="1">
            <a:spLocks noChangeArrowheads="1"/>
          </p:cNvSpPr>
          <p:nvPr/>
        </p:nvSpPr>
        <p:spPr bwMode="auto">
          <a:xfrm>
            <a:off x="4571657" y="1196752"/>
            <a:ext cx="27366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dirty="0"/>
              <a:t>Células de </a:t>
            </a:r>
            <a:r>
              <a:rPr lang="es-MX" sz="1600" dirty="0" smtClean="0"/>
              <a:t>sangre periférica</a:t>
            </a:r>
            <a:endParaRPr lang="es-MX" sz="1600" dirty="0"/>
          </a:p>
        </p:txBody>
      </p:sp>
      <p:sp>
        <p:nvSpPr>
          <p:cNvPr id="10" name="9 Rectángulo"/>
          <p:cNvSpPr/>
          <p:nvPr/>
        </p:nvSpPr>
        <p:spPr>
          <a:xfrm>
            <a:off x="5220072" y="6597352"/>
            <a:ext cx="38884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 err="1" smtClean="0"/>
              <a:t>Biology</a:t>
            </a:r>
            <a:r>
              <a:rPr lang="es-ES_tradnl" sz="1000" dirty="0" smtClean="0"/>
              <a:t> of </a:t>
            </a:r>
            <a:r>
              <a:rPr lang="es-ES_tradnl" sz="1000" dirty="0" err="1" smtClean="0"/>
              <a:t>Blood</a:t>
            </a:r>
            <a:r>
              <a:rPr lang="es-ES_tradnl" sz="1000" dirty="0" smtClean="0"/>
              <a:t> and </a:t>
            </a:r>
            <a:r>
              <a:rPr lang="es-ES_tradnl" sz="1000" dirty="0" err="1" smtClean="0"/>
              <a:t>Marrow</a:t>
            </a:r>
            <a:r>
              <a:rPr lang="es-ES_tradnl" sz="1000" dirty="0" smtClean="0"/>
              <a:t> </a:t>
            </a:r>
            <a:r>
              <a:rPr lang="es-ES_tradnl" sz="1000" dirty="0" err="1" smtClean="0"/>
              <a:t>Transplantation</a:t>
            </a:r>
            <a:r>
              <a:rPr lang="es-ES_tradnl" sz="1000" dirty="0" smtClean="0"/>
              <a:t>. 2014;20(3):295-308</a:t>
            </a:r>
            <a:endParaRPr lang="es-MX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529208"/>
            <a:ext cx="8229600" cy="595536"/>
          </a:xfrm>
        </p:spPr>
        <p:txBody>
          <a:bodyPr/>
          <a:lstStyle/>
          <a:p>
            <a:pPr algn="ctr"/>
            <a:r>
              <a:rPr lang="es-MX" sz="3200" dirty="0" smtClean="0"/>
              <a:t>Movilización deficiente de células</a:t>
            </a:r>
            <a:endParaRPr lang="es-MX" sz="3200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3826768" cy="4896544"/>
          </a:xfrm>
        </p:spPr>
        <p:txBody>
          <a:bodyPr/>
          <a:lstStyle/>
          <a:p>
            <a:r>
              <a:rPr lang="es-ES_tradnl" sz="2400" dirty="0" smtClean="0"/>
              <a:t>Factores de riesgo </a:t>
            </a:r>
          </a:p>
          <a:p>
            <a:pPr lvl="1"/>
            <a:r>
              <a:rPr lang="es-ES_tradnl" sz="2000" b="1" dirty="0" smtClean="0"/>
              <a:t>Diagnóstico de linfoma</a:t>
            </a:r>
          </a:p>
          <a:p>
            <a:pPr lvl="1"/>
            <a:r>
              <a:rPr lang="es-ES_tradnl" sz="2000" dirty="0" smtClean="0"/>
              <a:t>Edad avanzada del paciente</a:t>
            </a:r>
          </a:p>
          <a:p>
            <a:pPr lvl="1"/>
            <a:r>
              <a:rPr lang="es-ES_tradnl" sz="2000" dirty="0" smtClean="0"/>
              <a:t>Movilización previa fallida</a:t>
            </a:r>
          </a:p>
          <a:p>
            <a:pPr lvl="1"/>
            <a:r>
              <a:rPr lang="es-ES_tradnl" sz="2000" b="1" dirty="0" smtClean="0"/>
              <a:t>Uso de agentes quimioterapéuticos como platino o </a:t>
            </a:r>
            <a:r>
              <a:rPr lang="es-ES_tradnl" sz="2000" b="1" dirty="0" err="1" smtClean="0"/>
              <a:t>alquilantes</a:t>
            </a:r>
            <a:endParaRPr lang="es-ES_tradnl" sz="2000" b="1" dirty="0" smtClean="0"/>
          </a:p>
          <a:p>
            <a:pPr lvl="1"/>
            <a:r>
              <a:rPr lang="es-ES_tradnl" sz="2000" dirty="0" smtClean="0"/>
              <a:t>Radioterapia previa</a:t>
            </a:r>
          </a:p>
          <a:p>
            <a:pPr lvl="1"/>
            <a:r>
              <a:rPr lang="es-ES_tradnl" sz="2000" dirty="0" smtClean="0"/>
              <a:t>Diabetes</a:t>
            </a:r>
          </a:p>
          <a:p>
            <a:pPr lvl="1"/>
            <a:r>
              <a:rPr lang="es-ES_tradnl" sz="2000" dirty="0" smtClean="0"/>
              <a:t>Sobrepeso</a:t>
            </a:r>
            <a:endParaRPr lang="es-MX" sz="2000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648200" y="1494656"/>
            <a:ext cx="4244280" cy="4598640"/>
          </a:xfrm>
        </p:spPr>
        <p:txBody>
          <a:bodyPr/>
          <a:lstStyle/>
          <a:p>
            <a:r>
              <a:rPr lang="es-MX" dirty="0" smtClean="0"/>
              <a:t>Estrategias</a:t>
            </a:r>
          </a:p>
          <a:p>
            <a:pPr lvl="1"/>
            <a:r>
              <a:rPr lang="es-MX" dirty="0" smtClean="0"/>
              <a:t>Factor estimulante de colonias de </a:t>
            </a:r>
            <a:r>
              <a:rPr lang="es-MX" dirty="0" err="1" smtClean="0"/>
              <a:t>granulocitos</a:t>
            </a:r>
            <a:r>
              <a:rPr lang="es-MX" dirty="0" smtClean="0"/>
              <a:t> (</a:t>
            </a:r>
            <a:r>
              <a:rPr lang="es-MX" dirty="0" err="1" smtClean="0"/>
              <a:t>Filgrastim</a:t>
            </a:r>
            <a:r>
              <a:rPr lang="es-MX" dirty="0" smtClean="0"/>
              <a:t>)</a:t>
            </a:r>
          </a:p>
          <a:p>
            <a:pPr lvl="1"/>
            <a:r>
              <a:rPr lang="es-MX" dirty="0" smtClean="0"/>
              <a:t>Múltiples recolecciones</a:t>
            </a:r>
          </a:p>
          <a:p>
            <a:pPr lvl="1"/>
            <a:r>
              <a:rPr lang="es-MX" dirty="0" smtClean="0"/>
              <a:t>Quimioterapia</a:t>
            </a:r>
          </a:p>
          <a:p>
            <a:pPr lvl="1"/>
            <a:r>
              <a:rPr lang="es-MX" dirty="0" err="1" smtClean="0"/>
              <a:t>Plerixafor</a:t>
            </a:r>
            <a:endParaRPr lang="es-MX" dirty="0" smtClean="0"/>
          </a:p>
        </p:txBody>
      </p:sp>
      <p:sp>
        <p:nvSpPr>
          <p:cNvPr id="7" name="6 Rectángulo"/>
          <p:cNvSpPr/>
          <p:nvPr/>
        </p:nvSpPr>
        <p:spPr>
          <a:xfrm>
            <a:off x="7046721" y="6639163"/>
            <a:ext cx="20617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Blood reviews. 2014;28(1):31-40.</a:t>
            </a:r>
            <a:endParaRPr lang="es-MX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20080"/>
          </a:xfrm>
        </p:spPr>
        <p:txBody>
          <a:bodyPr/>
          <a:lstStyle/>
          <a:p>
            <a:pPr algn="ctr"/>
            <a:r>
              <a:rPr lang="es-MX" sz="3200" dirty="0" smtClean="0"/>
              <a:t>Movilización </a:t>
            </a:r>
            <a:r>
              <a:rPr lang="es-MX" sz="3200" dirty="0" smtClean="0"/>
              <a:t>celular con </a:t>
            </a:r>
            <a:r>
              <a:rPr lang="es-MX" sz="3200" dirty="0" smtClean="0"/>
              <a:t>quimioterapia</a:t>
            </a:r>
            <a:endParaRPr lang="es-MX" sz="32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12568"/>
          </a:xfrm>
        </p:spPr>
        <p:txBody>
          <a:bodyPr/>
          <a:lstStyle/>
          <a:p>
            <a:r>
              <a:rPr lang="es-MX" sz="2400" dirty="0" smtClean="0"/>
              <a:t>Aumenta el costo y </a:t>
            </a:r>
            <a:r>
              <a:rPr lang="es-MX" sz="2400" dirty="0" smtClean="0"/>
              <a:t>toxicidad</a:t>
            </a:r>
          </a:p>
          <a:p>
            <a:pPr>
              <a:buNone/>
            </a:pPr>
            <a:endParaRPr lang="es-MX" sz="2400" dirty="0" smtClean="0"/>
          </a:p>
          <a:p>
            <a:r>
              <a:rPr lang="es-MX" sz="2400" dirty="0" smtClean="0"/>
              <a:t>Esquemas más utilizados:</a:t>
            </a:r>
          </a:p>
          <a:p>
            <a:pPr lvl="1"/>
            <a:r>
              <a:rPr lang="es-MX" sz="2000" dirty="0" err="1" smtClean="0"/>
              <a:t>Ciclofosfamida</a:t>
            </a:r>
            <a:endParaRPr lang="es-MX" sz="2000" dirty="0" smtClean="0"/>
          </a:p>
          <a:p>
            <a:pPr lvl="1"/>
            <a:r>
              <a:rPr lang="es-MX" sz="2000" dirty="0" err="1" smtClean="0"/>
              <a:t>Ciclofosfamida</a:t>
            </a:r>
            <a:r>
              <a:rPr lang="es-MX" sz="2000" dirty="0" smtClean="0"/>
              <a:t> y </a:t>
            </a:r>
            <a:r>
              <a:rPr lang="es-MX" sz="2000" dirty="0" err="1" smtClean="0"/>
              <a:t>etopósido</a:t>
            </a:r>
            <a:endParaRPr lang="es-MX" sz="2000" dirty="0" smtClean="0"/>
          </a:p>
          <a:p>
            <a:pPr lvl="1"/>
            <a:r>
              <a:rPr lang="es-ES_tradnl" sz="2000" dirty="0" smtClean="0"/>
              <a:t>IGEV: </a:t>
            </a:r>
            <a:r>
              <a:rPr lang="es-ES_tradnl" sz="2000" dirty="0" err="1" smtClean="0"/>
              <a:t>ifosfamida</a:t>
            </a:r>
            <a:r>
              <a:rPr lang="es-ES_tradnl" sz="2000" dirty="0" smtClean="0"/>
              <a:t> con </a:t>
            </a:r>
            <a:r>
              <a:rPr lang="es-ES_tradnl" sz="2000" dirty="0" err="1" smtClean="0"/>
              <a:t>gemcitabina</a:t>
            </a:r>
            <a:r>
              <a:rPr lang="es-ES_tradnl" sz="2000" dirty="0" smtClean="0"/>
              <a:t> y </a:t>
            </a:r>
            <a:r>
              <a:rPr lang="es-ES_tradnl" sz="2000" dirty="0" err="1" smtClean="0"/>
              <a:t>vinorelbina</a:t>
            </a:r>
            <a:r>
              <a:rPr lang="es-ES_tradnl" sz="2000" dirty="0" smtClean="0"/>
              <a:t> </a:t>
            </a:r>
          </a:p>
          <a:p>
            <a:pPr lvl="1"/>
            <a:r>
              <a:rPr lang="es-ES_tradnl" sz="2000" dirty="0" smtClean="0"/>
              <a:t>CGEV: </a:t>
            </a:r>
            <a:r>
              <a:rPr lang="es-ES_tradnl" sz="2000" dirty="0" err="1" smtClean="0"/>
              <a:t>ciclofosfamida</a:t>
            </a:r>
            <a:r>
              <a:rPr lang="es-ES_tradnl" sz="2000" dirty="0" smtClean="0"/>
              <a:t> con </a:t>
            </a:r>
            <a:r>
              <a:rPr lang="es-ES_tradnl" sz="2000" dirty="0" err="1" smtClean="0"/>
              <a:t>gemcitabina</a:t>
            </a:r>
            <a:r>
              <a:rPr lang="es-ES_tradnl" sz="2000" dirty="0" smtClean="0"/>
              <a:t> y </a:t>
            </a:r>
            <a:r>
              <a:rPr lang="es-ES_tradnl" sz="2000" dirty="0" err="1" smtClean="0"/>
              <a:t>vinorelbina</a:t>
            </a:r>
            <a:endParaRPr lang="es-ES_tradnl" sz="2000" dirty="0" smtClean="0"/>
          </a:p>
          <a:p>
            <a:pPr lvl="1"/>
            <a:endParaRPr lang="es-ES_tradnl" sz="2400" dirty="0" smtClean="0"/>
          </a:p>
          <a:p>
            <a:r>
              <a:rPr lang="es-ES_tradnl" sz="2400" dirty="0" smtClean="0"/>
              <a:t>Estudios previos: </a:t>
            </a:r>
          </a:p>
          <a:p>
            <a:pPr lvl="1"/>
            <a:r>
              <a:rPr lang="es-ES_tradnl" sz="2000" dirty="0" smtClean="0"/>
              <a:t>En el esquema de movilización en pacientes con linfoma, el </a:t>
            </a:r>
            <a:r>
              <a:rPr lang="es-ES_tradnl" sz="2000" dirty="0" err="1" smtClean="0"/>
              <a:t>filgrastim</a:t>
            </a:r>
            <a:r>
              <a:rPr lang="es-ES_tradnl" sz="2000" dirty="0" smtClean="0"/>
              <a:t> no es suficiente y se debe incluir quimioterapia.</a:t>
            </a:r>
            <a:endParaRPr lang="es-MX" sz="2000" dirty="0"/>
          </a:p>
        </p:txBody>
      </p:sp>
      <p:sp>
        <p:nvSpPr>
          <p:cNvPr id="4" name="3 Rectángulo"/>
          <p:cNvSpPr/>
          <p:nvPr/>
        </p:nvSpPr>
        <p:spPr>
          <a:xfrm>
            <a:off x="7097891" y="6567155"/>
            <a:ext cx="20826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00" dirty="0" err="1" smtClean="0"/>
              <a:t>Haematologica</a:t>
            </a:r>
            <a:r>
              <a:rPr lang="es-MX" sz="1000" dirty="0" smtClean="0"/>
              <a:t>. 2007;92(1):35-41</a:t>
            </a:r>
            <a:endParaRPr lang="es-MX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667544"/>
          </a:xfrm>
        </p:spPr>
        <p:txBody>
          <a:bodyPr/>
          <a:lstStyle/>
          <a:p>
            <a:pPr algn="ctr"/>
            <a:r>
              <a:rPr lang="es-MX" sz="3200" dirty="0" smtClean="0"/>
              <a:t>Objetivo</a:t>
            </a:r>
            <a:endParaRPr lang="es-MX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10608"/>
          </a:xfrm>
        </p:spPr>
        <p:txBody>
          <a:bodyPr/>
          <a:lstStyle/>
          <a:p>
            <a:pPr algn="just"/>
            <a:r>
              <a:rPr lang="es-ES_tradnl" sz="2400" dirty="0" smtClean="0"/>
              <a:t>Comparar la capacidad de movilización y recolección de células CD34+ utilizando esquemas con quimioterapia y sin quimioterapia en pacientes con diagnóstico de linfoma.</a:t>
            </a:r>
          </a:p>
          <a:p>
            <a:pPr algn="just"/>
            <a:endParaRPr lang="es-MX" sz="2400" dirty="0" smtClean="0"/>
          </a:p>
          <a:p>
            <a:pPr algn="just"/>
            <a:r>
              <a:rPr lang="es-ES_tradnl" sz="2400" dirty="0" smtClean="0"/>
              <a:t>Se analizó la cuenta de células CD34+ obtenidas de pacientes con diagnóstico de LH y LNH que recibieron un auto-TCH en el periodo 2005 a 2013 </a:t>
            </a:r>
            <a:endParaRPr lang="es-MX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íxel">
  <a:themeElements>
    <a:clrScheme name="Pí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í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í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1218</Words>
  <Application>Microsoft Office PowerPoint</Application>
  <PresentationFormat>Presentación en pantalla (4:3)</PresentationFormat>
  <Paragraphs>343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Píxel</vt:lpstr>
      <vt:lpstr> Comparación de la efectividad de movilización de células hematopoyéticas  con quimioterapia y filgrastim o filgrastim solo para auto-trasplante en pacientes con linfoma.</vt:lpstr>
      <vt:lpstr>Introducción</vt:lpstr>
      <vt:lpstr>Estadística Estados Unidos </vt:lpstr>
      <vt:lpstr>Tratamiento</vt:lpstr>
      <vt:lpstr>Diapositiva 5</vt:lpstr>
      <vt:lpstr>Obtención de células hematopoyéticas</vt:lpstr>
      <vt:lpstr>Movilización deficiente de células</vt:lpstr>
      <vt:lpstr>Movilización celular con quimioterapia</vt:lpstr>
      <vt:lpstr>Objetivo</vt:lpstr>
      <vt:lpstr>Características de los pacientes incluidos</vt:lpstr>
      <vt:lpstr>Diapositiva 11</vt:lpstr>
      <vt:lpstr>Esquema de movilización celular</vt:lpstr>
      <vt:lpstr>Recolección de células hematopoyéticas</vt:lpstr>
      <vt:lpstr>Resultados</vt:lpstr>
      <vt:lpstr>Factores asociados con recolección inadecuada           (&lt;2x106/kg)  </vt:lpstr>
      <vt:lpstr>Conclusiones</vt:lpstr>
      <vt:lpstr>Conclusión</vt:lpstr>
      <vt:lpstr>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lab</dc:creator>
  <cp:lastModifiedBy>lab</cp:lastModifiedBy>
  <cp:revision>83</cp:revision>
  <dcterms:created xsi:type="dcterms:W3CDTF">2017-04-25T15:40:04Z</dcterms:created>
  <dcterms:modified xsi:type="dcterms:W3CDTF">2017-05-30T16:52:18Z</dcterms:modified>
</cp:coreProperties>
</file>