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9" r:id="rId1"/>
  </p:sldMasterIdLst>
  <p:sldIdLst>
    <p:sldId id="256" r:id="rId2"/>
    <p:sldId id="258" r:id="rId3"/>
    <p:sldId id="259" r:id="rId4"/>
    <p:sldId id="260" r:id="rId5"/>
    <p:sldId id="261" r:id="rId6"/>
    <p:sldId id="284" r:id="rId7"/>
    <p:sldId id="262" r:id="rId8"/>
    <p:sldId id="264" r:id="rId9"/>
    <p:sldId id="271" r:id="rId10"/>
    <p:sldId id="272" r:id="rId11"/>
    <p:sldId id="273" r:id="rId12"/>
    <p:sldId id="274" r:id="rId13"/>
    <p:sldId id="278" r:id="rId14"/>
    <p:sldId id="279" r:id="rId15"/>
    <p:sldId id="280" r:id="rId16"/>
    <p:sldId id="28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827" autoAdjust="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205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‹Nº›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0917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538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18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203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‹Nº›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5508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90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498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979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058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B01F9CA3-105E-4857-9057-6DB6197DA786}" type="datetimeFigureOut">
              <a:rPr lang="en-US" smtClean="0"/>
              <a:t>5/29/2017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F5CE407-6216-4202-80E4-A30DC2F709B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29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5/29/2017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261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t>5/29/2017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F5CE407-6216-4202-80E4-A30DC2F709B2}" type="slidenum">
              <a:rPr lang="en-US" smtClean="0"/>
              <a:t>‹Nº›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1289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25038" y="1582395"/>
            <a:ext cx="7635916" cy="1724867"/>
          </a:xfrm>
        </p:spPr>
        <p:txBody>
          <a:bodyPr>
            <a:normAutofit fontScale="90000"/>
          </a:bodyPr>
          <a:lstStyle/>
          <a:p>
            <a:pPr algn="just"/>
            <a:r>
              <a:rPr lang="es-MX" sz="3200" dirty="0"/>
              <a:t/>
            </a:r>
            <a:br>
              <a:rPr lang="es-MX" sz="3200" dirty="0"/>
            </a:br>
            <a:r>
              <a:rPr lang="es-MX" sz="3200" b="1" dirty="0"/>
              <a:t>Elastografía en Síndrome de Sjögren Primario: significado clínico, ultrasonográfico e histológico</a:t>
            </a:r>
            <a:r>
              <a:rPr lang="es-MX" sz="3200" dirty="0"/>
              <a:t/>
            </a:r>
            <a:br>
              <a:rPr lang="es-MX" sz="3200" dirty="0"/>
            </a:br>
            <a:endParaRPr lang="es-ES" sz="3200" dirty="0"/>
          </a:p>
        </p:txBody>
      </p:sp>
      <p:sp>
        <p:nvSpPr>
          <p:cNvPr id="4" name="CuadroTexto 3"/>
          <p:cNvSpPr txBox="1"/>
          <p:nvPr/>
        </p:nvSpPr>
        <p:spPr>
          <a:xfrm>
            <a:off x="517792" y="4522930"/>
            <a:ext cx="7943161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latin typeface="+mj-lt"/>
                <a:cs typeface="Arial" panose="020B0604020202020204" pitchFamily="34" charset="0"/>
              </a:rPr>
              <a:t>Gabriela Hernández-Molina</a:t>
            </a:r>
            <a:r>
              <a:rPr lang="es-ES" dirty="0">
                <a:latin typeface="+mj-lt"/>
                <a:cs typeface="Arial" panose="020B0604020202020204" pitchFamily="34" charset="0"/>
              </a:rPr>
              <a:t>, </a:t>
            </a:r>
            <a:r>
              <a:rPr lang="es-MX" dirty="0">
                <a:latin typeface="+mj-lt"/>
                <a:cs typeface="Arial" panose="020B0604020202020204" pitchFamily="34" charset="0"/>
              </a:rPr>
              <a:t>Luis Azpeitia, Sergio Criales, </a:t>
            </a:r>
            <a:r>
              <a:rPr lang="es-MX" dirty="0" smtClean="0">
                <a:latin typeface="+mj-lt"/>
                <a:cs typeface="Arial" panose="020B0604020202020204" pitchFamily="34" charset="0"/>
              </a:rPr>
              <a:t>Edgardo </a:t>
            </a:r>
            <a:r>
              <a:rPr lang="es-MX" dirty="0">
                <a:latin typeface="+mj-lt"/>
                <a:cs typeface="Arial" panose="020B0604020202020204" pitchFamily="34" charset="0"/>
              </a:rPr>
              <a:t>Reyes, </a:t>
            </a:r>
            <a:r>
              <a:rPr lang="es-MX" dirty="0" smtClean="0">
                <a:latin typeface="+mj-lt"/>
                <a:cs typeface="Arial" panose="020B0604020202020204" pitchFamily="34" charset="0"/>
              </a:rPr>
              <a:t>   Guadalupe </a:t>
            </a:r>
            <a:r>
              <a:rPr lang="es-MX" dirty="0">
                <a:latin typeface="+mj-lt"/>
                <a:cs typeface="Arial" panose="020B0604020202020204" pitchFamily="34" charset="0"/>
              </a:rPr>
              <a:t>Lima, Luis Llorente,  Eric Kimura-Hayama.</a:t>
            </a:r>
          </a:p>
          <a:p>
            <a:pPr algn="just"/>
            <a:endParaRPr lang="es-ES" dirty="0" smtClean="0">
              <a:latin typeface="+mj-lt"/>
            </a:endParaRPr>
          </a:p>
          <a:p>
            <a:pPr algn="ctr"/>
            <a:r>
              <a:rPr lang="es-ES" sz="1600" dirty="0" smtClean="0">
                <a:latin typeface="+mj-lt"/>
              </a:rPr>
              <a:t>Departamento de Inmunología y </a:t>
            </a:r>
            <a:r>
              <a:rPr lang="es-ES" sz="1600" dirty="0" err="1" smtClean="0">
                <a:latin typeface="+mj-lt"/>
              </a:rPr>
              <a:t>Reumatología.INCMNSZ</a:t>
            </a:r>
            <a:endParaRPr lang="es-ES" sz="1600" dirty="0" smtClean="0">
              <a:latin typeface="+mj-lt"/>
            </a:endParaRPr>
          </a:p>
          <a:p>
            <a:pPr algn="ctr"/>
            <a:r>
              <a:rPr lang="es-ES" sz="1600" dirty="0" smtClean="0">
                <a:latin typeface="+mj-lt"/>
              </a:rPr>
              <a:t>Departamento de Patología. INCMNSZ.</a:t>
            </a:r>
          </a:p>
          <a:p>
            <a:pPr algn="ctr"/>
            <a:r>
              <a:rPr lang="es-ES" sz="1600" dirty="0" smtClean="0">
                <a:latin typeface="+mj-lt"/>
              </a:rPr>
              <a:t>Departamento de Radiología. Instituto Nacional de Cardiología Ignacio Chávez.</a:t>
            </a:r>
            <a:endParaRPr lang="es-ES" sz="1600" dirty="0">
              <a:latin typeface="+mj-lt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9700" y="204397"/>
            <a:ext cx="1490005" cy="1490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5757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2960" y="-92970"/>
            <a:ext cx="7543800" cy="1450757"/>
          </a:xfrm>
        </p:spPr>
        <p:txBody>
          <a:bodyPr>
            <a:normAutofit/>
          </a:bodyPr>
          <a:lstStyle/>
          <a:p>
            <a:r>
              <a:rPr lang="es-MX" sz="3600" b="1" dirty="0" smtClean="0"/>
              <a:t>Resultados</a:t>
            </a:r>
            <a:endParaRPr lang="es-MX" sz="36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7543800" cy="402336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s-MX" sz="2200" dirty="0" smtClean="0">
                <a:latin typeface="+mj-lt"/>
              </a:rPr>
              <a:t> Se </a:t>
            </a:r>
            <a:r>
              <a:rPr lang="es-MX" sz="2200" dirty="0">
                <a:latin typeface="+mj-lt"/>
              </a:rPr>
              <a:t>incluyeron 27 </a:t>
            </a:r>
            <a:r>
              <a:rPr lang="es-MX" sz="2200" dirty="0" smtClean="0">
                <a:latin typeface="+mj-lt"/>
              </a:rPr>
              <a:t>pacientes (96.5% mujeres) con SSP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MX" sz="2200" dirty="0" smtClean="0">
                <a:latin typeface="+mj-lt"/>
              </a:rPr>
              <a:t>Edad </a:t>
            </a:r>
            <a:r>
              <a:rPr lang="es-MX" sz="2200" dirty="0">
                <a:latin typeface="+mj-lt"/>
              </a:rPr>
              <a:t>actual de 51.7±11 </a:t>
            </a:r>
            <a:r>
              <a:rPr lang="es-MX" sz="2200" dirty="0" smtClean="0">
                <a:latin typeface="+mj-lt"/>
              </a:rPr>
              <a:t>años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MX" sz="2200" dirty="0" smtClean="0">
                <a:latin typeface="+mj-lt"/>
              </a:rPr>
              <a:t>Duración </a:t>
            </a:r>
            <a:r>
              <a:rPr lang="es-MX" sz="2200" dirty="0">
                <a:latin typeface="+mj-lt"/>
              </a:rPr>
              <a:t>de enfermedad de 6.11 años 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es-MX" sz="2200" dirty="0" smtClean="0">
              <a:latin typeface="+mj-lt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es-MX" sz="2200" dirty="0" smtClean="0">
                <a:latin typeface="+mj-lt"/>
              </a:rPr>
              <a:t>26 </a:t>
            </a:r>
            <a:r>
              <a:rPr lang="es-MX" sz="2200" dirty="0">
                <a:latin typeface="+mj-lt"/>
              </a:rPr>
              <a:t>sujetos sanos pareados por sexo y edad ±5 </a:t>
            </a:r>
            <a:r>
              <a:rPr lang="es-MX" sz="2200" dirty="0" smtClean="0">
                <a:latin typeface="+mj-lt"/>
              </a:rPr>
              <a:t>años para el análisis de biomarcadores fibrosis en saliva.</a:t>
            </a:r>
            <a:endParaRPr lang="es-MX" sz="2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49653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8223766"/>
              </p:ext>
            </p:extLst>
          </p:nvPr>
        </p:nvGraphicFramePr>
        <p:xfrm>
          <a:off x="3897743" y="357785"/>
          <a:ext cx="4537810" cy="56287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08515"/>
                <a:gridCol w="1529295"/>
              </a:tblGrid>
              <a:tr h="400843"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14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Síntomas oculares</a:t>
                      </a:r>
                      <a:endParaRPr lang="es-MX" sz="1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876" marR="53876" marT="0" marB="0"/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1400" b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27 (96.4%)</a:t>
                      </a:r>
                      <a:endParaRPr lang="es-MX" sz="1400" b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876" marR="53876" marT="0" marB="0"/>
                </a:tc>
              </a:tr>
              <a:tr h="400843"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1400" b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Síntomas orales</a:t>
                      </a:r>
                      <a:endParaRPr lang="es-MX" sz="1400" b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876" marR="53876" marT="0" marB="0"/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1400" b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26 (92.8%)</a:t>
                      </a:r>
                      <a:endParaRPr lang="es-MX" sz="1400" b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876" marR="53876" marT="0" marB="0"/>
                </a:tc>
              </a:tr>
              <a:tr h="400843"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1400" b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Crecimiento parotídeo</a:t>
                      </a:r>
                      <a:endParaRPr lang="es-MX" sz="1400" b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876" marR="53876" marT="0" marB="0"/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1400" b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11 (39.2%)</a:t>
                      </a:r>
                      <a:endParaRPr lang="es-MX" sz="1400" b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876" marR="53876" marT="0" marB="0"/>
                </a:tc>
              </a:tr>
              <a:tr h="508141"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14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FSNE ≤1.5 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mL/,15 min</a:t>
                      </a:r>
                      <a:endParaRPr lang="es-MX" sz="1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876" marR="53876" marT="0" marB="0"/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1400" b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25 (89.2%)</a:t>
                      </a:r>
                      <a:endParaRPr lang="es-MX" sz="1400" b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876" marR="53876" marT="0" marB="0"/>
                </a:tc>
              </a:tr>
              <a:tr h="400843"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14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Tinción de fluoresceína </a:t>
                      </a:r>
                      <a:endParaRPr lang="es-MX" sz="1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876" marR="53876" marT="0" marB="0"/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1400" b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10/16 (62%)</a:t>
                      </a:r>
                      <a:endParaRPr lang="es-MX" sz="1400" b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876" marR="53876" marT="0" marB="0"/>
                </a:tc>
              </a:tr>
              <a:tr h="400843"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14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Schirmer-I </a:t>
                      </a:r>
                      <a:endParaRPr lang="es-MX" sz="1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876" marR="53876" marT="0" marB="0"/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1400" b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24 (85.7%)</a:t>
                      </a:r>
                      <a:endParaRPr lang="es-MX" sz="1400" b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876" marR="53876" marT="0" marB="0"/>
                </a:tc>
              </a:tr>
              <a:tr h="400843"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1400" b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Anti-Ro/SSA </a:t>
                      </a:r>
                      <a:endParaRPr lang="es-MX" sz="1400" b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876" marR="53876" marT="0" marB="0"/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1400" b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25 (89.2%)</a:t>
                      </a:r>
                      <a:endParaRPr lang="es-MX" sz="1400" b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876" marR="53876" marT="0" marB="0"/>
                </a:tc>
              </a:tr>
              <a:tr h="400843"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14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Anti-La/SSB</a:t>
                      </a:r>
                      <a:endParaRPr lang="es-MX" sz="1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876" marR="53876" marT="0" marB="0"/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1400" b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15 (53.5%)</a:t>
                      </a:r>
                      <a:endParaRPr lang="es-MX" sz="1400" b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876" marR="53876" marT="0" marB="0"/>
                </a:tc>
              </a:tr>
              <a:tr h="400843"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1400" b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C3 mg/dL</a:t>
                      </a:r>
                      <a:endParaRPr lang="es-MX" sz="1400" b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876" marR="53876" marT="0" marB="0"/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1400" b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113 (81.8-165)</a:t>
                      </a:r>
                      <a:endParaRPr lang="es-MX" sz="1400" b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876" marR="53876" marT="0" marB="0"/>
                </a:tc>
              </a:tr>
              <a:tr h="400843"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1400" b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C4 mg/dL</a:t>
                      </a:r>
                      <a:endParaRPr lang="es-MX" sz="1400" b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876" marR="53876" marT="0" marB="0"/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1400" b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23.7 (12.1-33.4)</a:t>
                      </a:r>
                      <a:endParaRPr lang="es-MX" sz="1400" b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876" marR="53876" marT="0" marB="0"/>
                </a:tc>
              </a:tr>
              <a:tr h="400843"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1400" b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ESSDAI puntaje</a:t>
                      </a:r>
                      <a:endParaRPr lang="es-MX" sz="1400" b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876" marR="53876" marT="0" marB="0"/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1400" b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1.98 (0-11)</a:t>
                      </a:r>
                      <a:endParaRPr lang="es-MX" sz="1400" b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876" marR="53876" marT="0" marB="0"/>
                </a:tc>
              </a:tr>
              <a:tr h="400843"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14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ESSDAI 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puntaje del dominio glandular</a:t>
                      </a:r>
                      <a:endParaRPr lang="es-MX" sz="1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876" marR="53876" marT="0" marB="0"/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14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(0-4)</a:t>
                      </a:r>
                      <a:endParaRPr lang="es-MX" sz="1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876" marR="53876" marT="0" marB="0"/>
                </a:tc>
              </a:tr>
              <a:tr h="400843"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14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ESSPRI 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puntaje del componente oral</a:t>
                      </a:r>
                      <a:endParaRPr lang="es-MX" sz="1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876" marR="53876" marT="0" marB="0"/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14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 (0-10)</a:t>
                      </a:r>
                      <a:endParaRPr lang="es-MX" sz="1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876" marR="53876" marT="0" marB="0"/>
                </a:tc>
              </a:tr>
            </a:tbl>
          </a:graphicData>
        </a:graphic>
      </p:graphicFrame>
      <p:sp>
        <p:nvSpPr>
          <p:cNvPr id="10" name="CuadroTexto 9"/>
          <p:cNvSpPr txBox="1"/>
          <p:nvPr/>
        </p:nvSpPr>
        <p:spPr>
          <a:xfrm>
            <a:off x="143218" y="1784733"/>
            <a:ext cx="27508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latin typeface="+mj-lt"/>
              </a:rPr>
              <a:t>Características clínicas y serológicas</a:t>
            </a:r>
            <a:endParaRPr lang="es-MX" sz="2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24072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2960" y="-92970"/>
            <a:ext cx="7543800" cy="1450757"/>
          </a:xfrm>
        </p:spPr>
        <p:txBody>
          <a:bodyPr>
            <a:normAutofit/>
          </a:bodyPr>
          <a:lstStyle/>
          <a:p>
            <a:r>
              <a:rPr lang="es-MX" sz="3600" b="1" dirty="0" smtClean="0"/>
              <a:t>Resultados</a:t>
            </a:r>
            <a:endParaRPr lang="es-MX" sz="36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83929" y="1864361"/>
            <a:ext cx="3869374" cy="41317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2400" u="sng" dirty="0">
                <a:latin typeface="+mj-lt"/>
              </a:rPr>
              <a:t>P</a:t>
            </a:r>
            <a:r>
              <a:rPr lang="es-MX" sz="2400" u="sng" dirty="0" smtClean="0">
                <a:latin typeface="+mj-lt"/>
              </a:rPr>
              <a:t>untaje </a:t>
            </a:r>
            <a:r>
              <a:rPr lang="es-MX" sz="2400" u="sng" dirty="0">
                <a:latin typeface="+mj-lt"/>
              </a:rPr>
              <a:t>de daño </a:t>
            </a:r>
            <a:r>
              <a:rPr lang="es-MX" sz="2400" u="sng" dirty="0" smtClean="0">
                <a:latin typeface="+mj-lt"/>
              </a:rPr>
              <a:t>USG Modo B  </a:t>
            </a:r>
            <a:r>
              <a:rPr lang="es-MX" sz="2400" dirty="0">
                <a:latin typeface="+mj-lt"/>
              </a:rPr>
              <a:t>22.2 (</a:t>
            </a:r>
            <a:r>
              <a:rPr lang="es-MX" sz="2400" dirty="0" smtClean="0">
                <a:latin typeface="+mj-lt"/>
              </a:rPr>
              <a:t>13-44)</a:t>
            </a:r>
            <a:endParaRPr lang="es-MX" sz="2400" dirty="0">
              <a:latin typeface="+mj-lt"/>
            </a:endParaRPr>
          </a:p>
          <a:p>
            <a:pPr marL="0" indent="0">
              <a:buNone/>
            </a:pPr>
            <a:r>
              <a:rPr lang="es-MX" sz="2400" u="sng" dirty="0" smtClean="0">
                <a:latin typeface="+mj-lt"/>
              </a:rPr>
              <a:t>Puntaje elastografía </a:t>
            </a:r>
            <a:r>
              <a:rPr lang="es-MX" sz="2400" dirty="0" smtClean="0">
                <a:latin typeface="+mj-lt"/>
              </a:rPr>
              <a:t>2.5 </a:t>
            </a:r>
            <a:r>
              <a:rPr lang="es-MX" sz="2400" dirty="0">
                <a:latin typeface="+mj-lt"/>
              </a:rPr>
              <a:t>m/seg (1.64-</a:t>
            </a:r>
            <a:r>
              <a:rPr lang="es-MX" sz="2400" dirty="0" smtClean="0">
                <a:latin typeface="+mj-lt"/>
              </a:rPr>
              <a:t>3.28)</a:t>
            </a:r>
          </a:p>
          <a:p>
            <a:pPr marL="0" indent="0" algn="just">
              <a:buNone/>
            </a:pPr>
            <a:r>
              <a:rPr lang="es-MX" sz="2400" u="sng" dirty="0">
                <a:latin typeface="+mj-lt"/>
              </a:rPr>
              <a:t>Correlación del </a:t>
            </a:r>
            <a:r>
              <a:rPr lang="es-MX" sz="2400" u="sng" dirty="0" smtClean="0">
                <a:latin typeface="+mj-lt"/>
              </a:rPr>
              <a:t>PE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s-MX" sz="2400" dirty="0" smtClean="0">
                <a:latin typeface="+mj-lt"/>
              </a:rPr>
              <a:t>ambas parótidas (</a:t>
            </a:r>
            <a:r>
              <a:rPr lang="en-US" sz="2400" dirty="0" err="1">
                <a:latin typeface="+mj-lt"/>
              </a:rPr>
              <a:t>τ</a:t>
            </a:r>
            <a:r>
              <a:rPr lang="es-MX" sz="2400" dirty="0">
                <a:latin typeface="+mj-lt"/>
              </a:rPr>
              <a:t>=0.58, p=0.0001) 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s-MX" sz="2400" dirty="0">
                <a:latin typeface="+mj-lt"/>
              </a:rPr>
              <a:t>ambas glándulas submandibulares  (</a:t>
            </a:r>
            <a:r>
              <a:rPr lang="en-US" sz="2400" dirty="0" err="1">
                <a:latin typeface="+mj-lt"/>
              </a:rPr>
              <a:t>τ</a:t>
            </a:r>
            <a:r>
              <a:rPr lang="es-MX" sz="2400" dirty="0">
                <a:latin typeface="+mj-lt"/>
              </a:rPr>
              <a:t>=0.50, p=0.0001)</a:t>
            </a:r>
          </a:p>
          <a:p>
            <a:pPr marL="0" indent="0">
              <a:buNone/>
            </a:pPr>
            <a:endParaRPr lang="es-MX" sz="2400" dirty="0" smtClean="0">
              <a:latin typeface="+mj-lt"/>
            </a:endParaRPr>
          </a:p>
          <a:p>
            <a:pPr marL="0" indent="0">
              <a:buNone/>
            </a:pPr>
            <a:endParaRPr lang="es-MX" sz="2400" dirty="0" smtClean="0">
              <a:latin typeface="+mj-lt"/>
            </a:endParaRPr>
          </a:p>
          <a:p>
            <a:endParaRPr lang="es-MX" sz="2400" dirty="0" smtClean="0">
              <a:latin typeface="+mj-lt"/>
            </a:endParaRPr>
          </a:p>
          <a:p>
            <a:endParaRPr lang="es-MX" sz="2400" dirty="0">
              <a:latin typeface="+mj-lt"/>
            </a:endParaRPr>
          </a:p>
          <a:p>
            <a:pPr marL="0" indent="0">
              <a:buNone/>
            </a:pPr>
            <a:endParaRPr lang="es-MX" sz="2400" dirty="0">
              <a:latin typeface="+mj-lt"/>
            </a:endParaRPr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4956979" y="1864361"/>
            <a:ext cx="3599456" cy="413173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sz="2400" u="sng" dirty="0" smtClean="0">
                <a:latin typeface="+mj-lt"/>
              </a:rPr>
              <a:t>Correlaciones PE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s-MX" sz="2400" dirty="0" smtClean="0">
                <a:latin typeface="+mj-lt"/>
              </a:rPr>
              <a:t>Puntaje </a:t>
            </a:r>
            <a:r>
              <a:rPr lang="es-MX" sz="2400" dirty="0">
                <a:latin typeface="+mj-lt"/>
              </a:rPr>
              <a:t>USG modo B (</a:t>
            </a:r>
            <a:r>
              <a:rPr lang="en-US" sz="2400" dirty="0" err="1">
                <a:latin typeface="+mj-lt"/>
              </a:rPr>
              <a:t>τ</a:t>
            </a:r>
            <a:r>
              <a:rPr lang="es-MX" sz="2400" dirty="0">
                <a:latin typeface="+mj-lt"/>
              </a:rPr>
              <a:t>=0.53, p=0.0001)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s-MX" sz="2400" dirty="0">
                <a:latin typeface="+mj-lt"/>
              </a:rPr>
              <a:t>FSNE (</a:t>
            </a:r>
            <a:r>
              <a:rPr lang="en-US" sz="2400" dirty="0" err="1">
                <a:latin typeface="+mj-lt"/>
              </a:rPr>
              <a:t>τ</a:t>
            </a:r>
            <a:r>
              <a:rPr lang="es-MX" sz="2400" dirty="0">
                <a:latin typeface="+mj-lt"/>
              </a:rPr>
              <a:t>=0.50, p=0.0001)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s-MX" sz="2400" dirty="0">
                <a:latin typeface="+mj-lt"/>
              </a:rPr>
              <a:t>Componente glandular del ESSDAI (</a:t>
            </a:r>
            <a:r>
              <a:rPr lang="en-US" sz="2400" dirty="0" err="1">
                <a:latin typeface="+mj-lt"/>
              </a:rPr>
              <a:t>τ</a:t>
            </a:r>
            <a:r>
              <a:rPr lang="es-MX" sz="2400" dirty="0">
                <a:latin typeface="+mj-lt"/>
              </a:rPr>
              <a:t>=0.36, p=0.02)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s-MX" sz="2400" dirty="0">
                <a:latin typeface="+mj-lt"/>
              </a:rPr>
              <a:t>Niveles de C4 (</a:t>
            </a:r>
            <a:r>
              <a:rPr lang="en-US" sz="2400" dirty="0" err="1">
                <a:latin typeface="+mj-lt"/>
              </a:rPr>
              <a:t>τ</a:t>
            </a:r>
            <a:r>
              <a:rPr lang="es-MX" sz="2400" dirty="0">
                <a:latin typeface="+mj-lt"/>
              </a:rPr>
              <a:t>=-0.32, p=0.04)</a:t>
            </a:r>
          </a:p>
          <a:p>
            <a:endParaRPr lang="es-MX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81046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3927713"/>
              </p:ext>
            </p:extLst>
          </p:nvPr>
        </p:nvGraphicFramePr>
        <p:xfrm>
          <a:off x="705082" y="482905"/>
          <a:ext cx="7711805" cy="3657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84730"/>
                <a:gridCol w="2070314"/>
                <a:gridCol w="2442732"/>
                <a:gridCol w="1414029"/>
              </a:tblGrid>
              <a:tr h="731520"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2200" dirty="0" err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Quimiocina</a:t>
                      </a:r>
                      <a:endParaRPr lang="es-MX" sz="2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2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Sano</a:t>
                      </a:r>
                      <a:endParaRPr lang="es-MX" sz="2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22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SSP</a:t>
                      </a:r>
                      <a:endParaRPr lang="es-MX" sz="220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22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</a:t>
                      </a:r>
                      <a:endParaRPr lang="es-MX" sz="220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31520">
                <a:tc>
                  <a:txBody>
                    <a:bodyPr/>
                    <a:lstStyle/>
                    <a:p>
                      <a:pPr fontAlgn="base" hangingPunct="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22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CXCL14, </a:t>
                      </a: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</a:t>
                      </a: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 </a:t>
                      </a:r>
                      <a:r>
                        <a:rPr lang="en-GB" sz="18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/ml </a:t>
                      </a:r>
                      <a:endParaRPr lang="es-MX" sz="22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22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41.9 (41.9-86.6)</a:t>
                      </a:r>
                      <a:endParaRPr lang="es-MX" sz="220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22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41.9 (41.9-689)</a:t>
                      </a:r>
                      <a:endParaRPr lang="es-MX" sz="220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22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0.80</a:t>
                      </a:r>
                      <a:endParaRPr lang="es-MX" sz="220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31520">
                <a:tc>
                  <a:txBody>
                    <a:bodyPr/>
                    <a:lstStyle/>
                    <a:p>
                      <a:pPr fontAlgn="base" hangingPunct="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2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</a:t>
                      </a:r>
                      <a:r>
                        <a:rPr lang="es-MX" sz="22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CL28, </a:t>
                      </a:r>
                      <a:r>
                        <a:rPr lang="en-US" sz="22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</a:t>
                      </a:r>
                      <a:r>
                        <a:rPr lang="en-US" sz="22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 </a:t>
                      </a:r>
                      <a:r>
                        <a:rPr lang="en-GB" sz="22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/ml </a:t>
                      </a:r>
                      <a:endParaRPr lang="es-MX" sz="22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22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164 (19-433)</a:t>
                      </a:r>
                      <a:endParaRPr lang="es-MX" sz="220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22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19.9 (19.9-1240)</a:t>
                      </a:r>
                      <a:endParaRPr lang="es-MX" sz="220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2200" b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0.007</a:t>
                      </a:r>
                      <a:endParaRPr lang="es-MX" sz="22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31520">
                <a:tc>
                  <a:txBody>
                    <a:bodyPr/>
                    <a:lstStyle/>
                    <a:p>
                      <a:pPr fontAlgn="base" hangingPunct="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22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TRAIL, </a:t>
                      </a:r>
                      <a:r>
                        <a:rPr lang="en-US" sz="22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</a:t>
                      </a:r>
                      <a:r>
                        <a:rPr lang="en-US" sz="22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 </a:t>
                      </a:r>
                      <a:r>
                        <a:rPr lang="en-GB" sz="22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/ml </a:t>
                      </a:r>
                      <a:endParaRPr lang="es-MX" sz="22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2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350.9 </a:t>
                      </a:r>
                      <a:r>
                        <a:rPr lang="es-MX" sz="2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(187-863</a:t>
                      </a:r>
                      <a:r>
                        <a:rPr lang="es-MX" sz="2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)</a:t>
                      </a:r>
                      <a:endParaRPr lang="es-MX" sz="2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22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322.8 (10.11-9406)</a:t>
                      </a:r>
                      <a:endParaRPr lang="es-MX" sz="220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22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0.71</a:t>
                      </a:r>
                      <a:endParaRPr lang="es-MX" sz="220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31520"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22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TGFβ, </a:t>
                      </a:r>
                      <a:r>
                        <a:rPr lang="en-US" sz="24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</a:t>
                      </a:r>
                      <a:r>
                        <a:rPr lang="en-US" sz="24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 </a:t>
                      </a:r>
                      <a:r>
                        <a:rPr lang="en-GB" sz="2400" b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/ml </a:t>
                      </a:r>
                      <a:endParaRPr lang="es-MX" sz="22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22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18.8 (9.7-104)</a:t>
                      </a:r>
                      <a:endParaRPr lang="es-MX" sz="220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22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77.5 (9.7-273.2)</a:t>
                      </a:r>
                      <a:endParaRPr lang="es-MX" sz="22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2200" b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0.01</a:t>
                      </a:r>
                      <a:endParaRPr lang="es-MX" sz="22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Rectángulo 2"/>
          <p:cNvSpPr/>
          <p:nvPr/>
        </p:nvSpPr>
        <p:spPr>
          <a:xfrm>
            <a:off x="705082" y="4837837"/>
            <a:ext cx="771180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000"/>
              </a:spcAft>
            </a:pPr>
            <a:r>
              <a:rPr lang="es-MX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No encontramos correlación entre ninguna de las </a:t>
            </a:r>
            <a:r>
              <a:rPr lang="es-MX" sz="22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quimiocinas</a:t>
            </a:r>
            <a:r>
              <a:rPr lang="es-MX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y </a:t>
            </a:r>
            <a:r>
              <a:rPr lang="es-MX" sz="22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citocinas</a:t>
            </a:r>
            <a:r>
              <a:rPr lang="es-MX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estudiadas con el puntaje de </a:t>
            </a:r>
            <a:r>
              <a:rPr lang="es-MX" sz="22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elastografía</a:t>
            </a:r>
            <a:r>
              <a:rPr lang="es-MX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s-MX" sz="2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4228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44418" y="866339"/>
            <a:ext cx="291947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200" dirty="0" smtClean="0">
                <a:latin typeface="+mj-lt"/>
                <a:ea typeface="Calibri" panose="020F0502020204030204" pitchFamily="34" charset="0"/>
              </a:rPr>
              <a:t>Fibrosis </a:t>
            </a:r>
            <a:r>
              <a:rPr lang="es-MX" sz="2200" dirty="0">
                <a:latin typeface="+mj-lt"/>
                <a:ea typeface="Calibri" panose="020F0502020204030204" pitchFamily="34" charset="0"/>
              </a:rPr>
              <a:t>en 7 </a:t>
            </a:r>
            <a:r>
              <a:rPr lang="es-MX" sz="2200" dirty="0" smtClean="0">
                <a:latin typeface="+mj-lt"/>
                <a:ea typeface="Calibri" panose="020F0502020204030204" pitchFamily="34" charset="0"/>
              </a:rPr>
              <a:t>pacientes </a:t>
            </a:r>
            <a:r>
              <a:rPr lang="es-MX" sz="2200" dirty="0">
                <a:latin typeface="+mj-lt"/>
                <a:ea typeface="Calibri" panose="020F0502020204030204" pitchFamily="34" charset="0"/>
              </a:rPr>
              <a:t>(26.9%). </a:t>
            </a:r>
            <a:endParaRPr lang="es-MX" sz="2200" dirty="0" smtClean="0">
              <a:latin typeface="+mj-lt"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2200" dirty="0" smtClean="0">
              <a:latin typeface="+mj-lt"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200" dirty="0" smtClean="0">
                <a:latin typeface="+mj-lt"/>
                <a:ea typeface="Calibri" panose="020F0502020204030204" pitchFamily="34" charset="0"/>
              </a:rPr>
              <a:t>No se encontró diferencias en las </a:t>
            </a:r>
            <a:r>
              <a:rPr lang="es-MX" sz="2200" dirty="0" err="1" smtClean="0">
                <a:latin typeface="+mj-lt"/>
                <a:ea typeface="Calibri" panose="020F0502020204030204" pitchFamily="34" charset="0"/>
              </a:rPr>
              <a:t>quimiocinas</a:t>
            </a:r>
            <a:r>
              <a:rPr lang="es-MX" sz="2200" dirty="0" smtClean="0">
                <a:latin typeface="+mj-lt"/>
                <a:ea typeface="Calibri" panose="020F0502020204030204" pitchFamily="34" charset="0"/>
              </a:rPr>
              <a:t> y </a:t>
            </a:r>
            <a:r>
              <a:rPr lang="es-MX" sz="2200" dirty="0" err="1" smtClean="0">
                <a:latin typeface="+mj-lt"/>
                <a:ea typeface="Calibri" panose="020F0502020204030204" pitchFamily="34" charset="0"/>
              </a:rPr>
              <a:t>citocinas</a:t>
            </a:r>
            <a:r>
              <a:rPr lang="es-MX" sz="2200" dirty="0" smtClean="0">
                <a:latin typeface="+mj-lt"/>
                <a:ea typeface="Calibri" panose="020F0502020204030204" pitchFamily="34" charset="0"/>
              </a:rPr>
              <a:t> </a:t>
            </a:r>
            <a:r>
              <a:rPr lang="es-MX" sz="2200" dirty="0" err="1" smtClean="0">
                <a:latin typeface="+mj-lt"/>
                <a:ea typeface="Calibri" panose="020F0502020204030204" pitchFamily="34" charset="0"/>
              </a:rPr>
              <a:t>profibróticas</a:t>
            </a:r>
            <a:r>
              <a:rPr lang="es-MX" sz="2200" dirty="0" smtClean="0">
                <a:latin typeface="+mj-lt"/>
                <a:ea typeface="Calibri" panose="020F0502020204030204" pitchFamily="34" charset="0"/>
              </a:rPr>
              <a:t> evaluadas</a:t>
            </a:r>
            <a:endParaRPr lang="es-MX" sz="2200" dirty="0">
              <a:latin typeface="+mj-lt"/>
              <a:ea typeface="Calibri" panose="020F0502020204030204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3215344"/>
              </p:ext>
            </p:extLst>
          </p:nvPr>
        </p:nvGraphicFramePr>
        <p:xfrm>
          <a:off x="3274114" y="468278"/>
          <a:ext cx="5485480" cy="52651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71065"/>
                <a:gridCol w="1371065"/>
                <a:gridCol w="1371675"/>
                <a:gridCol w="1371675"/>
              </a:tblGrid>
              <a:tr h="617120"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+mj-lt"/>
                        </a:rPr>
                        <a:t>Parámetro</a:t>
                      </a:r>
                      <a:endParaRPr lang="es-MX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876" marR="53876" marT="0" marB="0"/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+mj-lt"/>
                        </a:rPr>
                        <a:t>Con fibrosis</a:t>
                      </a:r>
                    </a:p>
                    <a:p>
                      <a:pPr algn="ctr" fontAlgn="base" hangingPunct="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+mj-lt"/>
                        </a:rPr>
                        <a:t>n=7</a:t>
                      </a:r>
                      <a:endParaRPr lang="es-MX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876" marR="53876" marT="0" marB="0"/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+mj-lt"/>
                        </a:rPr>
                        <a:t>Sin fibrosis</a:t>
                      </a:r>
                    </a:p>
                    <a:p>
                      <a:pPr algn="ctr" fontAlgn="base" hangingPunct="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+mj-lt"/>
                        </a:rPr>
                        <a:t>n=19</a:t>
                      </a:r>
                      <a:endParaRPr lang="es-MX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876" marR="53876" marT="0" marB="0"/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+mj-lt"/>
                        </a:rPr>
                        <a:t>P</a:t>
                      </a:r>
                      <a:endParaRPr lang="es-MX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876" marR="53876" marT="0" marB="0"/>
                </a:tc>
              </a:tr>
              <a:tr h="617120">
                <a:tc>
                  <a:txBody>
                    <a:bodyPr/>
                    <a:lstStyle/>
                    <a:p>
                      <a:pPr algn="l" fontAlgn="base" hangingPunct="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 smtClean="0">
                          <a:effectLst/>
                          <a:latin typeface="+mj-lt"/>
                        </a:rPr>
                        <a:t>FSNE</a:t>
                      </a:r>
                      <a:r>
                        <a:rPr lang="es-MX" sz="1600" baseline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s-MX" sz="1600" dirty="0" smtClean="0">
                          <a:effectLst/>
                          <a:latin typeface="+mj-lt"/>
                        </a:rPr>
                        <a:t>en </a:t>
                      </a:r>
                      <a:r>
                        <a:rPr lang="es-MX" sz="1600" dirty="0">
                          <a:effectLst/>
                          <a:latin typeface="+mj-lt"/>
                        </a:rPr>
                        <a:t>mL/15 min</a:t>
                      </a:r>
                      <a:endParaRPr lang="es-MX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876" marR="53876" marT="0" marB="0"/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+mj-lt"/>
                        </a:rPr>
                        <a:t>0</a:t>
                      </a:r>
                      <a:endParaRPr lang="es-MX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876" marR="53876" marT="0" marB="0"/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+mj-lt"/>
                        </a:rPr>
                        <a:t>0.1 (0-2)</a:t>
                      </a:r>
                      <a:endParaRPr lang="es-MX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876" marR="53876" marT="0" marB="0"/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+mj-lt"/>
                        </a:rPr>
                        <a:t>1</a:t>
                      </a:r>
                      <a:endParaRPr lang="es-MX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876" marR="53876" marT="0" marB="0"/>
                </a:tc>
              </a:tr>
              <a:tr h="1234241">
                <a:tc>
                  <a:txBody>
                    <a:bodyPr/>
                    <a:lstStyle/>
                    <a:p>
                      <a:pPr algn="l" fontAlgn="base" hangingPunct="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 smtClean="0">
                          <a:effectLst/>
                          <a:latin typeface="+mj-lt"/>
                        </a:rPr>
                        <a:t>Puntaje</a:t>
                      </a:r>
                      <a:r>
                        <a:rPr lang="es-MX" sz="1600" baseline="0" dirty="0" smtClean="0">
                          <a:effectLst/>
                          <a:latin typeface="+mj-lt"/>
                        </a:rPr>
                        <a:t> USG Modo B</a:t>
                      </a:r>
                      <a:endParaRPr lang="es-MX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876" marR="53876" marT="0" marB="0"/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+mj-lt"/>
                        </a:rPr>
                        <a:t>24 (17-34)</a:t>
                      </a:r>
                      <a:endParaRPr lang="es-MX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876" marR="53876" marT="0" marB="0"/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+mj-lt"/>
                        </a:rPr>
                        <a:t>20.5 (13-44)</a:t>
                      </a:r>
                      <a:endParaRPr lang="es-MX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876" marR="53876" marT="0" marB="0"/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+mj-lt"/>
                        </a:rPr>
                        <a:t>0.20</a:t>
                      </a:r>
                      <a:endParaRPr lang="es-MX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876" marR="53876" marT="0" marB="0"/>
                </a:tc>
              </a:tr>
              <a:tr h="617120">
                <a:tc>
                  <a:txBody>
                    <a:bodyPr/>
                    <a:lstStyle/>
                    <a:p>
                      <a:pPr algn="l" fontAlgn="base" hangingPunct="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+mj-lt"/>
                        </a:rPr>
                        <a:t>Puntaje </a:t>
                      </a:r>
                      <a:r>
                        <a:rPr lang="es-MX" sz="1600" dirty="0" err="1">
                          <a:effectLst/>
                          <a:latin typeface="+mj-lt"/>
                        </a:rPr>
                        <a:t>elastografía</a:t>
                      </a:r>
                      <a:endParaRPr lang="es-MX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876" marR="53876" marT="0" marB="0"/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+mj-lt"/>
                        </a:rPr>
                        <a:t>2.3 (1.92-3.28)</a:t>
                      </a:r>
                      <a:endParaRPr lang="es-MX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876" marR="53876" marT="0" marB="0"/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+mj-lt"/>
                        </a:rPr>
                        <a:t>2.21 (1.64-2.95)</a:t>
                      </a:r>
                      <a:endParaRPr lang="es-MX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876" marR="53876" marT="0" marB="0"/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+mj-lt"/>
                        </a:rPr>
                        <a:t>0.67</a:t>
                      </a:r>
                      <a:endParaRPr lang="es-MX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876" marR="53876" marT="0" marB="0"/>
                </a:tc>
              </a:tr>
              <a:tr h="617120">
                <a:tc>
                  <a:txBody>
                    <a:bodyPr/>
                    <a:lstStyle/>
                    <a:p>
                      <a:pPr algn="l" fontAlgn="base" hangingPunct="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+mj-lt"/>
                        </a:rPr>
                        <a:t>Años evolución </a:t>
                      </a:r>
                      <a:endParaRPr lang="es-MX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876" marR="53876" marT="0" marB="0"/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+mj-lt"/>
                        </a:rPr>
                        <a:t>6.6 (1.1-13.6)</a:t>
                      </a:r>
                      <a:endParaRPr lang="es-MX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876" marR="53876" marT="0" marB="0"/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+mj-lt"/>
                        </a:rPr>
                        <a:t>3.7 (0.5-19)</a:t>
                      </a:r>
                      <a:endParaRPr lang="es-MX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876" marR="53876" marT="0" marB="0"/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1600" b="1" dirty="0">
                          <a:effectLst/>
                          <a:latin typeface="+mj-lt"/>
                        </a:rPr>
                        <a:t>0.07</a:t>
                      </a:r>
                      <a:endParaRPr lang="es-MX" sz="16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876" marR="53876" marT="0" marB="0"/>
                </a:tc>
              </a:tr>
              <a:tr h="308560">
                <a:tc>
                  <a:txBody>
                    <a:bodyPr/>
                    <a:lstStyle/>
                    <a:p>
                      <a:pPr algn="l" fontAlgn="base" hangingPunct="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+mj-lt"/>
                        </a:rPr>
                        <a:t>Edad</a:t>
                      </a:r>
                      <a:endParaRPr lang="es-MX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876" marR="53876" marT="0" marB="0"/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+mj-lt"/>
                        </a:rPr>
                        <a:t>51±12.1</a:t>
                      </a:r>
                      <a:endParaRPr lang="es-MX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876" marR="53876" marT="0" marB="0"/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+mj-lt"/>
                        </a:rPr>
                        <a:t>52.1±8.8</a:t>
                      </a:r>
                      <a:endParaRPr lang="es-MX" sz="16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876" marR="53876" marT="0" marB="0"/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+mj-lt"/>
                        </a:rPr>
                        <a:t>0.81</a:t>
                      </a:r>
                      <a:endParaRPr lang="es-MX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876" marR="53876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8058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822960" y="-34574"/>
            <a:ext cx="7543800" cy="1450757"/>
          </a:xfrm>
        </p:spPr>
        <p:txBody>
          <a:bodyPr>
            <a:normAutofit/>
          </a:bodyPr>
          <a:lstStyle/>
          <a:p>
            <a:r>
              <a:rPr lang="es-MX" sz="3600" b="1" dirty="0" smtClean="0"/>
              <a:t>Análisis de regresión lineal</a:t>
            </a:r>
            <a:endParaRPr lang="es-MX" sz="3600" b="1" dirty="0"/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822960" y="1845734"/>
            <a:ext cx="3731706" cy="402336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s-MX" sz="8800" dirty="0" smtClean="0">
                <a:latin typeface="+mj-lt"/>
              </a:rPr>
              <a:t>Se </a:t>
            </a:r>
            <a:r>
              <a:rPr lang="es-MX" sz="8800" dirty="0">
                <a:latin typeface="+mj-lt"/>
              </a:rPr>
              <a:t>asociaron con el puntaje de elastografía</a:t>
            </a:r>
          </a:p>
          <a:p>
            <a:pPr marL="0" indent="0">
              <a:buNone/>
            </a:pPr>
            <a:endParaRPr lang="es-MX" sz="8800" dirty="0" smtClean="0">
              <a:latin typeface="+mj-lt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s-MX" sz="8800" dirty="0" smtClean="0">
                <a:latin typeface="+mj-lt"/>
              </a:rPr>
              <a:t>Dominio </a:t>
            </a:r>
            <a:r>
              <a:rPr lang="es-MX" sz="8800" dirty="0">
                <a:latin typeface="+mj-lt"/>
              </a:rPr>
              <a:t>glandular de ESSDAI (B=0.49, </a:t>
            </a:r>
            <a:r>
              <a:rPr lang="es-MX" sz="8800" dirty="0" smtClean="0">
                <a:latin typeface="+mj-lt"/>
              </a:rPr>
              <a:t>p=0.04)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MX" sz="8800" dirty="0">
                <a:latin typeface="+mj-lt"/>
              </a:rPr>
              <a:t> </a:t>
            </a:r>
            <a:r>
              <a:rPr lang="es-MX" sz="8800" dirty="0" smtClean="0">
                <a:latin typeface="+mj-lt"/>
              </a:rPr>
              <a:t>Niveles </a:t>
            </a:r>
            <a:r>
              <a:rPr lang="es-MX" sz="8800" dirty="0">
                <a:latin typeface="+mj-lt"/>
              </a:rPr>
              <a:t>de C4 (B=-0.02, p=0.05)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MX" sz="8800" dirty="0">
                <a:latin typeface="+mj-lt"/>
              </a:rPr>
              <a:t> </a:t>
            </a:r>
            <a:r>
              <a:rPr lang="es-MX" sz="8800" dirty="0" smtClean="0">
                <a:latin typeface="+mj-lt"/>
              </a:rPr>
              <a:t>Años </a:t>
            </a:r>
            <a:r>
              <a:rPr lang="es-MX" sz="8800" dirty="0">
                <a:latin typeface="+mj-lt"/>
              </a:rPr>
              <a:t>de enfermedad (B=0.04, p=0.04) </a:t>
            </a:r>
            <a:endParaRPr lang="es-MX" sz="8800" dirty="0" smtClean="0">
              <a:latin typeface="+mj-lt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s-MX" sz="2200" dirty="0" smtClean="0">
              <a:latin typeface="+mj-lt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s-MX" sz="2200" dirty="0">
              <a:latin typeface="+mj-lt"/>
            </a:endParaRPr>
          </a:p>
          <a:p>
            <a:pPr marL="0" indent="0">
              <a:buNone/>
            </a:pPr>
            <a:r>
              <a:rPr lang="es-MX" sz="2200" dirty="0">
                <a:latin typeface="+mj-lt"/>
              </a:rPr>
              <a:t> </a:t>
            </a:r>
            <a:r>
              <a:rPr lang="es-MX" sz="2200" dirty="0" smtClean="0">
                <a:latin typeface="+mj-lt"/>
              </a:rPr>
              <a:t>      </a:t>
            </a:r>
            <a:endParaRPr lang="es-MX" sz="2200" dirty="0">
              <a:latin typeface="+mj-lt"/>
            </a:endParaRPr>
          </a:p>
        </p:txBody>
      </p:sp>
      <p:sp>
        <p:nvSpPr>
          <p:cNvPr id="5" name="Marcador de contenido 3"/>
          <p:cNvSpPr txBox="1">
            <a:spLocks/>
          </p:cNvSpPr>
          <p:nvPr/>
        </p:nvSpPr>
        <p:spPr>
          <a:xfrm>
            <a:off x="4887624" y="1837545"/>
            <a:ext cx="3731706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§"/>
            </a:pPr>
            <a:endParaRPr lang="es-MX" sz="2200" dirty="0" smtClean="0">
              <a:latin typeface="+mj-lt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s-MX" sz="2200" dirty="0" smtClean="0">
                <a:latin typeface="+mj-lt"/>
              </a:rPr>
              <a:t>Limitantes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s-MX" sz="2200" dirty="0" smtClean="0">
                <a:latin typeface="+mj-lt"/>
              </a:rPr>
              <a:t>La biopsia no se realizó al mismo tiempo que la evaluación USG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s-MX" sz="2200" dirty="0" smtClean="0">
                <a:latin typeface="+mj-lt"/>
              </a:rPr>
              <a:t>Al parecer la progresión de lesiones en  SS es muy  lenta</a:t>
            </a:r>
          </a:p>
          <a:p>
            <a:pPr>
              <a:buFont typeface="Wingdings" panose="05000000000000000000" pitchFamily="2" charset="2"/>
              <a:buChar char="§"/>
            </a:pPr>
            <a:endParaRPr lang="es-MX" sz="2200" dirty="0" smtClean="0">
              <a:latin typeface="+mj-lt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s-MX" sz="2200" dirty="0" smtClean="0">
              <a:latin typeface="+mj-lt"/>
            </a:endParaRPr>
          </a:p>
          <a:p>
            <a:pPr marL="0" indent="0">
              <a:buFont typeface="Calibri" panose="020F0502020204030204" pitchFamily="34" charset="0"/>
              <a:buNone/>
            </a:pPr>
            <a:r>
              <a:rPr lang="es-MX" sz="2200" dirty="0" smtClean="0">
                <a:latin typeface="+mj-lt"/>
              </a:rPr>
              <a:t>       </a:t>
            </a:r>
            <a:endParaRPr lang="es-MX" sz="2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36831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2960" y="-63772"/>
            <a:ext cx="7543800" cy="1450757"/>
          </a:xfrm>
        </p:spPr>
        <p:txBody>
          <a:bodyPr>
            <a:normAutofit/>
          </a:bodyPr>
          <a:lstStyle/>
          <a:p>
            <a:r>
              <a:rPr lang="es-MX" sz="3600" b="1" dirty="0" smtClean="0"/>
              <a:t>Conclusiones</a:t>
            </a:r>
            <a:endParaRPr lang="es-MX" sz="36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s-MX" sz="2200" dirty="0" smtClean="0">
                <a:latin typeface="+mj-lt"/>
              </a:rPr>
              <a:t>El puntaje </a:t>
            </a:r>
            <a:r>
              <a:rPr lang="es-MX" sz="2200" dirty="0">
                <a:latin typeface="+mj-lt"/>
              </a:rPr>
              <a:t>de </a:t>
            </a:r>
            <a:r>
              <a:rPr lang="es-MX" sz="2200" dirty="0" err="1">
                <a:latin typeface="+mj-lt"/>
              </a:rPr>
              <a:t>elastografía</a:t>
            </a:r>
            <a:r>
              <a:rPr lang="es-MX" sz="2200" dirty="0">
                <a:latin typeface="+mj-lt"/>
              </a:rPr>
              <a:t> correlacionó </a:t>
            </a:r>
            <a:r>
              <a:rPr lang="es-MX" sz="2200" dirty="0" smtClean="0">
                <a:latin typeface="+mj-lt"/>
              </a:rPr>
              <a:t>positivamente con el puntaje de daño por USG modo B, la duración enfermedad </a:t>
            </a:r>
            <a:r>
              <a:rPr lang="es-MX" sz="2200" dirty="0">
                <a:latin typeface="+mj-lt"/>
              </a:rPr>
              <a:t>y con la actividad </a:t>
            </a:r>
            <a:r>
              <a:rPr lang="es-MX" sz="2200" dirty="0" smtClean="0">
                <a:latin typeface="+mj-lt"/>
              </a:rPr>
              <a:t>glandular, </a:t>
            </a:r>
            <a:r>
              <a:rPr lang="es-MX" sz="2200" dirty="0">
                <a:latin typeface="+mj-lt"/>
              </a:rPr>
              <a:t>pero no tradujo fibrosis glandular.  </a:t>
            </a:r>
            <a:endParaRPr lang="es-MX" sz="2200" dirty="0" smtClean="0">
              <a:latin typeface="+mj-lt"/>
            </a:endParaRPr>
          </a:p>
          <a:p>
            <a:pPr marL="0" indent="0" algn="just">
              <a:buNone/>
            </a:pPr>
            <a:endParaRPr lang="es-MX" sz="2200" dirty="0">
              <a:latin typeface="+mj-lt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es-MX" sz="2200" dirty="0" smtClean="0">
                <a:latin typeface="+mj-lt"/>
              </a:rPr>
              <a:t>Consideramos </a:t>
            </a:r>
            <a:r>
              <a:rPr lang="es-MX" sz="2200" dirty="0">
                <a:latin typeface="+mj-lt"/>
              </a:rPr>
              <a:t>que esta modalidad es de utilidad  en la evaluación de pacientes con </a:t>
            </a:r>
            <a:r>
              <a:rPr lang="es-MX" sz="2200" dirty="0" smtClean="0">
                <a:latin typeface="+mj-lt"/>
              </a:rPr>
              <a:t>SSP </a:t>
            </a:r>
            <a:r>
              <a:rPr lang="es-MX" sz="2200" dirty="0">
                <a:latin typeface="+mj-lt"/>
              </a:rPr>
              <a:t>y puede ser empleada de forma complementaria a la evaluación </a:t>
            </a:r>
            <a:r>
              <a:rPr lang="es-MX" sz="2200" dirty="0" smtClean="0">
                <a:latin typeface="+mj-lt"/>
              </a:rPr>
              <a:t>USG convencional. </a:t>
            </a:r>
            <a:endParaRPr lang="es-MX" sz="2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23638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2960" y="-221396"/>
            <a:ext cx="7543800" cy="1450757"/>
          </a:xfrm>
        </p:spPr>
        <p:txBody>
          <a:bodyPr>
            <a:normAutofit/>
          </a:bodyPr>
          <a:lstStyle/>
          <a:p>
            <a:r>
              <a:rPr lang="es-ES" sz="4000" b="1" dirty="0" err="1" smtClean="0">
                <a:cs typeface="Arial" panose="020B0604020202020204" pitchFamily="34" charset="0"/>
              </a:rPr>
              <a:t>Elastografía</a:t>
            </a:r>
            <a:endParaRPr lang="es-ES" sz="4000" b="1" dirty="0"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3896360"/>
          </a:xfrm>
        </p:spPr>
        <p:txBody>
          <a:bodyPr>
            <a:normAutofit/>
          </a:bodyPr>
          <a:lstStyle/>
          <a:p>
            <a:pPr algn="just"/>
            <a:r>
              <a:rPr lang="es-MX" dirty="0">
                <a:latin typeface="+mj-lt"/>
                <a:cs typeface="Arial" panose="020B0604020202020204" pitchFamily="34" charset="0"/>
              </a:rPr>
              <a:t>D</a:t>
            </a:r>
            <a:r>
              <a:rPr lang="es-MX" dirty="0" smtClean="0">
                <a:latin typeface="+mj-lt"/>
                <a:cs typeface="Arial" panose="020B0604020202020204" pitchFamily="34" charset="0"/>
              </a:rPr>
              <a:t>ureza tejido </a:t>
            </a:r>
          </a:p>
          <a:p>
            <a:pPr lvl="1" algn="just"/>
            <a:r>
              <a:rPr lang="es-MX" sz="2000" dirty="0" smtClean="0">
                <a:latin typeface="+mj-lt"/>
                <a:cs typeface="Arial" panose="020B0604020202020204" pitchFamily="34" charset="0"/>
              </a:rPr>
              <a:t>Interacción de las características tejido  y la compresión extrínseca        ( mecánica, vibratoria del USG)</a:t>
            </a:r>
          </a:p>
          <a:p>
            <a:pPr lvl="1" algn="just"/>
            <a:r>
              <a:rPr lang="es-MX" sz="2000" dirty="0">
                <a:latin typeface="+mj-lt"/>
                <a:cs typeface="Arial" panose="020B0604020202020204" pitchFamily="34" charset="0"/>
              </a:rPr>
              <a:t>D</a:t>
            </a:r>
            <a:r>
              <a:rPr lang="es-MX" sz="2000" dirty="0" smtClean="0">
                <a:latin typeface="+mj-lt"/>
                <a:cs typeface="Arial" panose="020B0604020202020204" pitchFamily="34" charset="0"/>
              </a:rPr>
              <a:t>eformación y velocidad de respuesta se integra en imagen radiofrecuencia  (código de colores)</a:t>
            </a:r>
          </a:p>
          <a:p>
            <a:pPr lvl="1" algn="just"/>
            <a:r>
              <a:rPr lang="es-MX" sz="2000" dirty="0" smtClean="0">
                <a:latin typeface="+mj-lt"/>
                <a:cs typeface="Arial" panose="020B0604020202020204" pitchFamily="34" charset="0"/>
              </a:rPr>
              <a:t>Expresado en </a:t>
            </a:r>
            <a:r>
              <a:rPr lang="es-MX" sz="2000" dirty="0" err="1" smtClean="0">
                <a:latin typeface="+mj-lt"/>
                <a:cs typeface="Arial" panose="020B0604020202020204" pitchFamily="34" charset="0"/>
              </a:rPr>
              <a:t>kP</a:t>
            </a:r>
            <a:r>
              <a:rPr lang="es-MX" sz="2000" dirty="0" smtClean="0">
                <a:latin typeface="+mj-lt"/>
                <a:cs typeface="Arial" panose="020B0604020202020204" pitchFamily="34" charset="0"/>
              </a:rPr>
              <a:t> </a:t>
            </a:r>
            <a:r>
              <a:rPr lang="es-MX" sz="2000" dirty="0" err="1" smtClean="0">
                <a:latin typeface="+mj-lt"/>
                <a:cs typeface="Arial" panose="020B0604020202020204" pitchFamily="34" charset="0"/>
              </a:rPr>
              <a:t>ó</a:t>
            </a:r>
            <a:r>
              <a:rPr lang="es-MX" sz="2000" dirty="0" smtClean="0">
                <a:latin typeface="+mj-lt"/>
                <a:cs typeface="Arial" panose="020B0604020202020204" pitchFamily="34" charset="0"/>
              </a:rPr>
              <a:t> m/</a:t>
            </a:r>
            <a:r>
              <a:rPr lang="es-MX" sz="2000" dirty="0" err="1" smtClean="0">
                <a:latin typeface="+mj-lt"/>
                <a:cs typeface="Arial" panose="020B0604020202020204" pitchFamily="34" charset="0"/>
              </a:rPr>
              <a:t>seg</a:t>
            </a:r>
            <a:r>
              <a:rPr lang="es-MX" sz="2000" dirty="0" smtClean="0">
                <a:latin typeface="+mj-lt"/>
                <a:cs typeface="Arial" panose="020B0604020202020204" pitchFamily="34" charset="0"/>
              </a:rPr>
              <a:t> n  ( velocidad onda choque= PE)</a:t>
            </a:r>
            <a:endParaRPr lang="es-MX" sz="2000" dirty="0">
              <a:latin typeface="+mj-lt"/>
              <a:cs typeface="Arial" panose="020B0604020202020204" pitchFamily="34" charset="0"/>
            </a:endParaRPr>
          </a:p>
          <a:p>
            <a:pPr lvl="1" algn="just"/>
            <a:r>
              <a:rPr lang="es-MX" sz="2000" dirty="0" smtClean="0">
                <a:latin typeface="+mj-lt"/>
                <a:cs typeface="Arial" panose="020B0604020202020204" pitchFamily="34" charset="0"/>
              </a:rPr>
              <a:t> </a:t>
            </a:r>
            <a:r>
              <a:rPr lang="es-MX" sz="2000" dirty="0">
                <a:latin typeface="+mj-lt"/>
                <a:cs typeface="Arial" panose="020B0604020202020204" pitchFamily="34" charset="0"/>
              </a:rPr>
              <a:t>E</a:t>
            </a:r>
            <a:r>
              <a:rPr lang="es-MX" sz="2000" dirty="0" smtClean="0">
                <a:latin typeface="+mj-lt"/>
                <a:cs typeface="Arial" panose="020B0604020202020204" pitchFamily="34" charset="0"/>
              </a:rPr>
              <a:t>valuación de neoplasia y cirrosis hepática</a:t>
            </a:r>
            <a:endParaRPr lang="es-MX" sz="2000" dirty="0"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es-MX" dirty="0" smtClean="0">
                <a:latin typeface="+mj-lt"/>
                <a:cs typeface="Arial" panose="020B0604020202020204" pitchFamily="34" charset="0"/>
              </a:rPr>
              <a:t>Estudio previo</a:t>
            </a:r>
          </a:p>
          <a:p>
            <a:pPr lvl="1" algn="just"/>
            <a:r>
              <a:rPr lang="es-MX" sz="2000" dirty="0" smtClean="0">
                <a:latin typeface="+mj-lt"/>
                <a:cs typeface="Arial" panose="020B0604020202020204" pitchFamily="34" charset="0"/>
              </a:rPr>
              <a:t>SSP (n=45) mayor dureza ultrasonográfica que en controles (24 </a:t>
            </a:r>
            <a:r>
              <a:rPr lang="es-MX" sz="2000" dirty="0" err="1" smtClean="0">
                <a:latin typeface="+mj-lt"/>
                <a:cs typeface="Arial" panose="020B0604020202020204" pitchFamily="34" charset="0"/>
              </a:rPr>
              <a:t>sicca</a:t>
            </a:r>
            <a:r>
              <a:rPr lang="es-MX" sz="2000" dirty="0" smtClean="0">
                <a:latin typeface="+mj-lt"/>
                <a:cs typeface="Arial" panose="020B0604020202020204" pitchFamily="34" charset="0"/>
              </a:rPr>
              <a:t> y 11 sanos)</a:t>
            </a:r>
          </a:p>
          <a:p>
            <a:pPr marL="0" indent="0" algn="just">
              <a:buNone/>
            </a:pPr>
            <a:endParaRPr lang="es-ES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2952520" y="5742094"/>
            <a:ext cx="60592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600" dirty="0" err="1" smtClean="0">
                <a:latin typeface="+mj-lt"/>
                <a:cs typeface="Arial" panose="020B0604020202020204" pitchFamily="34" charset="0"/>
              </a:rPr>
              <a:t>Wierzbicka</a:t>
            </a:r>
            <a:r>
              <a:rPr lang="es-MX" sz="1600" dirty="0" smtClean="0">
                <a:latin typeface="+mj-lt"/>
                <a:cs typeface="Arial" panose="020B0604020202020204" pitchFamily="34" charset="0"/>
              </a:rPr>
              <a:t> M, et al. </a:t>
            </a:r>
            <a:r>
              <a:rPr lang="es-MX" sz="1600" dirty="0" err="1" smtClean="0">
                <a:latin typeface="+mj-lt"/>
                <a:cs typeface="Arial" panose="020B0604020202020204" pitchFamily="34" charset="0"/>
              </a:rPr>
              <a:t>Med</a:t>
            </a:r>
            <a:r>
              <a:rPr lang="es-MX" sz="1600" dirty="0" smtClean="0">
                <a:latin typeface="+mj-lt"/>
                <a:cs typeface="Arial" panose="020B0604020202020204" pitchFamily="34" charset="0"/>
              </a:rPr>
              <a:t> </a:t>
            </a:r>
            <a:r>
              <a:rPr lang="es-MX" sz="1600" dirty="0" err="1" smtClean="0">
                <a:latin typeface="+mj-lt"/>
                <a:cs typeface="Arial" panose="020B0604020202020204" pitchFamily="34" charset="0"/>
              </a:rPr>
              <a:t>Sci</a:t>
            </a:r>
            <a:r>
              <a:rPr lang="es-MX" sz="1600" dirty="0" smtClean="0">
                <a:latin typeface="+mj-lt"/>
                <a:cs typeface="Arial" panose="020B0604020202020204" pitchFamily="34" charset="0"/>
              </a:rPr>
              <a:t> </a:t>
            </a:r>
            <a:r>
              <a:rPr lang="es-MX" sz="1600" dirty="0" err="1" smtClean="0">
                <a:latin typeface="+mj-lt"/>
                <a:cs typeface="Arial" panose="020B0604020202020204" pitchFamily="34" charset="0"/>
              </a:rPr>
              <a:t>monit</a:t>
            </a:r>
            <a:r>
              <a:rPr lang="es-MX" sz="1600" dirty="0" smtClean="0">
                <a:latin typeface="+mj-lt"/>
                <a:cs typeface="Arial" panose="020B0604020202020204" pitchFamily="34" charset="0"/>
              </a:rPr>
              <a:t> 2014;20:2311-17.</a:t>
            </a:r>
          </a:p>
          <a:p>
            <a:pPr algn="r"/>
            <a:r>
              <a:rPr lang="es-MX" sz="1600" dirty="0" err="1" smtClean="0">
                <a:latin typeface="+mj-lt"/>
                <a:cs typeface="Arial" panose="020B0604020202020204" pitchFamily="34" charset="0"/>
              </a:rPr>
              <a:t>Dejaco</a:t>
            </a:r>
            <a:r>
              <a:rPr lang="es-MX" sz="1600" dirty="0" smtClean="0">
                <a:latin typeface="+mj-lt"/>
                <a:cs typeface="Arial" panose="020B0604020202020204" pitchFamily="34" charset="0"/>
              </a:rPr>
              <a:t> C, et al. </a:t>
            </a:r>
            <a:r>
              <a:rPr lang="es-MX" sz="1600" dirty="0" err="1" smtClean="0">
                <a:latin typeface="+mj-lt"/>
                <a:cs typeface="Arial" panose="020B0604020202020204" pitchFamily="34" charset="0"/>
              </a:rPr>
              <a:t>Ultrasound</a:t>
            </a:r>
            <a:r>
              <a:rPr lang="es-MX" sz="1600" dirty="0" smtClean="0">
                <a:latin typeface="+mj-lt"/>
                <a:cs typeface="Arial" panose="020B0604020202020204" pitchFamily="34" charset="0"/>
              </a:rPr>
              <a:t> in </a:t>
            </a:r>
            <a:r>
              <a:rPr lang="es-MX" sz="1600" dirty="0" err="1" smtClean="0">
                <a:latin typeface="+mj-lt"/>
                <a:cs typeface="Arial" panose="020B0604020202020204" pitchFamily="34" charset="0"/>
              </a:rPr>
              <a:t>Med</a:t>
            </a:r>
            <a:r>
              <a:rPr lang="es-MX" sz="1600" dirty="0" smtClean="0">
                <a:latin typeface="+mj-lt"/>
                <a:cs typeface="Arial" panose="020B0604020202020204" pitchFamily="34" charset="0"/>
              </a:rPr>
              <a:t>. &amp; </a:t>
            </a:r>
            <a:r>
              <a:rPr lang="es-MX" sz="1600" dirty="0" err="1" smtClean="0">
                <a:latin typeface="+mj-lt"/>
                <a:cs typeface="Arial" panose="020B0604020202020204" pitchFamily="34" charset="0"/>
              </a:rPr>
              <a:t>Biol</a:t>
            </a:r>
            <a:r>
              <a:rPr lang="es-MX" sz="1600" dirty="0" smtClean="0">
                <a:latin typeface="+mj-lt"/>
                <a:cs typeface="Arial" panose="020B0604020202020204" pitchFamily="34" charset="0"/>
              </a:rPr>
              <a:t> 2014; 40:2759-67.</a:t>
            </a:r>
            <a:endParaRPr lang="es-MX" sz="1600" dirty="0"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834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000" b="1" dirty="0" smtClean="0">
                <a:cs typeface="Arial" panose="020B0604020202020204" pitchFamily="34" charset="0"/>
              </a:rPr>
              <a:t>Justificación</a:t>
            </a:r>
            <a:endParaRPr lang="es-ES" sz="4000" b="1" dirty="0"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2200" dirty="0" smtClean="0">
                <a:latin typeface="+mj-lt"/>
                <a:cs typeface="Arial" panose="020B0604020202020204" pitchFamily="34" charset="0"/>
              </a:rPr>
              <a:t> La </a:t>
            </a:r>
            <a:r>
              <a:rPr lang="es-MX" sz="2200" dirty="0" err="1">
                <a:latin typeface="+mj-lt"/>
                <a:cs typeface="Arial" panose="020B0604020202020204" pitchFamily="34" charset="0"/>
              </a:rPr>
              <a:t>elastografía</a:t>
            </a:r>
            <a:r>
              <a:rPr lang="es-MX" sz="2200" dirty="0">
                <a:latin typeface="+mj-lt"/>
                <a:cs typeface="Arial" panose="020B0604020202020204" pitchFamily="34" charset="0"/>
              </a:rPr>
              <a:t> </a:t>
            </a:r>
            <a:r>
              <a:rPr lang="es-MX" sz="2200" dirty="0" smtClean="0">
                <a:latin typeface="+mj-lt"/>
                <a:cs typeface="Arial" panose="020B0604020202020204" pitchFamily="34" charset="0"/>
              </a:rPr>
              <a:t>ha </a:t>
            </a:r>
            <a:r>
              <a:rPr lang="es-MX" sz="2200" dirty="0">
                <a:latin typeface="+mj-lt"/>
                <a:cs typeface="Arial" panose="020B0604020202020204" pitchFamily="34" charset="0"/>
              </a:rPr>
              <a:t>sido </a:t>
            </a:r>
            <a:r>
              <a:rPr lang="es-MX" sz="2200" dirty="0" smtClean="0">
                <a:latin typeface="+mj-lt"/>
                <a:cs typeface="Arial" panose="020B0604020202020204" pitchFamily="34" charset="0"/>
              </a:rPr>
              <a:t>poca explorada </a:t>
            </a:r>
            <a:r>
              <a:rPr lang="es-MX" sz="2200" dirty="0">
                <a:latin typeface="+mj-lt"/>
                <a:cs typeface="Arial" panose="020B0604020202020204" pitchFamily="34" charset="0"/>
              </a:rPr>
              <a:t>en </a:t>
            </a:r>
            <a:r>
              <a:rPr lang="es-MX" sz="2200" dirty="0" smtClean="0">
                <a:latin typeface="+mj-lt"/>
                <a:cs typeface="Arial" panose="020B0604020202020204" pitchFamily="34" charset="0"/>
              </a:rPr>
              <a:t>SSP.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200" dirty="0" smtClean="0">
                <a:latin typeface="+mj-lt"/>
                <a:cs typeface="Arial" panose="020B0604020202020204" pitchFamily="34" charset="0"/>
              </a:rPr>
              <a:t> Se desconoce su correlación con otros parámetros </a:t>
            </a:r>
            <a:r>
              <a:rPr lang="es-MX" sz="2200" dirty="0" err="1" smtClean="0">
                <a:latin typeface="+mj-lt"/>
                <a:cs typeface="Arial" panose="020B0604020202020204" pitchFamily="34" charset="0"/>
              </a:rPr>
              <a:t>ultrasonográficos</a:t>
            </a:r>
            <a:r>
              <a:rPr lang="es-MX" sz="2200" dirty="0" smtClean="0">
                <a:latin typeface="+mj-lt"/>
                <a:cs typeface="Arial" panose="020B0604020202020204" pitchFamily="34" charset="0"/>
              </a:rPr>
              <a:t>, así como variables clínicas y marcadores serológicos.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200" dirty="0" smtClean="0">
                <a:latin typeface="+mj-lt"/>
                <a:cs typeface="Arial" panose="020B0604020202020204" pitchFamily="34" charset="0"/>
              </a:rPr>
              <a:t> Tampoco se conoce su correlación con fibrosis glandular y biomarcadores en saliva de fibrosis. </a:t>
            </a:r>
            <a:endParaRPr lang="es-MX" sz="2200" dirty="0">
              <a:latin typeface="+mj-lt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200" dirty="0" smtClean="0">
                <a:latin typeface="+mj-lt"/>
                <a:cs typeface="Arial" panose="020B0604020202020204" pitchFamily="34" charset="0"/>
              </a:rPr>
              <a:t> Por lo que esta nueva modalidad </a:t>
            </a:r>
            <a:r>
              <a:rPr lang="es-MX" sz="2200" dirty="0">
                <a:latin typeface="+mj-lt"/>
                <a:cs typeface="Arial" panose="020B0604020202020204" pitchFamily="34" charset="0"/>
              </a:rPr>
              <a:t>de </a:t>
            </a:r>
            <a:r>
              <a:rPr lang="es-MX" sz="2200" dirty="0" smtClean="0">
                <a:latin typeface="+mj-lt"/>
                <a:cs typeface="Arial" panose="020B0604020202020204" pitchFamily="34" charset="0"/>
              </a:rPr>
              <a:t>USG pudiera proporcionar información </a:t>
            </a:r>
            <a:r>
              <a:rPr lang="es-MX" sz="2200" dirty="0">
                <a:latin typeface="+mj-lt"/>
                <a:cs typeface="Arial" panose="020B0604020202020204" pitchFamily="34" charset="0"/>
              </a:rPr>
              <a:t>relevante </a:t>
            </a:r>
            <a:r>
              <a:rPr lang="es-MX" sz="2200" dirty="0" smtClean="0">
                <a:latin typeface="+mj-lt"/>
                <a:cs typeface="Arial" panose="020B0604020202020204" pitchFamily="34" charset="0"/>
              </a:rPr>
              <a:t>adicional al USG convencional en SSP. </a:t>
            </a:r>
            <a:endParaRPr lang="es-MX" sz="2200" dirty="0">
              <a:latin typeface="+mj-lt"/>
              <a:cs typeface="Arial" panose="020B0604020202020204" pitchFamily="34" charset="0"/>
            </a:endParaRPr>
          </a:p>
          <a:p>
            <a:pPr algn="just"/>
            <a:endParaRPr lang="es-ES" sz="2200" dirty="0"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497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2960" y="-282757"/>
            <a:ext cx="7543800" cy="1450757"/>
          </a:xfrm>
        </p:spPr>
        <p:txBody>
          <a:bodyPr>
            <a:normAutofit/>
          </a:bodyPr>
          <a:lstStyle/>
          <a:p>
            <a:r>
              <a:rPr lang="es-ES" sz="3600" b="1" dirty="0" smtClean="0">
                <a:cs typeface="Arial" panose="020B0604020202020204" pitchFamily="34" charset="0"/>
              </a:rPr>
              <a:t>Objetivos</a:t>
            </a:r>
            <a:endParaRPr lang="es-ES" sz="3600" b="1" dirty="0"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 algn="just">
              <a:buFont typeface="Wingdings" panose="05000000000000000000" pitchFamily="2" charset="2"/>
              <a:buChar char="§"/>
            </a:pPr>
            <a:r>
              <a:rPr lang="es-MX" sz="2200" dirty="0" smtClean="0">
                <a:latin typeface="+mj-lt"/>
                <a:cs typeface="Arial" panose="020B0604020202020204" pitchFamily="34" charset="0"/>
              </a:rPr>
              <a:t>Determinar y correlacionar el puntaje de daño glandular por </a:t>
            </a:r>
            <a:r>
              <a:rPr lang="es-MX" sz="2200" dirty="0">
                <a:latin typeface="+mj-lt"/>
                <a:cs typeface="Arial" panose="020B0604020202020204" pitchFamily="34" charset="0"/>
              </a:rPr>
              <a:t>medio </a:t>
            </a:r>
            <a:r>
              <a:rPr lang="es-MX" sz="2200" dirty="0" smtClean="0">
                <a:latin typeface="+mj-lt"/>
                <a:cs typeface="Arial" panose="020B0604020202020204" pitchFamily="34" charset="0"/>
              </a:rPr>
              <a:t>de USG modo B convencional y el puntaje elastografía(PE) en glándula salival mayor de pacientes con SSP. </a:t>
            </a:r>
          </a:p>
          <a:p>
            <a:pPr lvl="0" algn="just">
              <a:buFont typeface="Wingdings" panose="05000000000000000000" pitchFamily="2" charset="2"/>
              <a:buChar char="§"/>
            </a:pPr>
            <a:r>
              <a:rPr lang="es-MX" sz="2200" dirty="0">
                <a:latin typeface="+mj-lt"/>
                <a:cs typeface="Arial" panose="020B0604020202020204" pitchFamily="34" charset="0"/>
              </a:rPr>
              <a:t>Correlacionar </a:t>
            </a:r>
            <a:r>
              <a:rPr lang="es-MX" sz="2200" dirty="0" smtClean="0">
                <a:latin typeface="+mj-lt"/>
                <a:cs typeface="Arial" panose="020B0604020202020204" pitchFamily="34" charset="0"/>
              </a:rPr>
              <a:t>el PE con la actividad glandular (dominio glandular del ESSDAI), la medición del flujo salival no estimulado, el dominio oral del  ESSPRI; variables serológicas (anti-Ro/La, C3,C4) y  con quimiocinas y citocinas profibróticas (CXCL14</a:t>
            </a:r>
            <a:r>
              <a:rPr lang="es-MX" sz="2200" dirty="0">
                <a:latin typeface="+mj-lt"/>
                <a:cs typeface="Arial" panose="020B0604020202020204" pitchFamily="34" charset="0"/>
              </a:rPr>
              <a:t>, CCL28,  TRAIL y </a:t>
            </a:r>
            <a:r>
              <a:rPr lang="es-MX" sz="2200" dirty="0" smtClean="0">
                <a:latin typeface="+mj-lt"/>
                <a:cs typeface="Arial" panose="020B0604020202020204" pitchFamily="34" charset="0"/>
              </a:rPr>
              <a:t>TGβ)  </a:t>
            </a:r>
            <a:r>
              <a:rPr lang="es-MX" sz="2200" dirty="0">
                <a:latin typeface="+mj-lt"/>
                <a:cs typeface="Arial" panose="020B0604020202020204" pitchFamily="34" charset="0"/>
              </a:rPr>
              <a:t>en saliva de </a:t>
            </a:r>
            <a:r>
              <a:rPr lang="es-MX" sz="2200" dirty="0" smtClean="0">
                <a:latin typeface="+mj-lt"/>
                <a:cs typeface="Arial" panose="020B0604020202020204" pitchFamily="34" charset="0"/>
              </a:rPr>
              <a:t>pacientes con SSP.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MX" sz="2200" dirty="0">
                <a:latin typeface="+mj-lt"/>
                <a:cs typeface="Arial" panose="020B0604020202020204" pitchFamily="34" charset="0"/>
              </a:rPr>
              <a:t>Determinar la presencia de fibrosis en glándula salival menor y evaluar su asociación con el </a:t>
            </a:r>
            <a:r>
              <a:rPr lang="es-MX" sz="2200" dirty="0" smtClean="0">
                <a:latin typeface="+mj-lt"/>
                <a:cs typeface="Arial" panose="020B0604020202020204" pitchFamily="34" charset="0"/>
              </a:rPr>
              <a:t>PE.</a:t>
            </a:r>
            <a:endParaRPr lang="es-MX" sz="2200" dirty="0">
              <a:latin typeface="+mj-lt"/>
              <a:cs typeface="Arial" panose="020B0604020202020204" pitchFamily="34" charset="0"/>
            </a:endParaRPr>
          </a:p>
          <a:p>
            <a:pPr lvl="0" algn="just">
              <a:buFont typeface="Wingdings" panose="05000000000000000000" pitchFamily="2" charset="2"/>
              <a:buChar char="§"/>
            </a:pPr>
            <a:endParaRPr lang="es-MX" sz="2200" dirty="0" smtClean="0">
              <a:latin typeface="+mj-lt"/>
              <a:cs typeface="Arial" panose="020B0604020202020204" pitchFamily="34" charset="0"/>
            </a:endParaRPr>
          </a:p>
          <a:p>
            <a:pPr lvl="0" algn="just">
              <a:buFont typeface="Wingdings" panose="05000000000000000000" pitchFamily="2" charset="2"/>
              <a:buChar char="§"/>
            </a:pPr>
            <a:endParaRPr lang="es-MX" sz="2200" dirty="0" smtClean="0">
              <a:latin typeface="+mj-lt"/>
              <a:cs typeface="Arial" panose="020B0604020202020204" pitchFamily="34" charset="0"/>
            </a:endParaRPr>
          </a:p>
          <a:p>
            <a:pPr lvl="0" algn="just">
              <a:buFont typeface="Wingdings" panose="05000000000000000000" pitchFamily="2" charset="2"/>
              <a:buChar char="§"/>
            </a:pPr>
            <a:endParaRPr lang="es-MX" sz="2200" dirty="0">
              <a:latin typeface="+mj-lt"/>
              <a:cs typeface="Arial" panose="020B0604020202020204" pitchFamily="34" charset="0"/>
            </a:endParaRPr>
          </a:p>
          <a:p>
            <a:pPr lvl="0" algn="just">
              <a:buFont typeface="Wingdings" panose="05000000000000000000" pitchFamily="2" charset="2"/>
              <a:buChar char="§"/>
            </a:pPr>
            <a:endParaRPr lang="es-MX" sz="2200" dirty="0" smtClean="0">
              <a:latin typeface="+mj-lt"/>
              <a:cs typeface="Arial" panose="020B0604020202020204" pitchFamily="34" charset="0"/>
            </a:endParaRPr>
          </a:p>
          <a:p>
            <a:pPr marL="0" lvl="0" indent="0" algn="just">
              <a:buNone/>
            </a:pPr>
            <a:endParaRPr lang="es-MX" sz="2200" dirty="0">
              <a:latin typeface="+mj-lt"/>
              <a:cs typeface="Arial" panose="020B0604020202020204" pitchFamily="34" charset="0"/>
            </a:endParaRPr>
          </a:p>
          <a:p>
            <a:pPr algn="just"/>
            <a:endParaRPr lang="es-ES" sz="2200" dirty="0"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6942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2960" y="53020"/>
            <a:ext cx="7543800" cy="1450757"/>
          </a:xfrm>
        </p:spPr>
        <p:txBody>
          <a:bodyPr>
            <a:normAutofit/>
          </a:bodyPr>
          <a:lstStyle/>
          <a:p>
            <a:r>
              <a:rPr lang="es-ES" sz="3600" b="1" dirty="0" smtClean="0"/>
              <a:t>Métodos</a:t>
            </a:r>
            <a:endParaRPr lang="es-ES" sz="36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s-MX" sz="2200" dirty="0" smtClean="0">
                <a:latin typeface="+mj-lt"/>
              </a:rPr>
              <a:t> Estudio </a:t>
            </a:r>
            <a:r>
              <a:rPr lang="es-MX" sz="2200" dirty="0">
                <a:latin typeface="+mj-lt"/>
              </a:rPr>
              <a:t>transversal </a:t>
            </a:r>
            <a:endParaRPr lang="es-MX" sz="2200" dirty="0" smtClean="0">
              <a:latin typeface="+mj-lt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s-MX" sz="2200" dirty="0" smtClean="0">
                <a:latin typeface="+mj-lt"/>
              </a:rPr>
              <a:t>Protocolo aprobado </a:t>
            </a:r>
            <a:r>
              <a:rPr lang="es-MX" sz="2200" dirty="0">
                <a:latin typeface="+mj-lt"/>
              </a:rPr>
              <a:t>por el Comité de Ética </a:t>
            </a:r>
            <a:r>
              <a:rPr lang="es-MX" sz="2200" dirty="0" smtClean="0">
                <a:latin typeface="+mj-lt"/>
              </a:rPr>
              <a:t>institucional</a:t>
            </a:r>
          </a:p>
          <a:p>
            <a:pPr marL="0" indent="0">
              <a:buNone/>
            </a:pPr>
            <a:r>
              <a:rPr lang="es-MX" sz="2200" u="sng" dirty="0">
                <a:latin typeface="+mj-lt"/>
              </a:rPr>
              <a:t>Criterios de inclusión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s-MX" sz="2200" dirty="0">
                <a:latin typeface="+mj-lt"/>
              </a:rPr>
              <a:t> Pacientes con SSP según criterios AECG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s-MX" sz="2200" dirty="0">
                <a:latin typeface="+mj-lt"/>
              </a:rPr>
              <a:t>Que cuenten con bx glándula salival menor con menos de 5 años de diferencia con la realización de la elastografía</a:t>
            </a:r>
            <a:r>
              <a:rPr lang="es-MX" sz="2200" dirty="0" smtClean="0">
                <a:latin typeface="+mj-lt"/>
              </a:rPr>
              <a:t>.</a:t>
            </a:r>
          </a:p>
          <a:p>
            <a:pPr marL="0" indent="0" algn="just">
              <a:buNone/>
            </a:pPr>
            <a:r>
              <a:rPr lang="es-MX" sz="2200" u="sng" dirty="0">
                <a:latin typeface="+mj-lt"/>
              </a:rPr>
              <a:t>Criterios exclusión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MX" sz="2200" dirty="0">
                <a:latin typeface="+mj-lt"/>
              </a:rPr>
              <a:t> Pacientes con diagnóstico concomitante de otra enfermedad del tejido conectivo.</a:t>
            </a:r>
            <a:endParaRPr lang="es-ES" sz="2200" b="1" dirty="0">
              <a:latin typeface="+mj-lt"/>
            </a:endParaRPr>
          </a:p>
          <a:p>
            <a:pPr marL="201168" lvl="1" indent="0">
              <a:buNone/>
            </a:pPr>
            <a:endParaRPr lang="es-MX" sz="2200" dirty="0">
              <a:latin typeface="+mj-lt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s-MX" sz="2200" dirty="0" smtClean="0">
              <a:latin typeface="+mj-lt"/>
            </a:endParaRPr>
          </a:p>
          <a:p>
            <a:endParaRPr lang="es-ES" sz="2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36124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600" b="1" dirty="0" smtClean="0"/>
              <a:t>Métodos</a:t>
            </a:r>
            <a:endParaRPr lang="es-ES" sz="36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s-MX" sz="2200" dirty="0">
                <a:latin typeface="+mj-lt"/>
              </a:rPr>
              <a:t>Evaluación sistematizada por reumatóloga</a:t>
            </a:r>
          </a:p>
          <a:p>
            <a:pPr lvl="1"/>
            <a:r>
              <a:rPr lang="es-MX" sz="2200" dirty="0">
                <a:latin typeface="+mj-lt"/>
              </a:rPr>
              <a:t>Medición flujo salival no estimulado</a:t>
            </a:r>
          </a:p>
          <a:p>
            <a:pPr lvl="1"/>
            <a:r>
              <a:rPr lang="es-MX" sz="2200" dirty="0">
                <a:latin typeface="+mj-lt"/>
              </a:rPr>
              <a:t>Calificación ESSDAI y ESSPRI</a:t>
            </a:r>
          </a:p>
          <a:p>
            <a:pPr lvl="1"/>
            <a:r>
              <a:rPr lang="es-MX" sz="2200" dirty="0" smtClean="0">
                <a:latin typeface="+mj-lt"/>
              </a:rPr>
              <a:t>Revisión </a:t>
            </a:r>
            <a:r>
              <a:rPr lang="es-MX" sz="2200" dirty="0">
                <a:latin typeface="+mj-lt"/>
              </a:rPr>
              <a:t>expediente</a:t>
            </a:r>
          </a:p>
          <a:p>
            <a:pPr>
              <a:buFont typeface="Wingdings" charset="2"/>
              <a:buChar char="§"/>
            </a:pPr>
            <a:r>
              <a:rPr lang="es-MX" sz="2200" dirty="0">
                <a:latin typeface="+mj-lt"/>
              </a:rPr>
              <a:t>Toma de muestra saliva---congelación---</a:t>
            </a:r>
            <a:r>
              <a:rPr lang="es-MX" sz="2200" dirty="0" smtClean="0">
                <a:latin typeface="+mj-lt"/>
              </a:rPr>
              <a:t>Luminometría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MX" sz="2200" dirty="0" smtClean="0">
                <a:latin typeface="+mj-lt"/>
              </a:rPr>
              <a:t>Evaluación de biopsia glándula salival menor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s-MX" sz="2200" dirty="0" smtClean="0">
                <a:latin typeface="+mj-lt"/>
              </a:rPr>
              <a:t>Sialadenitis </a:t>
            </a:r>
            <a:r>
              <a:rPr lang="es-MX" sz="2200" dirty="0">
                <a:latin typeface="+mj-lt"/>
              </a:rPr>
              <a:t>focal linfocítica: PF </a:t>
            </a:r>
            <a:r>
              <a:rPr lang="es-MX" sz="2200" dirty="0">
                <a:latin typeface="+mj-lt"/>
                <a:sym typeface="Symbol"/>
              </a:rPr>
              <a:t></a:t>
            </a:r>
            <a:r>
              <a:rPr lang="es-MX" sz="2200" dirty="0">
                <a:latin typeface="+mj-lt"/>
              </a:rPr>
              <a:t>1, </a:t>
            </a:r>
            <a:r>
              <a:rPr lang="es-MX" sz="2200" dirty="0" smtClean="0">
                <a:latin typeface="+mj-lt"/>
              </a:rPr>
              <a:t>H y E</a:t>
            </a:r>
            <a:endParaRPr lang="es-MX" sz="2200" dirty="0">
              <a:latin typeface="+mj-lt"/>
            </a:endParaRP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s-MX" sz="2200" dirty="0" smtClean="0">
                <a:latin typeface="+mj-lt"/>
              </a:rPr>
              <a:t>Fibrosis:</a:t>
            </a:r>
            <a:r>
              <a:rPr lang="es-MX" sz="2200" dirty="0">
                <a:latin typeface="+mj-lt"/>
              </a:rPr>
              <a:t> </a:t>
            </a:r>
            <a:r>
              <a:rPr lang="es-MX" sz="2200" dirty="0" smtClean="0">
                <a:latin typeface="+mj-lt"/>
              </a:rPr>
              <a:t>Tinción </a:t>
            </a:r>
            <a:r>
              <a:rPr lang="es-MX" sz="2200" dirty="0">
                <a:latin typeface="+mj-lt"/>
              </a:rPr>
              <a:t>de tricrómico de Masson (más del 50% del tejido glandular)</a:t>
            </a:r>
          </a:p>
          <a:p>
            <a:pPr>
              <a:buFont typeface="Wingdings" charset="2"/>
              <a:buChar char="§"/>
            </a:pPr>
            <a:endParaRPr lang="es-MX" sz="2200" dirty="0">
              <a:latin typeface="+mj-lt"/>
            </a:endParaRPr>
          </a:p>
          <a:p>
            <a:endParaRPr lang="es-ES" sz="2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129836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600" b="1" dirty="0" smtClean="0"/>
              <a:t>USG convencional Modo B</a:t>
            </a:r>
            <a:endParaRPr lang="es-ES" sz="36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22960" y="1845734"/>
            <a:ext cx="4125858" cy="402336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s-ES" sz="2200" dirty="0" smtClean="0">
                <a:latin typeface="+mj-lt"/>
              </a:rPr>
              <a:t>Parótidas y </a:t>
            </a:r>
            <a:r>
              <a:rPr lang="es-ES" sz="2200" dirty="0" err="1" smtClean="0">
                <a:latin typeface="+mj-lt"/>
              </a:rPr>
              <a:t>submandibulares</a:t>
            </a:r>
            <a:endParaRPr lang="es-ES" sz="2200" dirty="0" smtClean="0">
              <a:latin typeface="+mj-lt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s-ES" sz="2200" dirty="0" smtClean="0">
                <a:latin typeface="+mj-lt"/>
              </a:rPr>
              <a:t>Ultrasonido </a:t>
            </a:r>
            <a:r>
              <a:rPr lang="es-MX" sz="2200" dirty="0" smtClean="0">
                <a:latin typeface="+mj-lt"/>
              </a:rPr>
              <a:t>(</a:t>
            </a:r>
            <a:r>
              <a:rPr lang="es-MX" sz="2200" dirty="0">
                <a:latin typeface="+mj-lt"/>
              </a:rPr>
              <a:t>Acuson S2000, Siemens Healthcare) con un transductor </a:t>
            </a:r>
            <a:r>
              <a:rPr lang="es-MX" sz="2200" dirty="0" smtClean="0">
                <a:latin typeface="+mj-lt"/>
              </a:rPr>
              <a:t>lineal </a:t>
            </a:r>
            <a:r>
              <a:rPr lang="es-MX" sz="2200" dirty="0">
                <a:latin typeface="+mj-lt"/>
              </a:rPr>
              <a:t>6-18 MHz. </a:t>
            </a:r>
            <a:endParaRPr lang="es-MX" sz="2200" dirty="0" smtClean="0">
              <a:latin typeface="+mj-lt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s-MX" sz="2200" dirty="0">
                <a:latin typeface="+mj-lt"/>
              </a:rPr>
              <a:t>Radiólogo de 10 años de experiencia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MX" sz="2200" dirty="0" smtClean="0">
                <a:latin typeface="+mj-lt"/>
              </a:rPr>
              <a:t>Lectura </a:t>
            </a:r>
            <a:r>
              <a:rPr lang="es-MX" sz="2200" dirty="0">
                <a:latin typeface="+mj-lt"/>
              </a:rPr>
              <a:t>por dos </a:t>
            </a:r>
            <a:r>
              <a:rPr lang="es-MX" sz="2200" dirty="0" smtClean="0">
                <a:latin typeface="+mj-lt"/>
              </a:rPr>
              <a:t>radiólogos  (</a:t>
            </a:r>
            <a:r>
              <a:rPr lang="es-MX" sz="2200" dirty="0" smtClean="0">
                <a:latin typeface="+mj-lt"/>
                <a:sym typeface="Symbol" panose="05050102010706020507" pitchFamily="18" charset="2"/>
              </a:rPr>
              <a:t>=</a:t>
            </a:r>
            <a:r>
              <a:rPr lang="es-MX" sz="2200" dirty="0" smtClean="0">
                <a:latin typeface="+mj-lt"/>
              </a:rPr>
              <a:t>0.90)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2200" dirty="0" smtClean="0">
                <a:latin typeface="+mj-lt"/>
              </a:rPr>
              <a:t>Escala Hocevar </a:t>
            </a:r>
            <a:r>
              <a:rPr lang="es-MX" sz="2200" dirty="0">
                <a:latin typeface="+mj-lt"/>
              </a:rPr>
              <a:t>que registra una puntación de 0-48. </a:t>
            </a:r>
            <a:endParaRPr lang="es-MX" sz="2200" dirty="0" smtClean="0">
              <a:latin typeface="+mj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s-MX" dirty="0" smtClean="0">
                <a:latin typeface="+mj-lt"/>
              </a:rPr>
              <a:t>Ecogenicidad parénquima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MX" dirty="0" smtClean="0">
                <a:latin typeface="+mj-lt"/>
              </a:rPr>
              <a:t>No homogeneidad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MX" dirty="0" smtClean="0">
                <a:latin typeface="+mj-lt"/>
              </a:rPr>
              <a:t>Area hipoecoica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MX" dirty="0" smtClean="0">
                <a:latin typeface="+mj-lt"/>
              </a:rPr>
              <a:t>Reflecciones hiperecoicas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MX" dirty="0" smtClean="0">
                <a:latin typeface="+mj-lt"/>
              </a:rPr>
              <a:t>Nitidez borde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s-MX" dirty="0" smtClean="0">
              <a:latin typeface="+mj-lt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s-MX" dirty="0">
              <a:latin typeface="+mj-lt"/>
            </a:endParaRPr>
          </a:p>
          <a:p>
            <a:endParaRPr lang="es-ES" sz="2200" dirty="0">
              <a:latin typeface="+mj-lt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4238759" y="5966552"/>
            <a:ext cx="48914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latin typeface="+mj-lt"/>
              </a:rPr>
              <a:t>Hocevar</a:t>
            </a:r>
            <a:r>
              <a:rPr lang="en-US" dirty="0" smtClean="0">
                <a:latin typeface="+mj-lt"/>
              </a:rPr>
              <a:t>, et al. Rheumatology </a:t>
            </a:r>
            <a:r>
              <a:rPr lang="en-US" dirty="0">
                <a:latin typeface="+mj-lt"/>
              </a:rPr>
              <a:t>2005; 44:768-72.</a:t>
            </a:r>
            <a:endParaRPr lang="es-MX" dirty="0">
              <a:latin typeface="+mj-lt"/>
            </a:endParaRPr>
          </a:p>
          <a:p>
            <a:pPr algn="r"/>
            <a:endParaRPr lang="es-MX" dirty="0">
              <a:latin typeface="+mj-lt"/>
            </a:endParaRPr>
          </a:p>
        </p:txBody>
      </p:sp>
      <p:pic>
        <p:nvPicPr>
          <p:cNvPr id="6" name="0 Imagen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0718" y="1831135"/>
            <a:ext cx="4026423" cy="3833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5813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2960" y="-195163"/>
            <a:ext cx="7543800" cy="1450757"/>
          </a:xfrm>
        </p:spPr>
        <p:txBody>
          <a:bodyPr>
            <a:normAutofit/>
          </a:bodyPr>
          <a:lstStyle/>
          <a:p>
            <a:r>
              <a:rPr lang="es-ES" sz="3600" dirty="0" err="1" smtClean="0"/>
              <a:t>Elastografía</a:t>
            </a:r>
            <a:endParaRPr lang="es-E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3990" y="1480759"/>
            <a:ext cx="3863090" cy="402336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es-MX" dirty="0" smtClean="0">
              <a:latin typeface="+mj-lt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es-ES" dirty="0" smtClean="0">
                <a:latin typeface="+mj-lt"/>
              </a:rPr>
              <a:t> US </a:t>
            </a:r>
            <a:r>
              <a:rPr lang="es-MX" dirty="0">
                <a:latin typeface="+mj-lt"/>
              </a:rPr>
              <a:t>(</a:t>
            </a:r>
            <a:r>
              <a:rPr lang="es-MX" dirty="0" err="1">
                <a:latin typeface="+mj-lt"/>
              </a:rPr>
              <a:t>Acuson</a:t>
            </a:r>
            <a:r>
              <a:rPr lang="es-MX" dirty="0">
                <a:latin typeface="+mj-lt"/>
              </a:rPr>
              <a:t> S2000, Siemens </a:t>
            </a:r>
            <a:r>
              <a:rPr lang="es-MX" dirty="0" err="1" smtClean="0">
                <a:latin typeface="+mj-lt"/>
              </a:rPr>
              <a:t>Healthcare</a:t>
            </a:r>
            <a:r>
              <a:rPr lang="es-MX" dirty="0" smtClean="0">
                <a:latin typeface="+mj-lt"/>
              </a:rPr>
              <a:t>) con transductor </a:t>
            </a:r>
            <a:r>
              <a:rPr lang="es-MX" dirty="0" err="1" smtClean="0">
                <a:latin typeface="+mj-lt"/>
              </a:rPr>
              <a:t>multifrecuencia</a:t>
            </a:r>
            <a:endParaRPr lang="es-MX" dirty="0">
              <a:latin typeface="+mj-lt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es-MX" dirty="0" smtClean="0">
                <a:solidFill>
                  <a:srgbClr val="000000"/>
                </a:solidFill>
                <a:latin typeface="+mj-lt"/>
              </a:rPr>
              <a:t> Técnica  </a:t>
            </a:r>
            <a:r>
              <a:rPr lang="es-MX" dirty="0" smtClean="0">
                <a:latin typeface="+mj-lt"/>
              </a:rPr>
              <a:t>de fuerza </a:t>
            </a:r>
            <a:r>
              <a:rPr lang="es-MX" dirty="0">
                <a:latin typeface="+mj-lt"/>
              </a:rPr>
              <a:t>de radiación acústica por impulsos (ARFI</a:t>
            </a:r>
            <a:r>
              <a:rPr lang="es-MX" dirty="0" smtClean="0">
                <a:latin typeface="+mj-lt"/>
              </a:rPr>
              <a:t>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MX" dirty="0" smtClean="0">
                <a:latin typeface="+mj-lt"/>
              </a:rPr>
              <a:t> </a:t>
            </a:r>
            <a:r>
              <a:rPr lang="es-MX" dirty="0">
                <a:latin typeface="+mj-lt"/>
              </a:rPr>
              <a:t>P</a:t>
            </a:r>
            <a:r>
              <a:rPr lang="es-MX" dirty="0" smtClean="0">
                <a:latin typeface="+mj-lt"/>
              </a:rPr>
              <a:t>untaje de elastografía se reportó en m</a:t>
            </a:r>
            <a:r>
              <a:rPr lang="es-MX" dirty="0">
                <a:latin typeface="+mj-lt"/>
              </a:rPr>
              <a:t>/seg</a:t>
            </a:r>
            <a:r>
              <a:rPr lang="es-MX" dirty="0" smtClean="0">
                <a:latin typeface="+mj-lt"/>
              </a:rPr>
              <a:t>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MX" dirty="0" smtClean="0">
                <a:latin typeface="+mj-lt"/>
              </a:rPr>
              <a:t> </a:t>
            </a:r>
            <a:r>
              <a:rPr lang="es-MX" dirty="0">
                <a:latin typeface="+mj-lt"/>
              </a:rPr>
              <a:t>M</a:t>
            </a:r>
            <a:r>
              <a:rPr lang="es-MX" dirty="0" smtClean="0">
                <a:latin typeface="+mj-lt"/>
              </a:rPr>
              <a:t>ediciones en ambas glándulas parótidas y submandibulares en  8 </a:t>
            </a:r>
            <a:r>
              <a:rPr lang="es-MX" dirty="0">
                <a:latin typeface="+mj-lt"/>
              </a:rPr>
              <a:t>ocasiones y se registró la </a:t>
            </a:r>
            <a:r>
              <a:rPr lang="es-MX" dirty="0" smtClean="0">
                <a:latin typeface="+mj-lt"/>
              </a:rPr>
              <a:t>mediana de cada una de ellas y posteriormente un puntaje global.</a:t>
            </a:r>
          </a:p>
          <a:p>
            <a:pPr algn="just"/>
            <a:endParaRPr lang="es-ES" dirty="0">
              <a:latin typeface="+mj-lt"/>
            </a:endParaRPr>
          </a:p>
        </p:txBody>
      </p:sp>
      <p:pic>
        <p:nvPicPr>
          <p:cNvPr id="4" name="0 Imagen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4984" y="1916993"/>
            <a:ext cx="4139648" cy="3864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2469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2960" y="-107569"/>
            <a:ext cx="7543800" cy="1450757"/>
          </a:xfrm>
        </p:spPr>
        <p:txBody>
          <a:bodyPr>
            <a:normAutofit/>
          </a:bodyPr>
          <a:lstStyle/>
          <a:p>
            <a:r>
              <a:rPr lang="es-MX" sz="3600" b="1" dirty="0" smtClean="0"/>
              <a:t>Análisis estadístico</a:t>
            </a:r>
            <a:endParaRPr lang="es-MX" sz="36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7543800" cy="402336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s-MX" sz="2200" dirty="0" smtClean="0">
                <a:latin typeface="+mj-lt"/>
              </a:rPr>
              <a:t> Estadística </a:t>
            </a:r>
            <a:r>
              <a:rPr lang="es-MX" sz="2200" dirty="0">
                <a:latin typeface="+mj-lt"/>
              </a:rPr>
              <a:t>descriptiva, pruebas paramétricas (t-</a:t>
            </a:r>
            <a:r>
              <a:rPr lang="es-MX" sz="2200" dirty="0" err="1">
                <a:latin typeface="+mj-lt"/>
              </a:rPr>
              <a:t>student</a:t>
            </a:r>
            <a:r>
              <a:rPr lang="es-MX" sz="2200" dirty="0">
                <a:latin typeface="+mj-lt"/>
              </a:rPr>
              <a:t>) y no paramétricas (U-Mann Whitney) según la distribución de las </a:t>
            </a:r>
            <a:r>
              <a:rPr lang="es-MX" sz="2200" dirty="0" smtClean="0">
                <a:latin typeface="+mj-lt"/>
              </a:rPr>
              <a:t>variables.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MX" sz="2200" dirty="0" smtClean="0">
                <a:latin typeface="+mj-lt"/>
              </a:rPr>
              <a:t> Se </a:t>
            </a:r>
            <a:r>
              <a:rPr lang="es-MX" sz="2200" dirty="0">
                <a:latin typeface="+mj-lt"/>
              </a:rPr>
              <a:t>empleó coeficientes de correlación de </a:t>
            </a:r>
            <a:r>
              <a:rPr lang="es-MX" sz="2200" dirty="0" err="1">
                <a:latin typeface="+mj-lt"/>
              </a:rPr>
              <a:t>Kendall’s</a:t>
            </a:r>
            <a:r>
              <a:rPr lang="es-MX" sz="2200" dirty="0">
                <a:latin typeface="+mj-lt"/>
              </a:rPr>
              <a:t> tau (</a:t>
            </a:r>
            <a:r>
              <a:rPr lang="en-US" sz="2200" dirty="0">
                <a:latin typeface="+mj-lt"/>
              </a:rPr>
              <a:t>τ</a:t>
            </a:r>
            <a:r>
              <a:rPr lang="es-MX" sz="2200" dirty="0">
                <a:latin typeface="+mj-lt"/>
              </a:rPr>
              <a:t>). </a:t>
            </a:r>
            <a:endParaRPr lang="es-MX" sz="2200" dirty="0" smtClean="0">
              <a:latin typeface="+mj-lt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es-MX" sz="2200" dirty="0" smtClean="0">
                <a:latin typeface="+mj-lt"/>
              </a:rPr>
              <a:t> Se </a:t>
            </a:r>
            <a:r>
              <a:rPr lang="es-MX" sz="2200" dirty="0">
                <a:latin typeface="+mj-lt"/>
              </a:rPr>
              <a:t>realizó análisis de regresión </a:t>
            </a:r>
            <a:r>
              <a:rPr lang="es-MX" sz="2200" dirty="0" smtClean="0">
                <a:latin typeface="+mj-lt"/>
              </a:rPr>
              <a:t>lineal.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MX" sz="2200" dirty="0" smtClean="0">
                <a:latin typeface="+mj-lt"/>
              </a:rPr>
              <a:t> Se </a:t>
            </a:r>
            <a:r>
              <a:rPr lang="es-MX" sz="2200" dirty="0">
                <a:latin typeface="+mj-lt"/>
              </a:rPr>
              <a:t>consideró significativo una P&lt;0.05 a dos colas. </a:t>
            </a:r>
            <a:endParaRPr lang="es-MX" sz="2200" dirty="0" smtClean="0">
              <a:latin typeface="+mj-lt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es-MX" sz="2200" dirty="0" smtClean="0">
                <a:latin typeface="+mj-lt"/>
              </a:rPr>
              <a:t> Se </a:t>
            </a:r>
            <a:r>
              <a:rPr lang="es-MX" sz="2200" dirty="0">
                <a:latin typeface="+mj-lt"/>
              </a:rPr>
              <a:t>utilizó el software SPSS 20.</a:t>
            </a:r>
          </a:p>
          <a:p>
            <a:pPr algn="just"/>
            <a:endParaRPr lang="es-MX" sz="2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56881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ción">
  <a:themeElements>
    <a:clrScheme name="Retrospección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ción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301</TotalTime>
  <Words>1108</Words>
  <Application>Microsoft Office PowerPoint</Application>
  <PresentationFormat>Presentación en pantalla (4:3)</PresentationFormat>
  <Paragraphs>189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Symbol</vt:lpstr>
      <vt:lpstr>Times New Roman</vt:lpstr>
      <vt:lpstr>Wingdings</vt:lpstr>
      <vt:lpstr>Retrospección</vt:lpstr>
      <vt:lpstr> Elastografía en Síndrome de Sjögren Primario: significado clínico, ultrasonográfico e histológico </vt:lpstr>
      <vt:lpstr>Elastografía</vt:lpstr>
      <vt:lpstr>Justificación</vt:lpstr>
      <vt:lpstr>Objetivos</vt:lpstr>
      <vt:lpstr>Métodos</vt:lpstr>
      <vt:lpstr>Métodos</vt:lpstr>
      <vt:lpstr>USG convencional Modo B</vt:lpstr>
      <vt:lpstr>Elastografía</vt:lpstr>
      <vt:lpstr>Análisis estadístico</vt:lpstr>
      <vt:lpstr>Resultados</vt:lpstr>
      <vt:lpstr>Presentación de PowerPoint</vt:lpstr>
      <vt:lpstr>Resultados</vt:lpstr>
      <vt:lpstr>Presentación de PowerPoint</vt:lpstr>
      <vt:lpstr>Presentación de PowerPoint</vt:lpstr>
      <vt:lpstr>Análisis de regresión lineal</vt:lpstr>
      <vt:lpstr>Conclusiones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elastografía en Síndrome de Sjögren Primario correlaciona con el daño ultrasonográfico y la actividad glandular</dc:title>
  <dc:creator>Gabriela Hernandez Molina</dc:creator>
  <cp:lastModifiedBy>Gabriela Hernández Molina</cp:lastModifiedBy>
  <cp:revision>73</cp:revision>
  <dcterms:created xsi:type="dcterms:W3CDTF">2016-02-02T23:25:52Z</dcterms:created>
  <dcterms:modified xsi:type="dcterms:W3CDTF">2017-05-29T18:55:25Z</dcterms:modified>
</cp:coreProperties>
</file>