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21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EC55-1584-D043-A81A-A90EDA64AAAB}" type="datetimeFigureOut">
              <a:rPr lang="es-ES" smtClean="0"/>
              <a:t>28/06/18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3E49-0452-FE44-98E8-9F19F0C2C27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997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EC55-1584-D043-A81A-A90EDA64AAAB}" type="datetimeFigureOut">
              <a:rPr lang="es-ES" smtClean="0"/>
              <a:t>28/06/18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3E49-0452-FE44-98E8-9F19F0C2C27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8443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EC55-1584-D043-A81A-A90EDA64AAAB}" type="datetimeFigureOut">
              <a:rPr lang="es-ES" smtClean="0"/>
              <a:t>28/06/18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3E49-0452-FE44-98E8-9F19F0C2C27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6847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EC55-1584-D043-A81A-A90EDA64AAAB}" type="datetimeFigureOut">
              <a:rPr lang="es-ES" smtClean="0"/>
              <a:t>28/06/18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3E49-0452-FE44-98E8-9F19F0C2C27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50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EC55-1584-D043-A81A-A90EDA64AAAB}" type="datetimeFigureOut">
              <a:rPr lang="es-ES" smtClean="0"/>
              <a:t>28/06/18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3E49-0452-FE44-98E8-9F19F0C2C27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93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EC55-1584-D043-A81A-A90EDA64AAAB}" type="datetimeFigureOut">
              <a:rPr lang="es-ES" smtClean="0"/>
              <a:t>28/06/18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3E49-0452-FE44-98E8-9F19F0C2C27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0987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EC55-1584-D043-A81A-A90EDA64AAAB}" type="datetimeFigureOut">
              <a:rPr lang="es-ES" smtClean="0"/>
              <a:t>28/06/18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3E49-0452-FE44-98E8-9F19F0C2C27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7357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EC55-1584-D043-A81A-A90EDA64AAAB}" type="datetimeFigureOut">
              <a:rPr lang="es-ES" smtClean="0"/>
              <a:t>28/06/18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3E49-0452-FE44-98E8-9F19F0C2C27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671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EC55-1584-D043-A81A-A90EDA64AAAB}" type="datetimeFigureOut">
              <a:rPr lang="es-ES" smtClean="0"/>
              <a:t>28/06/18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3E49-0452-FE44-98E8-9F19F0C2C27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78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EC55-1584-D043-A81A-A90EDA64AAAB}" type="datetimeFigureOut">
              <a:rPr lang="es-ES" smtClean="0"/>
              <a:t>28/06/18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3E49-0452-FE44-98E8-9F19F0C2C27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1099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EC55-1584-D043-A81A-A90EDA64AAAB}" type="datetimeFigureOut">
              <a:rPr lang="es-ES" smtClean="0"/>
              <a:t>28/06/18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3E49-0452-FE44-98E8-9F19F0C2C27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421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EEC55-1584-D043-A81A-A90EDA64AAAB}" type="datetimeFigureOut">
              <a:rPr lang="es-ES" smtClean="0"/>
              <a:t>28/06/18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A3E49-0452-FE44-98E8-9F19F0C2C27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533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30289" y="2590491"/>
            <a:ext cx="5506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"/>
                <a:cs typeface="Arial"/>
              </a:rPr>
              <a:t>CONCLUSIONES</a:t>
            </a:r>
            <a:endParaRPr lang="es-ES" sz="4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983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40482" y="1216816"/>
            <a:ext cx="68838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Arial"/>
                <a:cs typeface="Arial"/>
              </a:rPr>
              <a:t>CONCLUSIONES:</a:t>
            </a:r>
          </a:p>
          <a:p>
            <a:endParaRPr lang="es-ES" sz="2000" b="1" dirty="0" smtClean="0">
              <a:latin typeface="Arial"/>
              <a:cs typeface="Arial"/>
            </a:endParaRPr>
          </a:p>
          <a:p>
            <a:pPr algn="just"/>
            <a:r>
              <a:rPr lang="es-ES" sz="2000" dirty="0" smtClean="0">
                <a:latin typeface="Arial"/>
                <a:cs typeface="Arial"/>
              </a:rPr>
              <a:t>La morbilidad extrema es una entidad que ya era conocida en nuestro país desde hace más de 45 años y cobra celebridad en el año 2012, hasta que el CLAP/SMR, la OPS, LA OMS, CAECID, la ACI y USAID la mencionan.</a:t>
            </a:r>
          </a:p>
          <a:p>
            <a:pPr algn="just"/>
            <a:r>
              <a:rPr lang="es-ES" sz="2000" dirty="0" smtClean="0">
                <a:latin typeface="Arial"/>
                <a:cs typeface="Arial"/>
              </a:rPr>
              <a:t>Pero </a:t>
            </a:r>
            <a:r>
              <a:rPr lang="es-ES" sz="2000" dirty="0" smtClean="0">
                <a:latin typeface="Arial"/>
                <a:cs typeface="Arial"/>
              </a:rPr>
              <a:t> </a:t>
            </a:r>
            <a:r>
              <a:rPr lang="es-ES" sz="2000" dirty="0" smtClean="0">
                <a:latin typeface="Arial"/>
                <a:cs typeface="Arial"/>
              </a:rPr>
              <a:t>las pacientes que ingresan a las unidades de cuidados intensivos obstétricos tienen estas cualidades y son excepcionales </a:t>
            </a:r>
            <a:r>
              <a:rPr lang="es-ES" sz="2000" dirty="0" smtClean="0">
                <a:latin typeface="Arial"/>
                <a:cs typeface="Arial"/>
              </a:rPr>
              <a:t>los casos que </a:t>
            </a:r>
            <a:r>
              <a:rPr lang="es-ES" sz="2000" dirty="0" smtClean="0">
                <a:latin typeface="Arial"/>
                <a:cs typeface="Arial"/>
              </a:rPr>
              <a:t>no se recuperen antes de los 42 </a:t>
            </a:r>
            <a:r>
              <a:rPr lang="es-ES" sz="2000" dirty="0" smtClean="0">
                <a:latin typeface="Arial"/>
                <a:cs typeface="Arial"/>
              </a:rPr>
              <a:t>días y generalmente sucede por </a:t>
            </a:r>
            <a:r>
              <a:rPr lang="es-ES" sz="2000" dirty="0" smtClean="0">
                <a:latin typeface="Arial"/>
                <a:cs typeface="Arial"/>
              </a:rPr>
              <a:t>incidentes </a:t>
            </a:r>
            <a:r>
              <a:rPr lang="es-ES" sz="2000" dirty="0" smtClean="0">
                <a:latin typeface="Arial"/>
                <a:cs typeface="Arial"/>
              </a:rPr>
              <a:t>adversos.</a:t>
            </a:r>
            <a:endParaRPr lang="es-ES" sz="2000" dirty="0"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857219" y="5481217"/>
            <a:ext cx="4008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latin typeface="Arial"/>
                <a:cs typeface="Arial"/>
              </a:rPr>
              <a:t>REV . MX. MED. CRIT. TER. INT. 2013. XXVII.2: 68-70</a:t>
            </a:r>
          </a:p>
          <a:p>
            <a:r>
              <a:rPr lang="es-ES" sz="1200" dirty="0" smtClean="0">
                <a:latin typeface="Arial"/>
                <a:cs typeface="Arial"/>
              </a:rPr>
              <a:t>REV. MX. MED. CRIT. TER. INT. 2014. XXXVIII.2 95-99</a:t>
            </a:r>
          </a:p>
          <a:p>
            <a:r>
              <a:rPr lang="es-ES" sz="1200" dirty="0" smtClean="0">
                <a:latin typeface="Arial"/>
                <a:cs typeface="Arial"/>
              </a:rPr>
              <a:t>J. PREG. CHAILD HEALTH. 2015. 2: 1-2.</a:t>
            </a:r>
          </a:p>
          <a:p>
            <a:r>
              <a:rPr lang="es-ES" sz="1200" dirty="0" smtClean="0">
                <a:latin typeface="Arial"/>
                <a:cs typeface="Arial"/>
              </a:rPr>
              <a:t>REV. MX. ANESTET. 2016. 39.4: 308-310</a:t>
            </a:r>
            <a:r>
              <a:rPr lang="es-ES" sz="1200" dirty="0">
                <a:latin typeface="Arial"/>
                <a:cs typeface="Arial"/>
              </a:rPr>
              <a:t>.</a:t>
            </a:r>
            <a:endParaRPr lang="es-ES" sz="1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15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CuadroTexto"/>
          <p:cNvSpPr txBox="1">
            <a:spLocks noChangeArrowheads="1"/>
          </p:cNvSpPr>
          <p:nvPr/>
        </p:nvSpPr>
        <p:spPr bwMode="auto">
          <a:xfrm>
            <a:off x="668867" y="1554164"/>
            <a:ext cx="8319911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s-MX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CAUSA DETERMINANTE POR LO QUE NO SE RESUELVE LA MUERTE MATERNA EN LOS PAISES SUBDESARROLLADOS:</a:t>
            </a:r>
          </a:p>
          <a:p>
            <a:pPr eaLnBrk="1" hangingPunct="1"/>
            <a:endParaRPr lang="es-MX" sz="32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s-MX" sz="4400" b="1" dirty="0">
                <a:solidFill>
                  <a:srgbClr val="FF0000"/>
                </a:solidFill>
                <a:latin typeface="Arial" charset="0"/>
                <a:cs typeface="Arial" charset="0"/>
              </a:rPr>
              <a:t>“</a:t>
            </a:r>
            <a:r>
              <a:rPr lang="es-MX" sz="3600" b="1" dirty="0">
                <a:solidFill>
                  <a:srgbClr val="FF0000"/>
                </a:solidFill>
                <a:latin typeface="Arial" charset="0"/>
                <a:cs typeface="Arial" charset="0"/>
              </a:rPr>
              <a:t>FALTA DE </a:t>
            </a:r>
            <a:r>
              <a:rPr lang="es-MX" sz="3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VOLUNTAD POLITICA”              						</a:t>
            </a:r>
            <a:endParaRPr lang="es-MX" sz="40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6866" name="6 CuadroTexto"/>
          <p:cNvSpPr txBox="1">
            <a:spLocks noChangeArrowheads="1"/>
          </p:cNvSpPr>
          <p:nvPr/>
        </p:nvSpPr>
        <p:spPr bwMode="auto">
          <a:xfrm>
            <a:off x="5400023" y="5354144"/>
            <a:ext cx="288461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100" b="1" dirty="0">
                <a:solidFill>
                  <a:srgbClr val="000000"/>
                </a:solidFill>
                <a:latin typeface="Arial" charset="0"/>
                <a:cs typeface="Arial" charset="0"/>
              </a:rPr>
              <a:t>REV MED. CRIT. TER. INT. 2012 . 1: 6-10.</a:t>
            </a:r>
          </a:p>
          <a:p>
            <a:pPr eaLnBrk="1" hangingPunct="1"/>
            <a:r>
              <a:rPr lang="es-ES_tradnl" sz="1100" b="1" dirty="0">
                <a:solidFill>
                  <a:srgbClr val="000000"/>
                </a:solidFill>
                <a:latin typeface="Arial" charset="0"/>
                <a:cs typeface="Arial" charset="0"/>
              </a:rPr>
              <a:t>CRESIB 2012</a:t>
            </a:r>
          </a:p>
          <a:p>
            <a:pPr eaLnBrk="1" hangingPunct="1"/>
            <a:r>
              <a:rPr lang="es-ES_tradnl" sz="1100" b="1" dirty="0">
                <a:solidFill>
                  <a:srgbClr val="000000"/>
                </a:solidFill>
                <a:latin typeface="Arial" charset="0"/>
                <a:cs typeface="Arial" charset="0"/>
              </a:rPr>
              <a:t>ISGLOBAL 2012</a:t>
            </a:r>
          </a:p>
          <a:p>
            <a:pPr eaLnBrk="1" hangingPunct="1"/>
            <a:r>
              <a:rPr lang="es-ES_tradnl" sz="1100" b="1" dirty="0">
                <a:solidFill>
                  <a:srgbClr val="000000"/>
                </a:solidFill>
                <a:latin typeface="Arial" charset="0"/>
                <a:cs typeface="Arial" charset="0"/>
              </a:rPr>
              <a:t>REV.MED.CRIT.TER.INT. 2013. 2: 68-</a:t>
            </a:r>
            <a:r>
              <a:rPr lang="es-ES_tradnl" sz="11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70</a:t>
            </a:r>
          </a:p>
          <a:p>
            <a:pPr eaLnBrk="1" hangingPunct="1"/>
            <a:r>
              <a:rPr lang="es-ES_tradnl" sz="11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DECLARATORIA ACADEMIA NACIONAL DE MEDICINA 2018.</a:t>
            </a:r>
            <a:endParaRPr lang="es-ES_tradnl" sz="11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2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3" y="0"/>
            <a:ext cx="8129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97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42078" y="954927"/>
            <a:ext cx="6350342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/>
                <a:cs typeface="Arial"/>
              </a:rPr>
              <a:t>Daré por finalizadas mis conclusiones con dos refranes de Miguel de Cervantes Saavedra el genio de la literatura española a los 402 años de su muerte. (1547-1616) En su obra “Don Quijote de la Mancha”.</a:t>
            </a:r>
          </a:p>
          <a:p>
            <a:endParaRPr lang="es-ES" dirty="0" smtClean="0">
              <a:latin typeface="Arial"/>
              <a:cs typeface="Arial"/>
            </a:endParaRPr>
          </a:p>
          <a:p>
            <a:r>
              <a:rPr lang="es-ES" b="1" dirty="0" smtClean="0">
                <a:latin typeface="Arial"/>
                <a:cs typeface="Arial"/>
              </a:rPr>
              <a:t>“PARECE SANCHO QUE NO HAY REFRAN QUE NO SEA VERDADERO PORQUE TODAS SON SENTENCIAS SACADAS DE LA MISMA EXPERIENCIA, MADRE DE TODAS LAS CIENCIAS”.</a:t>
            </a:r>
          </a:p>
          <a:p>
            <a:endParaRPr lang="es-ES" b="1" dirty="0">
              <a:latin typeface="Arial"/>
              <a:cs typeface="Arial"/>
            </a:endParaRPr>
          </a:p>
          <a:p>
            <a:r>
              <a:rPr lang="es-ES" b="1" dirty="0" smtClean="0">
                <a:latin typeface="Arial"/>
                <a:cs typeface="Arial"/>
              </a:rPr>
              <a:t>“DAD CREDITO A LAS OBRAS Y NO A LAS PALABRAS”.</a:t>
            </a:r>
          </a:p>
          <a:p>
            <a:endParaRPr lang="es-ES" dirty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pPr algn="ctr"/>
            <a:r>
              <a:rPr lang="es-ES" b="1" dirty="0" smtClean="0">
                <a:latin typeface="Arial"/>
                <a:cs typeface="Arial"/>
              </a:rPr>
              <a:t>GRACIAS</a:t>
            </a:r>
          </a:p>
          <a:p>
            <a:endParaRPr lang="es-ES" dirty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pPr algn="r"/>
            <a:r>
              <a:rPr lang="es-ES" dirty="0" smtClean="0">
                <a:latin typeface="Arial"/>
                <a:cs typeface="Arial"/>
              </a:rPr>
              <a:t> 11- VII- 2018</a:t>
            </a:r>
            <a:endParaRPr lang="es-E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269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308</Words>
  <Application>Microsoft Macintosh PowerPoint</Application>
  <PresentationFormat>Presentación en pantalla (4:3)</PresentationFormat>
  <Paragraphs>28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Juana Mendoza López</dc:creator>
  <cp:lastModifiedBy>Juana Mendoza López</cp:lastModifiedBy>
  <cp:revision>4</cp:revision>
  <dcterms:created xsi:type="dcterms:W3CDTF">2018-06-02T23:20:06Z</dcterms:created>
  <dcterms:modified xsi:type="dcterms:W3CDTF">2018-06-28T20:17:48Z</dcterms:modified>
</cp:coreProperties>
</file>