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8" r:id="rId3"/>
    <p:sldId id="260" r:id="rId4"/>
    <p:sldId id="261" r:id="rId5"/>
    <p:sldId id="263" r:id="rId6"/>
    <p:sldId id="265" r:id="rId7"/>
    <p:sldId id="267" r:id="rId8"/>
    <p:sldId id="269" r:id="rId9"/>
    <p:sldId id="270" r:id="rId10"/>
    <p:sldId id="272" r:id="rId11"/>
    <p:sldId id="274" r:id="rId12"/>
    <p:sldId id="276" r:id="rId13"/>
    <p:sldId id="278" r:id="rId14"/>
    <p:sldId id="280" r:id="rId15"/>
    <p:sldId id="282" r:id="rId16"/>
    <p:sldId id="284" r:id="rId17"/>
    <p:sldId id="286" r:id="rId18"/>
    <p:sldId id="288" r:id="rId19"/>
    <p:sldId id="290" r:id="rId20"/>
    <p:sldId id="292" r:id="rId21"/>
    <p:sldId id="294" r:id="rId22"/>
    <p:sldId id="296" r:id="rId23"/>
    <p:sldId id="297" r:id="rId24"/>
    <p:sldId id="299" r:id="rId25"/>
    <p:sldId id="301" r:id="rId26"/>
    <p:sldId id="303" r:id="rId27"/>
    <p:sldId id="305" r:id="rId28"/>
    <p:sldId id="30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932" autoAdjust="0"/>
  </p:normalViewPr>
  <p:slideViewPr>
    <p:cSldViewPr snapToGrid="0" snapToObjects="1">
      <p:cViewPr varScale="1">
        <p:scale>
          <a:sx n="111" d="100"/>
          <a:sy n="111" d="100"/>
        </p:scale>
        <p:origin x="-7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EC4A3-50E3-E949-8874-EABE227CF8B6}"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s-ES"/>
        </a:p>
      </dgm:t>
    </dgm:pt>
    <dgm:pt modelId="{113ECF75-BB0C-534E-9DDD-50EA64B7C9EA}">
      <dgm:prSet phldrT="[Texto]"/>
      <dgm:spPr>
        <a:effectLst>
          <a:outerShdw blurRad="50800" dist="63500" dir="3300000" rotWithShape="0">
            <a:srgbClr val="000000">
              <a:alpha val="50000"/>
            </a:srgbClr>
          </a:outerShdw>
        </a:effectLst>
      </dgm:spPr>
      <dgm:t>
        <a:bodyPr/>
        <a:lstStyle/>
        <a:p>
          <a:r>
            <a:rPr lang="es-ES" dirty="0" smtClean="0">
              <a:effectLst>
                <a:outerShdw blurRad="50800" dist="63500" dir="2700000" algn="tl" rotWithShape="0">
                  <a:srgbClr val="000000"/>
                </a:outerShdw>
              </a:effectLst>
            </a:rPr>
            <a:t>resiliencia</a:t>
          </a:r>
          <a:endParaRPr lang="es-ES" dirty="0">
            <a:effectLst>
              <a:outerShdw blurRad="50800" dist="63500" dir="2700000" algn="tl" rotWithShape="0">
                <a:srgbClr val="000000"/>
              </a:outerShdw>
            </a:effectLst>
          </a:endParaRPr>
        </a:p>
      </dgm:t>
    </dgm:pt>
    <dgm:pt modelId="{F2DFF346-C38E-984C-BE9C-4570851C1F58}" type="parTrans" cxnId="{8D2A786A-795E-5F43-896D-AE62A524DF47}">
      <dgm:prSet/>
      <dgm:spPr/>
      <dgm:t>
        <a:bodyPr/>
        <a:lstStyle/>
        <a:p>
          <a:endParaRPr lang="es-ES"/>
        </a:p>
      </dgm:t>
    </dgm:pt>
    <dgm:pt modelId="{9C92B93F-7F45-FD45-AEAC-8DC4BA911FBB}" type="sibTrans" cxnId="{8D2A786A-795E-5F43-896D-AE62A524DF47}">
      <dgm:prSet/>
      <dgm:spPr/>
      <dgm:t>
        <a:bodyPr/>
        <a:lstStyle/>
        <a:p>
          <a:endParaRPr lang="es-ES"/>
        </a:p>
      </dgm:t>
    </dgm:pt>
    <dgm:pt modelId="{0F2EFF7C-DF01-C544-9CB8-DECDC3220413}">
      <dgm:prSet phldrT="[Texto]"/>
      <dgm:spPr>
        <a:effectLst>
          <a:outerShdw blurRad="50800" dist="63500" dir="3300000" algn="tl" rotWithShape="0">
            <a:srgbClr val="000000">
              <a:alpha val="50000"/>
            </a:srgbClr>
          </a:outerShdw>
        </a:effectLst>
      </dgm:spPr>
      <dgm:t>
        <a:bodyPr/>
        <a:lstStyle/>
        <a:p>
          <a:r>
            <a:rPr lang="es-ES" dirty="0" smtClean="0">
              <a:effectLst>
                <a:outerShdw blurRad="50800" dist="63500" dir="2700000" algn="tl" rotWithShape="0">
                  <a:srgbClr val="000000"/>
                </a:outerShdw>
              </a:effectLst>
            </a:rPr>
            <a:t>Reserva pasiva</a:t>
          </a:r>
          <a:endParaRPr lang="es-ES" dirty="0">
            <a:effectLst>
              <a:outerShdw blurRad="50800" dist="63500" dir="2700000" algn="tl" rotWithShape="0">
                <a:srgbClr val="000000"/>
              </a:outerShdw>
            </a:effectLst>
          </a:endParaRPr>
        </a:p>
      </dgm:t>
    </dgm:pt>
    <dgm:pt modelId="{DAB4BCB4-1953-824E-95AC-7BAA95C91740}" type="parTrans" cxnId="{ADE349CC-4F9A-E34B-9530-B13A2C39E0C0}">
      <dgm:prSet/>
      <dgm:spPr>
        <a:effectLst>
          <a:outerShdw blurRad="50800" dist="63500" dir="3300000" rotWithShape="0">
            <a:srgbClr val="000000">
              <a:alpha val="50000"/>
            </a:srgbClr>
          </a:outerShdw>
        </a:effectLst>
      </dgm:spPr>
      <dgm:t>
        <a:bodyPr/>
        <a:lstStyle/>
        <a:p>
          <a:endParaRPr lang="es-ES"/>
        </a:p>
      </dgm:t>
    </dgm:pt>
    <dgm:pt modelId="{9AEF0DDB-688B-2B4C-936F-AEA64793BA15}" type="sibTrans" cxnId="{ADE349CC-4F9A-E34B-9530-B13A2C39E0C0}">
      <dgm:prSet/>
      <dgm:spPr/>
      <dgm:t>
        <a:bodyPr/>
        <a:lstStyle/>
        <a:p>
          <a:endParaRPr lang="es-ES"/>
        </a:p>
      </dgm:t>
    </dgm:pt>
    <dgm:pt modelId="{69F378B7-2B55-9643-BF9D-18371B329884}">
      <dgm:prSet phldrT="[Texto]"/>
      <dgm:spPr>
        <a:effectLst>
          <a:outerShdw blurRad="50800" dist="63500" dir="3300000" rotWithShape="0">
            <a:srgbClr val="000000">
              <a:alpha val="50000"/>
            </a:srgbClr>
          </a:outerShdw>
        </a:effectLst>
      </dgm:spPr>
      <dgm:t>
        <a:bodyPr/>
        <a:lstStyle/>
        <a:p>
          <a:r>
            <a:rPr lang="es-ES" dirty="0" smtClean="0">
              <a:effectLst>
                <a:outerShdw blurRad="50800" dist="63500" dir="2700000" algn="tl" rotWithShape="0">
                  <a:srgbClr val="000000"/>
                </a:outerShdw>
              </a:effectLst>
            </a:rPr>
            <a:t>Compensación activa</a:t>
          </a:r>
          <a:endParaRPr lang="es-ES" dirty="0">
            <a:effectLst>
              <a:outerShdw blurRad="50800" dist="63500" dir="2700000" algn="tl" rotWithShape="0">
                <a:srgbClr val="000000"/>
              </a:outerShdw>
            </a:effectLst>
          </a:endParaRPr>
        </a:p>
      </dgm:t>
    </dgm:pt>
    <dgm:pt modelId="{8E979228-BB85-4F45-9C4E-9434416F9B8E}" type="parTrans" cxnId="{86525789-1F07-7E49-91C5-B7664F6A72E7}">
      <dgm:prSet/>
      <dgm:spPr>
        <a:effectLst>
          <a:outerShdw blurRad="50800" dist="63500" dir="3300000" rotWithShape="0">
            <a:srgbClr val="000000">
              <a:alpha val="50000"/>
            </a:srgbClr>
          </a:outerShdw>
        </a:effectLst>
      </dgm:spPr>
      <dgm:t>
        <a:bodyPr/>
        <a:lstStyle/>
        <a:p>
          <a:endParaRPr lang="es-ES"/>
        </a:p>
      </dgm:t>
    </dgm:pt>
    <dgm:pt modelId="{7267E213-7FD5-9243-8140-B7BE36A71B7A}" type="sibTrans" cxnId="{86525789-1F07-7E49-91C5-B7664F6A72E7}">
      <dgm:prSet/>
      <dgm:spPr/>
      <dgm:t>
        <a:bodyPr/>
        <a:lstStyle/>
        <a:p>
          <a:endParaRPr lang="es-ES"/>
        </a:p>
      </dgm:t>
    </dgm:pt>
    <dgm:pt modelId="{5EE668A7-C14E-F549-8056-B6816696082D}" type="pres">
      <dgm:prSet presAssocID="{94FEC4A3-50E3-E949-8874-EABE227CF8B6}" presName="cycle" presStyleCnt="0">
        <dgm:presLayoutVars>
          <dgm:chMax val="1"/>
          <dgm:dir/>
          <dgm:animLvl val="ctr"/>
          <dgm:resizeHandles val="exact"/>
        </dgm:presLayoutVars>
      </dgm:prSet>
      <dgm:spPr/>
      <dgm:t>
        <a:bodyPr/>
        <a:lstStyle/>
        <a:p>
          <a:endParaRPr lang="es-ES"/>
        </a:p>
      </dgm:t>
    </dgm:pt>
    <dgm:pt modelId="{C6CFB0A0-1A66-F84C-AD1D-19C3CBFB31D3}" type="pres">
      <dgm:prSet presAssocID="{113ECF75-BB0C-534E-9DDD-50EA64B7C9EA}" presName="centerShape" presStyleLbl="node0" presStyleIdx="0" presStyleCnt="1" custScaleX="183271" custScaleY="78945"/>
      <dgm:spPr/>
      <dgm:t>
        <a:bodyPr/>
        <a:lstStyle/>
        <a:p>
          <a:endParaRPr lang="es-ES"/>
        </a:p>
      </dgm:t>
    </dgm:pt>
    <dgm:pt modelId="{73C141C4-2DC2-4942-9C72-EC8534EE84E5}" type="pres">
      <dgm:prSet presAssocID="{DAB4BCB4-1953-824E-95AC-7BAA95C91740}" presName="parTrans" presStyleLbl="bgSibTrans2D1" presStyleIdx="0" presStyleCnt="2"/>
      <dgm:spPr/>
      <dgm:t>
        <a:bodyPr/>
        <a:lstStyle/>
        <a:p>
          <a:endParaRPr lang="es-ES"/>
        </a:p>
      </dgm:t>
    </dgm:pt>
    <dgm:pt modelId="{6634553E-B151-2F46-ADA2-5DF7E50A4A90}" type="pres">
      <dgm:prSet presAssocID="{0F2EFF7C-DF01-C544-9CB8-DECDC3220413}" presName="node" presStyleLbl="node1" presStyleIdx="0" presStyleCnt="2" custScaleX="117400" custRadScaleRad="111560" custRadScaleInc="7496">
        <dgm:presLayoutVars>
          <dgm:bulletEnabled val="1"/>
        </dgm:presLayoutVars>
      </dgm:prSet>
      <dgm:spPr/>
      <dgm:t>
        <a:bodyPr/>
        <a:lstStyle/>
        <a:p>
          <a:endParaRPr lang="es-ES"/>
        </a:p>
      </dgm:t>
    </dgm:pt>
    <dgm:pt modelId="{E9B41780-CECE-AF44-922D-FAE3646F432D}" type="pres">
      <dgm:prSet presAssocID="{8E979228-BB85-4F45-9C4E-9434416F9B8E}" presName="parTrans" presStyleLbl="bgSibTrans2D1" presStyleIdx="1" presStyleCnt="2"/>
      <dgm:spPr/>
      <dgm:t>
        <a:bodyPr/>
        <a:lstStyle/>
        <a:p>
          <a:endParaRPr lang="es-ES"/>
        </a:p>
      </dgm:t>
    </dgm:pt>
    <dgm:pt modelId="{3A8160FE-C73C-7F48-861D-1254F8094599}" type="pres">
      <dgm:prSet presAssocID="{69F378B7-2B55-9643-BF9D-18371B329884}" presName="node" presStyleLbl="node1" presStyleIdx="1" presStyleCnt="2" custScaleX="139265" custRadScaleRad="130257" custRadScaleInc="257">
        <dgm:presLayoutVars>
          <dgm:bulletEnabled val="1"/>
        </dgm:presLayoutVars>
      </dgm:prSet>
      <dgm:spPr/>
      <dgm:t>
        <a:bodyPr/>
        <a:lstStyle/>
        <a:p>
          <a:endParaRPr lang="es-ES"/>
        </a:p>
      </dgm:t>
    </dgm:pt>
  </dgm:ptLst>
  <dgm:cxnLst>
    <dgm:cxn modelId="{8511E72A-D242-2D43-95CE-17F67EE287B9}" type="presOf" srcId="{8E979228-BB85-4F45-9C4E-9434416F9B8E}" destId="{E9B41780-CECE-AF44-922D-FAE3646F432D}" srcOrd="0" destOrd="0" presId="urn:microsoft.com/office/officeart/2005/8/layout/radial4"/>
    <dgm:cxn modelId="{B419ED09-7B90-0945-BF57-E7B7C77F3124}" type="presOf" srcId="{94FEC4A3-50E3-E949-8874-EABE227CF8B6}" destId="{5EE668A7-C14E-F549-8056-B6816696082D}" srcOrd="0" destOrd="0" presId="urn:microsoft.com/office/officeart/2005/8/layout/radial4"/>
    <dgm:cxn modelId="{A10E2BA0-C292-984E-987A-12E490C0CC08}" type="presOf" srcId="{DAB4BCB4-1953-824E-95AC-7BAA95C91740}" destId="{73C141C4-2DC2-4942-9C72-EC8534EE84E5}" srcOrd="0" destOrd="0" presId="urn:microsoft.com/office/officeart/2005/8/layout/radial4"/>
    <dgm:cxn modelId="{8D2A786A-795E-5F43-896D-AE62A524DF47}" srcId="{94FEC4A3-50E3-E949-8874-EABE227CF8B6}" destId="{113ECF75-BB0C-534E-9DDD-50EA64B7C9EA}" srcOrd="0" destOrd="0" parTransId="{F2DFF346-C38E-984C-BE9C-4570851C1F58}" sibTransId="{9C92B93F-7F45-FD45-AEAC-8DC4BA911FBB}"/>
    <dgm:cxn modelId="{ADE349CC-4F9A-E34B-9530-B13A2C39E0C0}" srcId="{113ECF75-BB0C-534E-9DDD-50EA64B7C9EA}" destId="{0F2EFF7C-DF01-C544-9CB8-DECDC3220413}" srcOrd="0" destOrd="0" parTransId="{DAB4BCB4-1953-824E-95AC-7BAA95C91740}" sibTransId="{9AEF0DDB-688B-2B4C-936F-AEA64793BA15}"/>
    <dgm:cxn modelId="{9CD195F4-99C1-A04C-803F-B8DE507BFBD0}" type="presOf" srcId="{113ECF75-BB0C-534E-9DDD-50EA64B7C9EA}" destId="{C6CFB0A0-1A66-F84C-AD1D-19C3CBFB31D3}" srcOrd="0" destOrd="0" presId="urn:microsoft.com/office/officeart/2005/8/layout/radial4"/>
    <dgm:cxn modelId="{6631D9A1-9ECB-E144-91AC-E932B52A908E}" type="presOf" srcId="{0F2EFF7C-DF01-C544-9CB8-DECDC3220413}" destId="{6634553E-B151-2F46-ADA2-5DF7E50A4A90}" srcOrd="0" destOrd="0" presId="urn:microsoft.com/office/officeart/2005/8/layout/radial4"/>
    <dgm:cxn modelId="{86525789-1F07-7E49-91C5-B7664F6A72E7}" srcId="{113ECF75-BB0C-534E-9DDD-50EA64B7C9EA}" destId="{69F378B7-2B55-9643-BF9D-18371B329884}" srcOrd="1" destOrd="0" parTransId="{8E979228-BB85-4F45-9C4E-9434416F9B8E}" sibTransId="{7267E213-7FD5-9243-8140-B7BE36A71B7A}"/>
    <dgm:cxn modelId="{417163FD-FA8C-9540-A36B-F81A6886AEC4}" type="presOf" srcId="{69F378B7-2B55-9643-BF9D-18371B329884}" destId="{3A8160FE-C73C-7F48-861D-1254F8094599}" srcOrd="0" destOrd="0" presId="urn:microsoft.com/office/officeart/2005/8/layout/radial4"/>
    <dgm:cxn modelId="{11DE89AB-C4E0-7B4E-AF34-AF17BDDB49FE}" type="presParOf" srcId="{5EE668A7-C14E-F549-8056-B6816696082D}" destId="{C6CFB0A0-1A66-F84C-AD1D-19C3CBFB31D3}" srcOrd="0" destOrd="0" presId="urn:microsoft.com/office/officeart/2005/8/layout/radial4"/>
    <dgm:cxn modelId="{A1DE2308-72B4-DB4F-85E5-B20838518938}" type="presParOf" srcId="{5EE668A7-C14E-F549-8056-B6816696082D}" destId="{73C141C4-2DC2-4942-9C72-EC8534EE84E5}" srcOrd="1" destOrd="0" presId="urn:microsoft.com/office/officeart/2005/8/layout/radial4"/>
    <dgm:cxn modelId="{A5EB61E5-0318-454C-9934-8DD769074DCD}" type="presParOf" srcId="{5EE668A7-C14E-F549-8056-B6816696082D}" destId="{6634553E-B151-2F46-ADA2-5DF7E50A4A90}" srcOrd="2" destOrd="0" presId="urn:microsoft.com/office/officeart/2005/8/layout/radial4"/>
    <dgm:cxn modelId="{23537EDD-BAB3-0B46-AD40-37C9E7CEA371}" type="presParOf" srcId="{5EE668A7-C14E-F549-8056-B6816696082D}" destId="{E9B41780-CECE-AF44-922D-FAE3646F432D}" srcOrd="3" destOrd="0" presId="urn:microsoft.com/office/officeart/2005/8/layout/radial4"/>
    <dgm:cxn modelId="{B84AFCA9-EBE2-5E4C-A2B1-AAAAB39C98A9}" type="presParOf" srcId="{5EE668A7-C14E-F549-8056-B6816696082D}" destId="{3A8160FE-C73C-7F48-861D-1254F8094599}"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B0A0-1A66-F84C-AD1D-19C3CBFB31D3}">
      <dsp:nvSpPr>
        <dsp:cNvPr id="0" name=""/>
        <dsp:cNvSpPr/>
      </dsp:nvSpPr>
      <dsp:spPr>
        <a:xfrm>
          <a:off x="1184972" y="2003878"/>
          <a:ext cx="3526225" cy="1518941"/>
        </a:xfrm>
        <a:prstGeom prst="ellipse">
          <a:avLst/>
        </a:prstGeom>
        <a:gradFill rotWithShape="0">
          <a:gsLst>
            <a:gs pos="0">
              <a:schemeClr val="accent1">
                <a:hueOff val="0"/>
                <a:satOff val="0"/>
                <a:lumOff val="0"/>
                <a:alphaOff val="0"/>
                <a:tint val="94000"/>
                <a:satMod val="180000"/>
                <a:lumMod val="98000"/>
              </a:schemeClr>
            </a:gs>
            <a:gs pos="100000">
              <a:schemeClr val="accent1">
                <a:hueOff val="0"/>
                <a:satOff val="0"/>
                <a:lumOff val="0"/>
                <a:alphaOff val="0"/>
                <a:satMod val="130000"/>
              </a:schemeClr>
            </a:gs>
          </a:gsLst>
          <a:lin ang="5160000" scaled="0"/>
        </a:gradFill>
        <a:ln>
          <a:noFill/>
        </a:ln>
        <a:effectLst>
          <a:outerShdw blurRad="50800" dist="63500" dir="33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es-ES" sz="4300" kern="1200" dirty="0" smtClean="0">
              <a:effectLst>
                <a:outerShdw blurRad="50800" dist="63500" dir="2700000" algn="tl" rotWithShape="0">
                  <a:srgbClr val="000000"/>
                </a:outerShdw>
              </a:effectLst>
            </a:rPr>
            <a:t>resiliencia</a:t>
          </a:r>
          <a:endParaRPr lang="es-ES" sz="4300" kern="1200" dirty="0">
            <a:effectLst>
              <a:outerShdw blurRad="50800" dist="63500" dir="2700000" algn="tl" rotWithShape="0">
                <a:srgbClr val="000000"/>
              </a:outerShdw>
            </a:effectLst>
          </a:endParaRPr>
        </a:p>
      </dsp:txBody>
      <dsp:txXfrm>
        <a:off x="1701376" y="2226322"/>
        <a:ext cx="2493417" cy="1074053"/>
      </dsp:txXfrm>
    </dsp:sp>
    <dsp:sp modelId="{73C141C4-2DC2-4942-9C72-EC8534EE84E5}">
      <dsp:nvSpPr>
        <dsp:cNvPr id="0" name=""/>
        <dsp:cNvSpPr/>
      </dsp:nvSpPr>
      <dsp:spPr>
        <a:xfrm rot="13332100">
          <a:off x="591683" y="1146460"/>
          <a:ext cx="1751369" cy="548354"/>
        </a:xfrm>
        <a:prstGeom prst="leftArrow">
          <a:avLst>
            <a:gd name="adj1" fmla="val 60000"/>
            <a:gd name="adj2" fmla="val 50000"/>
          </a:avLst>
        </a:prstGeom>
        <a:gradFill rotWithShape="0">
          <a:gsLst>
            <a:gs pos="0">
              <a:schemeClr val="accent1">
                <a:tint val="60000"/>
                <a:hueOff val="0"/>
                <a:satOff val="0"/>
                <a:lumOff val="0"/>
                <a:alphaOff val="0"/>
                <a:tint val="94000"/>
                <a:satMod val="180000"/>
                <a:lumMod val="98000"/>
              </a:schemeClr>
            </a:gs>
            <a:gs pos="100000">
              <a:schemeClr val="accent1">
                <a:tint val="60000"/>
                <a:hueOff val="0"/>
                <a:satOff val="0"/>
                <a:lumOff val="0"/>
                <a:alphaOff val="0"/>
                <a:satMod val="130000"/>
              </a:schemeClr>
            </a:gs>
          </a:gsLst>
          <a:lin ang="5160000" scaled="0"/>
        </a:gradFill>
        <a:ln>
          <a:noFill/>
        </a:ln>
        <a:effectLst>
          <a:outerShdw blurRad="50800" dist="63500" dir="33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634553E-B151-2F46-ADA2-5DF7E50A4A90}">
      <dsp:nvSpPr>
        <dsp:cNvPr id="0" name=""/>
        <dsp:cNvSpPr/>
      </dsp:nvSpPr>
      <dsp:spPr>
        <a:xfrm>
          <a:off x="-254272" y="101264"/>
          <a:ext cx="2145892" cy="1462278"/>
        </a:xfrm>
        <a:prstGeom prst="roundRect">
          <a:avLst>
            <a:gd name="adj" fmla="val 10000"/>
          </a:avLst>
        </a:prstGeom>
        <a:gradFill rotWithShape="0">
          <a:gsLst>
            <a:gs pos="0">
              <a:schemeClr val="accent1">
                <a:hueOff val="0"/>
                <a:satOff val="0"/>
                <a:lumOff val="0"/>
                <a:alphaOff val="0"/>
                <a:tint val="94000"/>
                <a:satMod val="180000"/>
                <a:lumMod val="98000"/>
              </a:schemeClr>
            </a:gs>
            <a:gs pos="100000">
              <a:schemeClr val="accent1">
                <a:hueOff val="0"/>
                <a:satOff val="0"/>
                <a:lumOff val="0"/>
                <a:alphaOff val="0"/>
                <a:satMod val="130000"/>
              </a:schemeClr>
            </a:gs>
          </a:gsLst>
          <a:lin ang="5160000" scaled="0"/>
        </a:gradFill>
        <a:ln>
          <a:noFill/>
        </a:ln>
        <a:effectLst>
          <a:outerShdw blurRad="50800" dist="63500" dir="3300000" algn="tl"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ES" sz="2800" kern="1200" dirty="0" smtClean="0">
              <a:effectLst>
                <a:outerShdw blurRad="50800" dist="63500" dir="2700000" algn="tl" rotWithShape="0">
                  <a:srgbClr val="000000"/>
                </a:outerShdw>
              </a:effectLst>
            </a:rPr>
            <a:t>Reserva pasiva</a:t>
          </a:r>
          <a:endParaRPr lang="es-ES" sz="2800" kern="1200" dirty="0">
            <a:effectLst>
              <a:outerShdw blurRad="50800" dist="63500" dir="2700000" algn="tl" rotWithShape="0">
                <a:srgbClr val="000000"/>
              </a:outerShdw>
            </a:effectLst>
          </a:endParaRPr>
        </a:p>
      </dsp:txBody>
      <dsp:txXfrm>
        <a:off x="-211443" y="144093"/>
        <a:ext cx="2060234" cy="1376620"/>
      </dsp:txXfrm>
    </dsp:sp>
    <dsp:sp modelId="{E9B41780-CECE-AF44-922D-FAE3646F432D}">
      <dsp:nvSpPr>
        <dsp:cNvPr id="0" name=""/>
        <dsp:cNvSpPr/>
      </dsp:nvSpPr>
      <dsp:spPr>
        <a:xfrm rot="19067889">
          <a:off x="3553110" y="1146454"/>
          <a:ext cx="1751379" cy="548354"/>
        </a:xfrm>
        <a:prstGeom prst="leftArrow">
          <a:avLst>
            <a:gd name="adj1" fmla="val 60000"/>
            <a:gd name="adj2" fmla="val 50000"/>
          </a:avLst>
        </a:prstGeom>
        <a:gradFill rotWithShape="0">
          <a:gsLst>
            <a:gs pos="0">
              <a:schemeClr val="accent1">
                <a:tint val="60000"/>
                <a:hueOff val="0"/>
                <a:satOff val="0"/>
                <a:lumOff val="0"/>
                <a:alphaOff val="0"/>
                <a:tint val="94000"/>
                <a:satMod val="180000"/>
                <a:lumMod val="98000"/>
              </a:schemeClr>
            </a:gs>
            <a:gs pos="100000">
              <a:schemeClr val="accent1">
                <a:tint val="60000"/>
                <a:hueOff val="0"/>
                <a:satOff val="0"/>
                <a:lumOff val="0"/>
                <a:alphaOff val="0"/>
                <a:satMod val="130000"/>
              </a:schemeClr>
            </a:gs>
          </a:gsLst>
          <a:lin ang="5160000" scaled="0"/>
        </a:gradFill>
        <a:ln>
          <a:noFill/>
        </a:ln>
        <a:effectLst>
          <a:outerShdw blurRad="50800" dist="63500" dir="33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A8160FE-C73C-7F48-861D-1254F8094599}">
      <dsp:nvSpPr>
        <dsp:cNvPr id="0" name=""/>
        <dsp:cNvSpPr/>
      </dsp:nvSpPr>
      <dsp:spPr>
        <a:xfrm>
          <a:off x="3804720" y="101252"/>
          <a:ext cx="2545551" cy="1462278"/>
        </a:xfrm>
        <a:prstGeom prst="roundRect">
          <a:avLst>
            <a:gd name="adj" fmla="val 10000"/>
          </a:avLst>
        </a:prstGeom>
        <a:gradFill rotWithShape="0">
          <a:gsLst>
            <a:gs pos="0">
              <a:schemeClr val="accent1">
                <a:hueOff val="0"/>
                <a:satOff val="0"/>
                <a:lumOff val="0"/>
                <a:alphaOff val="0"/>
                <a:tint val="94000"/>
                <a:satMod val="180000"/>
                <a:lumMod val="98000"/>
              </a:schemeClr>
            </a:gs>
            <a:gs pos="100000">
              <a:schemeClr val="accent1">
                <a:hueOff val="0"/>
                <a:satOff val="0"/>
                <a:lumOff val="0"/>
                <a:alphaOff val="0"/>
                <a:satMod val="130000"/>
              </a:schemeClr>
            </a:gs>
          </a:gsLst>
          <a:lin ang="5160000" scaled="0"/>
        </a:gradFill>
        <a:ln>
          <a:noFill/>
        </a:ln>
        <a:effectLst>
          <a:outerShdw blurRad="50800" dist="63500" dir="33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ES" sz="2800" kern="1200" dirty="0" smtClean="0">
              <a:effectLst>
                <a:outerShdw blurRad="50800" dist="63500" dir="2700000" algn="tl" rotWithShape="0">
                  <a:srgbClr val="000000"/>
                </a:outerShdw>
              </a:effectLst>
            </a:rPr>
            <a:t>Compensación activa</a:t>
          </a:r>
          <a:endParaRPr lang="es-ES" sz="2800" kern="1200" dirty="0">
            <a:effectLst>
              <a:outerShdw blurRad="50800" dist="63500" dir="2700000" algn="tl" rotWithShape="0">
                <a:srgbClr val="000000"/>
              </a:outerShdw>
            </a:effectLst>
          </a:endParaRPr>
        </a:p>
      </dsp:txBody>
      <dsp:txXfrm>
        <a:off x="3847549" y="144081"/>
        <a:ext cx="2459893" cy="13766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9/9/18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‹Nr.›</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_tradnl" smtClean="0"/>
              <a:t>Clic para editar título</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nchor="ct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‹Nr.›</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‹Nr.›</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‹Nr.›</a:t>
            </a:fld>
            <a:endParaRPr lang="en-US"/>
          </a:p>
        </p:txBody>
      </p:sp>
      <p:sp>
        <p:nvSpPr>
          <p:cNvPr id="11" name="Title 10"/>
          <p:cNvSpPr>
            <a:spLocks noGrp="1"/>
          </p:cNvSpPr>
          <p:nvPr>
            <p:ph type="title"/>
          </p:nvPr>
        </p:nvSpPr>
        <p:spPr/>
        <p:txBody>
          <a:bodyPr/>
          <a:lstStyle/>
          <a:p>
            <a:r>
              <a:rPr lang="es-ES_tradnl" smtClean="0"/>
              <a:t>Clic para editar título</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_tradnl" smtClean="0"/>
              <a:t>Clic para editar título</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D242B6C6-10FF-4510-A888-F0B9C6A788B0}" type="datetime1">
              <a:rPr lang="en-US" smtClean="0"/>
              <a:pPr/>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‹Nr.›</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s-ES_tradnl" smtClean="0"/>
              <a:t>Clic para editar título</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9/9/18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‹Nr.›</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9/9/18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‹Nr.›</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9/9/18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_tradnl" smtClean="0"/>
              <a:t>Clic para editar título</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81E57738-F4B0-48EA-9B71-E0F723F8BF6C}" type="datetime1">
              <a:rPr lang="en-US" smtClean="0"/>
              <a:pPr/>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_tradnl" smtClean="0"/>
              <a:t>Clic para editar título</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E600D5EF-7D26-425F-8C45-B9312ACE18BC}" type="datetime1">
              <a:rPr lang="en-US" smtClean="0"/>
              <a:pPr/>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_tradnl" smtClean="0"/>
              <a:t>Clic para editar título</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9/9/18</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94047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20700"/>
            <a:ext cx="9144000" cy="5811541"/>
          </a:xfrm>
          <a:prstGeom prst="rect">
            <a:avLst/>
          </a:prstGeom>
        </p:spPr>
      </p:pic>
    </p:spTree>
    <p:extLst>
      <p:ext uri="{BB962C8B-B14F-4D97-AF65-F5344CB8AC3E}">
        <p14:creationId xmlns:p14="http://schemas.microsoft.com/office/powerpoint/2010/main" val="362700090"/>
      </p:ext>
    </p:extLst>
  </p:cSld>
  <p:clrMapOvr>
    <a:masterClrMapping/>
  </p:clrMapOvr>
  <mc:AlternateContent xmlns:mc="http://schemas.openxmlformats.org/markup-compatibility/2006" xmlns:p14="http://schemas.microsoft.com/office/powerpoint/2010/main">
    <mc:Choice Requires="p14">
      <p:transition spd="slow" p14:dur="3000">
        <p:randomBar/>
      </p:transition>
    </mc:Choice>
    <mc:Fallback xmlns="">
      <p:transition xmlns:p14="http://schemas.microsoft.com/office/powerpoint/2010/main" spd="slow">
        <p:randomBar/>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778355"/>
            <a:ext cx="7745505" cy="3347807"/>
          </a:xfrm>
        </p:spPr>
        <p:txBody>
          <a:bodyPr>
            <a:noAutofit/>
          </a:bodyPr>
          <a:lstStyle/>
          <a:p>
            <a:pPr marL="0" indent="0">
              <a:buNone/>
            </a:pPr>
            <a:r>
              <a:rPr lang="es-ES" sz="3200" dirty="0" smtClean="0"/>
              <a:t>Cuando las modificaciones exteriores aportadas a un sistema físico-químico en equilibrio, provocan una </a:t>
            </a:r>
            <a:r>
              <a:rPr lang="es-ES" sz="3200" dirty="0" smtClean="0">
                <a:solidFill>
                  <a:srgbClr val="FF0000"/>
                </a:solidFill>
                <a:effectLst>
                  <a:outerShdw blurRad="50800" dist="63500" dir="2700000" algn="tl" rotWithShape="0">
                    <a:srgbClr val="000000">
                      <a:alpha val="43000"/>
                    </a:srgbClr>
                  </a:outerShdw>
                </a:effectLst>
              </a:rPr>
              <a:t>evolución</a:t>
            </a:r>
            <a:r>
              <a:rPr lang="es-ES" sz="3200" dirty="0" smtClean="0"/>
              <a:t> hacia un nuevo estado de equilibrio, la evolución se opone a las perturbaciones que lo engendraron y moderan el efecto.</a:t>
            </a:r>
            <a:endParaRPr lang="es-ES" sz="3200" dirty="0"/>
          </a:p>
        </p:txBody>
      </p:sp>
      <p:sp>
        <p:nvSpPr>
          <p:cNvPr id="3" name="Título 2"/>
          <p:cNvSpPr>
            <a:spLocks noGrp="1"/>
          </p:cNvSpPr>
          <p:nvPr>
            <p:ph type="title"/>
          </p:nvPr>
        </p:nvSpPr>
        <p:spPr/>
        <p:txBody>
          <a:bodyPr/>
          <a:lstStyle/>
          <a:p>
            <a:r>
              <a:rPr lang="es-ES" dirty="0" smtClean="0">
                <a:effectLst>
                  <a:outerShdw blurRad="50800" dist="63500" dir="2700000" algn="tl" rotWithShape="0">
                    <a:srgbClr val="000000">
                      <a:alpha val="43000"/>
                    </a:srgbClr>
                  </a:outerShdw>
                </a:effectLst>
              </a:rPr>
              <a:t>Principio de Le Chatelier</a:t>
            </a:r>
            <a:endParaRPr lang="es-ES" dirty="0">
              <a:effectLst>
                <a:outerShdw blurRad="50800" dist="63500" dir="2700000" algn="tl" rotWithShape="0">
                  <a:srgbClr val="000000">
                    <a:alpha val="43000"/>
                  </a:srgbClr>
                </a:outerShdw>
              </a:effectLst>
            </a:endParaRPr>
          </a:p>
        </p:txBody>
      </p:sp>
    </p:spTree>
    <p:extLst>
      <p:ext uri="{BB962C8B-B14F-4D97-AF65-F5344CB8AC3E}">
        <p14:creationId xmlns:p14="http://schemas.microsoft.com/office/powerpoint/2010/main" val="45512904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81000"/>
            <a:ext cx="9144000" cy="6094828"/>
          </a:xfrm>
          <a:prstGeom prst="rect">
            <a:avLst/>
          </a:prstGeom>
        </p:spPr>
      </p:pic>
    </p:spTree>
    <p:extLst>
      <p:ext uri="{BB962C8B-B14F-4D97-AF65-F5344CB8AC3E}">
        <p14:creationId xmlns:p14="http://schemas.microsoft.com/office/powerpoint/2010/main" val="9356252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860479"/>
            <a:ext cx="7745505" cy="3265683"/>
          </a:xfrm>
        </p:spPr>
        <p:txBody>
          <a:bodyPr>
            <a:normAutofit/>
          </a:bodyPr>
          <a:lstStyle/>
          <a:p>
            <a:pPr marL="0" indent="0">
              <a:buNone/>
            </a:pPr>
            <a:r>
              <a:rPr lang="es-ES" sz="3600" dirty="0" smtClean="0"/>
              <a:t>La robustez de la complejidad de los sistemas tecnológicos se basa en los mecanismos de </a:t>
            </a:r>
            <a:r>
              <a:rPr lang="es-ES" sz="3600" i="1" dirty="0" smtClean="0"/>
              <a:t>redundancia</a:t>
            </a:r>
            <a:r>
              <a:rPr lang="es-ES" sz="3600" dirty="0" smtClean="0"/>
              <a:t>, de duplicación y de segregación de componentes críticos.</a:t>
            </a:r>
            <a:endParaRPr lang="es-ES" sz="36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Complejidad tecnológica</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478245881"/>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heckerboard(across)">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231900"/>
            <a:ext cx="9144000" cy="4389120"/>
          </a:xfrm>
          <a:prstGeom prst="rect">
            <a:avLst/>
          </a:prstGeom>
        </p:spPr>
      </p:pic>
    </p:spTree>
    <p:extLst>
      <p:ext uri="{BB962C8B-B14F-4D97-AF65-F5344CB8AC3E}">
        <p14:creationId xmlns:p14="http://schemas.microsoft.com/office/powerpoint/2010/main" val="24060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585874"/>
            <a:ext cx="7745505" cy="3540288"/>
          </a:xfrm>
        </p:spPr>
        <p:txBody>
          <a:bodyPr>
            <a:normAutofit/>
          </a:bodyPr>
          <a:lstStyle/>
          <a:p>
            <a:pPr marL="0" indent="0">
              <a:buNone/>
            </a:pPr>
            <a:r>
              <a:rPr lang="es-ES" sz="3600" dirty="0" smtClean="0"/>
              <a:t>Los sistemas biológicos dependen de los mecanismos de red, en cuanto a su </a:t>
            </a:r>
            <a:r>
              <a:rPr lang="es-ES" sz="3600" i="1" dirty="0" smtClean="0"/>
              <a:t>robustez</a:t>
            </a:r>
            <a:r>
              <a:rPr lang="es-ES" sz="3600" dirty="0" smtClean="0"/>
              <a:t>, destacando la </a:t>
            </a:r>
            <a:r>
              <a:rPr lang="es-ES" sz="3600" i="1" dirty="0" smtClean="0"/>
              <a:t>modularidad</a:t>
            </a:r>
            <a:r>
              <a:rPr lang="es-ES" sz="3600" dirty="0" smtClean="0"/>
              <a:t> y la </a:t>
            </a:r>
            <a:r>
              <a:rPr lang="es-ES" sz="3600" i="1" dirty="0" smtClean="0"/>
              <a:t>degeneración</a:t>
            </a:r>
            <a:r>
              <a:rPr lang="es-ES" sz="3600" dirty="0" smtClean="0"/>
              <a:t>, particularmente relevantes en el contexto neurológico.</a:t>
            </a:r>
            <a:endParaRPr lang="es-ES" sz="36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Complejidad biológica</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67457394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853277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248347"/>
            <a:ext cx="7984264" cy="3877815"/>
          </a:xfrm>
        </p:spPr>
        <p:txBody>
          <a:bodyPr>
            <a:noAutofit/>
          </a:bodyPr>
          <a:lstStyle/>
          <a:p>
            <a:pPr marL="0" indent="0">
              <a:buNone/>
            </a:pPr>
            <a:r>
              <a:rPr lang="es-ES" sz="2800" dirty="0" smtClean="0"/>
              <a:t>Los </a:t>
            </a:r>
            <a:r>
              <a:rPr lang="es-ES" sz="2800" i="1" dirty="0" smtClean="0"/>
              <a:t>módulos estructurales y funcionales </a:t>
            </a:r>
            <a:r>
              <a:rPr lang="es-ES" sz="2800" dirty="0" smtClean="0"/>
              <a:t>son ingredientes arquitectónicos clave en redes de sistemas biológicos altamente evolucionados. Las redes en las que se encuentran varían desde el sistema nervioso central, el sistema inmunológico, las redes de procesos metabólicos (metabolomas), las redes de interacciones farmacológicas, los sistemas de administración de hospitales, los sistemas de salud, etc.</a:t>
            </a:r>
            <a:endParaRPr lang="es-ES" sz="28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Modularidad</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659880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anim calcmode="lin" valueType="num">
                                      <p:cBhvr>
                                        <p:cTn id="15" dur="2000" fill="hold"/>
                                        <p:tgtEl>
                                          <p:spTgt spid="2">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22400" y="0"/>
            <a:ext cx="6292608" cy="6858000"/>
          </a:xfrm>
          <a:prstGeom prst="rect">
            <a:avLst/>
          </a:prstGeom>
        </p:spPr>
      </p:pic>
    </p:spTree>
    <p:extLst>
      <p:ext uri="{BB962C8B-B14F-4D97-AF65-F5344CB8AC3E}">
        <p14:creationId xmlns:p14="http://schemas.microsoft.com/office/powerpoint/2010/main" val="1735469583"/>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757502"/>
            <a:ext cx="7745505" cy="3368660"/>
          </a:xfrm>
        </p:spPr>
        <p:txBody>
          <a:bodyPr>
            <a:normAutofit/>
          </a:bodyPr>
          <a:lstStyle/>
          <a:p>
            <a:pPr marL="0" indent="0">
              <a:buNone/>
            </a:pPr>
            <a:r>
              <a:rPr lang="es-ES" sz="3200" dirty="0" smtClean="0"/>
              <a:t>La degeneración es la capacidad de un sistema para realizar una función idéntica con conjuntos de elementos estructuralmente diferentes y no requiere de la duplicación de componentes del sistema.</a:t>
            </a:r>
            <a:endParaRPr lang="es-ES" sz="32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Degeneración</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574050475"/>
      </p:ext>
    </p:extLst>
  </p:cSld>
  <p:clrMapOvr>
    <a:masterClrMapping/>
  </p:clrMapOvr>
  <p:transition xmlns:p14="http://schemas.microsoft.com/office/powerpoint/2010/main" spd="slow">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4800" dirty="0" smtClean="0">
                <a:effectLst>
                  <a:outerShdw blurRad="50800" dist="63500" dir="2700000" algn="tl" rotWithShape="0">
                    <a:srgbClr val="000000"/>
                  </a:outerShdw>
                </a:effectLst>
              </a:rPr>
              <a:t>La biología humana como proceso complejo</a:t>
            </a:r>
            <a:endParaRPr lang="es-ES" sz="4800" dirty="0">
              <a:effectLst>
                <a:outerShdw blurRad="50800" dist="63500" dir="2700000" algn="tl" rotWithShape="0">
                  <a:srgbClr val="000000"/>
                </a:outerShdw>
              </a:effectLst>
            </a:endParaRPr>
          </a:p>
        </p:txBody>
      </p:sp>
      <p:sp>
        <p:nvSpPr>
          <p:cNvPr id="3" name="Subtítulo 2"/>
          <p:cNvSpPr>
            <a:spLocks noGrp="1"/>
          </p:cNvSpPr>
          <p:nvPr>
            <p:ph type="subTitle" idx="1"/>
          </p:nvPr>
        </p:nvSpPr>
        <p:spPr/>
        <p:txBody>
          <a:bodyPr>
            <a:normAutofit/>
          </a:bodyPr>
          <a:lstStyle/>
          <a:p>
            <a:r>
              <a:rPr lang="es-ES" sz="2800" i="1" dirty="0" smtClean="0">
                <a:effectLst>
                  <a:outerShdw blurRad="34925" dist="63500" dir="14400000" algn="tl" rotWithShape="0">
                    <a:prstClr val="black"/>
                  </a:outerShdw>
                </a:effectLst>
              </a:rPr>
              <a:t>Dr. Alexandre S.F. </a:t>
            </a:r>
            <a:r>
              <a:rPr lang="es-ES" sz="2800" i="1" dirty="0">
                <a:effectLst>
                  <a:outerShdw blurRad="34925" dist="63500" dir="14400000" algn="tl" rotWithShape="0">
                    <a:prstClr val="black"/>
                  </a:outerShdw>
                </a:effectLst>
              </a:rPr>
              <a:t>d</a:t>
            </a:r>
            <a:r>
              <a:rPr lang="es-ES" sz="2800" i="1" dirty="0" smtClean="0">
                <a:effectLst>
                  <a:outerShdw blurRad="34925" dist="63500" dir="14400000" algn="tl" rotWithShape="0">
                    <a:prstClr val="black"/>
                  </a:outerShdw>
                </a:effectLst>
              </a:rPr>
              <a:t>e Pomposo</a:t>
            </a:r>
            <a:endParaRPr lang="es-ES" sz="2800" i="1" dirty="0">
              <a:effectLst>
                <a:outerShdw blurRad="34925" dist="63500" dir="14400000" algn="tl" rotWithShape="0">
                  <a:prstClr val="black"/>
                </a:outerShdw>
              </a:effectLst>
            </a:endParaRPr>
          </a:p>
        </p:txBody>
      </p:sp>
      <p:pic>
        <p:nvPicPr>
          <p:cNvPr id="5" name="Imagen 4"/>
          <p:cNvPicPr>
            <a:picLocks noChangeAspect="1"/>
          </p:cNvPicPr>
          <p:nvPr/>
        </p:nvPicPr>
        <p:blipFill>
          <a:blip r:embed="rId2"/>
          <a:stretch>
            <a:fillRect/>
          </a:stretch>
        </p:blipFill>
        <p:spPr>
          <a:xfrm>
            <a:off x="517055" y="476289"/>
            <a:ext cx="1185525" cy="1145363"/>
          </a:xfrm>
          <a:prstGeom prst="rect">
            <a:avLst/>
          </a:prstGeom>
          <a:effectLst>
            <a:outerShdw blurRad="50800" dist="63500" dir="2700000" algn="tl" rotWithShape="0">
              <a:srgbClr val="000000"/>
            </a:outerShdw>
          </a:effectLst>
        </p:spPr>
      </p:pic>
      <p:pic>
        <p:nvPicPr>
          <p:cNvPr id="6" name="Imagen 5"/>
          <p:cNvPicPr>
            <a:picLocks noChangeAspect="1"/>
          </p:cNvPicPr>
          <p:nvPr/>
        </p:nvPicPr>
        <p:blipFill>
          <a:blip r:embed="rId3"/>
          <a:stretch>
            <a:fillRect/>
          </a:stretch>
        </p:blipFill>
        <p:spPr>
          <a:xfrm>
            <a:off x="7535440" y="476289"/>
            <a:ext cx="1133307" cy="1145363"/>
          </a:xfrm>
          <a:prstGeom prst="rect">
            <a:avLst/>
          </a:prstGeom>
          <a:effectLst>
            <a:outerShdw blurRad="50800" dist="63500" dir="2700000" algn="tl" rotWithShape="0">
              <a:srgbClr val="000000"/>
            </a:outerShdw>
          </a:effectLst>
        </p:spPr>
      </p:pic>
    </p:spTree>
    <p:extLst>
      <p:ext uri="{BB962C8B-B14F-4D97-AF65-F5344CB8AC3E}">
        <p14:creationId xmlns:p14="http://schemas.microsoft.com/office/powerpoint/2010/main" val="1346238502"/>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099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La construcción de modelos complejos</a:t>
            </a:r>
            <a:endParaRPr lang="es-ES" dirty="0">
              <a:effectLst>
                <a:outerShdw blurRad="50800" dist="38100" dir="2700000" algn="tl" rotWithShape="0">
                  <a:srgbClr val="000000">
                    <a:alpha val="43000"/>
                  </a:srgbClr>
                </a:outerShdw>
              </a:effectLst>
            </a:endParaRPr>
          </a:p>
        </p:txBody>
      </p:sp>
      <p:sp>
        <p:nvSpPr>
          <p:cNvPr id="3" name="Marcador de texto 2"/>
          <p:cNvSpPr>
            <a:spLocks noGrp="1"/>
          </p:cNvSpPr>
          <p:nvPr>
            <p:ph type="body" idx="1"/>
          </p:nvPr>
        </p:nvSpPr>
        <p:spPr>
          <a:xfrm>
            <a:off x="699248" y="3767316"/>
            <a:ext cx="7734747" cy="2663042"/>
          </a:xfrm>
        </p:spPr>
        <p:txBody>
          <a:bodyPr>
            <a:noAutofit/>
          </a:bodyPr>
          <a:lstStyle/>
          <a:p>
            <a:r>
              <a:rPr lang="es-ES" sz="2800" dirty="0" smtClean="0">
                <a:effectLst>
                  <a:outerShdw blurRad="50800" dist="38100" dir="2700000" algn="tl" rotWithShape="0">
                    <a:srgbClr val="000000">
                      <a:alpha val="43000"/>
                    </a:srgbClr>
                  </a:outerShdw>
                </a:effectLst>
              </a:rPr>
              <a:t>Comprender las </a:t>
            </a:r>
            <a:r>
              <a:rPr lang="es-ES" sz="2800" i="1" dirty="0" smtClean="0">
                <a:effectLst>
                  <a:outerShdw blurRad="50800" dist="38100" dir="2700000" algn="tl" rotWithShape="0">
                    <a:srgbClr val="000000">
                      <a:alpha val="43000"/>
                    </a:srgbClr>
                  </a:outerShdw>
                </a:effectLst>
              </a:rPr>
              <a:t>lógicas intrínsecas </a:t>
            </a:r>
            <a:r>
              <a:rPr lang="es-ES" sz="2800" dirty="0" smtClean="0">
                <a:effectLst>
                  <a:outerShdw blurRad="50800" dist="38100" dir="2700000" algn="tl" rotWithShape="0">
                    <a:srgbClr val="000000">
                      <a:alpha val="43000"/>
                    </a:srgbClr>
                  </a:outerShdw>
                </a:effectLst>
              </a:rPr>
              <a:t>de las enfermedades más complejas</a:t>
            </a:r>
            <a:r>
              <a:rPr lang="mr-IN" sz="2800" dirty="0" smtClean="0">
                <a:effectLst>
                  <a:outerShdw blurRad="50800" dist="38100" dir="2700000" algn="tl" rotWithShape="0">
                    <a:srgbClr val="000000">
                      <a:alpha val="43000"/>
                    </a:srgbClr>
                  </a:outerShdw>
                </a:effectLst>
              </a:rPr>
              <a:t>…</a:t>
            </a:r>
            <a:endParaRPr lang="es-ES" sz="28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414179640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8"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888471295"/>
              </p:ext>
            </p:extLst>
          </p:nvPr>
        </p:nvGraphicFramePr>
        <p:xfrm>
          <a:off x="1524000" y="159151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5615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graphicEl>
                                              <a:dgm id="{C6CFB0A0-1A66-F84C-AD1D-19C3CBFB31D3}"/>
                                            </p:graphicEl>
                                          </p:spTgt>
                                        </p:tgtEl>
                                        <p:attrNameLst>
                                          <p:attrName>style.visibility</p:attrName>
                                        </p:attrNameLst>
                                      </p:cBhvr>
                                      <p:to>
                                        <p:strVal val="visible"/>
                                      </p:to>
                                    </p:set>
                                    <p:anim calcmode="lin" valueType="num">
                                      <p:cBhvr>
                                        <p:cTn id="7" dur="1000" fill="hold"/>
                                        <p:tgtEl>
                                          <p:spTgt spid="2">
                                            <p:graphicEl>
                                              <a:dgm id="{C6CFB0A0-1A66-F84C-AD1D-19C3CBFB31D3}"/>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C6CFB0A0-1A66-F84C-AD1D-19C3CBFB31D3}"/>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C6CFB0A0-1A66-F84C-AD1D-19C3CBFB31D3}"/>
                                            </p:graphic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graphicEl>
                                              <a:dgm id="{C6CFB0A0-1A66-F84C-AD1D-19C3CBFB31D3}"/>
                                            </p:graphic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
                                            <p:graphicEl>
                                              <a:dgm id="{73C141C4-2DC2-4942-9C72-EC8534EE84E5}"/>
                                            </p:graphicEl>
                                          </p:spTgt>
                                        </p:tgtEl>
                                        <p:attrNameLst>
                                          <p:attrName>style.visibility</p:attrName>
                                        </p:attrNameLst>
                                      </p:cBhvr>
                                      <p:to>
                                        <p:strVal val="visible"/>
                                      </p:to>
                                    </p:set>
                                    <p:anim calcmode="lin" valueType="num">
                                      <p:cBhvr>
                                        <p:cTn id="15" dur="1000" fill="hold"/>
                                        <p:tgtEl>
                                          <p:spTgt spid="2">
                                            <p:graphicEl>
                                              <a:dgm id="{73C141C4-2DC2-4942-9C72-EC8534EE84E5}"/>
                                            </p:graphicEl>
                                          </p:spTgt>
                                        </p:tgtEl>
                                        <p:attrNameLst>
                                          <p:attrName>ppt_w</p:attrName>
                                        </p:attrNameLst>
                                      </p:cBhvr>
                                      <p:tavLst>
                                        <p:tav tm="0">
                                          <p:val>
                                            <p:fltVal val="0"/>
                                          </p:val>
                                        </p:tav>
                                        <p:tav tm="100000">
                                          <p:val>
                                            <p:strVal val="#ppt_w"/>
                                          </p:val>
                                        </p:tav>
                                      </p:tavLst>
                                    </p:anim>
                                    <p:anim calcmode="lin" valueType="num">
                                      <p:cBhvr>
                                        <p:cTn id="16" dur="1000" fill="hold"/>
                                        <p:tgtEl>
                                          <p:spTgt spid="2">
                                            <p:graphicEl>
                                              <a:dgm id="{73C141C4-2DC2-4942-9C72-EC8534EE84E5}"/>
                                            </p:graphicEl>
                                          </p:spTgt>
                                        </p:tgtEl>
                                        <p:attrNameLst>
                                          <p:attrName>ppt_h</p:attrName>
                                        </p:attrNameLst>
                                      </p:cBhvr>
                                      <p:tavLst>
                                        <p:tav tm="0">
                                          <p:val>
                                            <p:fltVal val="0"/>
                                          </p:val>
                                        </p:tav>
                                        <p:tav tm="100000">
                                          <p:val>
                                            <p:strVal val="#ppt_h"/>
                                          </p:val>
                                        </p:tav>
                                      </p:tavLst>
                                    </p:anim>
                                    <p:anim calcmode="lin" valueType="num">
                                      <p:cBhvr>
                                        <p:cTn id="17" dur="1000" fill="hold"/>
                                        <p:tgtEl>
                                          <p:spTgt spid="2">
                                            <p:graphicEl>
                                              <a:dgm id="{73C141C4-2DC2-4942-9C72-EC8534EE84E5}"/>
                                            </p:graphic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graphicEl>
                                              <a:dgm id="{73C141C4-2DC2-4942-9C72-EC8534EE84E5}"/>
                                            </p:graphic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2">
                                            <p:graphicEl>
                                              <a:dgm id="{6634553E-B151-2F46-ADA2-5DF7E50A4A90}"/>
                                            </p:graphicEl>
                                          </p:spTgt>
                                        </p:tgtEl>
                                        <p:attrNameLst>
                                          <p:attrName>style.visibility</p:attrName>
                                        </p:attrNameLst>
                                      </p:cBhvr>
                                      <p:to>
                                        <p:strVal val="visible"/>
                                      </p:to>
                                    </p:set>
                                    <p:anim calcmode="lin" valueType="num">
                                      <p:cBhvr>
                                        <p:cTn id="21" dur="1000" fill="hold"/>
                                        <p:tgtEl>
                                          <p:spTgt spid="2">
                                            <p:graphicEl>
                                              <a:dgm id="{6634553E-B151-2F46-ADA2-5DF7E50A4A90}"/>
                                            </p:graphicEl>
                                          </p:spTgt>
                                        </p:tgtEl>
                                        <p:attrNameLst>
                                          <p:attrName>ppt_w</p:attrName>
                                        </p:attrNameLst>
                                      </p:cBhvr>
                                      <p:tavLst>
                                        <p:tav tm="0">
                                          <p:val>
                                            <p:fltVal val="0"/>
                                          </p:val>
                                        </p:tav>
                                        <p:tav tm="100000">
                                          <p:val>
                                            <p:strVal val="#ppt_w"/>
                                          </p:val>
                                        </p:tav>
                                      </p:tavLst>
                                    </p:anim>
                                    <p:anim calcmode="lin" valueType="num">
                                      <p:cBhvr>
                                        <p:cTn id="22" dur="1000" fill="hold"/>
                                        <p:tgtEl>
                                          <p:spTgt spid="2">
                                            <p:graphicEl>
                                              <a:dgm id="{6634553E-B151-2F46-ADA2-5DF7E50A4A90}"/>
                                            </p:graphicEl>
                                          </p:spTgt>
                                        </p:tgtEl>
                                        <p:attrNameLst>
                                          <p:attrName>ppt_h</p:attrName>
                                        </p:attrNameLst>
                                      </p:cBhvr>
                                      <p:tavLst>
                                        <p:tav tm="0">
                                          <p:val>
                                            <p:fltVal val="0"/>
                                          </p:val>
                                        </p:tav>
                                        <p:tav tm="100000">
                                          <p:val>
                                            <p:strVal val="#ppt_h"/>
                                          </p:val>
                                        </p:tav>
                                      </p:tavLst>
                                    </p:anim>
                                    <p:anim calcmode="lin" valueType="num">
                                      <p:cBhvr>
                                        <p:cTn id="23" dur="1000" fill="hold"/>
                                        <p:tgtEl>
                                          <p:spTgt spid="2">
                                            <p:graphicEl>
                                              <a:dgm id="{6634553E-B151-2F46-ADA2-5DF7E50A4A90}"/>
                                            </p:graphic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graphicEl>
                                              <a:dgm id="{6634553E-B151-2F46-ADA2-5DF7E50A4A90}"/>
                                            </p:graphic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2">
                                            <p:graphicEl>
                                              <a:dgm id="{E9B41780-CECE-AF44-922D-FAE3646F432D}"/>
                                            </p:graphicEl>
                                          </p:spTgt>
                                        </p:tgtEl>
                                        <p:attrNameLst>
                                          <p:attrName>style.visibility</p:attrName>
                                        </p:attrNameLst>
                                      </p:cBhvr>
                                      <p:to>
                                        <p:strVal val="visible"/>
                                      </p:to>
                                    </p:set>
                                    <p:anim calcmode="lin" valueType="num">
                                      <p:cBhvr>
                                        <p:cTn id="29" dur="1000" fill="hold"/>
                                        <p:tgtEl>
                                          <p:spTgt spid="2">
                                            <p:graphicEl>
                                              <a:dgm id="{E9B41780-CECE-AF44-922D-FAE3646F432D}"/>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E9B41780-CECE-AF44-922D-FAE3646F432D}"/>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E9B41780-CECE-AF44-922D-FAE3646F432D}"/>
                                            </p:graphic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
                                            <p:graphicEl>
                                              <a:dgm id="{E9B41780-CECE-AF44-922D-FAE3646F432D}"/>
                                            </p:graphic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2">
                                            <p:graphicEl>
                                              <a:dgm id="{3A8160FE-C73C-7F48-861D-1254F8094599}"/>
                                            </p:graphicEl>
                                          </p:spTgt>
                                        </p:tgtEl>
                                        <p:attrNameLst>
                                          <p:attrName>style.visibility</p:attrName>
                                        </p:attrNameLst>
                                      </p:cBhvr>
                                      <p:to>
                                        <p:strVal val="visible"/>
                                      </p:to>
                                    </p:set>
                                    <p:anim calcmode="lin" valueType="num">
                                      <p:cBhvr>
                                        <p:cTn id="35" dur="1000" fill="hold"/>
                                        <p:tgtEl>
                                          <p:spTgt spid="2">
                                            <p:graphicEl>
                                              <a:dgm id="{3A8160FE-C73C-7F48-861D-1254F809459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3A8160FE-C73C-7F48-861D-1254F809459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3A8160FE-C73C-7F48-861D-1254F8094599}"/>
                                            </p:graphic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
                                            <p:graphicEl>
                                              <a:dgm id="{3A8160FE-C73C-7F48-861D-1254F8094599}"/>
                                            </p:graphic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90500"/>
            <a:ext cx="9144000" cy="6461760"/>
          </a:xfrm>
          <a:prstGeom prst="rect">
            <a:avLst/>
          </a:prstGeom>
        </p:spPr>
      </p:pic>
    </p:spTree>
    <p:extLst>
      <p:ext uri="{BB962C8B-B14F-4D97-AF65-F5344CB8AC3E}">
        <p14:creationId xmlns:p14="http://schemas.microsoft.com/office/powerpoint/2010/main" val="228024549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xmlns:p14="http://schemas.microsoft.com/office/powerpoint/2010/main" spd="slow">
        <p:checker dir="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654525"/>
            <a:ext cx="7745505" cy="3471637"/>
          </a:xfrm>
        </p:spPr>
        <p:txBody>
          <a:bodyPr>
            <a:normAutofit/>
          </a:bodyPr>
          <a:lstStyle/>
          <a:p>
            <a:r>
              <a:rPr lang="es-ES" sz="4000" dirty="0" smtClean="0"/>
              <a:t>   Escalares.</a:t>
            </a:r>
          </a:p>
          <a:p>
            <a:r>
              <a:rPr lang="es-ES" sz="4000" dirty="0" smtClean="0"/>
              <a:t>   Idealizados.</a:t>
            </a:r>
          </a:p>
          <a:p>
            <a:r>
              <a:rPr lang="es-ES" sz="4000" dirty="0" smtClean="0"/>
              <a:t>   Analógicos.</a:t>
            </a:r>
          </a:p>
          <a:p>
            <a:r>
              <a:rPr lang="es-ES" sz="4000" dirty="0" smtClean="0"/>
              <a:t>   Fenomenológicos.</a:t>
            </a:r>
            <a:endParaRPr lang="es-ES" sz="40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Los modelos pueden ser:</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32022595"/>
      </p:ext>
    </p:extLst>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dissolv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dissolve">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dissolv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dissolve">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68300"/>
            <a:ext cx="9144000" cy="6098169"/>
          </a:xfrm>
          <a:prstGeom prst="rect">
            <a:avLst/>
          </a:prstGeom>
        </p:spPr>
      </p:pic>
    </p:spTree>
    <p:extLst>
      <p:ext uri="{BB962C8B-B14F-4D97-AF65-F5344CB8AC3E}">
        <p14:creationId xmlns:p14="http://schemas.microsoft.com/office/powerpoint/2010/main" val="329703151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99247" y="2460013"/>
            <a:ext cx="7745505" cy="3666149"/>
          </a:xfrm>
        </p:spPr>
        <p:txBody>
          <a:bodyPr>
            <a:normAutofit lnSpcReduction="10000"/>
          </a:bodyPr>
          <a:lstStyle/>
          <a:p>
            <a:pPr marL="0" indent="0">
              <a:buNone/>
            </a:pPr>
            <a:r>
              <a:rPr lang="es-ES" sz="3200" dirty="0" smtClean="0"/>
              <a:t>Teorizar modelos como ficciones implica replantearlos como entidades imaginadas que ayudan en la “narrativa” de un sistema complejo. Lo que cuenta es el ejercicio médico junto al paciente y la incrementada provocación de la imaginación científica</a:t>
            </a:r>
            <a:r>
              <a:rPr lang="es-ES" sz="3200" smtClean="0"/>
              <a:t>, </a:t>
            </a:r>
            <a:r>
              <a:rPr lang="es-ES" sz="3200" smtClean="0"/>
              <a:t>todo en </a:t>
            </a:r>
            <a:r>
              <a:rPr lang="es-ES" sz="3200" dirty="0" smtClean="0"/>
              <a:t>beneficio del ser humano.</a:t>
            </a:r>
            <a:endParaRPr lang="es-ES" sz="3200" dirty="0"/>
          </a:p>
        </p:txBody>
      </p:sp>
      <p:sp>
        <p:nvSpPr>
          <p:cNvPr id="3" name="Título 2"/>
          <p:cNvSpPr>
            <a:spLocks noGrp="1"/>
          </p:cNvSpPr>
          <p:nvPr>
            <p:ph type="title"/>
          </p:nvPr>
        </p:nvSpPr>
        <p:spPr/>
        <p:txBody>
          <a:bodyPr/>
          <a:lstStyle/>
          <a:p>
            <a:r>
              <a:rPr lang="es-ES" dirty="0" smtClean="0">
                <a:effectLst>
                  <a:outerShdw blurRad="50800" dist="38100" dir="2700000" algn="tl" rotWithShape="0">
                    <a:srgbClr val="000000">
                      <a:alpha val="43000"/>
                    </a:srgbClr>
                  </a:outerShdw>
                </a:effectLst>
              </a:rPr>
              <a:t>En conclusión</a:t>
            </a:r>
            <a:r>
              <a:rPr lang="mr-IN" dirty="0" smtClean="0">
                <a:effectLst>
                  <a:outerShdw blurRad="50800" dist="38100" dir="2700000" algn="tl" rotWithShape="0">
                    <a:srgbClr val="000000">
                      <a:alpha val="43000"/>
                    </a:srgbClr>
                  </a:outerShdw>
                </a:effectLst>
              </a:rPr>
              <a:t>…</a:t>
            </a:r>
            <a:endParaRPr lang="es-E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418799857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2">
                                            <p:txEl>
                                              <p:pRg st="0" end="0"/>
                                            </p:txEl>
                                          </p:spTgt>
                                        </p:tgtEl>
                                        <p:attrNameLst>
                                          <p:attrName>style.visibility</p:attrName>
                                        </p:attrNameLst>
                                      </p:cBhvr>
                                      <p:to>
                                        <p:strVal val="visible"/>
                                      </p:to>
                                    </p:set>
                                    <p:anim by="(-#ppt_w*2)" calcmode="lin" valueType="num">
                                      <p:cBhvr rctx="PPT">
                                        <p:cTn id="14" dur="250" autoRev="1" fill="hold">
                                          <p:stCondLst>
                                            <p:cond delay="0"/>
                                          </p:stCondLst>
                                        </p:cTn>
                                        <p:tgtEl>
                                          <p:spTgt spid="2">
                                            <p:txEl>
                                              <p:pRg st="0" end="0"/>
                                            </p:txEl>
                                          </p:spTgt>
                                        </p:tgtEl>
                                        <p:attrNameLst>
                                          <p:attrName>ppt_w</p:attrName>
                                        </p:attrNameLst>
                                      </p:cBhvr>
                                    </p:anim>
                                    <p:anim by="(#ppt_w*0.50)" calcmode="lin" valueType="num">
                                      <p:cBhvr>
                                        <p:cTn id="15" dur="250" decel="50000" autoRev="1" fill="hold">
                                          <p:stCondLst>
                                            <p:cond delay="0"/>
                                          </p:stCondLst>
                                        </p:cTn>
                                        <p:tgtEl>
                                          <p:spTgt spid="2">
                                            <p:txEl>
                                              <p:pRg st="0" end="0"/>
                                            </p:txEl>
                                          </p:spTgt>
                                        </p:tgtEl>
                                        <p:attrNameLst>
                                          <p:attrName>ppt_x</p:attrName>
                                        </p:attrNameLst>
                                      </p:cBhvr>
                                    </p:anim>
                                    <p:anim from="(-#ppt_h/2)" to="(#ppt_y)" calcmode="lin" valueType="num">
                                      <p:cBhvr>
                                        <p:cTn id="16" dur="500" fill="hold">
                                          <p:stCondLst>
                                            <p:cond delay="0"/>
                                          </p:stCondLst>
                                        </p:cTn>
                                        <p:tgtEl>
                                          <p:spTgt spid="2">
                                            <p:txEl>
                                              <p:pRg st="0" end="0"/>
                                            </p:txEl>
                                          </p:spTgt>
                                        </p:tgtEl>
                                        <p:attrNameLst>
                                          <p:attrName>ppt_y</p:attrName>
                                        </p:attrNameLst>
                                      </p:cBhvr>
                                    </p:anim>
                                    <p:animRot by="21600000">
                                      <p:cBhvr>
                                        <p:cTn id="17" dur="500" fill="hold">
                                          <p:stCondLst>
                                            <p:cond delay="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329989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56107"/>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3021207"/>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2057" y="0"/>
            <a:ext cx="9314870" cy="6876515"/>
          </a:xfrm>
          <a:prstGeom prst="rect">
            <a:avLst/>
          </a:prstGeom>
        </p:spPr>
      </p:pic>
    </p:spTree>
    <p:extLst>
      <p:ext uri="{BB962C8B-B14F-4D97-AF65-F5344CB8AC3E}">
        <p14:creationId xmlns:p14="http://schemas.microsoft.com/office/powerpoint/2010/main" val="224785666"/>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normAutofit/>
          </a:bodyPr>
          <a:lstStyle/>
          <a:p>
            <a:r>
              <a:rPr lang="es-ES" sz="3200" dirty="0" smtClean="0"/>
              <a:t> Lazo </a:t>
            </a:r>
            <a:r>
              <a:rPr lang="es-ES" sz="3200" b="1" dirty="0" smtClean="0"/>
              <a:t>ontológico</a:t>
            </a:r>
            <a:r>
              <a:rPr lang="es-ES" sz="3200" dirty="0" smtClean="0"/>
              <a:t> (la inteligibilidad de   lo real).</a:t>
            </a:r>
          </a:p>
          <a:p>
            <a:r>
              <a:rPr lang="es-ES" sz="3200" dirty="0" smtClean="0"/>
              <a:t> Lazo </a:t>
            </a:r>
            <a:r>
              <a:rPr lang="es-ES" sz="3200" b="1" dirty="0" smtClean="0"/>
              <a:t>epistemológico</a:t>
            </a:r>
            <a:r>
              <a:rPr lang="es-ES" sz="3200" dirty="0" smtClean="0"/>
              <a:t> (capacidad humana para desarrollar un discurso coherente).</a:t>
            </a:r>
          </a:p>
          <a:p>
            <a:r>
              <a:rPr lang="es-ES" sz="3200" dirty="0" smtClean="0"/>
              <a:t> Lazo </a:t>
            </a:r>
            <a:r>
              <a:rPr lang="es-ES" sz="3200" b="1" dirty="0" smtClean="0"/>
              <a:t>ético</a:t>
            </a:r>
            <a:r>
              <a:rPr lang="es-ES" sz="3200" dirty="0" smtClean="0"/>
              <a:t> (la responsabilidad del saber).</a:t>
            </a:r>
            <a:endParaRPr lang="es-ES" sz="3200" dirty="0"/>
          </a:p>
        </p:txBody>
      </p:sp>
      <p:sp>
        <p:nvSpPr>
          <p:cNvPr id="3" name="Título 2"/>
          <p:cNvSpPr>
            <a:spLocks noGrp="1"/>
          </p:cNvSpPr>
          <p:nvPr>
            <p:ph type="title"/>
          </p:nvPr>
        </p:nvSpPr>
        <p:spPr/>
        <p:txBody>
          <a:bodyPr/>
          <a:lstStyle/>
          <a:p>
            <a:r>
              <a:rPr lang="es-ES" sz="3200" dirty="0" smtClean="0">
                <a:effectLst>
                  <a:outerShdw blurRad="50800" dist="63500" dir="2700000" algn="tl" rotWithShape="0">
                    <a:srgbClr val="000000">
                      <a:alpha val="43000"/>
                    </a:srgbClr>
                  </a:outerShdw>
                </a:effectLst>
              </a:rPr>
              <a:t>La </a:t>
            </a:r>
            <a:r>
              <a:rPr lang="es-ES" sz="3200" i="1" dirty="0" smtClean="0">
                <a:effectLst>
                  <a:outerShdw blurRad="50800" dist="63500" dir="2700000" algn="tl" rotWithShape="0">
                    <a:srgbClr val="000000">
                      <a:alpha val="43000"/>
                    </a:srgbClr>
                  </a:outerShdw>
                </a:effectLst>
              </a:rPr>
              <a:t>realidad compleja </a:t>
            </a:r>
            <a:r>
              <a:rPr lang="es-ES" sz="3200" dirty="0" smtClean="0">
                <a:effectLst>
                  <a:outerShdw blurRad="50800" dist="63500" dir="2700000" algn="tl" rotWithShape="0">
                    <a:srgbClr val="000000">
                      <a:alpha val="43000"/>
                    </a:srgbClr>
                  </a:outerShdw>
                </a:effectLst>
              </a:rPr>
              <a:t>es un pleonasmo</a:t>
            </a:r>
            <a:endParaRPr lang="es-ES" sz="3200" dirty="0">
              <a:effectLst>
                <a:outerShdw blurRad="50800" dist="63500" dir="2700000" algn="tl" rotWithShape="0">
                  <a:srgbClr val="000000">
                    <a:alpha val="43000"/>
                  </a:srgbClr>
                </a:outerShdw>
              </a:effectLst>
            </a:endParaRPr>
          </a:p>
        </p:txBody>
      </p:sp>
    </p:spTree>
    <p:extLst>
      <p:ext uri="{BB962C8B-B14F-4D97-AF65-F5344CB8AC3E}">
        <p14:creationId xmlns:p14="http://schemas.microsoft.com/office/powerpoint/2010/main" val="2723916349"/>
      </p:ext>
    </p:extLst>
  </p:cSld>
  <p:clrMapOvr>
    <a:masterClrMapping/>
  </p:clrMapOvr>
  <mc:AlternateContent xmlns:mc="http://schemas.openxmlformats.org/markup-compatibility/2006" xmlns:p14="http://schemas.microsoft.com/office/powerpoint/2010/main">
    <mc:Choice Requires="p14">
      <p:transition spd="slow" p14:dur="3000">
        <p14:window/>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79768445"/>
      </p:ext>
    </p:extLst>
  </p:cSld>
  <p:clrMapOvr>
    <a:masterClrMapping/>
  </p:clrMapOvr>
  <mc:AlternateContent xmlns:mc="http://schemas.openxmlformats.org/markup-compatibility/2006" xmlns:p14="http://schemas.microsoft.com/office/powerpoint/2010/main">
    <mc:Choice Requires="p14">
      <p:transition spd="slow" p14:dur="30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noAutofit/>
          </a:bodyPr>
          <a:lstStyle/>
          <a:p>
            <a:pPr marL="0" indent="0">
              <a:buNone/>
            </a:pPr>
            <a:r>
              <a:rPr lang="es-ES" sz="3200" dirty="0" smtClean="0"/>
              <a:t>La aparente contradicción entre las estructuras vivas y lo que la segunda ley de la termodinámica predice, es decir, una </a:t>
            </a:r>
            <a:r>
              <a:rPr lang="es-ES" sz="3200" dirty="0" smtClean="0">
                <a:solidFill>
                  <a:srgbClr val="FF0000"/>
                </a:solidFill>
                <a:effectLst>
                  <a:outerShdw blurRad="50800" dist="63500" dir="2700000" algn="tl" rotWithShape="0">
                    <a:srgbClr val="000000">
                      <a:alpha val="43000"/>
                    </a:srgbClr>
                  </a:outerShdw>
                </a:effectLst>
              </a:rPr>
              <a:t>entropía monótonamente creciente</a:t>
            </a:r>
            <a:r>
              <a:rPr lang="es-ES" sz="3200" dirty="0" smtClean="0"/>
              <a:t>, queda resuelta por las propias estructuras vivas que mantienen los gradientes de materia y energía a lo largo de la existencia de dichas estructuras.</a:t>
            </a:r>
            <a:endParaRPr lang="es-ES" sz="3200" dirty="0"/>
          </a:p>
        </p:txBody>
      </p:sp>
      <p:sp>
        <p:nvSpPr>
          <p:cNvPr id="3" name="Título 2"/>
          <p:cNvSpPr>
            <a:spLocks noGrp="1"/>
          </p:cNvSpPr>
          <p:nvPr>
            <p:ph type="title"/>
          </p:nvPr>
        </p:nvSpPr>
        <p:spPr/>
        <p:txBody>
          <a:bodyPr/>
          <a:lstStyle/>
          <a:p>
            <a:r>
              <a:rPr lang="es-ES" sz="4000" dirty="0" smtClean="0">
                <a:effectLst>
                  <a:outerShdw blurRad="50800" dist="63500" dir="2700000" algn="tl" rotWithShape="0">
                    <a:srgbClr val="000000">
                      <a:alpha val="43000"/>
                    </a:srgbClr>
                  </a:outerShdw>
                </a:effectLst>
              </a:rPr>
              <a:t>La termodinámica de los procesos irreversibles</a:t>
            </a:r>
            <a:endParaRPr lang="es-ES" sz="4000" dirty="0">
              <a:effectLst>
                <a:outerShdw blurRad="50800" dist="63500" dir="2700000" algn="tl" rotWithShape="0">
                  <a:srgbClr val="000000">
                    <a:alpha val="43000"/>
                  </a:srgbClr>
                </a:outerShdw>
              </a:effectLst>
            </a:endParaRPr>
          </a:p>
        </p:txBody>
      </p:sp>
    </p:spTree>
    <p:extLst>
      <p:ext uri="{BB962C8B-B14F-4D97-AF65-F5344CB8AC3E}">
        <p14:creationId xmlns:p14="http://schemas.microsoft.com/office/powerpoint/2010/main" val="260554220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770113"/>
          </a:xfrm>
          <a:prstGeom prst="rect">
            <a:avLst/>
          </a:prstGeom>
        </p:spPr>
      </p:pic>
    </p:spTree>
    <p:extLst>
      <p:ext uri="{BB962C8B-B14F-4D97-AF65-F5344CB8AC3E}">
        <p14:creationId xmlns:p14="http://schemas.microsoft.com/office/powerpoint/2010/main" val="82323410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19612621"/>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artoné">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Cartoné.thmx</Template>
  <TotalTime>1135</TotalTime>
  <Words>396</Words>
  <Application>Microsoft Macintosh PowerPoint</Application>
  <PresentationFormat>Presentación en pantalla (4:3)</PresentationFormat>
  <Paragraphs>30</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Cartoné</vt:lpstr>
      <vt:lpstr>Presentación de PowerPoint</vt:lpstr>
      <vt:lpstr>La biología humana como proceso complejo</vt:lpstr>
      <vt:lpstr>Presentación de PowerPoint</vt:lpstr>
      <vt:lpstr>Presentación de PowerPoint</vt:lpstr>
      <vt:lpstr>La realidad compleja es un pleonasmo</vt:lpstr>
      <vt:lpstr>Presentación de PowerPoint</vt:lpstr>
      <vt:lpstr>La termodinámica de los procesos irreversibles</vt:lpstr>
      <vt:lpstr>Presentación de PowerPoint</vt:lpstr>
      <vt:lpstr>Presentación de PowerPoint</vt:lpstr>
      <vt:lpstr>Presentación de PowerPoint</vt:lpstr>
      <vt:lpstr>Principio de Le Chatelier</vt:lpstr>
      <vt:lpstr>Presentación de PowerPoint</vt:lpstr>
      <vt:lpstr>Complejidad tecnológica</vt:lpstr>
      <vt:lpstr>Presentación de PowerPoint</vt:lpstr>
      <vt:lpstr>Complejidad biológica</vt:lpstr>
      <vt:lpstr>Presentación de PowerPoint</vt:lpstr>
      <vt:lpstr>Modularidad</vt:lpstr>
      <vt:lpstr>Presentación de PowerPoint</vt:lpstr>
      <vt:lpstr>Degeneración</vt:lpstr>
      <vt:lpstr>Presentación de PowerPoint</vt:lpstr>
      <vt:lpstr>La construcción de modelos complejos</vt:lpstr>
      <vt:lpstr>Presentación de PowerPoint</vt:lpstr>
      <vt:lpstr>Presentación de PowerPoint</vt:lpstr>
      <vt:lpstr>Los modelos pueden ser:</vt:lpstr>
      <vt:lpstr>Presentación de PowerPoint</vt:lpstr>
      <vt:lpstr>En conclusión…</vt:lpstr>
      <vt:lpstr>Presentación de PowerPoint</vt:lpstr>
      <vt:lpstr>Presentación de PowerPoint</vt:lpstr>
    </vt:vector>
  </TitlesOfParts>
  <Company>Facultad de Medicina UNAM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Alexandre de Pomposo</dc:creator>
  <cp:lastModifiedBy>Alexandre de Pomposo</cp:lastModifiedBy>
  <cp:revision>37</cp:revision>
  <dcterms:created xsi:type="dcterms:W3CDTF">2018-09-02T01:13:31Z</dcterms:created>
  <dcterms:modified xsi:type="dcterms:W3CDTF">2018-09-09T17:07:21Z</dcterms:modified>
</cp:coreProperties>
</file>