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6"/>
  </p:notesMasterIdLst>
  <p:handoutMasterIdLst>
    <p:handoutMasterId r:id="rId37"/>
  </p:handoutMasterIdLst>
  <p:sldIdLst>
    <p:sldId id="412" r:id="rId2"/>
    <p:sldId id="302" r:id="rId3"/>
    <p:sldId id="411" r:id="rId4"/>
    <p:sldId id="334" r:id="rId5"/>
    <p:sldId id="392" r:id="rId6"/>
    <p:sldId id="394" r:id="rId7"/>
    <p:sldId id="393" r:id="rId8"/>
    <p:sldId id="404" r:id="rId9"/>
    <p:sldId id="406" r:id="rId10"/>
    <p:sldId id="407" r:id="rId11"/>
    <p:sldId id="391" r:id="rId12"/>
    <p:sldId id="335" r:id="rId13"/>
    <p:sldId id="410" r:id="rId14"/>
    <p:sldId id="336" r:id="rId15"/>
    <p:sldId id="337" r:id="rId16"/>
    <p:sldId id="338" r:id="rId17"/>
    <p:sldId id="395" r:id="rId18"/>
    <p:sldId id="396" r:id="rId19"/>
    <p:sldId id="408" r:id="rId20"/>
    <p:sldId id="409" r:id="rId21"/>
    <p:sldId id="365" r:id="rId22"/>
    <p:sldId id="366" r:id="rId23"/>
    <p:sldId id="397" r:id="rId24"/>
    <p:sldId id="398" r:id="rId25"/>
    <p:sldId id="402" r:id="rId26"/>
    <p:sldId id="399" r:id="rId27"/>
    <p:sldId id="400" r:id="rId28"/>
    <p:sldId id="401" r:id="rId29"/>
    <p:sldId id="367" r:id="rId30"/>
    <p:sldId id="403" r:id="rId31"/>
    <p:sldId id="368" r:id="rId32"/>
    <p:sldId id="339" r:id="rId33"/>
    <p:sldId id="340" r:id="rId34"/>
    <p:sldId id="377" r:id="rId35"/>
  </p:sldIdLst>
  <p:sldSz cx="9144000" cy="6858000" type="screen4x3"/>
  <p:notesSz cx="6954838" cy="9309100"/>
  <p:defaultTextStyle>
    <a:defPPr>
      <a:defRPr lang="es-ES_tradnl"/>
    </a:defPPr>
    <a:lvl1pPr algn="l" defTabSz="457200"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080"/>
    <a:srgbClr val="FFFF00"/>
    <a:srgbClr val="EDEDE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37" autoAdjust="0"/>
  </p:normalViewPr>
  <p:slideViewPr>
    <p:cSldViewPr snapToGrid="0" snapToObjects="1">
      <p:cViewPr varScale="1">
        <p:scale>
          <a:sx n="70" d="100"/>
          <a:sy n="70" d="100"/>
        </p:scale>
        <p:origin x="1386"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2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3075" cy="4667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panose="020B0604020202020204" pitchFamily="34" charset="0"/>
              </a:defRPr>
            </a:lvl1pPr>
          </a:lstStyle>
          <a:p>
            <a:pPr>
              <a:defRPr/>
            </a:pPr>
            <a:endParaRPr lang="es-MX" altLang="es-MX"/>
          </a:p>
        </p:txBody>
      </p:sp>
      <p:sp>
        <p:nvSpPr>
          <p:cNvPr id="3" name="Marcador de fecha 2"/>
          <p:cNvSpPr>
            <a:spLocks noGrp="1"/>
          </p:cNvSpPr>
          <p:nvPr>
            <p:ph type="dt" sz="quarter" idx="1"/>
          </p:nvPr>
        </p:nvSpPr>
        <p:spPr>
          <a:xfrm>
            <a:off x="3940175" y="0"/>
            <a:ext cx="3013075" cy="4667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E732E62E-B6B0-45F5-890E-9CD47FC93BEA}" type="datetimeFigureOut">
              <a:rPr lang="es-ES_tradnl" altLang="es-MX"/>
              <a:pPr>
                <a:defRPr/>
              </a:pPr>
              <a:t>25/07/2018</a:t>
            </a:fld>
            <a:endParaRPr lang="es-ES_tradnl" altLang="es-MX"/>
          </a:p>
        </p:txBody>
      </p:sp>
      <p:sp>
        <p:nvSpPr>
          <p:cNvPr id="4" name="Marcador de pie de página 3"/>
          <p:cNvSpPr>
            <a:spLocks noGrp="1"/>
          </p:cNvSpPr>
          <p:nvPr>
            <p:ph type="ftr" sz="quarter" idx="2"/>
          </p:nvPr>
        </p:nvSpPr>
        <p:spPr>
          <a:xfrm>
            <a:off x="0" y="8842375"/>
            <a:ext cx="3013075" cy="4667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panose="020B0604020202020204" pitchFamily="34" charset="0"/>
              </a:defRPr>
            </a:lvl1pPr>
          </a:lstStyle>
          <a:p>
            <a:pPr>
              <a:defRPr/>
            </a:pPr>
            <a:endParaRPr lang="es-MX" altLang="es-MX"/>
          </a:p>
        </p:txBody>
      </p:sp>
      <p:sp>
        <p:nvSpPr>
          <p:cNvPr id="5" name="Marcador de número de diapositiva 4"/>
          <p:cNvSpPr>
            <a:spLocks noGrp="1"/>
          </p:cNvSpPr>
          <p:nvPr>
            <p:ph type="sldNum" sz="quarter" idx="3"/>
          </p:nvPr>
        </p:nvSpPr>
        <p:spPr>
          <a:xfrm>
            <a:off x="3940175" y="8842375"/>
            <a:ext cx="30130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CC88F3E-D607-43C8-8995-B46222E4FC55}" type="slidenum">
              <a:rPr lang="es-ES_tradnl" altLang="es-MX"/>
              <a:pPr/>
              <a:t>‹Nº›</a:t>
            </a:fld>
            <a:endParaRPr lang="es-ES_tradnl" altLang="es-MX"/>
          </a:p>
        </p:txBody>
      </p:sp>
    </p:spTree>
    <p:extLst>
      <p:ext uri="{BB962C8B-B14F-4D97-AF65-F5344CB8AC3E}">
        <p14:creationId xmlns:p14="http://schemas.microsoft.com/office/powerpoint/2010/main" val="178847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3075" cy="465138"/>
          </a:xfrm>
          <a:prstGeom prst="rect">
            <a:avLst/>
          </a:prstGeom>
        </p:spPr>
        <p:txBody>
          <a:bodyPr vert="horz" wrap="square" lIns="92930" tIns="46465" rIns="92930" bIns="46465" numCol="1" anchor="t" anchorCtr="0" compatLnSpc="1">
            <a:prstTxWarp prst="textNoShape">
              <a:avLst/>
            </a:prstTxWarp>
          </a:bodyPr>
          <a:lstStyle>
            <a:lvl1pPr eaLnBrk="1" hangingPunct="1">
              <a:defRPr sz="1200">
                <a:cs typeface="Arial" panose="020B0604020202020204" pitchFamily="34" charset="0"/>
              </a:defRPr>
            </a:lvl1pPr>
          </a:lstStyle>
          <a:p>
            <a:pPr>
              <a:defRPr/>
            </a:pPr>
            <a:endParaRPr lang="es-MX" altLang="es-MX"/>
          </a:p>
        </p:txBody>
      </p:sp>
      <p:sp>
        <p:nvSpPr>
          <p:cNvPr id="3" name="Marcador de fecha 2"/>
          <p:cNvSpPr>
            <a:spLocks noGrp="1"/>
          </p:cNvSpPr>
          <p:nvPr>
            <p:ph type="dt" idx="1"/>
          </p:nvPr>
        </p:nvSpPr>
        <p:spPr>
          <a:xfrm>
            <a:off x="3940175" y="0"/>
            <a:ext cx="3013075" cy="465138"/>
          </a:xfrm>
          <a:prstGeom prst="rect">
            <a:avLst/>
          </a:prstGeom>
        </p:spPr>
        <p:txBody>
          <a:bodyPr vert="horz" wrap="square" lIns="92930" tIns="46465" rIns="92930" bIns="46465"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AFB4DDF4-749D-44DE-800F-B955916F55F3}" type="datetimeFigureOut">
              <a:rPr lang="es-ES_tradnl" altLang="es-MX"/>
              <a:pPr>
                <a:defRPr/>
              </a:pPr>
              <a:t>25/07/2018</a:t>
            </a:fld>
            <a:endParaRPr lang="es-ES_tradnl" altLang="es-MX"/>
          </a:p>
        </p:txBody>
      </p:sp>
      <p:sp>
        <p:nvSpPr>
          <p:cNvPr id="4" name="Marcador de imagen de diapositiva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pPr lvl="0"/>
            <a:endParaRPr lang="es-ES_tradnl" noProof="0"/>
          </a:p>
        </p:txBody>
      </p:sp>
      <p:sp>
        <p:nvSpPr>
          <p:cNvPr id="5" name="Marcador de notas 4"/>
          <p:cNvSpPr>
            <a:spLocks noGrp="1"/>
          </p:cNvSpPr>
          <p:nvPr>
            <p:ph type="body" sz="quarter" idx="3"/>
          </p:nvPr>
        </p:nvSpPr>
        <p:spPr>
          <a:xfrm>
            <a:off x="695325" y="4421188"/>
            <a:ext cx="5564188" cy="4189412"/>
          </a:xfrm>
          <a:prstGeom prst="rect">
            <a:avLst/>
          </a:prstGeom>
        </p:spPr>
        <p:txBody>
          <a:bodyPr vert="horz" lIns="92930" tIns="46465" rIns="92930" bIns="46465" rtlCol="0">
            <a:normAutofit/>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6" name="Marcador de pie de página 5"/>
          <p:cNvSpPr>
            <a:spLocks noGrp="1"/>
          </p:cNvSpPr>
          <p:nvPr>
            <p:ph type="ftr" sz="quarter" idx="4"/>
          </p:nvPr>
        </p:nvSpPr>
        <p:spPr>
          <a:xfrm>
            <a:off x="0" y="8842375"/>
            <a:ext cx="3013075" cy="465138"/>
          </a:xfrm>
          <a:prstGeom prst="rect">
            <a:avLst/>
          </a:prstGeom>
        </p:spPr>
        <p:txBody>
          <a:bodyPr vert="horz" wrap="square" lIns="92930" tIns="46465" rIns="92930" bIns="46465" numCol="1" anchor="b" anchorCtr="0" compatLnSpc="1">
            <a:prstTxWarp prst="textNoShape">
              <a:avLst/>
            </a:prstTxWarp>
          </a:bodyPr>
          <a:lstStyle>
            <a:lvl1pPr eaLnBrk="1" hangingPunct="1">
              <a:defRPr sz="1200">
                <a:cs typeface="Arial" panose="020B0604020202020204" pitchFamily="34" charset="0"/>
              </a:defRPr>
            </a:lvl1pPr>
          </a:lstStyle>
          <a:p>
            <a:pPr>
              <a:defRPr/>
            </a:pPr>
            <a:endParaRPr lang="es-MX" altLang="es-MX"/>
          </a:p>
        </p:txBody>
      </p:sp>
      <p:sp>
        <p:nvSpPr>
          <p:cNvPr id="7" name="Marcador de número de diapositiva 6"/>
          <p:cNvSpPr>
            <a:spLocks noGrp="1"/>
          </p:cNvSpPr>
          <p:nvPr>
            <p:ph type="sldNum" sz="quarter" idx="5"/>
          </p:nvPr>
        </p:nvSpPr>
        <p:spPr>
          <a:xfrm>
            <a:off x="3940175" y="8842375"/>
            <a:ext cx="3013075"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fld id="{492577D2-95B0-41A5-80B6-D766A4286AFD}" type="slidenum">
              <a:rPr lang="es-ES_tradnl" altLang="es-MX"/>
              <a:pPr/>
              <a:t>‹Nº›</a:t>
            </a:fld>
            <a:endParaRPr lang="es-ES_tradnl" altLang="es-MX"/>
          </a:p>
        </p:txBody>
      </p:sp>
    </p:spTree>
    <p:extLst>
      <p:ext uri="{BB962C8B-B14F-4D97-AF65-F5344CB8AC3E}">
        <p14:creationId xmlns:p14="http://schemas.microsoft.com/office/powerpoint/2010/main" val="30673633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92577D2-95B0-41A5-80B6-D766A4286AFD}" type="slidenum">
              <a:rPr lang="es-ES_tradnl" altLang="es-MX" smtClean="0"/>
              <a:pPr/>
              <a:t>28</a:t>
            </a:fld>
            <a:endParaRPr lang="es-ES_tradnl" altLang="es-MX"/>
          </a:p>
        </p:txBody>
      </p:sp>
    </p:spTree>
    <p:extLst>
      <p:ext uri="{BB962C8B-B14F-4D97-AF65-F5344CB8AC3E}">
        <p14:creationId xmlns:p14="http://schemas.microsoft.com/office/powerpoint/2010/main" val="331047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CBD61838-842D-4781-AAB3-62DAB7CC2A92}" type="datetimeFigureOut">
              <a:rPr lang="es-ES_tradnl" altLang="es-MX"/>
              <a:pPr>
                <a:defRPr/>
              </a:pPr>
              <a:t>25/07/2018</a:t>
            </a:fld>
            <a:endParaRPr lang="es-ES_tradnl" altLang="es-MX"/>
          </a:p>
        </p:txBody>
      </p:sp>
      <p:sp>
        <p:nvSpPr>
          <p:cNvPr id="5" name="4 Marcador de pie de página"/>
          <p:cNvSpPr>
            <a:spLocks noGrp="1"/>
          </p:cNvSpPr>
          <p:nvPr>
            <p:ph type="ftr" sz="quarter" idx="11"/>
          </p:nvPr>
        </p:nvSpPr>
        <p:spPr/>
        <p:txBody>
          <a:bodyPr/>
          <a:lstStyle>
            <a:lvl1pPr>
              <a:defRPr/>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a:lvl1pPr>
          </a:lstStyle>
          <a:p>
            <a:fld id="{3EBBD6A7-94D1-4782-A966-97E7BEB4837C}" type="slidenum">
              <a:rPr lang="es-ES_tradnl" altLang="es-MX"/>
              <a:pPr/>
              <a:t>‹Nº›</a:t>
            </a:fld>
            <a:endParaRPr lang="es-ES_tradnl" alt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B79F53FD-E126-4A9E-B5E2-5378CEC60138}" type="datetimeFigureOut">
              <a:rPr lang="es-ES_tradnl" altLang="es-MX"/>
              <a:pPr>
                <a:defRPr/>
              </a:pPr>
              <a:t>25/07/2018</a:t>
            </a:fld>
            <a:endParaRPr lang="es-ES_tradnl" altLang="es-MX"/>
          </a:p>
        </p:txBody>
      </p:sp>
      <p:sp>
        <p:nvSpPr>
          <p:cNvPr id="5" name="4 Marcador de pie de página"/>
          <p:cNvSpPr>
            <a:spLocks noGrp="1"/>
          </p:cNvSpPr>
          <p:nvPr>
            <p:ph type="ftr" sz="quarter" idx="11"/>
          </p:nvPr>
        </p:nvSpPr>
        <p:spPr/>
        <p:txBody>
          <a:bodyPr/>
          <a:lstStyle>
            <a:lvl1pPr>
              <a:defRPr/>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a:lvl1pPr>
          </a:lstStyle>
          <a:p>
            <a:fld id="{77730A6B-5CCE-4551-843A-116DEAF7E36F}" type="slidenum">
              <a:rPr lang="es-ES_tradnl" altLang="es-MX"/>
              <a:pPr/>
              <a:t>‹Nº›</a:t>
            </a:fld>
            <a:endParaRPr lang="es-ES_tradnl" alt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E912FB21-6F53-4D8D-85D6-11433D3574FD}" type="datetimeFigureOut">
              <a:rPr lang="es-ES_tradnl" altLang="es-MX"/>
              <a:pPr>
                <a:defRPr/>
              </a:pPr>
              <a:t>25/07/2018</a:t>
            </a:fld>
            <a:endParaRPr lang="es-ES_tradnl" altLang="es-MX"/>
          </a:p>
        </p:txBody>
      </p:sp>
      <p:sp>
        <p:nvSpPr>
          <p:cNvPr id="5" name="4 Marcador de pie de página"/>
          <p:cNvSpPr>
            <a:spLocks noGrp="1"/>
          </p:cNvSpPr>
          <p:nvPr>
            <p:ph type="ftr" sz="quarter" idx="11"/>
          </p:nvPr>
        </p:nvSpPr>
        <p:spPr/>
        <p:txBody>
          <a:bodyPr/>
          <a:lstStyle>
            <a:lvl1pPr>
              <a:defRPr/>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a:lvl1pPr>
          </a:lstStyle>
          <a:p>
            <a:fld id="{3732EB81-EFA4-49AE-A924-1A6E0681B601}" type="slidenum">
              <a:rPr lang="es-ES_tradnl" altLang="es-MX"/>
              <a:pPr/>
              <a:t>‹Nº›</a:t>
            </a:fld>
            <a:endParaRPr lang="es-ES_tradnl" alt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fld id="{804EE64D-047A-4E47-AF5E-16ACF640859B}" type="datetimeFigureOut">
              <a:rPr lang="es-ES_tradnl" altLang="es-MX"/>
              <a:pPr>
                <a:defRPr/>
              </a:pPr>
              <a:t>25/07/2018</a:t>
            </a:fld>
            <a:endParaRPr lang="es-ES_tradnl" altLang="es-MX"/>
          </a:p>
        </p:txBody>
      </p:sp>
      <p:sp>
        <p:nvSpPr>
          <p:cNvPr id="5" name="4 Marcador de pie de página"/>
          <p:cNvSpPr>
            <a:spLocks noGrp="1"/>
          </p:cNvSpPr>
          <p:nvPr>
            <p:ph type="ftr" sz="quarter" idx="11"/>
          </p:nvPr>
        </p:nvSpPr>
        <p:spPr/>
        <p:txBody>
          <a:bodyPr/>
          <a:lstStyle>
            <a:lvl1pPr>
              <a:defRPr/>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a:lvl1pPr>
          </a:lstStyle>
          <a:p>
            <a:fld id="{A5C910C3-A6D5-4710-A6CC-22920F575D68}" type="slidenum">
              <a:rPr lang="es-ES_tradnl" altLang="es-MX"/>
              <a:pPr/>
              <a:t>‹Nº›</a:t>
            </a:fld>
            <a:endParaRPr lang="es-ES_tradnl" alt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93D709B-760B-432D-95F9-E345CD4BF09F}" type="datetimeFigureOut">
              <a:rPr lang="es-ES_tradnl" altLang="es-MX"/>
              <a:pPr>
                <a:defRPr/>
              </a:pPr>
              <a:t>25/07/2018</a:t>
            </a:fld>
            <a:endParaRPr lang="es-ES_tradnl" altLang="es-MX"/>
          </a:p>
        </p:txBody>
      </p:sp>
      <p:sp>
        <p:nvSpPr>
          <p:cNvPr id="5" name="4 Marcador de pie de página"/>
          <p:cNvSpPr>
            <a:spLocks noGrp="1"/>
          </p:cNvSpPr>
          <p:nvPr>
            <p:ph type="ftr" sz="quarter" idx="11"/>
          </p:nvPr>
        </p:nvSpPr>
        <p:spPr/>
        <p:txBody>
          <a:bodyPr/>
          <a:lstStyle>
            <a:lvl1pPr>
              <a:defRPr/>
            </a:lvl1pPr>
          </a:lstStyle>
          <a:p>
            <a:pPr>
              <a:defRPr/>
            </a:pPr>
            <a:endParaRPr lang="es-MX" altLang="es-MX"/>
          </a:p>
        </p:txBody>
      </p:sp>
      <p:sp>
        <p:nvSpPr>
          <p:cNvPr id="6" name="5 Marcador de número de diapositiva"/>
          <p:cNvSpPr>
            <a:spLocks noGrp="1"/>
          </p:cNvSpPr>
          <p:nvPr>
            <p:ph type="sldNum" sz="quarter" idx="12"/>
          </p:nvPr>
        </p:nvSpPr>
        <p:spPr/>
        <p:txBody>
          <a:bodyPr/>
          <a:lstStyle>
            <a:lvl1pPr>
              <a:defRPr/>
            </a:lvl1pPr>
          </a:lstStyle>
          <a:p>
            <a:fld id="{BCBCD6C0-4ECF-4DC0-B6B7-ADE4805A7A5E}" type="slidenum">
              <a:rPr lang="es-ES_tradnl" altLang="es-MX"/>
              <a:pPr/>
              <a:t>‹Nº›</a:t>
            </a:fld>
            <a:endParaRPr lang="es-ES_tradnl" alt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fld id="{2F425A38-90BD-49DF-9C3C-352D05002732}" type="datetimeFigureOut">
              <a:rPr lang="es-ES_tradnl" altLang="es-MX"/>
              <a:pPr>
                <a:defRPr/>
              </a:pPr>
              <a:t>25/07/2018</a:t>
            </a:fld>
            <a:endParaRPr lang="es-ES_tradnl" altLang="es-MX"/>
          </a:p>
        </p:txBody>
      </p:sp>
      <p:sp>
        <p:nvSpPr>
          <p:cNvPr id="6" name="4 Marcador de pie de página"/>
          <p:cNvSpPr>
            <a:spLocks noGrp="1"/>
          </p:cNvSpPr>
          <p:nvPr>
            <p:ph type="ftr" sz="quarter" idx="11"/>
          </p:nvPr>
        </p:nvSpPr>
        <p:spPr/>
        <p:txBody>
          <a:bodyPr/>
          <a:lstStyle>
            <a:lvl1pPr>
              <a:defRPr/>
            </a:lvl1pPr>
          </a:lstStyle>
          <a:p>
            <a:pPr>
              <a:defRPr/>
            </a:pPr>
            <a:endParaRPr lang="es-MX" altLang="es-MX"/>
          </a:p>
        </p:txBody>
      </p:sp>
      <p:sp>
        <p:nvSpPr>
          <p:cNvPr id="7" name="5 Marcador de número de diapositiva"/>
          <p:cNvSpPr>
            <a:spLocks noGrp="1"/>
          </p:cNvSpPr>
          <p:nvPr>
            <p:ph type="sldNum" sz="quarter" idx="12"/>
          </p:nvPr>
        </p:nvSpPr>
        <p:spPr/>
        <p:txBody>
          <a:bodyPr/>
          <a:lstStyle>
            <a:lvl1pPr>
              <a:defRPr/>
            </a:lvl1pPr>
          </a:lstStyle>
          <a:p>
            <a:fld id="{070A796B-A6D6-4665-A1A8-CF4976C6F402}" type="slidenum">
              <a:rPr lang="es-ES_tradnl" altLang="es-MX"/>
              <a:pPr/>
              <a:t>‹Nº›</a:t>
            </a:fld>
            <a:endParaRPr lang="es-ES_tradnl" alt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fld id="{0E5F7F3E-BFD4-447C-89F5-9C01074A7DC7}" type="datetimeFigureOut">
              <a:rPr lang="es-ES_tradnl" altLang="es-MX"/>
              <a:pPr>
                <a:defRPr/>
              </a:pPr>
              <a:t>25/07/2018</a:t>
            </a:fld>
            <a:endParaRPr lang="es-ES_tradnl" altLang="es-MX"/>
          </a:p>
        </p:txBody>
      </p:sp>
      <p:sp>
        <p:nvSpPr>
          <p:cNvPr id="8" name="4 Marcador de pie de página"/>
          <p:cNvSpPr>
            <a:spLocks noGrp="1"/>
          </p:cNvSpPr>
          <p:nvPr>
            <p:ph type="ftr" sz="quarter" idx="11"/>
          </p:nvPr>
        </p:nvSpPr>
        <p:spPr/>
        <p:txBody>
          <a:bodyPr/>
          <a:lstStyle>
            <a:lvl1pPr>
              <a:defRPr/>
            </a:lvl1pPr>
          </a:lstStyle>
          <a:p>
            <a:pPr>
              <a:defRPr/>
            </a:pPr>
            <a:endParaRPr lang="es-MX" altLang="es-MX"/>
          </a:p>
        </p:txBody>
      </p:sp>
      <p:sp>
        <p:nvSpPr>
          <p:cNvPr id="9" name="5 Marcador de número de diapositiva"/>
          <p:cNvSpPr>
            <a:spLocks noGrp="1"/>
          </p:cNvSpPr>
          <p:nvPr>
            <p:ph type="sldNum" sz="quarter" idx="12"/>
          </p:nvPr>
        </p:nvSpPr>
        <p:spPr/>
        <p:txBody>
          <a:bodyPr/>
          <a:lstStyle>
            <a:lvl1pPr>
              <a:defRPr/>
            </a:lvl1pPr>
          </a:lstStyle>
          <a:p>
            <a:fld id="{39C8FFB9-D1F9-4B9C-BBBA-81715A4D0D71}" type="slidenum">
              <a:rPr lang="es-ES_tradnl" altLang="es-MX"/>
              <a:pPr/>
              <a:t>‹Nº›</a:t>
            </a:fld>
            <a:endParaRPr lang="es-ES_tradnl" alt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2CE9E1B4-CB12-4CA9-AC48-9ABF08E35427}" type="datetimeFigureOut">
              <a:rPr lang="es-ES_tradnl" altLang="es-MX"/>
              <a:pPr>
                <a:defRPr/>
              </a:pPr>
              <a:t>25/07/2018</a:t>
            </a:fld>
            <a:endParaRPr lang="es-ES_tradnl" altLang="es-MX"/>
          </a:p>
        </p:txBody>
      </p:sp>
      <p:sp>
        <p:nvSpPr>
          <p:cNvPr id="4" name="4 Marcador de pie de página"/>
          <p:cNvSpPr>
            <a:spLocks noGrp="1"/>
          </p:cNvSpPr>
          <p:nvPr>
            <p:ph type="ftr" sz="quarter" idx="11"/>
          </p:nvPr>
        </p:nvSpPr>
        <p:spPr/>
        <p:txBody>
          <a:bodyPr/>
          <a:lstStyle>
            <a:lvl1pPr>
              <a:defRPr/>
            </a:lvl1pPr>
          </a:lstStyle>
          <a:p>
            <a:pPr>
              <a:defRPr/>
            </a:pPr>
            <a:endParaRPr lang="es-MX" altLang="es-MX"/>
          </a:p>
        </p:txBody>
      </p:sp>
      <p:sp>
        <p:nvSpPr>
          <p:cNvPr id="5" name="5 Marcador de número de diapositiva"/>
          <p:cNvSpPr>
            <a:spLocks noGrp="1"/>
          </p:cNvSpPr>
          <p:nvPr>
            <p:ph type="sldNum" sz="quarter" idx="12"/>
          </p:nvPr>
        </p:nvSpPr>
        <p:spPr/>
        <p:txBody>
          <a:bodyPr/>
          <a:lstStyle>
            <a:lvl1pPr>
              <a:defRPr/>
            </a:lvl1pPr>
          </a:lstStyle>
          <a:p>
            <a:fld id="{C6576DDA-7827-4F62-9AC5-A7242207335B}" type="slidenum">
              <a:rPr lang="es-ES_tradnl" altLang="es-MX"/>
              <a:pPr/>
              <a:t>‹Nº›</a:t>
            </a:fld>
            <a:endParaRPr lang="es-ES_tradnl" alt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75D2E80-9C72-4E8A-B4F1-C2B5313E8539}" type="datetimeFigureOut">
              <a:rPr lang="es-ES_tradnl" altLang="es-MX"/>
              <a:pPr>
                <a:defRPr/>
              </a:pPr>
              <a:t>25/07/2018</a:t>
            </a:fld>
            <a:endParaRPr lang="es-ES_tradnl" altLang="es-MX"/>
          </a:p>
        </p:txBody>
      </p:sp>
      <p:sp>
        <p:nvSpPr>
          <p:cNvPr id="3" name="4 Marcador de pie de página"/>
          <p:cNvSpPr>
            <a:spLocks noGrp="1"/>
          </p:cNvSpPr>
          <p:nvPr>
            <p:ph type="ftr" sz="quarter" idx="11"/>
          </p:nvPr>
        </p:nvSpPr>
        <p:spPr/>
        <p:txBody>
          <a:bodyPr/>
          <a:lstStyle>
            <a:lvl1pPr>
              <a:defRPr/>
            </a:lvl1pPr>
          </a:lstStyle>
          <a:p>
            <a:pPr>
              <a:defRPr/>
            </a:pPr>
            <a:endParaRPr lang="es-MX" altLang="es-MX"/>
          </a:p>
        </p:txBody>
      </p:sp>
      <p:sp>
        <p:nvSpPr>
          <p:cNvPr id="4" name="5 Marcador de número de diapositiva"/>
          <p:cNvSpPr>
            <a:spLocks noGrp="1"/>
          </p:cNvSpPr>
          <p:nvPr>
            <p:ph type="sldNum" sz="quarter" idx="12"/>
          </p:nvPr>
        </p:nvSpPr>
        <p:spPr/>
        <p:txBody>
          <a:bodyPr/>
          <a:lstStyle>
            <a:lvl1pPr>
              <a:defRPr/>
            </a:lvl1pPr>
          </a:lstStyle>
          <a:p>
            <a:fld id="{A6397B23-367E-4074-9A1D-2DDCB868CBB9}" type="slidenum">
              <a:rPr lang="es-ES_tradnl" altLang="es-MX"/>
              <a:pPr/>
              <a:t>‹Nº›</a:t>
            </a:fld>
            <a:endParaRPr lang="es-ES_tradnl" alt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31DF796-7E7A-4D17-B358-FA1A06F3DED3}" type="datetimeFigureOut">
              <a:rPr lang="es-ES_tradnl" altLang="es-MX"/>
              <a:pPr>
                <a:defRPr/>
              </a:pPr>
              <a:t>25/07/2018</a:t>
            </a:fld>
            <a:endParaRPr lang="es-ES_tradnl" altLang="es-MX"/>
          </a:p>
        </p:txBody>
      </p:sp>
      <p:sp>
        <p:nvSpPr>
          <p:cNvPr id="6" name="4 Marcador de pie de página"/>
          <p:cNvSpPr>
            <a:spLocks noGrp="1"/>
          </p:cNvSpPr>
          <p:nvPr>
            <p:ph type="ftr" sz="quarter" idx="11"/>
          </p:nvPr>
        </p:nvSpPr>
        <p:spPr/>
        <p:txBody>
          <a:bodyPr/>
          <a:lstStyle>
            <a:lvl1pPr>
              <a:defRPr/>
            </a:lvl1pPr>
          </a:lstStyle>
          <a:p>
            <a:pPr>
              <a:defRPr/>
            </a:pPr>
            <a:endParaRPr lang="es-MX" altLang="es-MX"/>
          </a:p>
        </p:txBody>
      </p:sp>
      <p:sp>
        <p:nvSpPr>
          <p:cNvPr id="7" name="5 Marcador de número de diapositiva"/>
          <p:cNvSpPr>
            <a:spLocks noGrp="1"/>
          </p:cNvSpPr>
          <p:nvPr>
            <p:ph type="sldNum" sz="quarter" idx="12"/>
          </p:nvPr>
        </p:nvSpPr>
        <p:spPr/>
        <p:txBody>
          <a:bodyPr/>
          <a:lstStyle>
            <a:lvl1pPr>
              <a:defRPr/>
            </a:lvl1pPr>
          </a:lstStyle>
          <a:p>
            <a:fld id="{A8D538B5-FF1C-44D8-88A1-276B3209A654}" type="slidenum">
              <a:rPr lang="es-ES_tradnl" altLang="es-MX"/>
              <a:pPr/>
              <a:t>‹Nº›</a:t>
            </a:fld>
            <a:endParaRPr lang="es-ES_tradnl" alt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2971DDB-DA12-4135-A418-B692E8677C1C}" type="datetimeFigureOut">
              <a:rPr lang="es-ES_tradnl" altLang="es-MX"/>
              <a:pPr>
                <a:defRPr/>
              </a:pPr>
              <a:t>25/07/2018</a:t>
            </a:fld>
            <a:endParaRPr lang="es-ES_tradnl" altLang="es-MX"/>
          </a:p>
        </p:txBody>
      </p:sp>
      <p:sp>
        <p:nvSpPr>
          <p:cNvPr id="6" name="4 Marcador de pie de página"/>
          <p:cNvSpPr>
            <a:spLocks noGrp="1"/>
          </p:cNvSpPr>
          <p:nvPr>
            <p:ph type="ftr" sz="quarter" idx="11"/>
          </p:nvPr>
        </p:nvSpPr>
        <p:spPr/>
        <p:txBody>
          <a:bodyPr/>
          <a:lstStyle>
            <a:lvl1pPr>
              <a:defRPr/>
            </a:lvl1pPr>
          </a:lstStyle>
          <a:p>
            <a:pPr>
              <a:defRPr/>
            </a:pPr>
            <a:endParaRPr lang="es-MX" altLang="es-MX"/>
          </a:p>
        </p:txBody>
      </p:sp>
      <p:sp>
        <p:nvSpPr>
          <p:cNvPr id="7" name="5 Marcador de número de diapositiva"/>
          <p:cNvSpPr>
            <a:spLocks noGrp="1"/>
          </p:cNvSpPr>
          <p:nvPr>
            <p:ph type="sldNum" sz="quarter" idx="12"/>
          </p:nvPr>
        </p:nvSpPr>
        <p:spPr/>
        <p:txBody>
          <a:bodyPr/>
          <a:lstStyle>
            <a:lvl1pPr>
              <a:defRPr/>
            </a:lvl1pPr>
          </a:lstStyle>
          <a:p>
            <a:fld id="{1F20E44F-9E44-46BA-A1FB-F19502A299BB}" type="slidenum">
              <a:rPr lang="es-ES_tradnl" altLang="es-MX"/>
              <a:pPr/>
              <a:t>‹Nº›</a:t>
            </a:fld>
            <a:endParaRPr lang="es-ES_tradnl" alt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panose="020B0604020202020204" pitchFamily="34" charset="0"/>
              </a:defRPr>
            </a:lvl1pPr>
          </a:lstStyle>
          <a:p>
            <a:pPr>
              <a:defRPr/>
            </a:pPr>
            <a:fld id="{BB700944-BF5B-4F93-9DB5-0E527E954F8D}" type="datetimeFigureOut">
              <a:rPr lang="es-ES_tradnl" altLang="es-MX"/>
              <a:pPr>
                <a:defRPr/>
              </a:pPr>
              <a:t>25/07/2018</a:t>
            </a:fld>
            <a:endParaRPr lang="es-ES_tradnl" alt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panose="020B0604020202020204" pitchFamily="34" charset="0"/>
              </a:defRPr>
            </a:lvl1pPr>
          </a:lstStyle>
          <a:p>
            <a:pPr>
              <a:defRPr/>
            </a:pPr>
            <a:endParaRPr lang="es-MX" alt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CAFAE36-FC16-42B4-9A1D-53EF3A7BD08F}" type="slidenum">
              <a:rPr lang="es-ES_tradnl" altLang="es-MX"/>
              <a:pPr/>
              <a:t>‹Nº›</a:t>
            </a:fld>
            <a:endParaRPr lang="es-ES_tradnl" altLang="es-MX"/>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amjmed.com/issue/S0002-9343(18)X0005-9"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ángulo 1"/>
          <p:cNvSpPr>
            <a:spLocks noChangeArrowheads="1"/>
          </p:cNvSpPr>
          <p:nvPr/>
        </p:nvSpPr>
        <p:spPr bwMode="auto">
          <a:xfrm>
            <a:off x="4192674" y="4202113"/>
            <a:ext cx="45719" cy="646331"/>
          </a:xfrm>
          <a:prstGeom prst="rect">
            <a:avLst/>
          </a:prstGeom>
          <a:noFill/>
          <a:ln w="9525">
            <a:noFill/>
            <a:miter lim="800000"/>
            <a:headEnd/>
            <a:tailEnd/>
          </a:ln>
        </p:spPr>
        <p:txBody>
          <a:bodyPr wrap="square">
            <a:spAutoFit/>
          </a:bodyPr>
          <a:lstStyle/>
          <a:p>
            <a:pPr algn="ctr" eaLnBrk="1" hangingPunct="1"/>
            <a:r>
              <a:rPr lang="es-ES_tradnl" altLang="es-MX" sz="3600" i="1" dirty="0" smtClean="0">
                <a:latin typeface="Brush Script MT Italic"/>
                <a:ea typeface="Brush Script MT Italic"/>
                <a:cs typeface="Brush Script MT Italic"/>
              </a:rPr>
              <a:t>  </a:t>
            </a:r>
            <a:endParaRPr lang="es-ES_tradnl" altLang="es-MX" sz="3600" i="1" dirty="0">
              <a:latin typeface="Brush Script MT Italic"/>
              <a:ea typeface="Brush Script MT Italic"/>
              <a:cs typeface="Brush Script MT Italic"/>
            </a:endParaRPr>
          </a:p>
        </p:txBody>
      </p:sp>
      <p:pic>
        <p:nvPicPr>
          <p:cNvPr id="3" name="Imagen 2"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2308860" y="594360"/>
            <a:ext cx="4617720" cy="5737860"/>
          </a:xfrm>
          <a:prstGeom prst="rect">
            <a:avLst/>
          </a:prstGeom>
          <a:noFill/>
          <a:ln>
            <a:noFill/>
          </a:ln>
        </p:spPr>
      </p:pic>
    </p:spTree>
    <p:extLst>
      <p:ext uri="{BB962C8B-B14F-4D97-AF65-F5344CB8AC3E}">
        <p14:creationId xmlns:p14="http://schemas.microsoft.com/office/powerpoint/2010/main" val="19466537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7" y="169863"/>
            <a:ext cx="7319963" cy="1268412"/>
          </a:xfrm>
          <a:solidFill>
            <a:srgbClr val="FFC000"/>
          </a:solidFill>
        </p:spPr>
        <p:txBody>
          <a:bodyPr/>
          <a:lstStyle/>
          <a:p>
            <a:r>
              <a:rPr lang="es-MX" sz="3200" b="1" dirty="0">
                <a:solidFill>
                  <a:schemeClr val="tx1">
                    <a:lumMod val="95000"/>
                    <a:lumOff val="5000"/>
                  </a:schemeClr>
                </a:solidFill>
              </a:rPr>
              <a:t>TRATAMIENTO EN URGENCIAS DEL PACIENTE CON  STEMI</a:t>
            </a:r>
            <a:endParaRPr lang="es-MX" altLang="es-MX" sz="3200" b="1" dirty="0"/>
          </a:p>
        </p:txBody>
      </p:sp>
      <p:sp>
        <p:nvSpPr>
          <p:cNvPr id="5" name="Subtítulo 4"/>
          <p:cNvSpPr>
            <a:spLocks noGrp="1"/>
          </p:cNvSpPr>
          <p:nvPr>
            <p:ph type="subTitle" idx="1"/>
          </p:nvPr>
        </p:nvSpPr>
        <p:spPr>
          <a:xfrm>
            <a:off x="1208088" y="1454150"/>
            <a:ext cx="7319962" cy="4896954"/>
          </a:xfrm>
          <a:solidFill>
            <a:srgbClr val="002060"/>
          </a:solidFill>
        </p:spPr>
        <p:txBody>
          <a:bodyPr/>
          <a:lstStyle/>
          <a:p>
            <a:pPr algn="l">
              <a:defRPr/>
            </a:pPr>
            <a:r>
              <a:rPr lang="es-MX" dirty="0" err="1">
                <a:solidFill>
                  <a:schemeClr val="bg1">
                    <a:lumMod val="85000"/>
                  </a:schemeClr>
                </a:solidFill>
              </a:rPr>
              <a:t>Oxygen</a:t>
            </a:r>
            <a:r>
              <a:rPr lang="es-MX" dirty="0">
                <a:solidFill>
                  <a:schemeClr val="bg1">
                    <a:lumMod val="85000"/>
                  </a:schemeClr>
                </a:solidFill>
              </a:rPr>
              <a:t> </a:t>
            </a:r>
            <a:r>
              <a:rPr lang="es-MX" dirty="0" err="1">
                <a:solidFill>
                  <a:schemeClr val="bg1">
                    <a:lumMod val="85000"/>
                  </a:schemeClr>
                </a:solidFill>
              </a:rPr>
              <a:t>Therapy</a:t>
            </a:r>
            <a:r>
              <a:rPr lang="es-MX" dirty="0">
                <a:solidFill>
                  <a:schemeClr val="bg1">
                    <a:lumMod val="85000"/>
                  </a:schemeClr>
                </a:solidFill>
              </a:rPr>
              <a:t> in </a:t>
            </a:r>
            <a:r>
              <a:rPr lang="es-MX" dirty="0" err="1">
                <a:solidFill>
                  <a:schemeClr val="bg1">
                    <a:lumMod val="85000"/>
                  </a:schemeClr>
                </a:solidFill>
              </a:rPr>
              <a:t>Patients</a:t>
            </a:r>
            <a:r>
              <a:rPr lang="es-MX" dirty="0">
                <a:solidFill>
                  <a:schemeClr val="bg1">
                    <a:lumMod val="85000"/>
                  </a:schemeClr>
                </a:solidFill>
              </a:rPr>
              <a:t> </a:t>
            </a:r>
            <a:r>
              <a:rPr lang="es-MX" dirty="0" err="1">
                <a:solidFill>
                  <a:schemeClr val="bg1">
                    <a:lumMod val="85000"/>
                  </a:schemeClr>
                </a:solidFill>
              </a:rPr>
              <a:t>with</a:t>
            </a:r>
            <a:r>
              <a:rPr lang="es-MX" dirty="0">
                <a:solidFill>
                  <a:schemeClr val="bg1">
                    <a:lumMod val="85000"/>
                  </a:schemeClr>
                </a:solidFill>
              </a:rPr>
              <a:t> </a:t>
            </a:r>
            <a:r>
              <a:rPr lang="es-MX" dirty="0" err="1">
                <a:solidFill>
                  <a:schemeClr val="bg1">
                    <a:lumMod val="85000"/>
                  </a:schemeClr>
                </a:solidFill>
              </a:rPr>
              <a:t>Acute</a:t>
            </a:r>
            <a:r>
              <a:rPr lang="es-MX" dirty="0">
                <a:solidFill>
                  <a:schemeClr val="bg1">
                    <a:lumMod val="85000"/>
                  </a:schemeClr>
                </a:solidFill>
              </a:rPr>
              <a:t> </a:t>
            </a:r>
            <a:r>
              <a:rPr lang="es-MX" dirty="0" err="1">
                <a:solidFill>
                  <a:schemeClr val="bg1">
                    <a:lumMod val="85000"/>
                  </a:schemeClr>
                </a:solidFill>
              </a:rPr>
              <a:t>Myocardial</a:t>
            </a:r>
            <a:r>
              <a:rPr lang="es-MX" dirty="0">
                <a:solidFill>
                  <a:schemeClr val="bg1">
                    <a:lumMod val="85000"/>
                  </a:schemeClr>
                </a:solidFill>
              </a:rPr>
              <a:t> </a:t>
            </a:r>
            <a:r>
              <a:rPr lang="es-MX" dirty="0" err="1">
                <a:solidFill>
                  <a:schemeClr val="bg1">
                    <a:lumMod val="85000"/>
                  </a:schemeClr>
                </a:solidFill>
              </a:rPr>
              <a:t>Infarction</a:t>
            </a:r>
            <a:r>
              <a:rPr lang="es-MX" dirty="0">
                <a:solidFill>
                  <a:schemeClr val="bg1">
                    <a:lumMod val="85000"/>
                  </a:schemeClr>
                </a:solidFill>
              </a:rPr>
              <a:t>: A </a:t>
            </a:r>
            <a:r>
              <a:rPr lang="es-MX" dirty="0" err="1">
                <a:solidFill>
                  <a:schemeClr val="bg1">
                    <a:lumMod val="85000"/>
                  </a:schemeClr>
                </a:solidFill>
              </a:rPr>
              <a:t>Systemic</a:t>
            </a:r>
            <a:r>
              <a:rPr lang="es-MX" dirty="0">
                <a:solidFill>
                  <a:schemeClr val="bg1">
                    <a:lumMod val="85000"/>
                  </a:schemeClr>
                </a:solidFill>
              </a:rPr>
              <a:t> </a:t>
            </a:r>
            <a:r>
              <a:rPr lang="es-MX" dirty="0" err="1">
                <a:solidFill>
                  <a:schemeClr val="bg1">
                    <a:lumMod val="85000"/>
                  </a:schemeClr>
                </a:solidFill>
              </a:rPr>
              <a:t>Review</a:t>
            </a:r>
            <a:r>
              <a:rPr lang="es-MX" dirty="0">
                <a:solidFill>
                  <a:schemeClr val="bg1">
                    <a:lumMod val="85000"/>
                  </a:schemeClr>
                </a:solidFill>
              </a:rPr>
              <a:t> and Meta-</a:t>
            </a:r>
            <a:r>
              <a:rPr lang="es-MX" dirty="0" err="1">
                <a:solidFill>
                  <a:schemeClr val="bg1">
                    <a:lumMod val="85000"/>
                  </a:schemeClr>
                </a:solidFill>
              </a:rPr>
              <a:t>Analysis</a:t>
            </a:r>
            <a:r>
              <a:rPr lang="es-MX" dirty="0">
                <a:solidFill>
                  <a:schemeClr val="bg1">
                    <a:lumMod val="85000"/>
                  </a:schemeClr>
                </a:solidFill>
              </a:rPr>
              <a:t>.</a:t>
            </a:r>
          </a:p>
          <a:p>
            <a:pPr algn="l">
              <a:defRPr/>
            </a:pPr>
            <a:r>
              <a:rPr lang="es-MX" dirty="0">
                <a:solidFill>
                  <a:schemeClr val="bg1">
                    <a:lumMod val="85000"/>
                  </a:schemeClr>
                </a:solidFill>
              </a:rPr>
              <a:t>,Islam Y.</a:t>
            </a:r>
            <a:r>
              <a:rPr lang="es-MX" sz="1200" dirty="0">
                <a:solidFill>
                  <a:schemeClr val="bg1">
                    <a:lumMod val="85000"/>
                  </a:schemeClr>
                </a:solidFill>
              </a:rPr>
              <a:t> </a:t>
            </a:r>
            <a:r>
              <a:rPr lang="es-MX" sz="1400" dirty="0">
                <a:solidFill>
                  <a:schemeClr val="bg1">
                    <a:lumMod val="85000"/>
                  </a:schemeClr>
                </a:solidFill>
              </a:rPr>
              <a:t>Ahmed </a:t>
            </a:r>
            <a:r>
              <a:rPr lang="es-MX" sz="1400" dirty="0" err="1">
                <a:solidFill>
                  <a:schemeClr val="bg1">
                    <a:lumMod val="85000"/>
                  </a:schemeClr>
                </a:solidFill>
              </a:rPr>
              <a:t>Abuzaid</a:t>
            </a:r>
            <a:r>
              <a:rPr lang="es-MX" sz="1400" dirty="0">
                <a:solidFill>
                  <a:schemeClr val="bg1">
                    <a:lumMod val="85000"/>
                  </a:schemeClr>
                </a:solidFill>
              </a:rPr>
              <a:t>, </a:t>
            </a:r>
            <a:r>
              <a:rPr lang="es-MX" sz="1400" dirty="0" err="1">
                <a:solidFill>
                  <a:schemeClr val="bg1">
                    <a:lumMod val="85000"/>
                  </a:schemeClr>
                </a:solidFill>
              </a:rPr>
              <a:t>MD'Correspondence</a:t>
            </a:r>
            <a:r>
              <a:rPr lang="es-MX" sz="1400" dirty="0">
                <a:solidFill>
                  <a:schemeClr val="bg1">
                    <a:lumMod val="85000"/>
                  </a:schemeClr>
                </a:solidFill>
              </a:rPr>
              <a:t> </a:t>
            </a:r>
            <a:r>
              <a:rPr lang="es-MX" sz="1400" dirty="0" err="1">
                <a:solidFill>
                  <a:schemeClr val="bg1">
                    <a:lumMod val="85000"/>
                  </a:schemeClr>
                </a:solidFill>
              </a:rPr>
              <a:t>information</a:t>
            </a:r>
            <a:r>
              <a:rPr lang="es-MX" sz="1400" dirty="0">
                <a:solidFill>
                  <a:schemeClr val="bg1">
                    <a:lumMod val="85000"/>
                  </a:schemeClr>
                </a:solidFill>
              </a:rPr>
              <a:t> </a:t>
            </a:r>
            <a:r>
              <a:rPr lang="es-MX" sz="1400" dirty="0" err="1">
                <a:solidFill>
                  <a:schemeClr val="bg1">
                    <a:lumMod val="85000"/>
                  </a:schemeClr>
                </a:solidFill>
              </a:rPr>
              <a:t>about</a:t>
            </a:r>
            <a:r>
              <a:rPr lang="es-MX" sz="1400" dirty="0">
                <a:solidFill>
                  <a:schemeClr val="bg1">
                    <a:lumMod val="85000"/>
                  </a:schemeClr>
                </a:solidFill>
              </a:rPr>
              <a:t> </a:t>
            </a:r>
            <a:r>
              <a:rPr lang="es-MX" sz="1400" dirty="0" err="1">
                <a:solidFill>
                  <a:schemeClr val="bg1">
                    <a:lumMod val="85000"/>
                  </a:schemeClr>
                </a:solidFill>
              </a:rPr>
              <a:t>the</a:t>
            </a:r>
            <a:r>
              <a:rPr lang="es-MX" sz="1400" dirty="0">
                <a:solidFill>
                  <a:schemeClr val="bg1">
                    <a:lumMod val="85000"/>
                  </a:schemeClr>
                </a:solidFill>
              </a:rPr>
              <a:t> </a:t>
            </a:r>
            <a:r>
              <a:rPr lang="es-MX" sz="1400" dirty="0" err="1">
                <a:solidFill>
                  <a:schemeClr val="bg1">
                    <a:lumMod val="85000"/>
                  </a:schemeClr>
                </a:solidFill>
              </a:rPr>
              <a:t>author</a:t>
            </a:r>
            <a:r>
              <a:rPr lang="es-MX" sz="1400" dirty="0">
                <a:solidFill>
                  <a:schemeClr val="bg1">
                    <a:lumMod val="85000"/>
                  </a:schemeClr>
                </a:solidFill>
              </a:rPr>
              <a:t> MD Ahmed </a:t>
            </a:r>
            <a:r>
              <a:rPr lang="es-MX" sz="1400" dirty="0" err="1">
                <a:solidFill>
                  <a:schemeClr val="bg1">
                    <a:lumMod val="85000"/>
                  </a:schemeClr>
                </a:solidFill>
              </a:rPr>
              <a:t>AbuzaidEmail</a:t>
            </a:r>
            <a:r>
              <a:rPr lang="es-MX" sz="1400" dirty="0">
                <a:solidFill>
                  <a:schemeClr val="bg1">
                    <a:lumMod val="85000"/>
                  </a:schemeClr>
                </a:solidFill>
              </a:rPr>
              <a:t> </a:t>
            </a:r>
            <a:r>
              <a:rPr lang="es-MX" sz="1400" dirty="0" err="1">
                <a:solidFill>
                  <a:schemeClr val="bg1">
                    <a:lumMod val="85000"/>
                  </a:schemeClr>
                </a:solidFill>
              </a:rPr>
              <a:t>the</a:t>
            </a:r>
            <a:r>
              <a:rPr lang="es-MX" sz="1400" dirty="0">
                <a:solidFill>
                  <a:schemeClr val="bg1">
                    <a:lumMod val="85000"/>
                  </a:schemeClr>
                </a:solidFill>
              </a:rPr>
              <a:t> </a:t>
            </a:r>
            <a:r>
              <a:rPr lang="es-MX" sz="1400" dirty="0" err="1">
                <a:solidFill>
                  <a:schemeClr val="bg1">
                    <a:lumMod val="85000"/>
                  </a:schemeClr>
                </a:solidFill>
              </a:rPr>
              <a:t>author</a:t>
            </a:r>
            <a:r>
              <a:rPr lang="es-MX" sz="1400" dirty="0">
                <a:solidFill>
                  <a:schemeClr val="bg1">
                    <a:lumMod val="85000"/>
                  </a:schemeClr>
                </a:solidFill>
              </a:rPr>
              <a:t> MD Ahmed </a:t>
            </a:r>
            <a:r>
              <a:rPr lang="es-MX" sz="1400" dirty="0" err="1">
                <a:solidFill>
                  <a:schemeClr val="bg1">
                    <a:lumMod val="85000"/>
                  </a:schemeClr>
                </a:solidFill>
              </a:rPr>
              <a:t>AbuzaidEmail</a:t>
            </a:r>
            <a:r>
              <a:rPr lang="es-MX" sz="1400" dirty="0">
                <a:solidFill>
                  <a:schemeClr val="bg1">
                    <a:lumMod val="85000"/>
                  </a:schemeClr>
                </a:solidFill>
              </a:rPr>
              <a:t> </a:t>
            </a:r>
            <a:r>
              <a:rPr lang="es-MX" sz="1400" dirty="0" err="1">
                <a:solidFill>
                  <a:schemeClr val="bg1">
                    <a:lumMod val="85000"/>
                  </a:schemeClr>
                </a:solidFill>
              </a:rPr>
              <a:t>the</a:t>
            </a:r>
            <a:r>
              <a:rPr lang="es-MX" sz="1400" dirty="0">
                <a:solidFill>
                  <a:schemeClr val="bg1">
                    <a:lumMod val="85000"/>
                  </a:schemeClr>
                </a:solidFill>
              </a:rPr>
              <a:t> </a:t>
            </a:r>
            <a:r>
              <a:rPr lang="es-MX" sz="1400" dirty="0" err="1">
                <a:solidFill>
                  <a:schemeClr val="bg1">
                    <a:lumMod val="85000"/>
                  </a:schemeClr>
                </a:solidFill>
              </a:rPr>
              <a:t>author</a:t>
            </a:r>
            <a:r>
              <a:rPr lang="es-MX" sz="1400" dirty="0">
                <a:solidFill>
                  <a:schemeClr val="bg1">
                    <a:lumMod val="85000"/>
                  </a:schemeClr>
                </a:solidFill>
              </a:rPr>
              <a:t> MD Ahmed </a:t>
            </a:r>
            <a:r>
              <a:rPr lang="es-MX" sz="1400" dirty="0" err="1">
                <a:solidFill>
                  <a:schemeClr val="bg1">
                    <a:lumMod val="85000"/>
                  </a:schemeClr>
                </a:solidFill>
              </a:rPr>
              <a:t>Abuzaid</a:t>
            </a:r>
            <a:r>
              <a:rPr lang="es-MX" sz="1400" dirty="0">
                <a:solidFill>
                  <a:schemeClr val="bg1">
                    <a:lumMod val="85000"/>
                  </a:schemeClr>
                </a:solidFill>
              </a:rPr>
              <a:t>, Carly </a:t>
            </a:r>
            <a:r>
              <a:rPr lang="es-MX" sz="1400" dirty="0" err="1">
                <a:solidFill>
                  <a:schemeClr val="bg1">
                    <a:lumMod val="85000"/>
                  </a:schemeClr>
                </a:solidFill>
              </a:rPr>
              <a:t>Fabrizio</a:t>
            </a:r>
            <a:r>
              <a:rPr lang="es-MX" sz="1400" dirty="0">
                <a:solidFill>
                  <a:schemeClr val="bg1">
                    <a:lumMod val="85000"/>
                  </a:schemeClr>
                </a:solidFill>
              </a:rPr>
              <a:t>, DO, Kevin </a:t>
            </a:r>
            <a:r>
              <a:rPr lang="es-MX" sz="1400" dirty="0" err="1">
                <a:solidFill>
                  <a:schemeClr val="bg1">
                    <a:lumMod val="85000"/>
                  </a:schemeClr>
                </a:solidFill>
              </a:rPr>
              <a:t>Felpel</a:t>
            </a:r>
            <a:r>
              <a:rPr lang="es-MX" sz="1400" dirty="0">
                <a:solidFill>
                  <a:schemeClr val="bg1">
                    <a:lumMod val="85000"/>
                  </a:schemeClr>
                </a:solidFill>
              </a:rPr>
              <a:t>, MD, </a:t>
            </a:r>
            <a:r>
              <a:rPr lang="es-MX" sz="1400" dirty="0" err="1">
                <a:solidFill>
                  <a:schemeClr val="bg1">
                    <a:lumMod val="85000"/>
                  </a:schemeClr>
                </a:solidFill>
              </a:rPr>
              <a:t>Haitham</a:t>
            </a:r>
            <a:r>
              <a:rPr lang="es-MX" sz="1400" dirty="0">
                <a:solidFill>
                  <a:schemeClr val="bg1">
                    <a:lumMod val="85000"/>
                  </a:schemeClr>
                </a:solidFill>
              </a:rPr>
              <a:t> S. Al </a:t>
            </a:r>
            <a:r>
              <a:rPr lang="es-MX" sz="1400" dirty="0" err="1">
                <a:solidFill>
                  <a:schemeClr val="bg1">
                    <a:lumMod val="85000"/>
                  </a:schemeClr>
                </a:solidFill>
              </a:rPr>
              <a:t>Ashry</a:t>
            </a:r>
            <a:r>
              <a:rPr lang="es-MX" sz="1400" dirty="0">
                <a:solidFill>
                  <a:schemeClr val="bg1">
                    <a:lumMod val="85000"/>
                  </a:schemeClr>
                </a:solidFill>
              </a:rPr>
              <a:t>, MD, </a:t>
            </a:r>
            <a:r>
              <a:rPr lang="es-MX" sz="1400" dirty="0" err="1">
                <a:solidFill>
                  <a:schemeClr val="bg1">
                    <a:lumMod val="85000"/>
                  </a:schemeClr>
                </a:solidFill>
              </a:rPr>
              <a:t>Pragya</a:t>
            </a:r>
            <a:r>
              <a:rPr lang="es-MX" sz="1400" dirty="0">
                <a:solidFill>
                  <a:schemeClr val="bg1">
                    <a:lumMod val="85000"/>
                  </a:schemeClr>
                </a:solidFill>
              </a:rPr>
              <a:t> </a:t>
            </a:r>
            <a:r>
              <a:rPr lang="es-MX" sz="1400" dirty="0" err="1">
                <a:solidFill>
                  <a:schemeClr val="bg1">
                    <a:lumMod val="85000"/>
                  </a:schemeClr>
                </a:solidFill>
              </a:rPr>
              <a:t>Ranjan</a:t>
            </a:r>
            <a:r>
              <a:rPr lang="es-MX" sz="1400" dirty="0">
                <a:solidFill>
                  <a:schemeClr val="bg1">
                    <a:lumMod val="85000"/>
                  </a:schemeClr>
                </a:solidFill>
              </a:rPr>
              <a:t>, MD, </a:t>
            </a:r>
            <a:r>
              <a:rPr lang="es-MX" sz="1400" dirty="0" err="1">
                <a:solidFill>
                  <a:schemeClr val="bg1">
                    <a:lumMod val="85000"/>
                  </a:schemeClr>
                </a:solidFill>
              </a:rPr>
              <a:t>Ayman</a:t>
            </a:r>
            <a:r>
              <a:rPr lang="es-MX" sz="1400" dirty="0">
                <a:solidFill>
                  <a:schemeClr val="bg1">
                    <a:lumMod val="85000"/>
                  </a:schemeClr>
                </a:solidFill>
              </a:rPr>
              <a:t> </a:t>
            </a:r>
            <a:r>
              <a:rPr lang="es-MX" sz="1400" dirty="0" err="1">
                <a:solidFill>
                  <a:schemeClr val="bg1">
                    <a:lumMod val="85000"/>
                  </a:schemeClr>
                </a:solidFill>
              </a:rPr>
              <a:t>Elbadawi</a:t>
            </a:r>
            <a:r>
              <a:rPr lang="es-MX" sz="1400" dirty="0">
                <a:solidFill>
                  <a:schemeClr val="bg1">
                    <a:lumMod val="85000"/>
                  </a:schemeClr>
                </a:solidFill>
              </a:rPr>
              <a:t>, MD, Ahmed H. Mohamed, MD, </a:t>
            </a:r>
            <a:r>
              <a:rPr lang="es-MX" sz="1400" dirty="0" err="1">
                <a:solidFill>
                  <a:schemeClr val="bg1">
                    <a:lumMod val="85000"/>
                  </a:schemeClr>
                </a:solidFill>
              </a:rPr>
              <a:t>Kirolos</a:t>
            </a:r>
            <a:r>
              <a:rPr lang="es-MX" sz="1400" dirty="0">
                <a:solidFill>
                  <a:schemeClr val="bg1">
                    <a:lumMod val="85000"/>
                  </a:schemeClr>
                </a:solidFill>
              </a:rPr>
              <a:t> </a:t>
            </a:r>
            <a:r>
              <a:rPr lang="es-MX" sz="1400" dirty="0" err="1">
                <a:solidFill>
                  <a:schemeClr val="bg1">
                    <a:lumMod val="85000"/>
                  </a:schemeClr>
                </a:solidFill>
              </a:rPr>
              <a:t>Barssoum</a:t>
            </a:r>
            <a:r>
              <a:rPr lang="es-MX" sz="1400" dirty="0">
                <a:solidFill>
                  <a:schemeClr val="bg1">
                    <a:lumMod val="85000"/>
                  </a:schemeClr>
                </a:solidFill>
              </a:rPr>
              <a:t>, MD </a:t>
            </a:r>
            <a:r>
              <a:rPr lang="es-MX" sz="1400" dirty="0" err="1">
                <a:solidFill>
                  <a:schemeClr val="bg1">
                    <a:lumMod val="85000"/>
                  </a:schemeClr>
                </a:solidFill>
              </a:rPr>
              <a:t>Elgendy</a:t>
            </a:r>
            <a:r>
              <a:rPr lang="es-MX" sz="1400" dirty="0">
                <a:solidFill>
                  <a:schemeClr val="bg1">
                    <a:lumMod val="85000"/>
                  </a:schemeClr>
                </a:solidFill>
              </a:rPr>
              <a:t>, MD</a:t>
            </a:r>
          </a:p>
          <a:p>
            <a:pPr algn="l">
              <a:defRPr/>
            </a:pPr>
            <a:r>
              <a:rPr lang="fr-FR" sz="2000" b="1" u="sng" dirty="0">
                <a:solidFill>
                  <a:schemeClr val="bg1"/>
                </a:solidFill>
                <a:hlinkClick r:id="rId2"/>
              </a:rPr>
              <a:t>June 2018</a:t>
            </a:r>
            <a:r>
              <a:rPr lang="fr-FR" sz="2000" b="1" u="sng" dirty="0">
                <a:solidFill>
                  <a:schemeClr val="bg1"/>
                </a:solidFill>
              </a:rPr>
              <a:t> </a:t>
            </a:r>
            <a:r>
              <a:rPr lang="fr-FR" sz="2000" b="1" dirty="0">
                <a:solidFill>
                  <a:schemeClr val="bg1"/>
                </a:solidFill>
              </a:rPr>
              <a:t>Volume 131, Issue 6, Pages 693–701</a:t>
            </a:r>
          </a:p>
          <a:p>
            <a:pPr algn="l">
              <a:defRPr/>
            </a:pPr>
            <a:r>
              <a:rPr lang="en-US" sz="2400" u="sng" dirty="0">
                <a:solidFill>
                  <a:schemeClr val="tx2">
                    <a:lumMod val="20000"/>
                    <a:lumOff val="80000"/>
                  </a:schemeClr>
                </a:solidFill>
              </a:rPr>
              <a:t>Conclusions</a:t>
            </a:r>
          </a:p>
          <a:p>
            <a:r>
              <a:rPr lang="en-US" sz="2400" u="sng" dirty="0">
                <a:solidFill>
                  <a:schemeClr val="tx2">
                    <a:lumMod val="20000"/>
                    <a:lumOff val="80000"/>
                  </a:schemeClr>
                </a:solidFill>
              </a:rPr>
              <a:t>Routine oxygen supplementation has been shown to be not only without benefit but also associated with possible harmful effect</a:t>
            </a:r>
          </a:p>
          <a:p>
            <a:pPr algn="l">
              <a:defRPr/>
            </a:pPr>
            <a:endParaRPr lang="es-MX" sz="2000" b="1" dirty="0">
              <a:solidFill>
                <a:schemeClr val="bg1"/>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294763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319988"/>
            <a:ext cx="7908925" cy="1268412"/>
          </a:xfrm>
          <a:solidFill>
            <a:srgbClr val="FFC000"/>
          </a:solidFill>
        </p:spPr>
        <p:txBody>
          <a:bodyPr/>
          <a:lstStyle/>
          <a:p>
            <a:r>
              <a:rPr lang="es-MX" sz="3600" b="1" dirty="0">
                <a:solidFill>
                  <a:schemeClr val="tx1">
                    <a:lumMod val="95000"/>
                    <a:lumOff val="5000"/>
                  </a:schemeClr>
                </a:solidFill>
              </a:rPr>
              <a:t>TRATAMIENTO FARMACOLOGICO DEL IAM</a:t>
            </a:r>
            <a:endParaRPr lang="es-MX" altLang="es-MX" sz="3500" b="1" dirty="0"/>
          </a:p>
        </p:txBody>
      </p:sp>
      <p:sp>
        <p:nvSpPr>
          <p:cNvPr id="5" name="Subtítulo 4"/>
          <p:cNvSpPr>
            <a:spLocks noGrp="1"/>
          </p:cNvSpPr>
          <p:nvPr>
            <p:ph type="subTitle" idx="1"/>
          </p:nvPr>
        </p:nvSpPr>
        <p:spPr>
          <a:xfrm>
            <a:off x="1208088" y="1905000"/>
            <a:ext cx="7319962" cy="4029075"/>
          </a:xfrm>
          <a:solidFill>
            <a:srgbClr val="002060"/>
          </a:solidFill>
        </p:spPr>
        <p:txBody>
          <a:bodyPr/>
          <a:lstStyle/>
          <a:p>
            <a:pPr algn="just">
              <a:defRPr/>
            </a:pPr>
            <a:r>
              <a:rPr lang="es-MX" dirty="0" smtClean="0">
                <a:solidFill>
                  <a:schemeClr val="bg1">
                    <a:lumMod val="85000"/>
                  </a:schemeClr>
                </a:solidFill>
              </a:rPr>
              <a:t>ASPIRINA</a:t>
            </a:r>
          </a:p>
          <a:p>
            <a:pPr algn="just">
              <a:defRPr/>
            </a:pPr>
            <a:endParaRPr lang="es-MX" dirty="0">
              <a:solidFill>
                <a:schemeClr val="bg1">
                  <a:lumMod val="85000"/>
                </a:schemeClr>
              </a:solidFill>
            </a:endParaRPr>
          </a:p>
          <a:p>
            <a:pPr algn="just">
              <a:defRPr/>
            </a:pPr>
            <a:r>
              <a:rPr lang="es-MX" dirty="0">
                <a:solidFill>
                  <a:schemeClr val="bg1">
                    <a:lumMod val="85000"/>
                  </a:schemeClr>
                </a:solidFill>
              </a:rPr>
              <a:t>ESTUDIO CURRENT OASIS-7: 2010</a:t>
            </a:r>
          </a:p>
          <a:p>
            <a:pPr algn="just">
              <a:defRPr/>
            </a:pPr>
            <a:r>
              <a:rPr lang="es-MX" dirty="0">
                <a:solidFill>
                  <a:schemeClr val="bg1">
                    <a:lumMod val="85000"/>
                  </a:schemeClr>
                </a:solidFill>
              </a:rPr>
              <a:t>EFECTO DE CLOPIDOGREL Y ASPIRINA A DOBLE DOSIS VS DOSIS STANDARD DURANTE LA PRIMER SEMANA EN PACIENTES CON IM SOMETIDOS A ICP.</a:t>
            </a:r>
            <a:endParaRPr lang="es-MX" dirty="0"/>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462069"/>
            <a:ext cx="984250" cy="984250"/>
          </a:xfrm>
          <a:prstGeom prst="rect">
            <a:avLst/>
          </a:prstGeom>
          <a:noFill/>
          <a:ln>
            <a:noFill/>
          </a:ln>
        </p:spPr>
      </p:pic>
    </p:spTree>
    <p:extLst>
      <p:ext uri="{BB962C8B-B14F-4D97-AF65-F5344CB8AC3E}">
        <p14:creationId xmlns:p14="http://schemas.microsoft.com/office/powerpoint/2010/main" val="3470127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3"/>
            <a:ext cx="7512842" cy="1268412"/>
          </a:xfrm>
          <a:solidFill>
            <a:srgbClr val="FFC000"/>
          </a:solidFill>
        </p:spPr>
        <p:txBody>
          <a:bodyPr/>
          <a:lstStyle/>
          <a:p>
            <a:r>
              <a:rPr lang="es-MX" sz="3600" b="1" dirty="0"/>
              <a:t>TERAPIA FARMACOLOGICA DEL IAM</a:t>
            </a:r>
            <a:endParaRPr lang="es-MX" altLang="es-MX" sz="3500" b="1" dirty="0"/>
          </a:p>
        </p:txBody>
      </p:sp>
      <p:sp>
        <p:nvSpPr>
          <p:cNvPr id="5" name="Subtítulo 4"/>
          <p:cNvSpPr>
            <a:spLocks noGrp="1"/>
          </p:cNvSpPr>
          <p:nvPr>
            <p:ph type="subTitle" idx="1"/>
          </p:nvPr>
        </p:nvSpPr>
        <p:spPr>
          <a:xfrm>
            <a:off x="1112837" y="1301578"/>
            <a:ext cx="7512843" cy="4975654"/>
          </a:xfrm>
          <a:solidFill>
            <a:srgbClr val="002060"/>
          </a:solidFill>
        </p:spPr>
        <p:txBody>
          <a:bodyPr/>
          <a:lstStyle/>
          <a:p>
            <a:pPr algn="l">
              <a:buFont typeface="Arial" panose="020B0604020202020204" pitchFamily="34" charset="0"/>
              <a:buNone/>
              <a:defRPr/>
            </a:pPr>
            <a:r>
              <a:rPr lang="es-MX" dirty="0" smtClean="0">
                <a:solidFill>
                  <a:schemeClr val="bg1"/>
                </a:solidFill>
              </a:rPr>
              <a:t>ESTUDIO CURRENT-OASIS </a:t>
            </a:r>
            <a:r>
              <a:rPr lang="es-MX" dirty="0">
                <a:solidFill>
                  <a:schemeClr val="bg1"/>
                </a:solidFill>
              </a:rPr>
              <a:t>CLOPIDOGREL:600MG/DIA 1 VS </a:t>
            </a:r>
            <a:r>
              <a:rPr lang="es-MX" dirty="0">
                <a:solidFill>
                  <a:srgbClr val="FFC000"/>
                </a:solidFill>
              </a:rPr>
              <a:t>(300 MG)</a:t>
            </a:r>
          </a:p>
          <a:p>
            <a:pPr algn="just">
              <a:buFont typeface="Arial" panose="020B0604020202020204" pitchFamily="34" charset="0"/>
              <a:buNone/>
              <a:defRPr/>
            </a:pPr>
            <a:r>
              <a:rPr lang="es-MX" dirty="0">
                <a:solidFill>
                  <a:schemeClr val="bg1"/>
                </a:solidFill>
              </a:rPr>
              <a:t>150MG DIA 2-7  vs </a:t>
            </a:r>
            <a:r>
              <a:rPr lang="es-MX" dirty="0">
                <a:solidFill>
                  <a:srgbClr val="FFC000"/>
                </a:solidFill>
              </a:rPr>
              <a:t>(75 MG/DIA)</a:t>
            </a:r>
          </a:p>
          <a:p>
            <a:pPr algn="just">
              <a:buFont typeface="Arial" panose="020B0604020202020204" pitchFamily="34" charset="0"/>
              <a:buNone/>
              <a:defRPr/>
            </a:pPr>
            <a:r>
              <a:rPr lang="es-MX" dirty="0">
                <a:solidFill>
                  <a:schemeClr val="bg1"/>
                </a:solidFill>
              </a:rPr>
              <a:t>ASPIRINA </a:t>
            </a:r>
            <a:endParaRPr lang="es-MX" dirty="0" smtClean="0">
              <a:solidFill>
                <a:schemeClr val="bg1"/>
              </a:solidFill>
            </a:endParaRPr>
          </a:p>
          <a:p>
            <a:pPr algn="just">
              <a:buFont typeface="Arial" panose="020B0604020202020204" pitchFamily="34" charset="0"/>
              <a:buNone/>
              <a:defRPr/>
            </a:pPr>
            <a:r>
              <a:rPr lang="es-MX" dirty="0" smtClean="0">
                <a:solidFill>
                  <a:schemeClr val="bg1"/>
                </a:solidFill>
              </a:rPr>
              <a:t>300 </a:t>
            </a:r>
            <a:r>
              <a:rPr lang="es-MX" dirty="0">
                <a:solidFill>
                  <a:schemeClr val="bg1"/>
                </a:solidFill>
              </a:rPr>
              <a:t>MG/DIA 1-7 </a:t>
            </a:r>
            <a:r>
              <a:rPr lang="es-MX" dirty="0">
                <a:solidFill>
                  <a:srgbClr val="FFC000"/>
                </a:solidFill>
              </a:rPr>
              <a:t>vs </a:t>
            </a:r>
            <a:r>
              <a:rPr lang="es-MX" dirty="0" smtClean="0">
                <a:solidFill>
                  <a:srgbClr val="FFC000"/>
                </a:solidFill>
              </a:rPr>
              <a:t> </a:t>
            </a:r>
            <a:r>
              <a:rPr lang="es-MX" dirty="0" smtClean="0">
                <a:solidFill>
                  <a:schemeClr val="bg1"/>
                </a:solidFill>
              </a:rPr>
              <a:t>75-100 </a:t>
            </a:r>
            <a:r>
              <a:rPr lang="es-MX" dirty="0">
                <a:solidFill>
                  <a:schemeClr val="bg1"/>
                </a:solidFill>
              </a:rPr>
              <a:t>MG/DIA</a:t>
            </a:r>
          </a:p>
          <a:p>
            <a:pPr algn="just">
              <a:buFont typeface="Arial" panose="020B0604020202020204" pitchFamily="34" charset="0"/>
              <a:buNone/>
              <a:defRPr/>
            </a:pPr>
            <a:r>
              <a:rPr lang="es-MX" dirty="0">
                <a:solidFill>
                  <a:srgbClr val="FFC000"/>
                </a:solidFill>
              </a:rPr>
              <a:t>ALTAS DOSIS DE CLOPIDOGREL MENOS EVENTOS CV Y TROMBOSIS DE STENTS MAS SANGRADO, ALTA DOSIS DE ASPIRINA NO HUBO  DIFERENCIA </a:t>
            </a:r>
            <a:r>
              <a:rPr lang="es-MX" dirty="0">
                <a:solidFill>
                  <a:srgbClr val="FFC000"/>
                </a:solidFill>
              </a:rPr>
              <a:t>.</a:t>
            </a:r>
            <a:endParaRPr lang="es-MX" dirty="0">
              <a:solidFill>
                <a:srgbClr val="FFC000"/>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553285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3"/>
            <a:ext cx="7512842" cy="1268412"/>
          </a:xfrm>
          <a:solidFill>
            <a:srgbClr val="FFC000"/>
          </a:solidFill>
        </p:spPr>
        <p:txBody>
          <a:bodyPr/>
          <a:lstStyle/>
          <a:p>
            <a:r>
              <a:rPr lang="es-MX" altLang="es-MX" sz="3600" b="1" dirty="0" smtClean="0"/>
              <a:t>IAM TERAPIA FARMACOLOGICA</a:t>
            </a:r>
            <a:endParaRPr lang="es-MX" altLang="es-MX" sz="3500" b="1" dirty="0"/>
          </a:p>
        </p:txBody>
      </p:sp>
      <p:sp>
        <p:nvSpPr>
          <p:cNvPr id="5" name="Subtítulo 4"/>
          <p:cNvSpPr>
            <a:spLocks noGrp="1"/>
          </p:cNvSpPr>
          <p:nvPr>
            <p:ph type="subTitle" idx="1"/>
          </p:nvPr>
        </p:nvSpPr>
        <p:spPr>
          <a:xfrm>
            <a:off x="1112837" y="1301578"/>
            <a:ext cx="7512843" cy="4975654"/>
          </a:xfrm>
          <a:solidFill>
            <a:srgbClr val="002060"/>
          </a:solidFill>
        </p:spPr>
        <p:txBody>
          <a:bodyPr/>
          <a:lstStyle/>
          <a:p>
            <a:pPr algn="l">
              <a:buFont typeface="Arial" panose="020B0604020202020204" pitchFamily="34" charset="0"/>
              <a:buNone/>
              <a:defRPr/>
            </a:pPr>
            <a:endParaRPr lang="es-MX" dirty="0">
              <a:solidFill>
                <a:srgbClr val="FFC000"/>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Marcador de contenido 3">
            <a:extLst>
              <a:ext uri="{FF2B5EF4-FFF2-40B4-BE49-F238E27FC236}">
                <a16:creationId xmlns="" xmlns:a16="http://schemas.microsoft.com/office/drawing/2014/main" id="{26F7F8B8-B122-4230-8ADA-060BD27F23C8}"/>
              </a:ext>
            </a:extLst>
          </p:cNvPr>
          <p:cNvPicPr>
            <a:picLocks noChangeAspect="1"/>
          </p:cNvPicPr>
          <p:nvPr/>
        </p:nvPicPr>
        <p:blipFill rotWithShape="1">
          <a:blip r:embed="rId2"/>
          <a:srcRect l="9648" t="10699" r="43217" b="43621"/>
          <a:stretch/>
        </p:blipFill>
        <p:spPr bwMode="auto">
          <a:xfrm>
            <a:off x="1351128" y="1438275"/>
            <a:ext cx="7081672" cy="4648199"/>
          </a:xfrm>
          <a:prstGeom prst="rect">
            <a:avLst/>
          </a:prstGeom>
          <a:noFill/>
          <a:ln w="9525">
            <a:noFill/>
            <a:miter lim="800000"/>
            <a:headEnd/>
            <a:tailEnd/>
          </a:ln>
        </p:spPr>
      </p:pic>
      <p:pic>
        <p:nvPicPr>
          <p:cNvPr id="8" name="Imagen 7"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95386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FFC000"/>
          </a:solidFill>
        </p:spPr>
        <p:txBody>
          <a:bodyPr/>
          <a:lstStyle/>
          <a:p>
            <a:r>
              <a:rPr lang="es-MX" altLang="es-MX" sz="3600" b="1" dirty="0"/>
              <a:t>TERAPIA FARMACOLOGICA DEL IAM</a:t>
            </a:r>
          </a:p>
        </p:txBody>
      </p:sp>
      <p:sp>
        <p:nvSpPr>
          <p:cNvPr id="5" name="Subtítulo 4"/>
          <p:cNvSpPr>
            <a:spLocks noGrp="1"/>
          </p:cNvSpPr>
          <p:nvPr>
            <p:ph type="subTitle" idx="1"/>
          </p:nvPr>
        </p:nvSpPr>
        <p:spPr>
          <a:xfrm>
            <a:off x="1112838" y="1454150"/>
            <a:ext cx="7908924" cy="4479925"/>
          </a:xfrm>
          <a:solidFill>
            <a:srgbClr val="00B050"/>
          </a:solidFill>
        </p:spPr>
        <p:txBody>
          <a:bodyPr/>
          <a:lstStyle/>
          <a:p>
            <a:pPr algn="just">
              <a:buFont typeface="Arial" panose="020B0604020202020204" pitchFamily="34" charset="0"/>
              <a:buNone/>
              <a:defRPr/>
            </a:pPr>
            <a:endParaRPr lang="es-MX" b="1" dirty="0" smtClean="0">
              <a:solidFill>
                <a:schemeClr val="tx1"/>
              </a:solidFill>
            </a:endParaRPr>
          </a:p>
          <a:p>
            <a:pPr algn="just">
              <a:buFont typeface="Arial" panose="020B0604020202020204" pitchFamily="34" charset="0"/>
              <a:buNone/>
              <a:defRPr/>
            </a:pPr>
            <a:r>
              <a:rPr lang="es-MX" b="1" dirty="0" smtClean="0">
                <a:solidFill>
                  <a:schemeClr val="tx1"/>
                </a:solidFill>
              </a:rPr>
              <a:t>EN </a:t>
            </a:r>
            <a:r>
              <a:rPr lang="es-MX" b="1" dirty="0">
                <a:solidFill>
                  <a:schemeClr val="tx1"/>
                </a:solidFill>
              </a:rPr>
              <a:t>FUMADORES (MAS DE 20 CIG/DIA</a:t>
            </a:r>
            <a:r>
              <a:rPr lang="es-MX" b="1" dirty="0" smtClean="0">
                <a:solidFill>
                  <a:schemeClr val="tx1"/>
                </a:solidFill>
              </a:rPr>
              <a:t>):</a:t>
            </a:r>
            <a:endParaRPr lang="es-MX" b="1" dirty="0">
              <a:solidFill>
                <a:schemeClr val="tx1"/>
              </a:solidFill>
            </a:endParaRPr>
          </a:p>
          <a:p>
            <a:pPr algn="just">
              <a:buFont typeface="Arial" panose="020B0604020202020204" pitchFamily="34" charset="0"/>
              <a:buNone/>
              <a:defRPr/>
            </a:pPr>
            <a:r>
              <a:rPr lang="es-MX" b="1" dirty="0">
                <a:solidFill>
                  <a:schemeClr val="tx1"/>
                </a:solidFill>
              </a:rPr>
              <a:t>DOBLE DOSIS DE CLOPIDOGREL DURANTE LA PRIMER SEMANA POST PCI, </a:t>
            </a:r>
            <a:r>
              <a:rPr lang="es-MX" b="1" u="sng" dirty="0">
                <a:solidFill>
                  <a:schemeClr val="tx1"/>
                </a:solidFill>
              </a:rPr>
              <a:t>REDUJO EVENTOS CV MAYORES Y TROMBOSIS DEL STENT POST PCI SIN AUMENTO DE LA INCIDENCIA DE SANGRADO </a:t>
            </a:r>
            <a:r>
              <a:rPr lang="es-MX" b="1" u="sng" dirty="0" smtClean="0">
                <a:solidFill>
                  <a:schemeClr val="tx1"/>
                </a:solidFill>
              </a:rPr>
              <a:t>MAYOR.</a:t>
            </a:r>
            <a:endParaRPr lang="es-MX" b="1" u="sng" dirty="0">
              <a:solidFill>
                <a:schemeClr val="tx1"/>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724423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00B0F0"/>
          </a:solidFill>
        </p:spPr>
        <p:txBody>
          <a:bodyPr/>
          <a:lstStyle/>
          <a:p>
            <a:r>
              <a:rPr lang="es-MX" altLang="es-MX" sz="3500" b="1" dirty="0"/>
              <a:t>TERAPIA FARMACOLOGICA EN IAM</a:t>
            </a:r>
          </a:p>
        </p:txBody>
      </p:sp>
      <p:pic>
        <p:nvPicPr>
          <p:cNvPr id="2" name="Imagen 1">
            <a:extLst>
              <a:ext uri="{FF2B5EF4-FFF2-40B4-BE49-F238E27FC236}">
                <a16:creationId xmlns="" xmlns:a16="http://schemas.microsoft.com/office/drawing/2014/main" id="{768A15F5-E571-4C20-A996-ED7CFDC0F3E0}"/>
              </a:ext>
            </a:extLst>
          </p:cNvPr>
          <p:cNvPicPr>
            <a:picLocks noChangeAspect="1"/>
          </p:cNvPicPr>
          <p:nvPr/>
        </p:nvPicPr>
        <p:blipFill rotWithShape="1">
          <a:blip r:embed="rId2"/>
          <a:srcRect l="3587" t="42617" r="49239" b="30870"/>
          <a:stretch/>
        </p:blipFill>
        <p:spPr>
          <a:xfrm>
            <a:off x="1208089" y="1669499"/>
            <a:ext cx="7438954" cy="2289312"/>
          </a:xfrm>
          <a:prstGeom prst="rect">
            <a:avLst/>
          </a:prstGeom>
        </p:spPr>
      </p:pic>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 name="Imagen 3">
            <a:extLst>
              <a:ext uri="{FF2B5EF4-FFF2-40B4-BE49-F238E27FC236}">
                <a16:creationId xmlns="" xmlns:a16="http://schemas.microsoft.com/office/drawing/2014/main" id="{CA6EFC6D-6A07-43B3-B8AB-260BAD18CC08}"/>
              </a:ext>
            </a:extLst>
          </p:cNvPr>
          <p:cNvPicPr>
            <a:picLocks noChangeAspect="1"/>
          </p:cNvPicPr>
          <p:nvPr/>
        </p:nvPicPr>
        <p:blipFill rotWithShape="1">
          <a:blip r:embed="rId3"/>
          <a:srcRect l="8261" t="18367" r="53587" b="31063"/>
          <a:stretch/>
        </p:blipFill>
        <p:spPr>
          <a:xfrm>
            <a:off x="1208087" y="3958811"/>
            <a:ext cx="7319962" cy="2601015"/>
          </a:xfrm>
          <a:prstGeom prst="rect">
            <a:avLst/>
          </a:prstGeom>
        </p:spPr>
      </p:pic>
      <p:pic>
        <p:nvPicPr>
          <p:cNvPr id="7" name="Imagen 6" descr="http://www.educacionyculturaaz.com/wp-content/uploads/2013/02/logo_anm.jpg"/>
          <p:cNvPicPr/>
          <p:nvPr/>
        </p:nvPicPr>
        <p:blipFill>
          <a:blip r:embed="rId4">
            <a:extLst>
              <a:ext uri="{28A0092B-C50C-407E-A947-70E740481C1C}">
                <a14:useLocalDpi xmlns:a14="http://schemas.microsoft.com/office/drawing/2010/main" val="0"/>
              </a:ext>
            </a:extLst>
          </a:blip>
          <a:srcRect/>
          <a:stretch>
            <a:fillRect/>
          </a:stretch>
        </p:blipFill>
        <p:spPr bwMode="auto">
          <a:xfrm>
            <a:off x="128588" y="311944"/>
            <a:ext cx="984250" cy="984250"/>
          </a:xfrm>
          <a:prstGeom prst="rect">
            <a:avLst/>
          </a:prstGeom>
          <a:noFill/>
          <a:ln>
            <a:noFill/>
          </a:ln>
        </p:spPr>
      </p:pic>
    </p:spTree>
    <p:extLst>
      <p:ext uri="{BB962C8B-B14F-4D97-AF65-F5344CB8AC3E}">
        <p14:creationId xmlns:p14="http://schemas.microsoft.com/office/powerpoint/2010/main" val="1773277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3"/>
            <a:ext cx="7319962" cy="1268412"/>
          </a:xfrm>
          <a:solidFill>
            <a:srgbClr val="00B0F0"/>
          </a:solidFill>
        </p:spPr>
        <p:txBody>
          <a:bodyPr/>
          <a:lstStyle/>
          <a:p>
            <a:r>
              <a:rPr lang="es-MX" altLang="es-MX" sz="3500" b="1" dirty="0"/>
              <a:t>“TRATAMIENTO FARMACOLOGICO DEL IAM”</a:t>
            </a:r>
          </a:p>
        </p:txBody>
      </p:sp>
      <p:pic>
        <p:nvPicPr>
          <p:cNvPr id="8" name="Imagen 7">
            <a:extLst>
              <a:ext uri="{FF2B5EF4-FFF2-40B4-BE49-F238E27FC236}">
                <a16:creationId xmlns="" xmlns:a16="http://schemas.microsoft.com/office/drawing/2014/main" id="{EB3EC2B8-885E-43A9-94E8-6DF99AD59A03}"/>
              </a:ext>
            </a:extLst>
          </p:cNvPr>
          <p:cNvPicPr>
            <a:picLocks noChangeAspect="1"/>
          </p:cNvPicPr>
          <p:nvPr/>
        </p:nvPicPr>
        <p:blipFill rotWithShape="1">
          <a:blip r:embed="rId2"/>
          <a:srcRect l="16847" t="31063" r="19948" b="39952"/>
          <a:stretch/>
        </p:blipFill>
        <p:spPr>
          <a:xfrm>
            <a:off x="1540566" y="2454964"/>
            <a:ext cx="5779396" cy="1490871"/>
          </a:xfrm>
          <a:prstGeom prst="rect">
            <a:avLst/>
          </a:prstGeom>
        </p:spPr>
      </p:pic>
      <p:sp>
        <p:nvSpPr>
          <p:cNvPr id="5" name="Subtítulo 4"/>
          <p:cNvSpPr>
            <a:spLocks noGrp="1"/>
          </p:cNvSpPr>
          <p:nvPr>
            <p:ph type="subTitle" idx="1"/>
          </p:nvPr>
        </p:nvSpPr>
        <p:spPr>
          <a:xfrm>
            <a:off x="1112839" y="1856096"/>
            <a:ext cx="7319961" cy="1806848"/>
          </a:xfrm>
        </p:spPr>
        <p:txBody>
          <a:bodyPr/>
          <a:lstStyle/>
          <a:p>
            <a:pPr>
              <a:buFont typeface="Arial" panose="020B0604020202020204" pitchFamily="34" charset="0"/>
              <a:buNone/>
              <a:defRPr/>
            </a:pPr>
            <a:endParaRPr lang="es-MX" sz="1400" dirty="0"/>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CuadroTexto 1">
            <a:extLst>
              <a:ext uri="{FF2B5EF4-FFF2-40B4-BE49-F238E27FC236}">
                <a16:creationId xmlns="" xmlns:a16="http://schemas.microsoft.com/office/drawing/2014/main" id="{57F87398-454B-4F26-9C1A-36A695C2E54F}"/>
              </a:ext>
            </a:extLst>
          </p:cNvPr>
          <p:cNvSpPr txBox="1"/>
          <p:nvPr/>
        </p:nvSpPr>
        <p:spPr>
          <a:xfrm>
            <a:off x="1112839" y="3971944"/>
            <a:ext cx="7319962" cy="2185214"/>
          </a:xfrm>
          <a:prstGeom prst="rect">
            <a:avLst/>
          </a:prstGeom>
          <a:solidFill>
            <a:srgbClr val="FFC000"/>
          </a:solidFill>
        </p:spPr>
        <p:txBody>
          <a:bodyPr wrap="square" rtlCol="0">
            <a:spAutoFit/>
          </a:bodyPr>
          <a:lstStyle/>
          <a:p>
            <a:pPr algn="just"/>
            <a:endParaRPr lang="en-US" b="1" dirty="0" smtClean="0"/>
          </a:p>
          <a:p>
            <a:pPr algn="just"/>
            <a:r>
              <a:rPr lang="en-US" b="1" dirty="0" smtClean="0"/>
              <a:t>In </a:t>
            </a:r>
            <a:r>
              <a:rPr lang="en-US" b="1" dirty="0"/>
              <a:t>patients with a recent acute coronary syndrome, rivaroxaban 2.5 mg/c/12 </a:t>
            </a:r>
            <a:r>
              <a:rPr lang="en-US" b="1" dirty="0" err="1"/>
              <a:t>hrs</a:t>
            </a:r>
            <a:r>
              <a:rPr lang="en-US" b="1" dirty="0"/>
              <a:t>, reduced the risk of the composite end point of death from cardiovascular causes, myocardial infarction, or stroke. Rivaroxaban increased the risk of major bleeding and intracranial hemorrhage but not the risk of fatal bleeding. </a:t>
            </a:r>
            <a:r>
              <a:rPr lang="en-US" sz="1400" b="1" dirty="0"/>
              <a:t>(</a:t>
            </a:r>
            <a:r>
              <a:rPr lang="es-MX" sz="1400" b="1" dirty="0"/>
              <a:t> ATLAS ACS 2–TIMI) </a:t>
            </a:r>
            <a:endParaRPr lang="en-US" b="1" dirty="0"/>
          </a:p>
          <a:p>
            <a:r>
              <a:rPr lang="en-US" sz="1400" dirty="0"/>
              <a:t>					(</a:t>
            </a:r>
            <a:r>
              <a:rPr lang="pt-BR" sz="1400" dirty="0"/>
              <a:t>N </a:t>
            </a:r>
            <a:r>
              <a:rPr lang="pt-BR" sz="1400" dirty="0" err="1"/>
              <a:t>Engl</a:t>
            </a:r>
            <a:r>
              <a:rPr lang="pt-BR" sz="1400" dirty="0"/>
              <a:t> J </a:t>
            </a:r>
            <a:r>
              <a:rPr lang="pt-BR" sz="1400" dirty="0" err="1"/>
              <a:t>Med</a:t>
            </a:r>
            <a:r>
              <a:rPr lang="pt-BR" sz="1400" dirty="0"/>
              <a:t> 2012; 366:9-19	DOI: 10.1056/NEJMoa1112277</a:t>
            </a:r>
            <a:r>
              <a:rPr lang="pt-BR" sz="1400" dirty="0" smtClean="0"/>
              <a:t>)</a:t>
            </a:r>
          </a:p>
          <a:p>
            <a:endParaRPr lang="es-MX" sz="1400" dirty="0"/>
          </a:p>
        </p:txBody>
      </p:sp>
      <p:pic>
        <p:nvPicPr>
          <p:cNvPr id="9" name="Imagen 8"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0" y="311944"/>
            <a:ext cx="984250" cy="984250"/>
          </a:xfrm>
          <a:prstGeom prst="rect">
            <a:avLst/>
          </a:prstGeom>
          <a:noFill/>
          <a:ln>
            <a:noFill/>
          </a:ln>
        </p:spPr>
      </p:pic>
    </p:spTree>
    <p:extLst>
      <p:ext uri="{BB962C8B-B14F-4D97-AF65-F5344CB8AC3E}">
        <p14:creationId xmlns:p14="http://schemas.microsoft.com/office/powerpoint/2010/main" val="2533037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2"/>
            <a:ext cx="7319962" cy="1589363"/>
          </a:xfrm>
          <a:solidFill>
            <a:srgbClr val="00B0F0"/>
          </a:solidFill>
        </p:spPr>
        <p:txBody>
          <a:bodyPr/>
          <a:lstStyle/>
          <a:p>
            <a:r>
              <a:rPr lang="es-MX" altLang="es-MX" sz="3500" b="1" dirty="0"/>
              <a:t>“</a:t>
            </a:r>
            <a:r>
              <a:rPr lang="es-MX" altLang="es-MX" sz="3600" b="1" dirty="0"/>
              <a:t>TRATAMIENTO FARMACOLOGICO INICIAL DEL STEMI</a:t>
            </a:r>
            <a:r>
              <a:rPr lang="es-MX" altLang="es-MX" sz="3500" b="1" dirty="0"/>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CuadroTexto 2">
            <a:extLst>
              <a:ext uri="{FF2B5EF4-FFF2-40B4-BE49-F238E27FC236}">
                <a16:creationId xmlns="" xmlns:a16="http://schemas.microsoft.com/office/drawing/2014/main" id="{3EE6C494-5789-4298-A5D5-2EE005EF3693}"/>
              </a:ext>
            </a:extLst>
          </p:cNvPr>
          <p:cNvSpPr txBox="1"/>
          <p:nvPr/>
        </p:nvSpPr>
        <p:spPr>
          <a:xfrm>
            <a:off x="1112838" y="1759225"/>
            <a:ext cx="7270095" cy="4216539"/>
          </a:xfrm>
          <a:prstGeom prst="rect">
            <a:avLst/>
          </a:prstGeom>
          <a:solidFill>
            <a:srgbClr val="002060"/>
          </a:solidFill>
        </p:spPr>
        <p:txBody>
          <a:bodyPr wrap="square" rtlCol="0">
            <a:spAutoFit/>
          </a:bodyPr>
          <a:lstStyle/>
          <a:p>
            <a:pPr marL="342900" indent="-342900">
              <a:buFont typeface="Arial" panose="020B0604020202020204" pitchFamily="34" charset="0"/>
              <a:buChar char="•"/>
            </a:pPr>
            <a:endParaRPr lang="es-MX" sz="2400" dirty="0" smtClean="0">
              <a:solidFill>
                <a:schemeClr val="bg1">
                  <a:lumMod val="95000"/>
                </a:schemeClr>
              </a:solidFill>
            </a:endParaRPr>
          </a:p>
          <a:p>
            <a:pPr marL="342900" indent="-342900">
              <a:buFont typeface="Arial" panose="020B0604020202020204" pitchFamily="34" charset="0"/>
              <a:buChar char="•"/>
            </a:pPr>
            <a:r>
              <a:rPr lang="es-MX" sz="2400" dirty="0" smtClean="0">
                <a:solidFill>
                  <a:schemeClr val="bg1">
                    <a:lumMod val="95000"/>
                  </a:schemeClr>
                </a:solidFill>
              </a:rPr>
              <a:t>LOS </a:t>
            </a:r>
            <a:r>
              <a:rPr lang="es-MX" sz="2400" dirty="0">
                <a:solidFill>
                  <a:schemeClr val="bg1">
                    <a:lumMod val="95000"/>
                  </a:schemeClr>
                </a:solidFill>
              </a:rPr>
              <a:t>PACIENTES CON IMESSTT DEBEN SOMETERSE A TX. DE REPERFUSIÓN: </a:t>
            </a:r>
            <a:r>
              <a:rPr lang="es-MX" sz="2400" b="1" u="sng" dirty="0">
                <a:solidFill>
                  <a:schemeClr val="bg1">
                    <a:lumMod val="95000"/>
                  </a:schemeClr>
                </a:solidFill>
              </a:rPr>
              <a:t>CON PCI ó  TERAPIA FIBRINOLITICA</a:t>
            </a:r>
            <a:r>
              <a:rPr lang="es-MX" sz="2400" dirty="0">
                <a:solidFill>
                  <a:schemeClr val="bg1">
                    <a:lumMod val="95000"/>
                  </a:schemeClr>
                </a:solidFill>
              </a:rPr>
              <a:t>.</a:t>
            </a:r>
          </a:p>
          <a:p>
            <a:pPr marL="342900" indent="-342900">
              <a:buFont typeface="Arial" panose="020B0604020202020204" pitchFamily="34" charset="0"/>
              <a:buChar char="•"/>
            </a:pPr>
            <a:r>
              <a:rPr lang="es-MX" sz="2400" dirty="0">
                <a:solidFill>
                  <a:schemeClr val="bg1">
                    <a:lumMod val="95000"/>
                  </a:schemeClr>
                </a:solidFill>
              </a:rPr>
              <a:t>LA </a:t>
            </a:r>
            <a:r>
              <a:rPr lang="es-MX" sz="2400" dirty="0" err="1">
                <a:solidFill>
                  <a:schemeClr val="bg1">
                    <a:lumMod val="95000"/>
                  </a:schemeClr>
                </a:solidFill>
              </a:rPr>
              <a:t>Tx</a:t>
            </a:r>
            <a:r>
              <a:rPr lang="es-MX" sz="2400" dirty="0">
                <a:solidFill>
                  <a:schemeClr val="bg1">
                    <a:lumMod val="95000"/>
                  </a:schemeClr>
                </a:solidFill>
              </a:rPr>
              <a:t>. DE REPERFUSION OPORTUNA, MEJORA LA EVOLUCION CLINICA EN LA MAYORIA DE LOS PACIENTES HASTA CON 12 HRS DE RETRASO .</a:t>
            </a:r>
          </a:p>
          <a:p>
            <a:pPr marL="342900" indent="-342900">
              <a:buFont typeface="Arial" panose="020B0604020202020204" pitchFamily="34" charset="0"/>
              <a:buChar char="•"/>
            </a:pPr>
            <a:r>
              <a:rPr lang="es-MX" sz="2400" dirty="0">
                <a:solidFill>
                  <a:schemeClr val="bg1">
                    <a:lumMod val="95000"/>
                  </a:schemeClr>
                </a:solidFill>
              </a:rPr>
              <a:t>SI BIEN ES PREFERIBLE EL PCI TEMPRANO.</a:t>
            </a:r>
          </a:p>
          <a:p>
            <a:pPr marL="342900" indent="-342900">
              <a:buFont typeface="Arial" panose="020B0604020202020204" pitchFamily="34" charset="0"/>
              <a:buChar char="•"/>
            </a:pPr>
            <a:r>
              <a:rPr lang="es-MX" sz="2400" b="1" u="sng" dirty="0">
                <a:solidFill>
                  <a:schemeClr val="bg1">
                    <a:lumMod val="95000"/>
                  </a:schemeClr>
                </a:solidFill>
              </a:rPr>
              <a:t>LA FIBRINOLISIS PUEDE RESTABLECER EL FLUJO ANTEROGRADO HASTA EN EL 75% DE LOS </a:t>
            </a:r>
            <a:r>
              <a:rPr lang="es-MX" sz="2400" b="1" u="sng" dirty="0" smtClean="0">
                <a:solidFill>
                  <a:schemeClr val="bg1">
                    <a:lumMod val="95000"/>
                  </a:schemeClr>
                </a:solidFill>
              </a:rPr>
              <a:t>PACIENTES</a:t>
            </a:r>
          </a:p>
          <a:p>
            <a:pPr marL="342900" indent="-342900">
              <a:buFont typeface="Arial" panose="020B0604020202020204" pitchFamily="34" charset="0"/>
              <a:buChar char="•"/>
            </a:pPr>
            <a:endParaRPr lang="es-MX" sz="2800" b="1" u="sng" dirty="0">
              <a:solidFill>
                <a:schemeClr val="bg1">
                  <a:lumMod val="95000"/>
                </a:schemeClr>
              </a:solidFill>
            </a:endParaRPr>
          </a:p>
        </p:txBody>
      </p: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472418"/>
            <a:ext cx="984250" cy="984250"/>
          </a:xfrm>
          <a:prstGeom prst="rect">
            <a:avLst/>
          </a:prstGeom>
          <a:noFill/>
          <a:ln>
            <a:noFill/>
          </a:ln>
        </p:spPr>
      </p:pic>
    </p:spTree>
    <p:extLst>
      <p:ext uri="{BB962C8B-B14F-4D97-AF65-F5344CB8AC3E}">
        <p14:creationId xmlns:p14="http://schemas.microsoft.com/office/powerpoint/2010/main" val="3254566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2"/>
            <a:ext cx="7319962" cy="1589363"/>
          </a:xfrm>
          <a:solidFill>
            <a:srgbClr val="00B0F0"/>
          </a:solidFill>
        </p:spPr>
        <p:txBody>
          <a:bodyPr/>
          <a:lstStyle/>
          <a:p>
            <a:r>
              <a:rPr lang="es-MX" altLang="es-MX" sz="3500" b="1" dirty="0"/>
              <a:t>“</a:t>
            </a:r>
            <a:r>
              <a:rPr lang="es-MX" altLang="es-MX" sz="3600" b="1" dirty="0"/>
              <a:t>ASPIRINA EN EL TRATAMIENTO FARMACOLOGICO INICIAL DEL STEMI</a:t>
            </a:r>
            <a:r>
              <a:rPr lang="es-MX" altLang="es-MX" sz="3500" b="1" dirty="0"/>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CuadroTexto 2">
            <a:extLst>
              <a:ext uri="{FF2B5EF4-FFF2-40B4-BE49-F238E27FC236}">
                <a16:creationId xmlns="" xmlns:a16="http://schemas.microsoft.com/office/drawing/2014/main" id="{3EE6C494-5789-4298-A5D5-2EE005EF3693}"/>
              </a:ext>
            </a:extLst>
          </p:cNvPr>
          <p:cNvSpPr txBox="1"/>
          <p:nvPr/>
        </p:nvSpPr>
        <p:spPr>
          <a:xfrm>
            <a:off x="1137772" y="2054602"/>
            <a:ext cx="7270095" cy="4770537"/>
          </a:xfrm>
          <a:prstGeom prst="rect">
            <a:avLst/>
          </a:prstGeom>
          <a:solidFill>
            <a:srgbClr val="002060"/>
          </a:solidFill>
        </p:spPr>
        <p:txBody>
          <a:bodyPr wrap="square" rtlCol="0">
            <a:spAutoFit/>
          </a:bodyPr>
          <a:lstStyle/>
          <a:p>
            <a:r>
              <a:rPr lang="es-MX" sz="2400" b="1" u="sng" dirty="0">
                <a:solidFill>
                  <a:schemeClr val="bg1">
                    <a:lumMod val="95000"/>
                  </a:schemeClr>
                </a:solidFill>
              </a:rPr>
              <a:t>LA MORTALIDAD INTRAHOSP. EN LA COMUNIDAD EUROPEA EN PTES. CON STEMI 4-12%.</a:t>
            </a:r>
          </a:p>
          <a:p>
            <a:r>
              <a:rPr lang="es-MX" sz="2400" b="1" u="sng" dirty="0">
                <a:solidFill>
                  <a:schemeClr val="bg1">
                    <a:lumMod val="95000"/>
                  </a:schemeClr>
                </a:solidFill>
              </a:rPr>
              <a:t> </a:t>
            </a:r>
          </a:p>
          <a:p>
            <a:pPr marL="342900" indent="-342900">
              <a:buFont typeface="Arial" panose="020B0604020202020204" pitchFamily="34" charset="0"/>
              <a:buChar char="•"/>
            </a:pPr>
            <a:r>
              <a:rPr lang="es-MX" sz="2400" b="1" dirty="0">
                <a:solidFill>
                  <a:schemeClr val="bg1">
                    <a:lumMod val="95000"/>
                  </a:schemeClr>
                </a:solidFill>
              </a:rPr>
              <a:t>162-325 MG DE ASPIRINA NO RECUBIERTA  antes de PCI O FIBRINOLISIS  ( Evidencia B ) LUEGO CONTINUARLA INDEFINIDAMENTE 81 MG (Evidencia A)</a:t>
            </a:r>
          </a:p>
          <a:p>
            <a:pPr marL="342900" indent="-342900">
              <a:buFont typeface="Arial" panose="020B0604020202020204" pitchFamily="34" charset="0"/>
              <a:buChar char="•"/>
            </a:pPr>
            <a:r>
              <a:rPr lang="es-MX" sz="2400" b="1" dirty="0">
                <a:solidFill>
                  <a:schemeClr val="bg1">
                    <a:lumMod val="95000"/>
                  </a:schemeClr>
                </a:solidFill>
              </a:rPr>
              <a:t>300 MG DE CLOPIDOGREL (75 MG EN + DE 75 YO.</a:t>
            </a:r>
          </a:p>
          <a:p>
            <a:pPr marL="342900" indent="-342900">
              <a:buFont typeface="Arial" panose="020B0604020202020204" pitchFamily="34" charset="0"/>
              <a:buChar char="•"/>
            </a:pPr>
            <a:r>
              <a:rPr lang="es-MX" sz="2400" b="1" dirty="0">
                <a:solidFill>
                  <a:schemeClr val="bg1">
                    <a:lumMod val="95000"/>
                  </a:schemeClr>
                </a:solidFill>
              </a:rPr>
              <a:t>ATORVASTATINA 80 MG V.O</a:t>
            </a:r>
          </a:p>
          <a:p>
            <a:pPr marL="342900" indent="-342900">
              <a:buFont typeface="Arial" panose="020B0604020202020204" pitchFamily="34" charset="0"/>
              <a:buChar char="•"/>
            </a:pPr>
            <a:r>
              <a:rPr lang="es-MX" sz="2400" b="1" dirty="0">
                <a:solidFill>
                  <a:schemeClr val="bg1">
                    <a:lumMod val="95000"/>
                  </a:schemeClr>
                </a:solidFill>
              </a:rPr>
              <a:t>SI EL TIEMPO DX DE STEMI-PCI MAYOR A 120 MIN</a:t>
            </a:r>
          </a:p>
          <a:p>
            <a:pPr marL="342900" indent="-342900">
              <a:buFont typeface="Arial" panose="020B0604020202020204" pitchFamily="34" charset="0"/>
              <a:buChar char="•"/>
            </a:pPr>
            <a:r>
              <a:rPr lang="es-MX" sz="2400" b="1" dirty="0">
                <a:solidFill>
                  <a:schemeClr val="bg1">
                    <a:lumMod val="95000"/>
                  </a:schemeClr>
                </a:solidFill>
              </a:rPr>
              <a:t>INICIAR FIBRINOLISIS EN LOS 10 MIN SIG. AL DX. </a:t>
            </a:r>
            <a:endParaRPr lang="es-MX" sz="2400" b="1" u="sng" dirty="0">
              <a:solidFill>
                <a:schemeClr val="bg1">
                  <a:lumMod val="95000"/>
                </a:schemeClr>
              </a:solidFill>
            </a:endParaRPr>
          </a:p>
          <a:p>
            <a:pPr lvl="4"/>
            <a:r>
              <a:rPr lang="en-US" sz="1600" b="1" dirty="0">
                <a:solidFill>
                  <a:schemeClr val="bg1">
                    <a:lumMod val="75000"/>
                  </a:schemeClr>
                </a:solidFill>
              </a:rPr>
              <a:t>	(2017 ESC Guidelines for the Management of STEMI)</a:t>
            </a:r>
          </a:p>
          <a:p>
            <a:r>
              <a:rPr lang="es-MX" sz="2400" b="1" u="sng" dirty="0">
                <a:solidFill>
                  <a:schemeClr val="bg1">
                    <a:lumMod val="95000"/>
                  </a:schemeClr>
                </a:solidFill>
              </a:rPr>
              <a:t>  </a:t>
            </a:r>
          </a:p>
        </p:txBody>
      </p: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472418"/>
            <a:ext cx="984250" cy="984250"/>
          </a:xfrm>
          <a:prstGeom prst="rect">
            <a:avLst/>
          </a:prstGeom>
          <a:noFill/>
          <a:ln>
            <a:noFill/>
          </a:ln>
        </p:spPr>
      </p:pic>
    </p:spTree>
    <p:extLst>
      <p:ext uri="{BB962C8B-B14F-4D97-AF65-F5344CB8AC3E}">
        <p14:creationId xmlns:p14="http://schemas.microsoft.com/office/powerpoint/2010/main" val="2367617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2"/>
            <a:ext cx="7319962" cy="1589363"/>
          </a:xfrm>
          <a:solidFill>
            <a:srgbClr val="00B0F0"/>
          </a:solidFill>
        </p:spPr>
        <p:txBody>
          <a:bodyPr/>
          <a:lstStyle/>
          <a:p>
            <a:r>
              <a:rPr lang="es-MX" altLang="es-MX" sz="3500" b="1" dirty="0"/>
              <a:t>“</a:t>
            </a:r>
            <a:r>
              <a:rPr lang="es-MX" altLang="es-MX" sz="3600" b="1" dirty="0"/>
              <a:t>BETABLOQUEADORES EN EL TRATAMIENTO FARMACOLOGICO  DEL STEMI</a:t>
            </a:r>
            <a:r>
              <a:rPr lang="es-MX" altLang="es-MX" sz="3500" b="1" dirty="0"/>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CuadroTexto 2">
            <a:extLst>
              <a:ext uri="{FF2B5EF4-FFF2-40B4-BE49-F238E27FC236}">
                <a16:creationId xmlns="" xmlns:a16="http://schemas.microsoft.com/office/drawing/2014/main" id="{3EE6C494-5789-4298-A5D5-2EE005EF3693}"/>
              </a:ext>
            </a:extLst>
          </p:cNvPr>
          <p:cNvSpPr txBox="1"/>
          <p:nvPr/>
        </p:nvSpPr>
        <p:spPr>
          <a:xfrm>
            <a:off x="1137772" y="2054602"/>
            <a:ext cx="7270095" cy="4770537"/>
          </a:xfrm>
          <a:prstGeom prst="rect">
            <a:avLst/>
          </a:prstGeom>
          <a:solidFill>
            <a:srgbClr val="002060"/>
          </a:solidFill>
        </p:spPr>
        <p:txBody>
          <a:bodyPr wrap="square" rtlCol="0">
            <a:spAutoFit/>
          </a:bodyPr>
          <a:lstStyle/>
          <a:p>
            <a:r>
              <a:rPr lang="es-MX" sz="2400" b="1" u="sng" dirty="0">
                <a:solidFill>
                  <a:schemeClr val="bg1">
                    <a:lumMod val="95000"/>
                  </a:schemeClr>
                </a:solidFill>
              </a:rPr>
              <a:t>METOPROLOL.</a:t>
            </a:r>
          </a:p>
          <a:p>
            <a:r>
              <a:rPr lang="es-MX" sz="2400" b="1" u="sng" dirty="0">
                <a:solidFill>
                  <a:schemeClr val="bg1">
                    <a:lumMod val="95000"/>
                  </a:schemeClr>
                </a:solidFill>
              </a:rPr>
              <a:t> </a:t>
            </a:r>
          </a:p>
          <a:p>
            <a:pPr marL="342900" indent="-342900">
              <a:buFont typeface="Arial" panose="020B0604020202020204" pitchFamily="34" charset="0"/>
              <a:buChar char="•"/>
            </a:pPr>
            <a:r>
              <a:rPr lang="es-MX" sz="2400" b="1" dirty="0">
                <a:solidFill>
                  <a:schemeClr val="bg1">
                    <a:lumMod val="95000"/>
                  </a:schemeClr>
                </a:solidFill>
              </a:rPr>
              <a:t>DISMINUYEN LA MORTALIDAD TEMPRANA Y TARDIA</a:t>
            </a:r>
          </a:p>
          <a:p>
            <a:pPr marL="342900" indent="-342900">
              <a:buFont typeface="Arial" panose="020B0604020202020204" pitchFamily="34" charset="0"/>
              <a:buChar char="•"/>
            </a:pPr>
            <a:r>
              <a:rPr lang="es-MX" sz="2400" b="1" u="sng" dirty="0">
                <a:solidFill>
                  <a:schemeClr val="bg1">
                    <a:lumMod val="95000"/>
                  </a:schemeClr>
                </a:solidFill>
              </a:rPr>
              <a:t>HASTA 28% EN UNA SEMANA CON UN MAXIMO DE BENEFICIO EN LAS PRIMERAS 48 HRS.</a:t>
            </a:r>
          </a:p>
          <a:p>
            <a:pPr marL="342900" indent="-342900">
              <a:buFont typeface="Arial" panose="020B0604020202020204" pitchFamily="34" charset="0"/>
              <a:buChar char="•"/>
            </a:pPr>
            <a:r>
              <a:rPr lang="es-MX" sz="2400" b="1" u="sng" dirty="0">
                <a:solidFill>
                  <a:schemeClr val="bg1">
                    <a:lumMod val="95000"/>
                  </a:schemeClr>
                </a:solidFill>
              </a:rPr>
              <a:t>TIMI 2-B DOSIS IV o VO + </a:t>
            </a:r>
            <a:r>
              <a:rPr lang="es-MX" sz="2400" b="1" u="sng" dirty="0" err="1">
                <a:solidFill>
                  <a:schemeClr val="bg1">
                    <a:lumMod val="95000"/>
                  </a:schemeClr>
                </a:solidFill>
              </a:rPr>
              <a:t>trombolisis</a:t>
            </a:r>
            <a:r>
              <a:rPr lang="es-MX" sz="2400" b="1" u="sng" dirty="0">
                <a:solidFill>
                  <a:schemeClr val="bg1">
                    <a:lumMod val="95000"/>
                  </a:schemeClr>
                </a:solidFill>
              </a:rPr>
              <a:t>. No hubo diferencia</a:t>
            </a:r>
          </a:p>
          <a:p>
            <a:pPr marL="342900" indent="-342900">
              <a:buFont typeface="Arial" panose="020B0604020202020204" pitchFamily="34" charset="0"/>
              <a:buChar char="•"/>
            </a:pPr>
            <a:r>
              <a:rPr lang="es-MX" sz="2400" b="1" u="sng" dirty="0">
                <a:solidFill>
                  <a:schemeClr val="bg1">
                    <a:lumMod val="95000"/>
                  </a:schemeClr>
                </a:solidFill>
              </a:rPr>
              <a:t>COMMIT </a:t>
            </a:r>
            <a:r>
              <a:rPr lang="es-MX" sz="2400" b="1" u="sng" dirty="0" err="1">
                <a:solidFill>
                  <a:schemeClr val="bg1">
                    <a:lumMod val="95000"/>
                  </a:schemeClr>
                </a:solidFill>
              </a:rPr>
              <a:t>clopidogrel</a:t>
            </a:r>
            <a:r>
              <a:rPr lang="es-MX" sz="2400" b="1" u="sng" dirty="0">
                <a:solidFill>
                  <a:schemeClr val="bg1">
                    <a:lumMod val="95000"/>
                  </a:schemeClr>
                </a:solidFill>
              </a:rPr>
              <a:t> y metoprolol 20% de reducción de </a:t>
            </a:r>
            <a:r>
              <a:rPr lang="es-MX" sz="2400" b="1" u="sng" dirty="0" err="1">
                <a:solidFill>
                  <a:schemeClr val="bg1">
                    <a:lumMod val="95000"/>
                  </a:schemeClr>
                </a:solidFill>
              </a:rPr>
              <a:t>reinfarto</a:t>
            </a:r>
            <a:r>
              <a:rPr lang="es-MX" sz="2400" b="1" u="sng" dirty="0">
                <a:solidFill>
                  <a:schemeClr val="bg1">
                    <a:lumMod val="95000"/>
                  </a:schemeClr>
                </a:solidFill>
              </a:rPr>
              <a:t> pero hasta 30% de riesgo para choque cardiogénico.</a:t>
            </a:r>
          </a:p>
          <a:p>
            <a:pPr marL="342900" indent="-342900">
              <a:buFont typeface="Arial" panose="020B0604020202020204" pitchFamily="34" charset="0"/>
              <a:buChar char="•"/>
            </a:pPr>
            <a:r>
              <a:rPr lang="es-MX" sz="2400" b="1" u="sng" dirty="0">
                <a:solidFill>
                  <a:schemeClr val="bg1">
                    <a:lumMod val="95000"/>
                  </a:schemeClr>
                </a:solidFill>
              </a:rPr>
              <a:t>No es más parte de la terapia standard de STEMI.</a:t>
            </a:r>
          </a:p>
          <a:p>
            <a:pPr lvl="4"/>
            <a:r>
              <a:rPr lang="en-US" sz="1600" b="1" dirty="0">
                <a:solidFill>
                  <a:schemeClr val="bg1">
                    <a:lumMod val="75000"/>
                  </a:schemeClr>
                </a:solidFill>
              </a:rPr>
              <a:t>	(2017 ESC Guidelines for the Management of STEMI)</a:t>
            </a:r>
          </a:p>
          <a:p>
            <a:r>
              <a:rPr lang="es-MX" sz="2400" b="1" u="sng" dirty="0">
                <a:solidFill>
                  <a:schemeClr val="bg1">
                    <a:lumMod val="95000"/>
                  </a:schemeClr>
                </a:solidFill>
              </a:rPr>
              <a:t>  </a:t>
            </a:r>
          </a:p>
        </p:txBody>
      </p: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472418"/>
            <a:ext cx="984250" cy="984250"/>
          </a:xfrm>
          <a:prstGeom prst="rect">
            <a:avLst/>
          </a:prstGeom>
          <a:noFill/>
          <a:ln>
            <a:noFill/>
          </a:ln>
        </p:spPr>
      </p:pic>
    </p:spTree>
    <p:extLst>
      <p:ext uri="{BB962C8B-B14F-4D97-AF65-F5344CB8AC3E}">
        <p14:creationId xmlns:p14="http://schemas.microsoft.com/office/powerpoint/2010/main" val="2785810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p:spPr>
        <p:txBody>
          <a:bodyPr/>
          <a:lstStyle/>
          <a:p>
            <a:r>
              <a:rPr lang="es-MX" altLang="es-MX" sz="3500" b="1" dirty="0"/>
              <a:t>TERAPIA FARMACOLOGICA EN EL INFARTO AGUDO DEL MIOCARDIO</a:t>
            </a:r>
          </a:p>
        </p:txBody>
      </p:sp>
      <p:sp>
        <p:nvSpPr>
          <p:cNvPr id="5" name="Subtítulo 4"/>
          <p:cNvSpPr>
            <a:spLocks noGrp="1"/>
          </p:cNvSpPr>
          <p:nvPr>
            <p:ph type="subTitle" idx="1"/>
          </p:nvPr>
        </p:nvSpPr>
        <p:spPr>
          <a:xfrm>
            <a:off x="1208088" y="1318054"/>
            <a:ext cx="7319962" cy="5152320"/>
          </a:xfrm>
        </p:spPr>
        <p:txBody>
          <a:bodyPr/>
          <a:lstStyle/>
          <a:p>
            <a:pPr>
              <a:buFont typeface="Arial" panose="020B0604020202020204" pitchFamily="34" charset="0"/>
              <a:buNone/>
              <a:defRPr/>
            </a:pPr>
            <a:endParaRPr lang="es-MX" sz="2400" b="1" dirty="0"/>
          </a:p>
          <a:p>
            <a:pPr>
              <a:buFont typeface="Arial" panose="020B0604020202020204" pitchFamily="34" charset="0"/>
              <a:buNone/>
              <a:defRPr/>
            </a:pPr>
            <a:r>
              <a:rPr lang="es-MX" sz="2400" b="1" dirty="0"/>
              <a:t>DR. JOSE DE JESUS GALVAN DIAZ</a:t>
            </a:r>
          </a:p>
          <a:p>
            <a:pPr>
              <a:buFont typeface="Arial" panose="020B0604020202020204" pitchFamily="34" charset="0"/>
              <a:buNone/>
              <a:defRPr/>
            </a:pPr>
            <a:r>
              <a:rPr lang="es-MX" sz="1800" b="1" dirty="0"/>
              <a:t>CARDIOLOGO ADSCRITO AL SERVICIO DE CIRUGIA </a:t>
            </a:r>
            <a:r>
              <a:rPr lang="es-MX" sz="1800" b="1" dirty="0" smtClean="0"/>
              <a:t>CARDIOTORACICA</a:t>
            </a:r>
          </a:p>
          <a:p>
            <a:pPr>
              <a:buFont typeface="Arial" panose="020B0604020202020204" pitchFamily="34" charset="0"/>
              <a:buNone/>
              <a:defRPr/>
            </a:pPr>
            <a:r>
              <a:rPr lang="es-MX" sz="1800" b="1" dirty="0" smtClean="0"/>
              <a:t> </a:t>
            </a:r>
            <a:r>
              <a:rPr lang="es-MX" sz="1800" b="1" dirty="0"/>
              <a:t>Y ASISTENCIA CARDIOCIRCULATORIA DEL HOSPITAL </a:t>
            </a:r>
            <a:r>
              <a:rPr lang="es-MX" sz="1800" b="1" dirty="0" smtClean="0"/>
              <a:t>GENERAL</a:t>
            </a:r>
            <a:endParaRPr lang="es-MX" sz="1800" b="1" dirty="0"/>
          </a:p>
          <a:p>
            <a:pPr>
              <a:buFont typeface="Arial" panose="020B0604020202020204" pitchFamily="34" charset="0"/>
              <a:buNone/>
              <a:defRPr/>
            </a:pPr>
            <a:r>
              <a:rPr lang="es-MX" sz="1800" b="1" dirty="0"/>
              <a:t>CENTRO MEDICO NACIONAL LA </a:t>
            </a:r>
            <a:r>
              <a:rPr lang="es-MX" sz="1800" b="1" dirty="0" smtClean="0"/>
              <a:t>RAZA.  </a:t>
            </a:r>
            <a:r>
              <a:rPr lang="es-MX" sz="1800" b="1" dirty="0"/>
              <a:t>IMSS.</a:t>
            </a:r>
          </a:p>
          <a:p>
            <a:pPr>
              <a:buFont typeface="Arial" panose="020B0604020202020204" pitchFamily="34" charset="0"/>
              <a:buNone/>
              <a:defRPr/>
            </a:pPr>
            <a:r>
              <a:rPr lang="es-MX" sz="1800" b="1" dirty="0"/>
              <a:t>INSTITUTO MEXICANO DEL SEGURO SOCIAL</a:t>
            </a:r>
          </a:p>
          <a:p>
            <a:pPr>
              <a:buFont typeface="Arial" panose="020B0604020202020204" pitchFamily="34" charset="0"/>
              <a:buNone/>
              <a:defRPr/>
            </a:pPr>
            <a:endParaRPr lang="es-MX" sz="2400" b="1" dirty="0"/>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265" y="3589361"/>
            <a:ext cx="5988335" cy="28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129858" y="261994"/>
            <a:ext cx="1242727" cy="1176281"/>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9" y="169862"/>
            <a:ext cx="7319962" cy="1589363"/>
          </a:xfrm>
          <a:solidFill>
            <a:srgbClr val="00B0F0"/>
          </a:solidFill>
        </p:spPr>
        <p:txBody>
          <a:bodyPr/>
          <a:lstStyle/>
          <a:p>
            <a:r>
              <a:rPr lang="es-MX" altLang="es-MX" sz="3500" b="1" dirty="0"/>
              <a:t>“</a:t>
            </a:r>
            <a:r>
              <a:rPr lang="es-MX" altLang="es-MX" sz="3600" b="1" dirty="0"/>
              <a:t>ANALGESIA EN EL TRATAMIENTO FARMACOLOGICO INICIAL DEL STEMI”</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CuadroTexto 2">
            <a:extLst>
              <a:ext uri="{FF2B5EF4-FFF2-40B4-BE49-F238E27FC236}">
                <a16:creationId xmlns="" xmlns:a16="http://schemas.microsoft.com/office/drawing/2014/main" id="{3EE6C494-5789-4298-A5D5-2EE005EF3693}"/>
              </a:ext>
            </a:extLst>
          </p:cNvPr>
          <p:cNvSpPr txBox="1"/>
          <p:nvPr/>
        </p:nvSpPr>
        <p:spPr>
          <a:xfrm>
            <a:off x="1162705" y="1844929"/>
            <a:ext cx="7270095" cy="4893647"/>
          </a:xfrm>
          <a:prstGeom prst="rect">
            <a:avLst/>
          </a:prstGeom>
          <a:solidFill>
            <a:srgbClr val="002060"/>
          </a:solidFill>
        </p:spPr>
        <p:txBody>
          <a:bodyPr wrap="square" rtlCol="0">
            <a:spAutoFit/>
          </a:bodyPr>
          <a:lstStyle/>
          <a:p>
            <a:r>
              <a:rPr lang="es-MX" sz="2400" b="1" u="sng" dirty="0">
                <a:solidFill>
                  <a:schemeClr val="bg1">
                    <a:lumMod val="95000"/>
                  </a:schemeClr>
                </a:solidFill>
              </a:rPr>
              <a:t>ANALGESIA:</a:t>
            </a:r>
          </a:p>
          <a:p>
            <a:r>
              <a:rPr lang="es-MX" sz="2400" b="1" u="sng" dirty="0">
                <a:solidFill>
                  <a:schemeClr val="bg1">
                    <a:lumMod val="95000"/>
                  </a:schemeClr>
                </a:solidFill>
              </a:rPr>
              <a:t> </a:t>
            </a:r>
          </a:p>
          <a:p>
            <a:pPr marL="342900" indent="-342900">
              <a:buFont typeface="Arial" panose="020B0604020202020204" pitchFamily="34" charset="0"/>
              <a:buChar char="•"/>
            </a:pPr>
            <a:r>
              <a:rPr lang="es-MX" sz="2400" b="1" dirty="0">
                <a:solidFill>
                  <a:schemeClr val="bg1">
                    <a:lumMod val="95000"/>
                  </a:schemeClr>
                </a:solidFill>
              </a:rPr>
              <a:t>MORFINA: 1-2 MG EN EL ADULTO NORMAL CUIDADO DE NO SOBRESEDAR AL PACIENTE  CON EL RIESGO DE DEPRESION RESPIRATORIA.</a:t>
            </a:r>
          </a:p>
          <a:p>
            <a:pPr marL="342900" indent="-342900">
              <a:buFont typeface="Arial" panose="020B0604020202020204" pitchFamily="34" charset="0"/>
              <a:buChar char="•"/>
            </a:pPr>
            <a:r>
              <a:rPr lang="es-MX" sz="2400" b="1" dirty="0">
                <a:solidFill>
                  <a:schemeClr val="bg1">
                    <a:lumMod val="95000"/>
                  </a:schemeClr>
                </a:solidFill>
              </a:rPr>
              <a:t>AL IGUAL QUE LOS NITRATOS DEBEN VIGILARSE MUY ESTRECHAMENTE O EVITAR SU USO EN LOS PACIENTES CON STEMI INFERIOR Y EXTENSIÓN A VD. EN LOS CUALES LA REDUCCION DE LA PRECARGA ES MARCADA.</a:t>
            </a:r>
          </a:p>
          <a:p>
            <a:pPr marL="342900" indent="-342900">
              <a:buFont typeface="Arial" panose="020B0604020202020204" pitchFamily="34" charset="0"/>
              <a:buChar char="•"/>
            </a:pPr>
            <a:r>
              <a:rPr lang="es-MX" sz="2400" b="1" dirty="0">
                <a:solidFill>
                  <a:schemeClr val="bg1">
                    <a:lumMod val="95000"/>
                  </a:schemeClr>
                </a:solidFill>
              </a:rPr>
              <a:t>SE DEBEN EVITAR LOS AINES E INHIBIDORES DE LA CICLOOXIGENASA. </a:t>
            </a:r>
            <a:r>
              <a:rPr lang="en-US" sz="1600" b="1" dirty="0">
                <a:solidFill>
                  <a:schemeClr val="bg1">
                    <a:lumMod val="75000"/>
                  </a:schemeClr>
                </a:solidFill>
              </a:rPr>
              <a:t>	</a:t>
            </a:r>
          </a:p>
          <a:p>
            <a:r>
              <a:rPr lang="es-MX" sz="2400" b="1" u="sng" dirty="0">
                <a:solidFill>
                  <a:schemeClr val="bg1">
                    <a:lumMod val="95000"/>
                  </a:schemeClr>
                </a:solidFill>
              </a:rPr>
              <a:t>  </a:t>
            </a:r>
          </a:p>
        </p:txBody>
      </p: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128589" y="472418"/>
            <a:ext cx="984250" cy="984250"/>
          </a:xfrm>
          <a:prstGeom prst="rect">
            <a:avLst/>
          </a:prstGeom>
          <a:noFill/>
          <a:ln>
            <a:noFill/>
          </a:ln>
        </p:spPr>
      </p:pic>
    </p:spTree>
    <p:extLst>
      <p:ext uri="{BB962C8B-B14F-4D97-AF65-F5344CB8AC3E}">
        <p14:creationId xmlns:p14="http://schemas.microsoft.com/office/powerpoint/2010/main" val="3010146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7030A0"/>
          </a:solidFill>
        </p:spPr>
        <p:txBody>
          <a:bodyPr/>
          <a:lstStyle/>
          <a:p>
            <a:r>
              <a:rPr lang="es-MX" altLang="es-MX" sz="3500" b="1" dirty="0">
                <a:solidFill>
                  <a:srgbClr val="00B0F0"/>
                </a:solidFill>
              </a:rPr>
              <a:t>“</a:t>
            </a:r>
            <a:r>
              <a:rPr lang="es-MX" altLang="es-MX" sz="3600" b="1" dirty="0">
                <a:solidFill>
                  <a:srgbClr val="00B0F0"/>
                </a:solidFill>
              </a:rPr>
              <a:t>FIBRINOLISIS EN EL TX INICIAL DEL STEMI”</a:t>
            </a:r>
          </a:p>
        </p:txBody>
      </p:sp>
      <p:sp>
        <p:nvSpPr>
          <p:cNvPr id="5" name="Subtítulo 4"/>
          <p:cNvSpPr>
            <a:spLocks noGrp="1"/>
          </p:cNvSpPr>
          <p:nvPr>
            <p:ph type="subTitle" idx="1"/>
          </p:nvPr>
        </p:nvSpPr>
        <p:spPr>
          <a:xfrm>
            <a:off x="1208087" y="1951209"/>
            <a:ext cx="7813676" cy="4355757"/>
          </a:xfrm>
          <a:solidFill>
            <a:srgbClr val="002060"/>
          </a:solidFill>
        </p:spPr>
        <p:txBody>
          <a:bodyPr/>
          <a:lstStyle/>
          <a:p>
            <a:pPr algn="l">
              <a:defRPr/>
            </a:pPr>
            <a:endParaRPr lang="es-MX" dirty="0">
              <a:solidFill>
                <a:srgbClr val="FFC000"/>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026" name="Picture 2" descr="Logo of jctr">
            <a:extLst>
              <a:ext uri="{FF2B5EF4-FFF2-40B4-BE49-F238E27FC236}">
                <a16:creationId xmlns="" xmlns:a16="http://schemas.microsoft.com/office/drawing/2014/main" id="{E4539C49-499F-4445-AE7D-BF31B31F2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7" y="1582720"/>
            <a:ext cx="7813676" cy="108919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 xmlns:a16="http://schemas.microsoft.com/office/drawing/2014/main" id="{F8EBE0CC-4F83-4FC4-886D-14F27B1A419E}"/>
              </a:ext>
            </a:extLst>
          </p:cNvPr>
          <p:cNvSpPr txBox="1"/>
          <p:nvPr/>
        </p:nvSpPr>
        <p:spPr>
          <a:xfrm>
            <a:off x="1282147" y="3148048"/>
            <a:ext cx="7245902" cy="3231654"/>
          </a:xfrm>
          <a:prstGeom prst="rect">
            <a:avLst/>
          </a:prstGeom>
          <a:noFill/>
        </p:spPr>
        <p:txBody>
          <a:bodyPr wrap="square" rtlCol="0">
            <a:spAutoFit/>
          </a:bodyPr>
          <a:lstStyle/>
          <a:p>
            <a:r>
              <a:rPr lang="es-MX" sz="2000" dirty="0" err="1">
                <a:solidFill>
                  <a:schemeClr val="bg1">
                    <a:lumMod val="95000"/>
                  </a:schemeClr>
                </a:solidFill>
              </a:rPr>
              <a:t>Fibrinolytic</a:t>
            </a:r>
            <a:r>
              <a:rPr lang="es-MX" sz="2000" dirty="0">
                <a:solidFill>
                  <a:schemeClr val="bg1">
                    <a:lumMod val="95000"/>
                  </a:schemeClr>
                </a:solidFill>
              </a:rPr>
              <a:t> </a:t>
            </a:r>
            <a:r>
              <a:rPr lang="es-MX" sz="2000" dirty="0" err="1">
                <a:solidFill>
                  <a:schemeClr val="bg1">
                    <a:lumMod val="95000"/>
                  </a:schemeClr>
                </a:solidFill>
              </a:rPr>
              <a:t>therapy</a:t>
            </a:r>
            <a:r>
              <a:rPr lang="es-MX" sz="2000" dirty="0">
                <a:solidFill>
                  <a:schemeClr val="bg1">
                    <a:lumMod val="95000"/>
                  </a:schemeClr>
                </a:solidFill>
              </a:rPr>
              <a:t> in </a:t>
            </a:r>
            <a:r>
              <a:rPr lang="es-MX" sz="2000" dirty="0" err="1">
                <a:solidFill>
                  <a:schemeClr val="bg1">
                    <a:lumMod val="95000"/>
                  </a:schemeClr>
                </a:solidFill>
              </a:rPr>
              <a:t>patients</a:t>
            </a:r>
            <a:r>
              <a:rPr lang="es-MX" sz="2000" dirty="0">
                <a:solidFill>
                  <a:schemeClr val="bg1">
                    <a:lumMod val="95000"/>
                  </a:schemeClr>
                </a:solidFill>
              </a:rPr>
              <a:t> </a:t>
            </a:r>
            <a:r>
              <a:rPr lang="es-MX" sz="2000" dirty="0" err="1">
                <a:solidFill>
                  <a:schemeClr val="bg1">
                    <a:lumMod val="95000"/>
                  </a:schemeClr>
                </a:solidFill>
              </a:rPr>
              <a:t>with</a:t>
            </a:r>
            <a:r>
              <a:rPr lang="es-MX" sz="2000" dirty="0">
                <a:solidFill>
                  <a:schemeClr val="bg1">
                    <a:lumMod val="95000"/>
                  </a:schemeClr>
                </a:solidFill>
              </a:rPr>
              <a:t> ST-</a:t>
            </a:r>
            <a:r>
              <a:rPr lang="es-MX" sz="2000" dirty="0" err="1">
                <a:solidFill>
                  <a:schemeClr val="bg1">
                    <a:lumMod val="95000"/>
                  </a:schemeClr>
                </a:solidFill>
              </a:rPr>
              <a:t>segment</a:t>
            </a:r>
            <a:r>
              <a:rPr lang="es-MX" sz="2000" dirty="0">
                <a:solidFill>
                  <a:schemeClr val="bg1">
                    <a:lumMod val="95000"/>
                  </a:schemeClr>
                </a:solidFill>
              </a:rPr>
              <a:t> </a:t>
            </a:r>
            <a:r>
              <a:rPr lang="es-MX" sz="2000" dirty="0" err="1">
                <a:solidFill>
                  <a:schemeClr val="bg1">
                    <a:lumMod val="95000"/>
                  </a:schemeClr>
                </a:solidFill>
              </a:rPr>
              <a:t>elevation</a:t>
            </a:r>
            <a:r>
              <a:rPr lang="es-MX" sz="2000" dirty="0">
                <a:solidFill>
                  <a:schemeClr val="bg1">
                    <a:lumMod val="95000"/>
                  </a:schemeClr>
                </a:solidFill>
              </a:rPr>
              <a:t> </a:t>
            </a:r>
            <a:r>
              <a:rPr lang="es-MX" sz="2000" dirty="0" err="1">
                <a:solidFill>
                  <a:schemeClr val="bg1">
                    <a:lumMod val="95000"/>
                  </a:schemeClr>
                </a:solidFill>
              </a:rPr>
              <a:t>myocardial</a:t>
            </a:r>
            <a:r>
              <a:rPr lang="es-MX" sz="2000" dirty="0">
                <a:solidFill>
                  <a:schemeClr val="bg1">
                    <a:lumMod val="95000"/>
                  </a:schemeClr>
                </a:solidFill>
              </a:rPr>
              <a:t> </a:t>
            </a:r>
          </a:p>
          <a:p>
            <a:r>
              <a:rPr lang="es-MX" sz="2000" dirty="0" err="1">
                <a:solidFill>
                  <a:schemeClr val="bg1">
                    <a:lumMod val="95000"/>
                  </a:schemeClr>
                </a:solidFill>
              </a:rPr>
              <a:t>infarction</a:t>
            </a:r>
            <a:r>
              <a:rPr lang="es-MX" sz="2000" dirty="0">
                <a:solidFill>
                  <a:schemeClr val="bg1">
                    <a:lumMod val="95000"/>
                  </a:schemeClr>
                </a:solidFill>
              </a:rPr>
              <a:t>: </a:t>
            </a:r>
            <a:r>
              <a:rPr lang="es-MX" sz="2000" dirty="0" err="1">
                <a:solidFill>
                  <a:schemeClr val="bg1">
                    <a:lumMod val="95000"/>
                  </a:schemeClr>
                </a:solidFill>
              </a:rPr>
              <a:t>Accelerated</a:t>
            </a:r>
            <a:r>
              <a:rPr lang="es-MX" sz="2000" dirty="0">
                <a:solidFill>
                  <a:schemeClr val="bg1">
                    <a:lumMod val="95000"/>
                  </a:schemeClr>
                </a:solidFill>
              </a:rPr>
              <a:t> versus standard </a:t>
            </a:r>
            <a:r>
              <a:rPr lang="es-MX" sz="2000" dirty="0" err="1">
                <a:solidFill>
                  <a:schemeClr val="bg1">
                    <a:lumMod val="95000"/>
                  </a:schemeClr>
                </a:solidFill>
              </a:rPr>
              <a:t>Streptokinase</a:t>
            </a:r>
            <a:r>
              <a:rPr lang="es-MX" sz="2000" dirty="0">
                <a:solidFill>
                  <a:schemeClr val="bg1">
                    <a:lumMod val="95000"/>
                  </a:schemeClr>
                </a:solidFill>
              </a:rPr>
              <a:t> </a:t>
            </a:r>
            <a:r>
              <a:rPr lang="es-MX" sz="2000" dirty="0" err="1">
                <a:solidFill>
                  <a:schemeClr val="bg1">
                    <a:lumMod val="95000"/>
                  </a:schemeClr>
                </a:solidFill>
              </a:rPr>
              <a:t>infusion</a:t>
            </a:r>
            <a:r>
              <a:rPr lang="es-MX" sz="2000" dirty="0">
                <a:solidFill>
                  <a:schemeClr val="bg1">
                    <a:lumMod val="95000"/>
                  </a:schemeClr>
                </a:solidFill>
              </a:rPr>
              <a:t> </a:t>
            </a:r>
            <a:r>
              <a:rPr lang="es-MX" sz="2000" dirty="0" err="1">
                <a:solidFill>
                  <a:schemeClr val="bg1">
                    <a:lumMod val="95000"/>
                  </a:schemeClr>
                </a:solidFill>
              </a:rPr>
              <a:t>regimen</a:t>
            </a:r>
            <a:endParaRPr lang="es-MX" sz="2000" dirty="0">
              <a:solidFill>
                <a:schemeClr val="bg1">
                  <a:lumMod val="95000"/>
                </a:schemeClr>
              </a:solidFill>
            </a:endParaRPr>
          </a:p>
          <a:p>
            <a:r>
              <a:rPr lang="es-MX" sz="2000" dirty="0">
                <a:solidFill>
                  <a:schemeClr val="bg1"/>
                </a:solidFill>
              </a:rPr>
              <a:t>Ahmed </a:t>
            </a:r>
            <a:r>
              <a:rPr lang="es-MX" sz="2000" dirty="0" err="1">
                <a:solidFill>
                  <a:schemeClr val="bg1"/>
                </a:solidFill>
              </a:rPr>
              <a:t>Bendary</a:t>
            </a:r>
            <a:r>
              <a:rPr lang="es-MX" sz="2000" dirty="0">
                <a:solidFill>
                  <a:schemeClr val="bg1"/>
                </a:solidFill>
              </a:rPr>
              <a:t>,</a:t>
            </a:r>
            <a:r>
              <a:rPr lang="es-MX" sz="2000" baseline="30000" dirty="0">
                <a:solidFill>
                  <a:schemeClr val="bg1"/>
                </a:solidFill>
              </a:rPr>
              <a:t>*</a:t>
            </a:r>
            <a:r>
              <a:rPr lang="es-MX" sz="2000" dirty="0">
                <a:solidFill>
                  <a:schemeClr val="bg1"/>
                </a:solidFill>
              </a:rPr>
              <a:t> </a:t>
            </a:r>
            <a:r>
              <a:rPr lang="es-MX" sz="2000" dirty="0" err="1">
                <a:solidFill>
                  <a:schemeClr val="bg1"/>
                </a:solidFill>
              </a:rPr>
              <a:t>Wael</a:t>
            </a:r>
            <a:r>
              <a:rPr lang="es-MX" sz="2000" dirty="0">
                <a:solidFill>
                  <a:schemeClr val="bg1"/>
                </a:solidFill>
              </a:rPr>
              <a:t> </a:t>
            </a:r>
            <a:r>
              <a:rPr lang="es-MX" sz="2000" dirty="0" err="1">
                <a:solidFill>
                  <a:schemeClr val="bg1"/>
                </a:solidFill>
              </a:rPr>
              <a:t>Tawfik</a:t>
            </a:r>
            <a:r>
              <a:rPr lang="es-MX" sz="2000" dirty="0">
                <a:solidFill>
                  <a:schemeClr val="bg1"/>
                </a:solidFill>
              </a:rPr>
              <a:t>, Mohamed </a:t>
            </a:r>
            <a:r>
              <a:rPr lang="es-MX" sz="2000" dirty="0" err="1">
                <a:solidFill>
                  <a:schemeClr val="bg1"/>
                </a:solidFill>
              </a:rPr>
              <a:t>Mahrous</a:t>
            </a:r>
            <a:r>
              <a:rPr lang="es-MX" sz="2000" dirty="0"/>
              <a:t> </a:t>
            </a:r>
          </a:p>
          <a:p>
            <a:endParaRPr lang="es-MX" sz="2000" dirty="0"/>
          </a:p>
          <a:p>
            <a:r>
              <a:rPr lang="es-MX" sz="2800" dirty="0">
                <a:solidFill>
                  <a:srgbClr val="FFC000"/>
                </a:solidFill>
              </a:rPr>
              <a:t>MEJORES RESULTADOS CON STREPTOKINASA 1.5 MILLONES EN 30 MIN QUE</a:t>
            </a:r>
          </a:p>
          <a:p>
            <a:r>
              <a:rPr lang="es-MX" sz="2800" dirty="0">
                <a:solidFill>
                  <a:srgbClr val="FFC000"/>
                </a:solidFill>
              </a:rPr>
              <a:t>ESTREPTOKINASA 1.5 MILLONES EN 60 MIN</a:t>
            </a:r>
            <a:r>
              <a:rPr lang="es-MX" sz="2800" dirty="0"/>
              <a:t>.</a:t>
            </a:r>
          </a:p>
        </p:txBody>
      </p:sp>
      <p:pic>
        <p:nvPicPr>
          <p:cNvPr id="8" name="Imagen 7"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0" y="311944"/>
            <a:ext cx="984250" cy="984250"/>
          </a:xfrm>
          <a:prstGeom prst="rect">
            <a:avLst/>
          </a:prstGeom>
          <a:noFill/>
          <a:ln>
            <a:noFill/>
          </a:ln>
        </p:spPr>
      </p:pic>
    </p:spTree>
    <p:extLst>
      <p:ext uri="{BB962C8B-B14F-4D97-AF65-F5344CB8AC3E}">
        <p14:creationId xmlns:p14="http://schemas.microsoft.com/office/powerpoint/2010/main" val="1401382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600" b="1" dirty="0"/>
              <a:t>“AGENTES FIBRINOLITICOS”</a:t>
            </a:r>
          </a:p>
        </p:txBody>
      </p:sp>
      <p:sp>
        <p:nvSpPr>
          <p:cNvPr id="5" name="Subtítulo 4"/>
          <p:cNvSpPr>
            <a:spLocks noGrp="1"/>
          </p:cNvSpPr>
          <p:nvPr>
            <p:ph type="subTitle" idx="1"/>
          </p:nvPr>
        </p:nvSpPr>
        <p:spPr>
          <a:xfrm>
            <a:off x="1208088" y="1905000"/>
            <a:ext cx="7319962" cy="4029075"/>
          </a:xfrm>
          <a:solidFill>
            <a:schemeClr val="tx1"/>
          </a:solidFill>
        </p:spPr>
        <p:txBody>
          <a:bodyPr/>
          <a:lstStyle/>
          <a:p>
            <a:pPr marL="457200" indent="-457200" algn="just">
              <a:buFont typeface="Wingdings" panose="05000000000000000000" pitchFamily="2" charset="2"/>
              <a:buChar char="Ø"/>
              <a:defRPr/>
            </a:pPr>
            <a:endParaRPr lang="es-MX" dirty="0"/>
          </a:p>
          <a:p>
            <a:pPr marL="457200" indent="-457200" algn="just">
              <a:buFont typeface="Wingdings" panose="05000000000000000000" pitchFamily="2" charset="2"/>
              <a:buChar char="Ø"/>
              <a:defRPr/>
            </a:pPr>
            <a:r>
              <a:rPr lang="es-MX" dirty="0">
                <a:solidFill>
                  <a:schemeClr val="bg1"/>
                </a:solidFill>
              </a:rPr>
              <a:t>ESTREPTOKINASA</a:t>
            </a:r>
          </a:p>
          <a:p>
            <a:pPr marL="457200" indent="-457200" algn="just">
              <a:buFont typeface="Wingdings" panose="05000000000000000000" pitchFamily="2" charset="2"/>
              <a:buChar char="Ø"/>
              <a:defRPr/>
            </a:pPr>
            <a:r>
              <a:rPr lang="es-MX" dirty="0">
                <a:solidFill>
                  <a:schemeClr val="bg1"/>
                </a:solidFill>
              </a:rPr>
              <a:t>ALTEPLASA  (</a:t>
            </a:r>
            <a:r>
              <a:rPr lang="es-MX" dirty="0" err="1">
                <a:solidFill>
                  <a:schemeClr val="bg1"/>
                </a:solidFill>
              </a:rPr>
              <a:t>tPA</a:t>
            </a:r>
            <a:r>
              <a:rPr lang="es-MX" dirty="0">
                <a:solidFill>
                  <a:schemeClr val="bg1"/>
                </a:solidFill>
              </a:rPr>
              <a:t>)</a:t>
            </a:r>
          </a:p>
          <a:p>
            <a:pPr marL="457200" indent="-457200" algn="just">
              <a:buFont typeface="Wingdings" panose="05000000000000000000" pitchFamily="2" charset="2"/>
              <a:buChar char="Ø"/>
              <a:defRPr/>
            </a:pPr>
            <a:r>
              <a:rPr lang="es-MX" dirty="0">
                <a:solidFill>
                  <a:schemeClr val="bg1"/>
                </a:solidFill>
              </a:rPr>
              <a:t>RETEPLASA (</a:t>
            </a:r>
            <a:r>
              <a:rPr lang="es-MX" dirty="0" err="1">
                <a:solidFill>
                  <a:schemeClr val="bg1"/>
                </a:solidFill>
              </a:rPr>
              <a:t>rPA</a:t>
            </a:r>
            <a:r>
              <a:rPr lang="es-MX" dirty="0">
                <a:solidFill>
                  <a:schemeClr val="bg1"/>
                </a:solidFill>
              </a:rPr>
              <a:t>) </a:t>
            </a:r>
          </a:p>
          <a:p>
            <a:pPr marL="457200" indent="-457200" algn="just">
              <a:buFont typeface="Wingdings" panose="05000000000000000000" pitchFamily="2" charset="2"/>
              <a:buChar char="Ø"/>
              <a:defRPr/>
            </a:pPr>
            <a:r>
              <a:rPr lang="es-MX" dirty="0">
                <a:solidFill>
                  <a:schemeClr val="bg1"/>
                </a:solidFill>
              </a:rPr>
              <a:t>TENECTEPLASE (TNK-TPA)</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223838" y="267901"/>
            <a:ext cx="984250" cy="984250"/>
          </a:xfrm>
          <a:prstGeom prst="rect">
            <a:avLst/>
          </a:prstGeom>
          <a:noFill/>
          <a:ln>
            <a:noFill/>
          </a:ln>
        </p:spPr>
      </p:pic>
    </p:spTree>
    <p:extLst>
      <p:ext uri="{BB962C8B-B14F-4D97-AF65-F5344CB8AC3E}">
        <p14:creationId xmlns:p14="http://schemas.microsoft.com/office/powerpoint/2010/main" val="2658769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500" b="1" dirty="0"/>
              <a:t>“</a:t>
            </a:r>
            <a:r>
              <a:rPr lang="es-MX" altLang="es-MX" sz="3600" b="1" dirty="0"/>
              <a:t>AGENTES FIBRINOLITICOS”</a:t>
            </a:r>
          </a:p>
        </p:txBody>
      </p:sp>
      <p:sp>
        <p:nvSpPr>
          <p:cNvPr id="5" name="Subtítulo 4"/>
          <p:cNvSpPr>
            <a:spLocks noGrp="1"/>
          </p:cNvSpPr>
          <p:nvPr>
            <p:ph type="subTitle" idx="1"/>
          </p:nvPr>
        </p:nvSpPr>
        <p:spPr>
          <a:xfrm>
            <a:off x="1208088" y="1570383"/>
            <a:ext cx="7417594" cy="4631633"/>
          </a:xfrm>
          <a:solidFill>
            <a:schemeClr val="tx1"/>
          </a:solidFill>
        </p:spPr>
        <p:txBody>
          <a:bodyPr/>
          <a:lstStyle/>
          <a:p>
            <a:pPr algn="just">
              <a:defRPr/>
            </a:pPr>
            <a:r>
              <a:rPr lang="es-MX" dirty="0">
                <a:solidFill>
                  <a:schemeClr val="bg1"/>
                </a:solidFill>
              </a:rPr>
              <a:t>ESTREPTOKINASA</a:t>
            </a:r>
          </a:p>
          <a:p>
            <a:pPr algn="just">
              <a:defRPr/>
            </a:pPr>
            <a:endParaRPr lang="es-MX" sz="1800" dirty="0">
              <a:solidFill>
                <a:schemeClr val="bg1"/>
              </a:solidFill>
            </a:endParaRPr>
          </a:p>
          <a:p>
            <a:pPr marL="285750" indent="-285750" algn="just">
              <a:buFont typeface="Wingdings" panose="05000000000000000000" pitchFamily="2" charset="2"/>
              <a:buChar char="Ø"/>
              <a:defRPr/>
            </a:pPr>
            <a:r>
              <a:rPr lang="es-MX" sz="1800" dirty="0">
                <a:solidFill>
                  <a:schemeClr val="bg1"/>
                </a:solidFill>
              </a:rPr>
              <a:t>POLIPÉPTIDO DE CADENA SIMPLE DERIVADO DEL ESTREPTOCOCO BETA-HEMOLÍTICO</a:t>
            </a:r>
          </a:p>
          <a:p>
            <a:pPr marL="285750" indent="-285750" algn="just">
              <a:buFont typeface="Wingdings" panose="05000000000000000000" pitchFamily="2" charset="2"/>
              <a:buChar char="Ø"/>
              <a:defRPr/>
            </a:pPr>
            <a:r>
              <a:rPr lang="es-MX" sz="1800" dirty="0">
                <a:solidFill>
                  <a:schemeClr val="bg1"/>
                </a:solidFill>
              </a:rPr>
              <a:t>SE ENLAZA AL PLASMINÓGENO</a:t>
            </a:r>
          </a:p>
          <a:p>
            <a:pPr marL="285750" indent="-285750" algn="just">
              <a:buFont typeface="Wingdings" panose="05000000000000000000" pitchFamily="2" charset="2"/>
              <a:buChar char="Ø"/>
              <a:defRPr/>
            </a:pPr>
            <a:r>
              <a:rPr lang="es-MX" sz="1800" dirty="0">
                <a:solidFill>
                  <a:schemeClr val="bg1"/>
                </a:solidFill>
              </a:rPr>
              <a:t>SE REQUIEREN ALTAS DOSIS PARA LOS NIVELES PLASMÁTICOS DE AC ANTIESTREPTOCOCO.</a:t>
            </a:r>
          </a:p>
          <a:p>
            <a:pPr marL="285750" indent="-285750" algn="just">
              <a:buFont typeface="Wingdings" panose="05000000000000000000" pitchFamily="2" charset="2"/>
              <a:buChar char="Ø"/>
              <a:defRPr/>
            </a:pPr>
            <a:r>
              <a:rPr lang="es-MX" sz="1800" dirty="0">
                <a:solidFill>
                  <a:schemeClr val="bg1"/>
                </a:solidFill>
              </a:rPr>
              <a:t>1.5 MILLONES IV EN 30 </a:t>
            </a:r>
            <a:r>
              <a:rPr lang="es-MX" sz="1800" dirty="0" err="1">
                <a:solidFill>
                  <a:schemeClr val="bg1"/>
                </a:solidFill>
              </a:rPr>
              <a:t>Ó</a:t>
            </a:r>
            <a:r>
              <a:rPr lang="es-MX" sz="1800" dirty="0">
                <a:solidFill>
                  <a:schemeClr val="bg1"/>
                </a:solidFill>
              </a:rPr>
              <a:t> 60 MIN.</a:t>
            </a:r>
          </a:p>
          <a:p>
            <a:pPr marL="285750" indent="-285750" algn="just">
              <a:buFont typeface="Wingdings" panose="05000000000000000000" pitchFamily="2" charset="2"/>
              <a:buChar char="Ø"/>
              <a:defRPr/>
            </a:pPr>
            <a:r>
              <a:rPr lang="es-MX" sz="1800" dirty="0">
                <a:solidFill>
                  <a:schemeClr val="bg1"/>
                </a:solidFill>
              </a:rPr>
              <a:t>TODOS LOS PACIENTES DEBEN RECIBIR ASPIRINA 325 MG/DIA</a:t>
            </a:r>
          </a:p>
          <a:p>
            <a:pPr marL="285750" indent="-285750" algn="just">
              <a:buFont typeface="Wingdings" panose="05000000000000000000" pitchFamily="2" charset="2"/>
              <a:buChar char="Ø"/>
              <a:defRPr/>
            </a:pPr>
            <a:r>
              <a:rPr lang="es-MX" sz="1800" dirty="0">
                <a:solidFill>
                  <a:schemeClr val="bg1"/>
                </a:solidFill>
              </a:rPr>
              <a:t>ES ANTIGÉNICA CON ANAFILAXIA  EN 0.5 % DE LOS CASOS. </a:t>
            </a:r>
          </a:p>
          <a:p>
            <a:pPr marL="285750" indent="-285750" algn="just">
              <a:buFont typeface="Wingdings" panose="05000000000000000000" pitchFamily="2" charset="2"/>
              <a:buChar char="Ø"/>
              <a:defRPr/>
            </a:pPr>
            <a:r>
              <a:rPr lang="es-MX" sz="1800" dirty="0">
                <a:solidFill>
                  <a:schemeClr val="bg1"/>
                </a:solidFill>
              </a:rPr>
              <a:t>PUEDE PROVOCAR HIPOTENSION QUE SE CORRIGE CON LIQUIDOS O INOTRÓPICO</a:t>
            </a:r>
          </a:p>
          <a:p>
            <a:pPr marL="285750" indent="-285750" algn="just">
              <a:buFont typeface="Wingdings" panose="05000000000000000000" pitchFamily="2" charset="2"/>
              <a:buChar char="Ø"/>
              <a:defRPr/>
            </a:pPr>
            <a:r>
              <a:rPr lang="es-MX" sz="1800" dirty="0">
                <a:solidFill>
                  <a:schemeClr val="bg1"/>
                </a:solidFill>
              </a:rPr>
              <a:t>SANGRADO NO MAYOR EN 3-4% DE LOS PACIENTES.</a:t>
            </a:r>
          </a:p>
          <a:p>
            <a:pPr marL="285750" indent="-285750" algn="just">
              <a:buFont typeface="Wingdings" panose="05000000000000000000" pitchFamily="2" charset="2"/>
              <a:buChar char="Ø"/>
              <a:defRPr/>
            </a:pPr>
            <a:r>
              <a:rPr lang="es-MX" sz="1800" dirty="0">
                <a:solidFill>
                  <a:schemeClr val="bg1"/>
                </a:solidFill>
              </a:rPr>
              <a:t>STROKE MENOS DEL 1% GLOBAL Y  1.6% EN PTES. MAYORES DE 70 YO.</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267901"/>
            <a:ext cx="984250" cy="984250"/>
          </a:xfrm>
          <a:prstGeom prst="rect">
            <a:avLst/>
          </a:prstGeom>
          <a:noFill/>
          <a:ln>
            <a:noFill/>
          </a:ln>
        </p:spPr>
      </p:pic>
    </p:spTree>
    <p:extLst>
      <p:ext uri="{BB962C8B-B14F-4D97-AF65-F5344CB8AC3E}">
        <p14:creationId xmlns:p14="http://schemas.microsoft.com/office/powerpoint/2010/main" val="3155551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600" b="1" dirty="0"/>
              <a:t>“AGENTES FIBRINOLITICOS”</a:t>
            </a:r>
          </a:p>
        </p:txBody>
      </p:sp>
      <p:sp>
        <p:nvSpPr>
          <p:cNvPr id="5" name="Subtítulo 4"/>
          <p:cNvSpPr>
            <a:spLocks noGrp="1"/>
          </p:cNvSpPr>
          <p:nvPr>
            <p:ph type="subTitle" idx="1"/>
          </p:nvPr>
        </p:nvSpPr>
        <p:spPr>
          <a:xfrm>
            <a:off x="1208087" y="1570383"/>
            <a:ext cx="7417593" cy="4631633"/>
          </a:xfrm>
          <a:solidFill>
            <a:srgbClr val="002060"/>
          </a:solidFill>
        </p:spPr>
        <p:txBody>
          <a:bodyPr/>
          <a:lstStyle/>
          <a:p>
            <a:pPr algn="just">
              <a:defRPr/>
            </a:pPr>
            <a:r>
              <a:rPr lang="es-MX" u="sng" dirty="0">
                <a:solidFill>
                  <a:schemeClr val="bg1"/>
                </a:solidFill>
              </a:rPr>
              <a:t>ALTEPLASA (ACTILYSE)</a:t>
            </a:r>
          </a:p>
          <a:p>
            <a:pPr algn="just">
              <a:defRPr/>
            </a:pPr>
            <a:endParaRPr lang="es-MX" sz="1800" dirty="0">
              <a:solidFill>
                <a:schemeClr val="bg1"/>
              </a:solidFill>
            </a:endParaRPr>
          </a:p>
          <a:p>
            <a:pPr marL="285750" indent="-285750" algn="just">
              <a:buFont typeface="Wingdings" panose="05000000000000000000" pitchFamily="2" charset="2"/>
              <a:buChar char="Ø"/>
              <a:defRPr/>
            </a:pPr>
            <a:r>
              <a:rPr lang="es-MX" sz="2000" dirty="0">
                <a:solidFill>
                  <a:schemeClr val="bg1"/>
                </a:solidFill>
              </a:rPr>
              <a:t>ES LA FORMA RECOMBINANTE DEL ACTIVADOR  TISULAR  (</a:t>
            </a:r>
            <a:r>
              <a:rPr lang="es-MX" sz="2000" dirty="0" err="1">
                <a:solidFill>
                  <a:schemeClr val="bg1"/>
                </a:solidFill>
              </a:rPr>
              <a:t>rt</a:t>
            </a:r>
            <a:r>
              <a:rPr lang="es-MX" sz="2000" dirty="0">
                <a:solidFill>
                  <a:schemeClr val="bg1"/>
                </a:solidFill>
              </a:rPr>
              <a:t>-PA) DEL PLASMINOGENO</a:t>
            </a:r>
          </a:p>
          <a:p>
            <a:pPr marL="285750" indent="-285750" algn="just">
              <a:buFont typeface="Wingdings" panose="05000000000000000000" pitchFamily="2" charset="2"/>
              <a:buChar char="Ø"/>
              <a:defRPr/>
            </a:pPr>
            <a:r>
              <a:rPr lang="es-MX" sz="2000" dirty="0">
                <a:solidFill>
                  <a:schemeClr val="bg1"/>
                </a:solidFill>
              </a:rPr>
              <a:t>GLUCOPROTEINA QUE ACTIVA LA COVERSION DEL PLASMINOGENO EN PLASMINA QUE CATALIZA LA DEGRADACION DE FIBRINA EN FIBRINOGENO (FIBRINOLISIS) CON DISOLUCION DEL COAGULO.</a:t>
            </a:r>
          </a:p>
          <a:p>
            <a:pPr marL="285750" indent="-285750" algn="just">
              <a:buFont typeface="Wingdings" panose="05000000000000000000" pitchFamily="2" charset="2"/>
              <a:buChar char="Ø"/>
              <a:defRPr/>
            </a:pPr>
            <a:r>
              <a:rPr lang="es-MX" sz="2000" dirty="0">
                <a:solidFill>
                  <a:schemeClr val="bg1"/>
                </a:solidFill>
              </a:rPr>
              <a:t>VIDA MEDIA MUY CORTA DE 3-4 MIN.</a:t>
            </a:r>
          </a:p>
          <a:p>
            <a:pPr marL="285750" indent="-285750" algn="just">
              <a:buFont typeface="Wingdings" panose="05000000000000000000" pitchFamily="2" charset="2"/>
              <a:buChar char="Ø"/>
              <a:defRPr/>
            </a:pPr>
            <a:r>
              <a:rPr lang="es-MX" sz="2000" dirty="0">
                <a:solidFill>
                  <a:schemeClr val="bg1"/>
                </a:solidFill>
              </a:rPr>
              <a:t>NO ESTA ASOCIADA CON EFECTOS ALERGICOS O HIPOTENSORES</a:t>
            </a:r>
          </a:p>
          <a:p>
            <a:pPr marL="285750" indent="-285750" algn="just">
              <a:buFont typeface="Wingdings" panose="05000000000000000000" pitchFamily="2" charset="2"/>
              <a:buChar char="Ø"/>
              <a:defRPr/>
            </a:pPr>
            <a:r>
              <a:rPr lang="es-MX" sz="2000" dirty="0">
                <a:solidFill>
                  <a:schemeClr val="bg1"/>
                </a:solidFill>
              </a:rPr>
              <a:t>REQUIERE ADMN DE HEPARINA IV. PARA MANTENER PERMEABLE Y PREVENIR LA REOCLUSION DEL VASO</a:t>
            </a:r>
            <a:r>
              <a:rPr lang="es-MX" sz="1800" dirty="0">
                <a:solidFill>
                  <a:schemeClr val="bg1"/>
                </a:solidFill>
              </a:rPr>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377280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500" b="1" dirty="0"/>
              <a:t>“</a:t>
            </a:r>
            <a:r>
              <a:rPr lang="es-MX" altLang="es-MX" sz="3600" b="1" dirty="0"/>
              <a:t>AGENTES FIBRINOLITICOS</a:t>
            </a:r>
            <a:r>
              <a:rPr lang="es-MX" altLang="es-MX" sz="3500" b="1" dirty="0"/>
              <a:t>”</a:t>
            </a:r>
          </a:p>
        </p:txBody>
      </p:sp>
      <p:sp>
        <p:nvSpPr>
          <p:cNvPr id="5" name="Subtítulo 4"/>
          <p:cNvSpPr>
            <a:spLocks noGrp="1"/>
          </p:cNvSpPr>
          <p:nvPr>
            <p:ph type="subTitle" idx="1"/>
          </p:nvPr>
        </p:nvSpPr>
        <p:spPr>
          <a:xfrm>
            <a:off x="1208088" y="1570383"/>
            <a:ext cx="7417594" cy="4825654"/>
          </a:xfrm>
          <a:solidFill>
            <a:srgbClr val="002060"/>
          </a:solidFill>
        </p:spPr>
        <p:txBody>
          <a:bodyPr/>
          <a:lstStyle/>
          <a:p>
            <a:pPr algn="just">
              <a:defRPr/>
            </a:pPr>
            <a:r>
              <a:rPr lang="es-MX" sz="2400" u="sng" dirty="0">
                <a:solidFill>
                  <a:srgbClr val="FFC000"/>
                </a:solidFill>
              </a:rPr>
              <a:t>ALTEPLASA (ACTILYSE) ESQUEMA ACELERADO:</a:t>
            </a:r>
          </a:p>
          <a:p>
            <a:pPr marL="342900" indent="-342900" algn="just">
              <a:buFont typeface="Arial" panose="020B0604020202020204" pitchFamily="34" charset="0"/>
              <a:buChar char="•"/>
              <a:defRPr/>
            </a:pPr>
            <a:r>
              <a:rPr lang="es-MX" sz="2000" u="sng" dirty="0">
                <a:solidFill>
                  <a:srgbClr val="FFC000"/>
                </a:solidFill>
              </a:rPr>
              <a:t>INICIAR EN LAS PRIMERAS 6 HRS DEL IAM</a:t>
            </a:r>
          </a:p>
          <a:p>
            <a:pPr marL="342900" indent="-342900" algn="just">
              <a:buFont typeface="Arial" panose="020B0604020202020204" pitchFamily="34" charset="0"/>
              <a:buChar char="•"/>
              <a:defRPr/>
            </a:pPr>
            <a:r>
              <a:rPr lang="es-MX" sz="2000" u="sng" dirty="0">
                <a:solidFill>
                  <a:srgbClr val="FFC000"/>
                </a:solidFill>
              </a:rPr>
              <a:t>BOLO IV DE 15 MG</a:t>
            </a:r>
          </a:p>
          <a:p>
            <a:pPr marL="342900" indent="-342900" algn="just">
              <a:buFont typeface="Arial" panose="020B0604020202020204" pitchFamily="34" charset="0"/>
              <a:buChar char="•"/>
              <a:defRPr/>
            </a:pPr>
            <a:r>
              <a:rPr lang="es-MX" sz="2000" u="sng" dirty="0">
                <a:solidFill>
                  <a:srgbClr val="FFC000"/>
                </a:solidFill>
              </a:rPr>
              <a:t>INFUSION DE 50 MG EN 30 MINUTOS</a:t>
            </a:r>
          </a:p>
          <a:p>
            <a:pPr marL="342900" indent="-342900" algn="just">
              <a:buFont typeface="Arial" panose="020B0604020202020204" pitchFamily="34" charset="0"/>
              <a:buChar char="•"/>
              <a:defRPr/>
            </a:pPr>
            <a:r>
              <a:rPr lang="es-MX" sz="2000" u="sng" dirty="0">
                <a:solidFill>
                  <a:srgbClr val="FFC000"/>
                </a:solidFill>
              </a:rPr>
              <a:t>INFUSION DE 35 MG EN 60 MIN. </a:t>
            </a:r>
          </a:p>
          <a:p>
            <a:pPr marL="342900" indent="-342900" algn="just">
              <a:buFont typeface="Arial" panose="020B0604020202020204" pitchFamily="34" charset="0"/>
              <a:buChar char="•"/>
              <a:defRPr/>
            </a:pPr>
            <a:r>
              <a:rPr lang="es-MX" sz="2000" u="sng" dirty="0">
                <a:solidFill>
                  <a:srgbClr val="FFC000"/>
                </a:solidFill>
              </a:rPr>
              <a:t>PARA UN TOTAL DE 100 MG</a:t>
            </a:r>
          </a:p>
          <a:p>
            <a:pPr algn="just">
              <a:defRPr/>
            </a:pPr>
            <a:endParaRPr lang="es-MX" sz="2000" u="sng" dirty="0">
              <a:solidFill>
                <a:srgbClr val="FFC000"/>
              </a:solidFill>
            </a:endParaRPr>
          </a:p>
          <a:p>
            <a:pPr algn="just">
              <a:defRPr/>
            </a:pPr>
            <a:r>
              <a:rPr lang="es-MX" sz="1800" dirty="0">
                <a:solidFill>
                  <a:schemeClr val="bg1"/>
                </a:solidFill>
              </a:rPr>
              <a:t> </a:t>
            </a:r>
            <a:r>
              <a:rPr lang="es-MX" sz="2400" u="sng" dirty="0">
                <a:solidFill>
                  <a:schemeClr val="bg1"/>
                </a:solidFill>
              </a:rPr>
              <a:t>REGIMEN DE 3 HRS CON EVOLUCION DE  6- 12 HRS</a:t>
            </a:r>
          </a:p>
          <a:p>
            <a:pPr marL="342900" indent="-342900" algn="just">
              <a:buFont typeface="+mj-lt"/>
              <a:buAutoNum type="arabicPeriod"/>
              <a:defRPr/>
            </a:pPr>
            <a:r>
              <a:rPr lang="es-MX" sz="1800" b="1" u="sng" dirty="0">
                <a:solidFill>
                  <a:schemeClr val="bg1"/>
                </a:solidFill>
              </a:rPr>
              <a:t>BOLO DE 10 MG I.V</a:t>
            </a:r>
          </a:p>
          <a:p>
            <a:pPr marL="342900" indent="-342900" algn="just">
              <a:buFont typeface="+mj-lt"/>
              <a:buAutoNum type="arabicPeriod"/>
              <a:defRPr/>
            </a:pPr>
            <a:r>
              <a:rPr lang="es-MX" sz="1800" b="1" u="sng" dirty="0">
                <a:solidFill>
                  <a:schemeClr val="bg1"/>
                </a:solidFill>
              </a:rPr>
              <a:t>INFUSION DE 50 MG EN 60 MIN</a:t>
            </a:r>
          </a:p>
          <a:p>
            <a:pPr marL="342900" indent="-342900" algn="just">
              <a:buFont typeface="+mj-lt"/>
              <a:buAutoNum type="arabicPeriod"/>
              <a:defRPr/>
            </a:pPr>
            <a:r>
              <a:rPr lang="es-MX" sz="1800" b="1" u="sng" dirty="0">
                <a:solidFill>
                  <a:schemeClr val="bg1"/>
                </a:solidFill>
              </a:rPr>
              <a:t>INFUSION DE 10 MG CADA 30 MIN HASTA COMPLETAR  LAS TRES  HRS Y 100 MG</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267901"/>
            <a:ext cx="984250" cy="984250"/>
          </a:xfrm>
          <a:prstGeom prst="rect">
            <a:avLst/>
          </a:prstGeom>
          <a:noFill/>
          <a:ln>
            <a:noFill/>
          </a:ln>
        </p:spPr>
      </p:pic>
    </p:spTree>
    <p:extLst>
      <p:ext uri="{BB962C8B-B14F-4D97-AF65-F5344CB8AC3E}">
        <p14:creationId xmlns:p14="http://schemas.microsoft.com/office/powerpoint/2010/main" val="414764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500" b="1" dirty="0"/>
              <a:t>“</a:t>
            </a:r>
            <a:r>
              <a:rPr lang="es-MX" altLang="es-MX" sz="3600" b="1" dirty="0"/>
              <a:t>AGENTES FIBRINOLITICOS”</a:t>
            </a:r>
          </a:p>
        </p:txBody>
      </p:sp>
      <p:sp>
        <p:nvSpPr>
          <p:cNvPr id="5" name="Subtítulo 4"/>
          <p:cNvSpPr>
            <a:spLocks noGrp="1"/>
          </p:cNvSpPr>
          <p:nvPr>
            <p:ph type="subTitle" idx="1"/>
          </p:nvPr>
        </p:nvSpPr>
        <p:spPr>
          <a:xfrm>
            <a:off x="1208087" y="1570383"/>
            <a:ext cx="7417593" cy="4631633"/>
          </a:xfrm>
          <a:solidFill>
            <a:srgbClr val="002060"/>
          </a:solidFill>
        </p:spPr>
        <p:txBody>
          <a:bodyPr/>
          <a:lstStyle/>
          <a:p>
            <a:pPr algn="just">
              <a:defRPr/>
            </a:pPr>
            <a:r>
              <a:rPr lang="es-MX" u="sng" dirty="0">
                <a:solidFill>
                  <a:schemeClr val="bg1"/>
                </a:solidFill>
              </a:rPr>
              <a:t>RETEPLASA</a:t>
            </a:r>
          </a:p>
          <a:p>
            <a:pPr algn="just">
              <a:defRPr/>
            </a:pPr>
            <a:endParaRPr lang="es-MX" sz="1800" dirty="0">
              <a:solidFill>
                <a:schemeClr val="bg1"/>
              </a:solidFill>
            </a:endParaRPr>
          </a:p>
          <a:p>
            <a:pPr marL="285750" indent="-285750" algn="just">
              <a:buFont typeface="Wingdings" panose="05000000000000000000" pitchFamily="2" charset="2"/>
              <a:buChar char="Ø"/>
              <a:defRPr/>
            </a:pPr>
            <a:r>
              <a:rPr lang="es-MX" sz="1800" dirty="0">
                <a:solidFill>
                  <a:schemeClr val="bg1"/>
                </a:solidFill>
              </a:rPr>
              <a:t>ES UN ACTIVADOR RECOMBINANTE DEL PLASMINOGENO (</a:t>
            </a:r>
            <a:r>
              <a:rPr lang="es-MX" sz="1800" dirty="0" err="1">
                <a:solidFill>
                  <a:schemeClr val="bg1"/>
                </a:solidFill>
              </a:rPr>
              <a:t>rPA</a:t>
            </a:r>
            <a:r>
              <a:rPr lang="es-MX" sz="1800" dirty="0">
                <a:solidFill>
                  <a:schemeClr val="bg1"/>
                </a:solidFill>
              </a:rPr>
              <a:t>)</a:t>
            </a:r>
          </a:p>
          <a:p>
            <a:pPr marL="285750" indent="-285750" algn="just">
              <a:buFont typeface="Wingdings" panose="05000000000000000000" pitchFamily="2" charset="2"/>
              <a:buChar char="Ø"/>
              <a:defRPr/>
            </a:pPr>
            <a:r>
              <a:rPr lang="es-MX" sz="1800" dirty="0">
                <a:solidFill>
                  <a:schemeClr val="bg1"/>
                </a:solidFill>
              </a:rPr>
              <a:t>TROMBOLITICO DE TERCERA GENERACION OBTENIDO POR INGENIERIA GENETICA DE  </a:t>
            </a:r>
            <a:r>
              <a:rPr lang="es-MX" sz="1800" dirty="0" err="1">
                <a:solidFill>
                  <a:schemeClr val="bg1"/>
                </a:solidFill>
              </a:rPr>
              <a:t>Escherichia</a:t>
            </a:r>
            <a:r>
              <a:rPr lang="es-MX" sz="1800" dirty="0">
                <a:solidFill>
                  <a:schemeClr val="bg1"/>
                </a:solidFill>
              </a:rPr>
              <a:t> </a:t>
            </a:r>
            <a:r>
              <a:rPr lang="es-MX" sz="1800" dirty="0" err="1">
                <a:solidFill>
                  <a:schemeClr val="bg1"/>
                </a:solidFill>
              </a:rPr>
              <a:t>coli</a:t>
            </a:r>
            <a:endParaRPr lang="es-MX" sz="1800" dirty="0">
              <a:solidFill>
                <a:schemeClr val="bg1"/>
              </a:solidFill>
            </a:endParaRPr>
          </a:p>
          <a:p>
            <a:pPr marL="285750" indent="-285750" algn="just">
              <a:buFont typeface="Wingdings" panose="05000000000000000000" pitchFamily="2" charset="2"/>
              <a:buChar char="Ø"/>
              <a:defRPr/>
            </a:pPr>
            <a:r>
              <a:rPr lang="es-MX" sz="1800" dirty="0">
                <a:solidFill>
                  <a:schemeClr val="bg1"/>
                </a:solidFill>
              </a:rPr>
              <a:t>GLUCOPROTEINA QUE ACTIVA LA COVERSION DEL PLASMINOGENO EN PLASMINA QUE CATALIZA LA DEGRADACION DE FIBRINA, FIBRINOGENO Y LOS FACTORES V Y VII (DEPENDE DE LA PRESENCIA DE FIBRINA) (FIBRINOLISIS) CON DISOLUCION DEL COAGULO.</a:t>
            </a:r>
          </a:p>
          <a:p>
            <a:pPr marL="285750" indent="-285750" algn="just">
              <a:buFont typeface="Wingdings" panose="05000000000000000000" pitchFamily="2" charset="2"/>
              <a:buChar char="Ø"/>
              <a:defRPr/>
            </a:pPr>
            <a:r>
              <a:rPr lang="es-MX" sz="1800" dirty="0">
                <a:solidFill>
                  <a:schemeClr val="bg1"/>
                </a:solidFill>
              </a:rPr>
              <a:t>SE MINISTRA IV. Y TIENE ELIMINACION HEPATICA Y RENAL LA SEMIVIDA DE ELIMINACION ES DE 13-16 MIN.</a:t>
            </a:r>
          </a:p>
          <a:p>
            <a:pPr marL="285750" indent="-285750" algn="just">
              <a:buFont typeface="Wingdings" panose="05000000000000000000" pitchFamily="2" charset="2"/>
              <a:buChar char="Ø"/>
              <a:defRPr/>
            </a:pPr>
            <a:r>
              <a:rPr lang="es-MX" sz="1800" dirty="0">
                <a:solidFill>
                  <a:schemeClr val="bg1"/>
                </a:solidFill>
              </a:rPr>
              <a:t>ADULTOS: 10 U IV EN 2 MIN A LOS 30 MIN. OTRO BOLO IGUAL</a:t>
            </a:r>
          </a:p>
          <a:p>
            <a:pPr marL="285750" indent="-285750" algn="just">
              <a:buFont typeface="Wingdings" panose="05000000000000000000" pitchFamily="2" charset="2"/>
              <a:buChar char="Ø"/>
              <a:defRPr/>
            </a:pPr>
            <a:r>
              <a:rPr lang="es-MX" sz="1800" dirty="0">
                <a:solidFill>
                  <a:schemeClr val="bg1"/>
                </a:solidFill>
              </a:rPr>
              <a:t>PRECAUCION CON EL CONSUMO DE AINES, AJO Y GINKGO-BILOBA.</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267901"/>
            <a:ext cx="984250" cy="984250"/>
          </a:xfrm>
          <a:prstGeom prst="rect">
            <a:avLst/>
          </a:prstGeom>
          <a:noFill/>
          <a:ln>
            <a:noFill/>
          </a:ln>
        </p:spPr>
      </p:pic>
    </p:spTree>
    <p:extLst>
      <p:ext uri="{BB962C8B-B14F-4D97-AF65-F5344CB8AC3E}">
        <p14:creationId xmlns:p14="http://schemas.microsoft.com/office/powerpoint/2010/main" val="443982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500" b="1" dirty="0"/>
              <a:t>“</a:t>
            </a:r>
            <a:r>
              <a:rPr lang="es-MX" altLang="es-MX" sz="3600" b="1" dirty="0"/>
              <a:t>AGENTES FIBRINOLITICOS”</a:t>
            </a:r>
          </a:p>
        </p:txBody>
      </p:sp>
      <p:sp>
        <p:nvSpPr>
          <p:cNvPr id="5" name="Subtítulo 4"/>
          <p:cNvSpPr>
            <a:spLocks noGrp="1"/>
          </p:cNvSpPr>
          <p:nvPr>
            <p:ph type="subTitle" idx="1"/>
          </p:nvPr>
        </p:nvSpPr>
        <p:spPr>
          <a:xfrm>
            <a:off x="1208088" y="1570383"/>
            <a:ext cx="7417594" cy="4631633"/>
          </a:xfrm>
          <a:solidFill>
            <a:srgbClr val="002060"/>
          </a:solidFill>
        </p:spPr>
        <p:txBody>
          <a:bodyPr/>
          <a:lstStyle/>
          <a:p>
            <a:pPr algn="just">
              <a:defRPr/>
            </a:pPr>
            <a:r>
              <a:rPr lang="es-MX" u="sng" dirty="0">
                <a:solidFill>
                  <a:schemeClr val="bg1"/>
                </a:solidFill>
              </a:rPr>
              <a:t>TENECTEPLASA (TNK-tPA9</a:t>
            </a:r>
          </a:p>
          <a:p>
            <a:pPr algn="just">
              <a:defRPr/>
            </a:pPr>
            <a:endParaRPr lang="es-MX" sz="1800" dirty="0">
              <a:solidFill>
                <a:schemeClr val="bg1"/>
              </a:solidFill>
            </a:endParaRPr>
          </a:p>
          <a:p>
            <a:pPr marL="285750" indent="-285750" algn="just">
              <a:buFont typeface="Wingdings" panose="05000000000000000000" pitchFamily="2" charset="2"/>
              <a:buChar char="Ø"/>
              <a:defRPr/>
            </a:pPr>
            <a:r>
              <a:rPr lang="es-MX" sz="2000" dirty="0">
                <a:solidFill>
                  <a:schemeClr val="bg1"/>
                </a:solidFill>
              </a:rPr>
              <a:t>ES UN ACTIVADOR DEL PLASMINOGENO  TISULAR (</a:t>
            </a:r>
            <a:r>
              <a:rPr lang="es-MX" sz="2000" dirty="0" err="1">
                <a:solidFill>
                  <a:schemeClr val="bg1"/>
                </a:solidFill>
              </a:rPr>
              <a:t>rPA</a:t>
            </a:r>
            <a:r>
              <a:rPr lang="es-MX" sz="2000" dirty="0">
                <a:solidFill>
                  <a:schemeClr val="bg1"/>
                </a:solidFill>
              </a:rPr>
              <a:t>)</a:t>
            </a:r>
          </a:p>
          <a:p>
            <a:pPr marL="285750" indent="-285750" algn="just">
              <a:buFont typeface="Wingdings" panose="05000000000000000000" pitchFamily="2" charset="2"/>
              <a:buChar char="Ø"/>
              <a:defRPr/>
            </a:pPr>
            <a:r>
              <a:rPr lang="es-MX" sz="2000" dirty="0">
                <a:solidFill>
                  <a:schemeClr val="bg1"/>
                </a:solidFill>
              </a:rPr>
              <a:t>TROMBOLITICO (GLICOPROTEINA) OBTENIDO POR TECNOLOGIA DE ADN RECOMBINANTE CON UNA LINEA CELULAR DE CELULAS OVARICAS DE HAMSTER CHINO.</a:t>
            </a:r>
          </a:p>
          <a:p>
            <a:pPr marL="285750" indent="-285750" algn="just">
              <a:buFont typeface="Wingdings" panose="05000000000000000000" pitchFamily="2" charset="2"/>
              <a:buChar char="Ø"/>
              <a:defRPr/>
            </a:pPr>
            <a:r>
              <a:rPr lang="es-MX" sz="2000" dirty="0">
                <a:solidFill>
                  <a:schemeClr val="bg1"/>
                </a:solidFill>
              </a:rPr>
              <a:t>GLUCOPROTEINA ES UNA FORMA MODIFICADA DEL ACTIVADOR DE PLASMINOGENO DE TEJIDO HUMANO QUE  SE UNE A LA FIBRINA Y CONVIERTE PLASMINOGENO EN PLASMINA</a:t>
            </a:r>
          </a:p>
          <a:p>
            <a:pPr marL="285750" indent="-285750" algn="just">
              <a:buFont typeface="Wingdings" panose="05000000000000000000" pitchFamily="2" charset="2"/>
              <a:buChar char="Ø"/>
              <a:defRPr/>
            </a:pPr>
            <a:r>
              <a:rPr lang="es-MX" sz="2000" dirty="0">
                <a:solidFill>
                  <a:schemeClr val="bg1"/>
                </a:solidFill>
              </a:rPr>
              <a:t>SE MINISTRA IV. LA SEMIVIDA INICIAL DE 20-24 MIN. DE ELIMINACION ES DE 13-16 MIN.</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3529163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8" y="169863"/>
            <a:ext cx="7417594" cy="1082288"/>
          </a:xfrm>
          <a:solidFill>
            <a:srgbClr val="FFC000"/>
          </a:solidFill>
        </p:spPr>
        <p:txBody>
          <a:bodyPr/>
          <a:lstStyle/>
          <a:p>
            <a:r>
              <a:rPr lang="es-MX" altLang="es-MX" sz="3500" b="1" dirty="0"/>
              <a:t>“</a:t>
            </a:r>
            <a:r>
              <a:rPr lang="es-MX" altLang="es-MX" sz="3600" b="1" dirty="0"/>
              <a:t>AGENTES FIBRINOLITICOS</a:t>
            </a:r>
            <a:r>
              <a:rPr lang="es-MX" altLang="es-MX" sz="3500" b="1" dirty="0"/>
              <a:t>”</a:t>
            </a:r>
          </a:p>
        </p:txBody>
      </p:sp>
      <p:sp>
        <p:nvSpPr>
          <p:cNvPr id="5" name="Subtítulo 4"/>
          <p:cNvSpPr>
            <a:spLocks noGrp="1"/>
          </p:cNvSpPr>
          <p:nvPr>
            <p:ph type="subTitle" idx="1"/>
          </p:nvPr>
        </p:nvSpPr>
        <p:spPr>
          <a:xfrm>
            <a:off x="1208088" y="1570383"/>
            <a:ext cx="7319962" cy="4631633"/>
          </a:xfrm>
          <a:solidFill>
            <a:srgbClr val="002060"/>
          </a:solidFill>
        </p:spPr>
        <p:txBody>
          <a:bodyPr/>
          <a:lstStyle/>
          <a:p>
            <a:pPr algn="just">
              <a:defRPr/>
            </a:pPr>
            <a:r>
              <a:rPr lang="es-MX" u="sng" dirty="0">
                <a:solidFill>
                  <a:schemeClr val="bg1"/>
                </a:solidFill>
              </a:rPr>
              <a:t>TENECTEPLASA (TNK-</a:t>
            </a:r>
            <a:r>
              <a:rPr lang="es-MX" u="sng" dirty="0" err="1">
                <a:solidFill>
                  <a:schemeClr val="bg1"/>
                </a:solidFill>
              </a:rPr>
              <a:t>Tpa</a:t>
            </a:r>
            <a:r>
              <a:rPr lang="es-MX" u="sng" dirty="0">
                <a:solidFill>
                  <a:schemeClr val="bg1"/>
                </a:solidFill>
              </a:rPr>
              <a:t>) DOSIS:</a:t>
            </a:r>
          </a:p>
          <a:p>
            <a:pPr algn="just">
              <a:defRPr/>
            </a:pPr>
            <a:endParaRPr lang="es-MX" u="sng" dirty="0">
              <a:solidFill>
                <a:schemeClr val="bg1"/>
              </a:solidFill>
            </a:endParaRPr>
          </a:p>
          <a:p>
            <a:pPr algn="just">
              <a:defRPr/>
            </a:pPr>
            <a:endParaRPr lang="es-MX" sz="1800" dirty="0">
              <a:solidFill>
                <a:schemeClr val="bg1"/>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 name="Imagen 1">
            <a:extLst>
              <a:ext uri="{FF2B5EF4-FFF2-40B4-BE49-F238E27FC236}">
                <a16:creationId xmlns="" xmlns:a16="http://schemas.microsoft.com/office/drawing/2014/main" id="{B5C23915-FA70-4BC5-956A-EBBB40F696D8}"/>
              </a:ext>
            </a:extLst>
          </p:cNvPr>
          <p:cNvPicPr>
            <a:picLocks noChangeAspect="1"/>
          </p:cNvPicPr>
          <p:nvPr/>
        </p:nvPicPr>
        <p:blipFill rotWithShape="1">
          <a:blip r:embed="rId3"/>
          <a:srcRect l="40876" t="36207" r="34503" b="44561"/>
          <a:stretch/>
        </p:blipFill>
        <p:spPr>
          <a:xfrm>
            <a:off x="1159272" y="2352122"/>
            <a:ext cx="7417594" cy="3849894"/>
          </a:xfrm>
          <a:prstGeom prst="rect">
            <a:avLst/>
          </a:prstGeom>
        </p:spPr>
      </p:pic>
      <p:pic>
        <p:nvPicPr>
          <p:cNvPr id="7" name="Imagen 6" descr="http://www.educacionyculturaaz.com/wp-content/uploads/2013/02/logo_anm.jpg"/>
          <p:cNvPicPr/>
          <p:nvPr/>
        </p:nvPicPr>
        <p:blipFill>
          <a:blip r:embed="rId4">
            <a:extLst>
              <a:ext uri="{28A0092B-C50C-407E-A947-70E740481C1C}">
                <a14:useLocalDpi xmlns:a14="http://schemas.microsoft.com/office/drawing/2010/main" val="0"/>
              </a:ext>
            </a:extLst>
          </a:blip>
          <a:srcRect/>
          <a:stretch>
            <a:fillRect/>
          </a:stretch>
        </p:blipFill>
        <p:spPr bwMode="auto">
          <a:xfrm>
            <a:off x="0" y="267901"/>
            <a:ext cx="984250" cy="984250"/>
          </a:xfrm>
          <a:prstGeom prst="rect">
            <a:avLst/>
          </a:prstGeom>
          <a:noFill/>
          <a:ln>
            <a:noFill/>
          </a:ln>
        </p:spPr>
      </p:pic>
    </p:spTree>
    <p:extLst>
      <p:ext uri="{BB962C8B-B14F-4D97-AF65-F5344CB8AC3E}">
        <p14:creationId xmlns:p14="http://schemas.microsoft.com/office/powerpoint/2010/main" val="25268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049337"/>
          </a:xfrm>
          <a:solidFill>
            <a:srgbClr val="FFC000"/>
          </a:solidFill>
        </p:spPr>
        <p:txBody>
          <a:bodyPr/>
          <a:lstStyle/>
          <a:p>
            <a:r>
              <a:rPr lang="es-MX" altLang="es-MX" sz="3500" b="1" dirty="0"/>
              <a:t>“</a:t>
            </a:r>
            <a:r>
              <a:rPr lang="es-MX" altLang="es-MX" sz="3200" b="1" dirty="0"/>
              <a:t>CONTRAINDICACIONES ABSOLUTAS PARA LA TERAPIA FIBRINOLITICA DE REPERFUSION</a:t>
            </a:r>
            <a:r>
              <a:rPr lang="es-MX" altLang="es-MX" sz="3500" b="1" dirty="0"/>
              <a:t>”</a:t>
            </a:r>
          </a:p>
        </p:txBody>
      </p:sp>
      <p:sp>
        <p:nvSpPr>
          <p:cNvPr id="5" name="Subtítulo 4"/>
          <p:cNvSpPr>
            <a:spLocks noGrp="1"/>
          </p:cNvSpPr>
          <p:nvPr>
            <p:ph type="subTitle" idx="1"/>
          </p:nvPr>
        </p:nvSpPr>
        <p:spPr>
          <a:xfrm>
            <a:off x="1208088" y="1556951"/>
            <a:ext cx="7319962" cy="4167444"/>
          </a:xfrm>
          <a:solidFill>
            <a:srgbClr val="002060"/>
          </a:solidFill>
        </p:spPr>
        <p:txBody>
          <a:bodyPr/>
          <a:lstStyle/>
          <a:p>
            <a:pPr marL="457200" indent="-457200" algn="l">
              <a:buFont typeface="Wingdings" panose="05000000000000000000" pitchFamily="2" charset="2"/>
              <a:buChar char="q"/>
              <a:defRPr/>
            </a:pPr>
            <a:endParaRPr lang="es-MX" sz="2800" dirty="0" smtClean="0">
              <a:solidFill>
                <a:schemeClr val="bg1">
                  <a:lumMod val="85000"/>
                </a:schemeClr>
              </a:solidFill>
            </a:endParaRPr>
          </a:p>
          <a:p>
            <a:pPr marL="457200" indent="-457200" algn="l">
              <a:buFont typeface="Wingdings" panose="05000000000000000000" pitchFamily="2" charset="2"/>
              <a:buChar char="q"/>
              <a:defRPr/>
            </a:pPr>
            <a:r>
              <a:rPr lang="es-MX" sz="2800" dirty="0" smtClean="0">
                <a:solidFill>
                  <a:schemeClr val="bg1">
                    <a:lumMod val="85000"/>
                  </a:schemeClr>
                </a:solidFill>
              </a:rPr>
              <a:t>EVC </a:t>
            </a:r>
            <a:r>
              <a:rPr lang="es-MX" sz="2800" dirty="0">
                <a:solidFill>
                  <a:schemeClr val="bg1">
                    <a:lumMod val="85000"/>
                  </a:schemeClr>
                </a:solidFill>
              </a:rPr>
              <a:t>EN LOS TRES MESES PREVIOS</a:t>
            </a:r>
          </a:p>
          <a:p>
            <a:pPr marL="457200" indent="-457200" algn="l">
              <a:buFont typeface="Wingdings" panose="05000000000000000000" pitchFamily="2" charset="2"/>
              <a:buChar char="q"/>
              <a:defRPr/>
            </a:pPr>
            <a:r>
              <a:rPr lang="es-MX" sz="2800" dirty="0">
                <a:solidFill>
                  <a:schemeClr val="bg1">
                    <a:lumMod val="85000"/>
                  </a:schemeClr>
                </a:solidFill>
              </a:rPr>
              <a:t>ANEURISMA CEREBRAL</a:t>
            </a:r>
          </a:p>
          <a:p>
            <a:pPr marL="457200" indent="-457200" algn="l">
              <a:buFont typeface="Wingdings" panose="05000000000000000000" pitchFamily="2" charset="2"/>
              <a:buChar char="q"/>
              <a:defRPr/>
            </a:pPr>
            <a:r>
              <a:rPr lang="es-MX" sz="2800" dirty="0">
                <a:solidFill>
                  <a:schemeClr val="bg1">
                    <a:lumMod val="85000"/>
                  </a:schemeClr>
                </a:solidFill>
              </a:rPr>
              <a:t>DISECCIÓN AÓRTICA</a:t>
            </a:r>
          </a:p>
          <a:p>
            <a:pPr marL="457200" indent="-457200" algn="l">
              <a:buFont typeface="Wingdings" panose="05000000000000000000" pitchFamily="2" charset="2"/>
              <a:buChar char="q"/>
              <a:defRPr/>
            </a:pPr>
            <a:r>
              <a:rPr lang="es-MX" sz="2800" dirty="0">
                <a:solidFill>
                  <a:schemeClr val="bg1">
                    <a:lumMod val="85000"/>
                  </a:schemeClr>
                </a:solidFill>
              </a:rPr>
              <a:t>SANGRADO ACTIVO</a:t>
            </a:r>
          </a:p>
          <a:p>
            <a:pPr marL="457200" indent="-457200" algn="l">
              <a:buFont typeface="Wingdings" panose="05000000000000000000" pitchFamily="2" charset="2"/>
              <a:buChar char="q"/>
              <a:defRPr/>
            </a:pPr>
            <a:r>
              <a:rPr lang="es-MX" sz="2800" dirty="0">
                <a:solidFill>
                  <a:schemeClr val="bg1">
                    <a:lumMod val="85000"/>
                  </a:schemeClr>
                </a:solidFill>
              </a:rPr>
              <a:t>TRAUMA CRANEAL EN LOS TRES MESES PREVIOS</a:t>
            </a:r>
          </a:p>
          <a:p>
            <a:pPr marL="457200" indent="-457200" algn="l">
              <a:buFont typeface="Wingdings" panose="05000000000000000000" pitchFamily="2" charset="2"/>
              <a:buChar char="q"/>
              <a:defRPr/>
            </a:pPr>
            <a:r>
              <a:rPr lang="es-MX" sz="2800" dirty="0">
                <a:solidFill>
                  <a:schemeClr val="bg1">
                    <a:lumMod val="85000"/>
                  </a:schemeClr>
                </a:solidFill>
              </a:rPr>
              <a:t>TRASTORNOS GRAVES DE LA COAGULACION</a:t>
            </a:r>
            <a:r>
              <a:rPr lang="es-MX" sz="2800" dirty="0" smtClean="0">
                <a:solidFill>
                  <a:schemeClr val="bg1">
                    <a:lumMod val="85000"/>
                  </a:schemeClr>
                </a:solidFill>
              </a:rPr>
              <a:t>.</a:t>
            </a:r>
          </a:p>
          <a:p>
            <a:pPr marL="457200" indent="-457200" algn="l">
              <a:buFont typeface="Wingdings" panose="05000000000000000000" pitchFamily="2" charset="2"/>
              <a:buChar char="q"/>
              <a:defRPr/>
            </a:pPr>
            <a:endParaRPr lang="es-MX" sz="2800" dirty="0">
              <a:solidFill>
                <a:schemeClr val="bg1">
                  <a:lumMod val="85000"/>
                </a:schemeClr>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84250" cy="984250"/>
          </a:xfrm>
          <a:prstGeom prst="rect">
            <a:avLst/>
          </a:prstGeom>
          <a:noFill/>
          <a:ln>
            <a:noFill/>
          </a:ln>
        </p:spPr>
      </p:pic>
    </p:spTree>
    <p:extLst>
      <p:ext uri="{BB962C8B-B14F-4D97-AF65-F5344CB8AC3E}">
        <p14:creationId xmlns:p14="http://schemas.microsoft.com/office/powerpoint/2010/main" val="152843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1 Subtítulo"/>
          <p:cNvSpPr>
            <a:spLocks noGrp="1"/>
          </p:cNvSpPr>
          <p:nvPr>
            <p:ph type="subTitle" idx="1"/>
          </p:nvPr>
        </p:nvSpPr>
        <p:spPr>
          <a:xfrm>
            <a:off x="1112838" y="1552433"/>
            <a:ext cx="7319962" cy="4534042"/>
          </a:xfrm>
          <a:solidFill>
            <a:srgbClr val="92D050"/>
          </a:solidFill>
        </p:spPr>
        <p:txBody>
          <a:bodyPr/>
          <a:lstStyle/>
          <a:p>
            <a:pPr algn="just">
              <a:defRPr/>
            </a:pPr>
            <a:endParaRPr lang="es-MX" sz="2000" b="1" dirty="0" smtClean="0">
              <a:solidFill>
                <a:schemeClr val="tx1"/>
              </a:solidFill>
            </a:endParaRPr>
          </a:p>
          <a:p>
            <a:pPr algn="just">
              <a:defRPr/>
            </a:pPr>
            <a:r>
              <a:rPr lang="es-MX" sz="2000" b="1" dirty="0" smtClean="0">
                <a:solidFill>
                  <a:schemeClr val="tx1"/>
                </a:solidFill>
              </a:rPr>
              <a:t>Documento </a:t>
            </a:r>
            <a:r>
              <a:rPr lang="es-MX" sz="2000" b="1" dirty="0">
                <a:solidFill>
                  <a:schemeClr val="tx1"/>
                </a:solidFill>
              </a:rPr>
              <a:t>de consenso de expertos. Tercera definición universal del infarto de miocardio </a:t>
            </a:r>
          </a:p>
          <a:p>
            <a:pPr algn="just">
              <a:defRPr/>
            </a:pPr>
            <a:r>
              <a:rPr lang="es-MX" sz="2000" b="1" dirty="0" err="1">
                <a:solidFill>
                  <a:schemeClr val="tx1"/>
                </a:solidFill>
              </a:rPr>
              <a:t>Kristian</a:t>
            </a:r>
            <a:r>
              <a:rPr lang="es-MX" sz="2000" b="1" dirty="0">
                <a:solidFill>
                  <a:schemeClr val="tx1"/>
                </a:solidFill>
              </a:rPr>
              <a:t> </a:t>
            </a:r>
            <a:r>
              <a:rPr lang="es-MX" sz="2000" b="1" dirty="0" err="1">
                <a:solidFill>
                  <a:schemeClr val="tx1"/>
                </a:solidFill>
              </a:rPr>
              <a:t>Thygesen</a:t>
            </a:r>
            <a:r>
              <a:rPr lang="es-MX" sz="2000" b="1" dirty="0">
                <a:solidFill>
                  <a:schemeClr val="tx1"/>
                </a:solidFill>
              </a:rPr>
              <a:t> *,Joseph S. </a:t>
            </a:r>
            <a:r>
              <a:rPr lang="es-MX" sz="2000" b="1" dirty="0" err="1">
                <a:solidFill>
                  <a:schemeClr val="tx1"/>
                </a:solidFill>
              </a:rPr>
              <a:t>Alpert</a:t>
            </a:r>
            <a:r>
              <a:rPr lang="es-MX" sz="2000" b="1" dirty="0">
                <a:solidFill>
                  <a:schemeClr val="tx1"/>
                </a:solidFill>
              </a:rPr>
              <a:t> *, Allan S. </a:t>
            </a:r>
            <a:r>
              <a:rPr lang="es-MX" sz="2000" b="1" dirty="0" err="1">
                <a:solidFill>
                  <a:schemeClr val="tx1"/>
                </a:solidFill>
              </a:rPr>
              <a:t>Jaffe</a:t>
            </a:r>
            <a:r>
              <a:rPr lang="es-MX" sz="2000" b="1" dirty="0">
                <a:solidFill>
                  <a:schemeClr val="tx1"/>
                </a:solidFill>
              </a:rPr>
              <a:t>, Maarten L. </a:t>
            </a:r>
            <a:r>
              <a:rPr lang="es-MX" sz="2000" b="1" dirty="0" err="1">
                <a:solidFill>
                  <a:schemeClr val="tx1"/>
                </a:solidFill>
              </a:rPr>
              <a:t>Simoons</a:t>
            </a:r>
            <a:r>
              <a:rPr lang="es-MX" sz="2000" b="1" dirty="0">
                <a:solidFill>
                  <a:schemeClr val="tx1"/>
                </a:solidFill>
              </a:rPr>
              <a:t>, Bernard R. </a:t>
            </a:r>
            <a:r>
              <a:rPr lang="es-MX" sz="2000" b="1" dirty="0" err="1">
                <a:solidFill>
                  <a:schemeClr val="tx1"/>
                </a:solidFill>
              </a:rPr>
              <a:t>Chaitman</a:t>
            </a:r>
            <a:r>
              <a:rPr lang="es-MX" sz="2000" b="1" dirty="0">
                <a:solidFill>
                  <a:schemeClr val="tx1"/>
                </a:solidFill>
              </a:rPr>
              <a:t> y Harvey D. White *; Grupo de Redactores en nombre del Grupo de Trabajo Conjunto de la ESC/ACCF/AHA/WHF para la Definición Universal del Infarto de Miocardio (2012)</a:t>
            </a:r>
          </a:p>
          <a:p>
            <a:pPr algn="just">
              <a:defRPr/>
            </a:pPr>
            <a:r>
              <a:rPr lang="es-MX" sz="1000" dirty="0">
                <a:solidFill>
                  <a:schemeClr val="tx1"/>
                </a:solidFill>
              </a:rPr>
              <a:t>Autores/Miembros del Grupo de Trabajo Presidentes: </a:t>
            </a:r>
            <a:r>
              <a:rPr lang="es-MX" sz="1000" dirty="0" err="1">
                <a:solidFill>
                  <a:schemeClr val="tx1"/>
                </a:solidFill>
              </a:rPr>
              <a:t>Kristian</a:t>
            </a:r>
            <a:r>
              <a:rPr lang="es-MX" sz="1000" dirty="0">
                <a:solidFill>
                  <a:schemeClr val="tx1"/>
                </a:solidFill>
              </a:rPr>
              <a:t> </a:t>
            </a:r>
            <a:r>
              <a:rPr lang="es-MX" sz="1000" dirty="0" err="1">
                <a:solidFill>
                  <a:schemeClr val="tx1"/>
                </a:solidFill>
              </a:rPr>
              <a:t>Thygesen</a:t>
            </a:r>
            <a:r>
              <a:rPr lang="es-MX" sz="1000" dirty="0">
                <a:solidFill>
                  <a:schemeClr val="tx1"/>
                </a:solidFill>
              </a:rPr>
              <a:t> (Dinamarca), Joseph S. </a:t>
            </a:r>
            <a:r>
              <a:rPr lang="es-MX" sz="1000" dirty="0" err="1">
                <a:solidFill>
                  <a:schemeClr val="tx1"/>
                </a:solidFill>
              </a:rPr>
              <a:t>Alpert</a:t>
            </a:r>
            <a:r>
              <a:rPr lang="es-MX" sz="1000" dirty="0">
                <a:solidFill>
                  <a:schemeClr val="tx1"/>
                </a:solidFill>
              </a:rPr>
              <a:t> (Estados Unidos), Harvey D. White (Nueva Zelanda); Subcomité sobre </a:t>
            </a:r>
            <a:r>
              <a:rPr lang="es-MX" sz="1000" dirty="0" err="1">
                <a:solidFill>
                  <a:schemeClr val="tx1"/>
                </a:solidFill>
              </a:rPr>
              <a:t>Biomarcadores</a:t>
            </a:r>
            <a:r>
              <a:rPr lang="es-MX" sz="1000" dirty="0">
                <a:solidFill>
                  <a:schemeClr val="tx1"/>
                </a:solidFill>
              </a:rPr>
              <a:t>: Allan S. </a:t>
            </a:r>
            <a:r>
              <a:rPr lang="es-MX" sz="1000" dirty="0" err="1">
                <a:solidFill>
                  <a:schemeClr val="tx1"/>
                </a:solidFill>
              </a:rPr>
              <a:t>Jaffe</a:t>
            </a:r>
            <a:r>
              <a:rPr lang="es-MX" sz="1000" dirty="0">
                <a:solidFill>
                  <a:schemeClr val="tx1"/>
                </a:solidFill>
              </a:rPr>
              <a:t> (Estados Unidos), Hugo A. </a:t>
            </a:r>
            <a:r>
              <a:rPr lang="es-MX" sz="1000" dirty="0" err="1">
                <a:solidFill>
                  <a:schemeClr val="tx1"/>
                </a:solidFill>
              </a:rPr>
              <a:t>Katus</a:t>
            </a:r>
            <a:r>
              <a:rPr lang="es-MX" sz="1000" dirty="0">
                <a:solidFill>
                  <a:schemeClr val="tx1"/>
                </a:solidFill>
              </a:rPr>
              <a:t> (Alemania), Fred S. Apple (Estados Unidos), </a:t>
            </a:r>
            <a:r>
              <a:rPr lang="es-MX" sz="1000" dirty="0" err="1">
                <a:solidFill>
                  <a:schemeClr val="tx1"/>
                </a:solidFill>
              </a:rPr>
              <a:t>Bertil</a:t>
            </a:r>
            <a:r>
              <a:rPr lang="es-MX" sz="1000" dirty="0">
                <a:solidFill>
                  <a:schemeClr val="tx1"/>
                </a:solidFill>
              </a:rPr>
              <a:t> </a:t>
            </a:r>
            <a:r>
              <a:rPr lang="es-MX" sz="1000" dirty="0" err="1">
                <a:solidFill>
                  <a:schemeClr val="tx1"/>
                </a:solidFill>
              </a:rPr>
              <a:t>Lindahl</a:t>
            </a:r>
            <a:r>
              <a:rPr lang="es-MX" sz="1000" dirty="0">
                <a:solidFill>
                  <a:schemeClr val="tx1"/>
                </a:solidFill>
              </a:rPr>
              <a:t> (Suecia) y David A. </a:t>
            </a:r>
            <a:r>
              <a:rPr lang="es-MX" sz="1000" dirty="0" err="1">
                <a:solidFill>
                  <a:schemeClr val="tx1"/>
                </a:solidFill>
              </a:rPr>
              <a:t>Morrow</a:t>
            </a:r>
            <a:r>
              <a:rPr lang="es-MX" sz="1000" dirty="0">
                <a:solidFill>
                  <a:schemeClr val="tx1"/>
                </a:solidFill>
              </a:rPr>
              <a:t> (Estados Unidos); Subcomité del ECG: Bernard R. </a:t>
            </a:r>
            <a:r>
              <a:rPr lang="es-MX" sz="1000" dirty="0" err="1">
                <a:solidFill>
                  <a:schemeClr val="tx1"/>
                </a:solidFill>
              </a:rPr>
              <a:t>Chaitman</a:t>
            </a:r>
            <a:r>
              <a:rPr lang="es-MX" sz="1000" dirty="0">
                <a:solidFill>
                  <a:schemeClr val="tx1"/>
                </a:solidFill>
              </a:rPr>
              <a:t> (Estados Unidos), Peter M. </a:t>
            </a:r>
            <a:r>
              <a:rPr lang="es-MX" sz="1000" dirty="0" err="1">
                <a:solidFill>
                  <a:schemeClr val="tx1"/>
                </a:solidFill>
              </a:rPr>
              <a:t>Clemmensen</a:t>
            </a:r>
            <a:r>
              <a:rPr lang="es-MX" sz="1000" dirty="0">
                <a:solidFill>
                  <a:schemeClr val="tx1"/>
                </a:solidFill>
              </a:rPr>
              <a:t> (Dinamarca), Per </a:t>
            </a:r>
            <a:r>
              <a:rPr lang="es-MX" sz="1000" dirty="0" err="1">
                <a:solidFill>
                  <a:schemeClr val="tx1"/>
                </a:solidFill>
              </a:rPr>
              <a:t>Johanson</a:t>
            </a:r>
            <a:r>
              <a:rPr lang="es-MX" sz="1000" dirty="0">
                <a:solidFill>
                  <a:schemeClr val="tx1"/>
                </a:solidFill>
              </a:rPr>
              <a:t> (Suecia) y </a:t>
            </a:r>
            <a:r>
              <a:rPr lang="es-MX" sz="1000" dirty="0" err="1">
                <a:solidFill>
                  <a:schemeClr val="tx1"/>
                </a:solidFill>
              </a:rPr>
              <a:t>Hanoch</a:t>
            </a:r>
            <a:r>
              <a:rPr lang="es-MX" sz="1000" dirty="0">
                <a:solidFill>
                  <a:schemeClr val="tx1"/>
                </a:solidFill>
              </a:rPr>
              <a:t> </a:t>
            </a:r>
            <a:r>
              <a:rPr lang="es-MX" sz="1000" dirty="0" err="1">
                <a:solidFill>
                  <a:schemeClr val="tx1"/>
                </a:solidFill>
              </a:rPr>
              <a:t>Hod</a:t>
            </a:r>
            <a:r>
              <a:rPr lang="es-MX" sz="1000" dirty="0">
                <a:solidFill>
                  <a:schemeClr val="tx1"/>
                </a:solidFill>
              </a:rPr>
              <a:t> (Israel); Subcomité de Imagen: Richard </a:t>
            </a:r>
            <a:r>
              <a:rPr lang="es-MX" sz="1000" dirty="0" err="1">
                <a:solidFill>
                  <a:schemeClr val="tx1"/>
                </a:solidFill>
              </a:rPr>
              <a:t>Underwood</a:t>
            </a:r>
            <a:r>
              <a:rPr lang="es-MX" sz="1000" dirty="0">
                <a:solidFill>
                  <a:schemeClr val="tx1"/>
                </a:solidFill>
              </a:rPr>
              <a:t> (Reino Unido), </a:t>
            </a:r>
            <a:r>
              <a:rPr lang="es-MX" sz="1000" dirty="0" err="1">
                <a:solidFill>
                  <a:schemeClr val="tx1"/>
                </a:solidFill>
              </a:rPr>
              <a:t>Jeroen</a:t>
            </a:r>
            <a:r>
              <a:rPr lang="es-MX" sz="1000" dirty="0">
                <a:solidFill>
                  <a:schemeClr val="tx1"/>
                </a:solidFill>
              </a:rPr>
              <a:t> J. </a:t>
            </a:r>
            <a:r>
              <a:rPr lang="es-MX" sz="1000" dirty="0" err="1">
                <a:solidFill>
                  <a:schemeClr val="tx1"/>
                </a:solidFill>
              </a:rPr>
              <a:t>Bax</a:t>
            </a:r>
            <a:r>
              <a:rPr lang="es-MX" sz="1000" dirty="0">
                <a:solidFill>
                  <a:schemeClr val="tx1"/>
                </a:solidFill>
              </a:rPr>
              <a:t> (Países Bajos), Robert O. </a:t>
            </a:r>
            <a:r>
              <a:rPr lang="es-MX" sz="1000" dirty="0" err="1">
                <a:solidFill>
                  <a:schemeClr val="tx1"/>
                </a:solidFill>
              </a:rPr>
              <a:t>Bonow</a:t>
            </a:r>
            <a:r>
              <a:rPr lang="es-MX" sz="1000" dirty="0">
                <a:solidFill>
                  <a:schemeClr val="tx1"/>
                </a:solidFill>
              </a:rPr>
              <a:t> (Estados Unidos), Fausto Pinto (Portugal) y Raymond J. </a:t>
            </a:r>
            <a:r>
              <a:rPr lang="es-MX" sz="1000" dirty="0" err="1">
                <a:solidFill>
                  <a:schemeClr val="tx1"/>
                </a:solidFill>
              </a:rPr>
              <a:t>Gibbons</a:t>
            </a:r>
            <a:r>
              <a:rPr lang="es-MX" sz="1000" dirty="0">
                <a:solidFill>
                  <a:schemeClr val="tx1"/>
                </a:solidFill>
              </a:rPr>
              <a:t> (Estados Unidos); Subcomité de Clasificación: Keith A. Fox (Reino Unido), Dan Atar (Noruega), L. </a:t>
            </a:r>
            <a:r>
              <a:rPr lang="es-MX" sz="1000" dirty="0" err="1">
                <a:solidFill>
                  <a:schemeClr val="tx1"/>
                </a:solidFill>
              </a:rPr>
              <a:t>Kristin</a:t>
            </a:r>
            <a:r>
              <a:rPr lang="es-MX" sz="1000" dirty="0">
                <a:solidFill>
                  <a:schemeClr val="tx1"/>
                </a:solidFill>
              </a:rPr>
              <a:t> </a:t>
            </a:r>
            <a:r>
              <a:rPr lang="es-MX" sz="1000" dirty="0" err="1">
                <a:solidFill>
                  <a:schemeClr val="tx1"/>
                </a:solidFill>
              </a:rPr>
              <a:t>Newby</a:t>
            </a:r>
            <a:r>
              <a:rPr lang="es-MX" sz="1000" dirty="0">
                <a:solidFill>
                  <a:schemeClr val="tx1"/>
                </a:solidFill>
              </a:rPr>
              <a:t> (Estados Unidos), </a:t>
            </a:r>
            <a:r>
              <a:rPr lang="es-MX" sz="1000" dirty="0" err="1">
                <a:solidFill>
                  <a:schemeClr val="tx1"/>
                </a:solidFill>
              </a:rPr>
              <a:t>Marcello</a:t>
            </a:r>
            <a:r>
              <a:rPr lang="es-MX" sz="1000" dirty="0">
                <a:solidFill>
                  <a:schemeClr val="tx1"/>
                </a:solidFill>
              </a:rPr>
              <a:t> </a:t>
            </a:r>
            <a:r>
              <a:rPr lang="es-MX" sz="1000" dirty="0" err="1">
                <a:solidFill>
                  <a:schemeClr val="tx1"/>
                </a:solidFill>
              </a:rPr>
              <a:t>Galvani</a:t>
            </a:r>
            <a:r>
              <a:rPr lang="es-MX" sz="1000" dirty="0">
                <a:solidFill>
                  <a:schemeClr val="tx1"/>
                </a:solidFill>
              </a:rPr>
              <a:t> (Italia) y Christian W. </a:t>
            </a:r>
            <a:r>
              <a:rPr lang="es-MX" sz="1000" dirty="0" err="1">
                <a:solidFill>
                  <a:schemeClr val="tx1"/>
                </a:solidFill>
              </a:rPr>
              <a:t>Hamm</a:t>
            </a:r>
            <a:r>
              <a:rPr lang="es-MX" sz="1000" dirty="0">
                <a:solidFill>
                  <a:schemeClr val="tx1"/>
                </a:solidFill>
              </a:rPr>
              <a:t> (Alemania); Subcomité de Intervención: Barry F. </a:t>
            </a:r>
            <a:r>
              <a:rPr lang="es-MX" sz="1000" dirty="0" err="1">
                <a:solidFill>
                  <a:schemeClr val="tx1"/>
                </a:solidFill>
              </a:rPr>
              <a:t>Uretsky</a:t>
            </a:r>
            <a:r>
              <a:rPr lang="es-MX" sz="1000" dirty="0">
                <a:solidFill>
                  <a:schemeClr val="tx1"/>
                </a:solidFill>
              </a:rPr>
              <a:t> (Estados Unidos), P. Gabriel </a:t>
            </a:r>
            <a:r>
              <a:rPr lang="es-MX" sz="1000" dirty="0" err="1">
                <a:solidFill>
                  <a:schemeClr val="tx1"/>
                </a:solidFill>
              </a:rPr>
              <a:t>Steg</a:t>
            </a:r>
            <a:r>
              <a:rPr lang="es-MX" sz="1000" dirty="0">
                <a:solidFill>
                  <a:schemeClr val="tx1"/>
                </a:solidFill>
              </a:rPr>
              <a:t> (Francia), William </a:t>
            </a:r>
            <a:r>
              <a:rPr lang="es-MX" sz="1000" dirty="0" err="1">
                <a:solidFill>
                  <a:schemeClr val="tx1"/>
                </a:solidFill>
              </a:rPr>
              <a:t>Wijns</a:t>
            </a:r>
            <a:r>
              <a:rPr lang="es-MX" sz="1000" dirty="0">
                <a:solidFill>
                  <a:schemeClr val="tx1"/>
                </a:solidFill>
              </a:rPr>
              <a:t> (Bélgica), Jean-Pierre </a:t>
            </a:r>
            <a:r>
              <a:rPr lang="es-MX" sz="1000" dirty="0" err="1">
                <a:solidFill>
                  <a:schemeClr val="tx1"/>
                </a:solidFill>
              </a:rPr>
              <a:t>Bassand</a:t>
            </a:r>
            <a:r>
              <a:rPr lang="es-MX" sz="1000" dirty="0">
                <a:solidFill>
                  <a:schemeClr val="tx1"/>
                </a:solidFill>
              </a:rPr>
              <a:t> (Francia), </a:t>
            </a:r>
            <a:r>
              <a:rPr lang="es-MX" sz="1000" dirty="0" err="1">
                <a:solidFill>
                  <a:schemeClr val="tx1"/>
                </a:solidFill>
              </a:rPr>
              <a:t>Phillippe</a:t>
            </a:r>
            <a:r>
              <a:rPr lang="es-MX" sz="1000" dirty="0">
                <a:solidFill>
                  <a:schemeClr val="tx1"/>
                </a:solidFill>
              </a:rPr>
              <a:t> </a:t>
            </a:r>
            <a:r>
              <a:rPr lang="es-MX" sz="1000" dirty="0" err="1">
                <a:solidFill>
                  <a:schemeClr val="tx1"/>
                </a:solidFill>
              </a:rPr>
              <a:t>Menasché</a:t>
            </a:r>
            <a:r>
              <a:rPr lang="es-MX" sz="1000" dirty="0">
                <a:solidFill>
                  <a:schemeClr val="tx1"/>
                </a:solidFill>
              </a:rPr>
              <a:t> (Francia) y </a:t>
            </a:r>
            <a:r>
              <a:rPr lang="es-MX" sz="1000" dirty="0" err="1">
                <a:solidFill>
                  <a:schemeClr val="tx1"/>
                </a:solidFill>
              </a:rPr>
              <a:t>Jan</a:t>
            </a:r>
            <a:r>
              <a:rPr lang="es-MX" sz="1000" dirty="0">
                <a:solidFill>
                  <a:schemeClr val="tx1"/>
                </a:solidFill>
              </a:rPr>
              <a:t> </a:t>
            </a:r>
            <a:r>
              <a:rPr lang="es-MX" sz="1000" dirty="0" err="1">
                <a:solidFill>
                  <a:schemeClr val="tx1"/>
                </a:solidFill>
              </a:rPr>
              <a:t>Ravkilde</a:t>
            </a:r>
            <a:r>
              <a:rPr lang="es-MX" sz="1000" dirty="0">
                <a:solidFill>
                  <a:schemeClr val="tx1"/>
                </a:solidFill>
              </a:rPr>
              <a:t> (Dinamarca); Subcomité de Ensayos y Registros: E. Magnus </a:t>
            </a:r>
            <a:r>
              <a:rPr lang="es-MX" sz="1000" dirty="0" err="1">
                <a:solidFill>
                  <a:schemeClr val="tx1"/>
                </a:solidFill>
              </a:rPr>
              <a:t>Ohman</a:t>
            </a:r>
            <a:r>
              <a:rPr lang="es-MX" sz="1000" dirty="0">
                <a:solidFill>
                  <a:schemeClr val="tx1"/>
                </a:solidFill>
              </a:rPr>
              <a:t> (Estados Unidos), </a:t>
            </a:r>
            <a:r>
              <a:rPr lang="es-MX" sz="1000" dirty="0" err="1">
                <a:solidFill>
                  <a:schemeClr val="tx1"/>
                </a:solidFill>
              </a:rPr>
              <a:t>Elliott</a:t>
            </a:r>
            <a:r>
              <a:rPr lang="es-MX" sz="1000" dirty="0">
                <a:solidFill>
                  <a:schemeClr val="tx1"/>
                </a:solidFill>
              </a:rPr>
              <a:t> M. </a:t>
            </a:r>
            <a:r>
              <a:rPr lang="es-MX" sz="1000" dirty="0" err="1">
                <a:solidFill>
                  <a:schemeClr val="tx1"/>
                </a:solidFill>
              </a:rPr>
              <a:t>Antman</a:t>
            </a:r>
            <a:r>
              <a:rPr lang="es-MX" sz="1000" dirty="0">
                <a:solidFill>
                  <a:schemeClr val="tx1"/>
                </a:solidFill>
              </a:rPr>
              <a:t> (Estados Unidos),</a:t>
            </a:r>
            <a:endParaRPr lang="en-US" sz="1000" dirty="0"/>
          </a:p>
        </p:txBody>
      </p:sp>
      <p:pic>
        <p:nvPicPr>
          <p:cNvPr id="5" name="Imagen 4"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15558" y="215758"/>
            <a:ext cx="1159192" cy="1130300"/>
          </a:xfrm>
          <a:prstGeom prst="rect">
            <a:avLst/>
          </a:prstGeom>
          <a:noFill/>
          <a:ln>
            <a:noFill/>
          </a:ln>
        </p:spPr>
      </p:pic>
    </p:spTree>
    <p:extLst>
      <p:ext uri="{BB962C8B-B14F-4D97-AF65-F5344CB8AC3E}">
        <p14:creationId xmlns:p14="http://schemas.microsoft.com/office/powerpoint/2010/main" val="3890406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049337"/>
          </a:xfrm>
          <a:solidFill>
            <a:srgbClr val="FFC000"/>
          </a:solidFill>
        </p:spPr>
        <p:txBody>
          <a:bodyPr/>
          <a:lstStyle/>
          <a:p>
            <a:r>
              <a:rPr lang="es-MX" altLang="es-MX" sz="3500" b="1" dirty="0"/>
              <a:t>“</a:t>
            </a:r>
            <a:r>
              <a:rPr lang="es-MX" altLang="es-MX" sz="3200" b="1" dirty="0"/>
              <a:t>CONTRAINDICACIONES </a:t>
            </a:r>
            <a:r>
              <a:rPr lang="es-MX" altLang="es-MX" sz="3200" b="1" u="sng" dirty="0"/>
              <a:t>RELATIVAS</a:t>
            </a:r>
            <a:r>
              <a:rPr lang="es-MX" altLang="es-MX" sz="3200" b="1" dirty="0"/>
              <a:t> PARA LA TERAPIA FIBRINOLITICA DE REPERFUSION</a:t>
            </a:r>
            <a:r>
              <a:rPr lang="es-MX" altLang="es-MX" sz="3500" b="1" dirty="0"/>
              <a:t>”</a:t>
            </a:r>
          </a:p>
        </p:txBody>
      </p:sp>
      <p:sp>
        <p:nvSpPr>
          <p:cNvPr id="5" name="Subtítulo 4"/>
          <p:cNvSpPr>
            <a:spLocks noGrp="1"/>
          </p:cNvSpPr>
          <p:nvPr>
            <p:ph type="subTitle" idx="1"/>
          </p:nvPr>
        </p:nvSpPr>
        <p:spPr>
          <a:xfrm>
            <a:off x="1208088" y="1556951"/>
            <a:ext cx="7319962" cy="4915286"/>
          </a:xfrm>
          <a:solidFill>
            <a:srgbClr val="002060"/>
          </a:solidFill>
        </p:spPr>
        <p:txBody>
          <a:bodyPr/>
          <a:lstStyle/>
          <a:p>
            <a:pPr marL="457200" indent="-457200" algn="l">
              <a:buFont typeface="Wingdings" panose="05000000000000000000" pitchFamily="2" charset="2"/>
              <a:buChar char="q"/>
              <a:defRPr/>
            </a:pPr>
            <a:r>
              <a:rPr lang="es-MX" sz="2000" dirty="0">
                <a:solidFill>
                  <a:schemeClr val="bg1">
                    <a:lumMod val="85000"/>
                  </a:schemeClr>
                </a:solidFill>
              </a:rPr>
              <a:t>HIPERTENSION DESCONTROLADA (180/110)</a:t>
            </a:r>
          </a:p>
          <a:p>
            <a:pPr marL="457200" indent="-457200" algn="l">
              <a:buFont typeface="Wingdings" panose="05000000000000000000" pitchFamily="2" charset="2"/>
              <a:buChar char="q"/>
              <a:defRPr/>
            </a:pPr>
            <a:r>
              <a:rPr lang="es-MX" sz="2000" dirty="0">
                <a:solidFill>
                  <a:schemeClr val="bg1">
                    <a:lumMod val="85000"/>
                  </a:schemeClr>
                </a:solidFill>
              </a:rPr>
              <a:t>EVC ISQUEMICO MAYOR A 3 MESES</a:t>
            </a:r>
          </a:p>
          <a:p>
            <a:pPr marL="457200" indent="-457200" algn="l">
              <a:buFont typeface="Wingdings" panose="05000000000000000000" pitchFamily="2" charset="2"/>
              <a:buChar char="q"/>
              <a:defRPr/>
            </a:pPr>
            <a:r>
              <a:rPr lang="es-MX" sz="2000" dirty="0">
                <a:solidFill>
                  <a:schemeClr val="bg1">
                    <a:lumMod val="85000"/>
                  </a:schemeClr>
                </a:solidFill>
              </a:rPr>
              <a:t>DEMENCIA</a:t>
            </a:r>
          </a:p>
          <a:p>
            <a:pPr marL="457200" indent="-457200" algn="l">
              <a:buFont typeface="Wingdings" panose="05000000000000000000" pitchFamily="2" charset="2"/>
              <a:buChar char="q"/>
              <a:defRPr/>
            </a:pPr>
            <a:r>
              <a:rPr lang="es-MX" sz="2000" dirty="0">
                <a:solidFill>
                  <a:schemeClr val="bg1">
                    <a:lumMod val="85000"/>
                  </a:schemeClr>
                </a:solidFill>
              </a:rPr>
              <a:t>OTRAS ENFERMEDADES INTRACRANEALES</a:t>
            </a:r>
          </a:p>
          <a:p>
            <a:pPr marL="457200" indent="-457200" algn="l">
              <a:buFont typeface="Wingdings" panose="05000000000000000000" pitchFamily="2" charset="2"/>
              <a:buChar char="q"/>
              <a:defRPr/>
            </a:pPr>
            <a:r>
              <a:rPr lang="es-MX" sz="2000" dirty="0">
                <a:solidFill>
                  <a:schemeClr val="bg1">
                    <a:lumMod val="85000"/>
                  </a:schemeClr>
                </a:solidFill>
              </a:rPr>
              <a:t>CPR MAYOR DE 10 MINUTOS</a:t>
            </a:r>
          </a:p>
          <a:p>
            <a:pPr marL="457200" indent="-457200" algn="l">
              <a:buFont typeface="Wingdings" panose="05000000000000000000" pitchFamily="2" charset="2"/>
              <a:buChar char="q"/>
              <a:defRPr/>
            </a:pPr>
            <a:r>
              <a:rPr lang="es-MX" sz="2000" dirty="0">
                <a:solidFill>
                  <a:schemeClr val="bg1">
                    <a:lumMod val="85000"/>
                  </a:schemeClr>
                </a:solidFill>
              </a:rPr>
              <a:t>CIRUGIA MAYOR EN LOS 3 SEMANAS PREVIAS</a:t>
            </a:r>
          </a:p>
          <a:p>
            <a:pPr marL="457200" indent="-457200" algn="l">
              <a:buFont typeface="Wingdings" panose="05000000000000000000" pitchFamily="2" charset="2"/>
              <a:buChar char="q"/>
              <a:defRPr/>
            </a:pPr>
            <a:r>
              <a:rPr lang="es-MX" sz="2000" dirty="0">
                <a:solidFill>
                  <a:schemeClr val="bg1">
                    <a:lumMod val="85000"/>
                  </a:schemeClr>
                </a:solidFill>
              </a:rPr>
              <a:t>SANGRADO ABDOMINAL ACTIVO (ULCERA )</a:t>
            </a:r>
          </a:p>
          <a:p>
            <a:pPr marL="457200" indent="-457200" algn="l">
              <a:buFont typeface="Wingdings" panose="05000000000000000000" pitchFamily="2" charset="2"/>
              <a:buChar char="q"/>
              <a:defRPr/>
            </a:pPr>
            <a:r>
              <a:rPr lang="es-MX" sz="2000" dirty="0">
                <a:solidFill>
                  <a:schemeClr val="bg1">
                    <a:lumMod val="85000"/>
                  </a:schemeClr>
                </a:solidFill>
              </a:rPr>
              <a:t>PUNCIONES DIFICILES DE COMPRIMIR</a:t>
            </a:r>
          </a:p>
          <a:p>
            <a:pPr marL="457200" indent="-457200" algn="l">
              <a:buFont typeface="Wingdings" panose="05000000000000000000" pitchFamily="2" charset="2"/>
              <a:buChar char="q"/>
              <a:defRPr/>
            </a:pPr>
            <a:r>
              <a:rPr lang="es-MX" sz="2000" dirty="0">
                <a:solidFill>
                  <a:schemeClr val="bg1">
                    <a:lumMod val="85000"/>
                  </a:schemeClr>
                </a:solidFill>
              </a:rPr>
              <a:t>EMBARAZO</a:t>
            </a:r>
          </a:p>
          <a:p>
            <a:pPr marL="457200" indent="-457200" algn="l">
              <a:buFont typeface="Wingdings" panose="05000000000000000000" pitchFamily="2" charset="2"/>
              <a:buChar char="q"/>
              <a:defRPr/>
            </a:pPr>
            <a:r>
              <a:rPr lang="es-MX" sz="2000" dirty="0">
                <a:solidFill>
                  <a:schemeClr val="bg1">
                    <a:lumMod val="85000"/>
                  </a:schemeClr>
                </a:solidFill>
              </a:rPr>
              <a:t>EXPOSICION PREVIA POR EJEMPLO A ESTREPTOKINASA.</a:t>
            </a:r>
          </a:p>
          <a:p>
            <a:pPr marL="457200" indent="-457200" algn="l">
              <a:buFont typeface="Wingdings" panose="05000000000000000000" pitchFamily="2" charset="2"/>
              <a:buChar char="q"/>
              <a:defRPr/>
            </a:pPr>
            <a:r>
              <a:rPr lang="es-MX" sz="2000" dirty="0">
                <a:solidFill>
                  <a:schemeClr val="bg1">
                    <a:lumMod val="85000"/>
                  </a:schemeClr>
                </a:solidFill>
              </a:rPr>
              <a:t>TRASTORNOS GRAVES DE LA COAGULACION.</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234950"/>
            <a:ext cx="984250" cy="984250"/>
          </a:xfrm>
          <a:prstGeom prst="rect">
            <a:avLst/>
          </a:prstGeom>
          <a:noFill/>
          <a:ln>
            <a:noFill/>
          </a:ln>
        </p:spPr>
      </p:pic>
    </p:spTree>
    <p:extLst>
      <p:ext uri="{BB962C8B-B14F-4D97-AF65-F5344CB8AC3E}">
        <p14:creationId xmlns:p14="http://schemas.microsoft.com/office/powerpoint/2010/main" val="4011042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923925"/>
          </a:xfrm>
          <a:solidFill>
            <a:srgbClr val="FFC000"/>
          </a:solidFill>
        </p:spPr>
        <p:txBody>
          <a:bodyPr/>
          <a:lstStyle/>
          <a:p>
            <a:r>
              <a:rPr lang="es-MX" altLang="es-MX" sz="3500" b="1" dirty="0"/>
              <a:t>“</a:t>
            </a:r>
            <a:r>
              <a:rPr lang="es-MX" altLang="es-MX" sz="3200" b="1" dirty="0"/>
              <a:t>FACTORES EXTERNOS QUE INFLUYEN EN LA ELECCION DE LA TX DE REPERFUSIÓN</a:t>
            </a:r>
            <a:r>
              <a:rPr lang="es-MX" altLang="es-MX" sz="3500" b="1" dirty="0"/>
              <a:t>”</a:t>
            </a:r>
          </a:p>
        </p:txBody>
      </p:sp>
      <p:sp>
        <p:nvSpPr>
          <p:cNvPr id="5" name="Subtítulo 4"/>
          <p:cNvSpPr>
            <a:spLocks noGrp="1"/>
          </p:cNvSpPr>
          <p:nvPr>
            <p:ph type="subTitle" idx="1"/>
          </p:nvPr>
        </p:nvSpPr>
        <p:spPr>
          <a:xfrm>
            <a:off x="1112838" y="1454150"/>
            <a:ext cx="7512842" cy="4479925"/>
          </a:xfrm>
          <a:solidFill>
            <a:srgbClr val="7030A0"/>
          </a:solidFill>
        </p:spPr>
        <p:txBody>
          <a:bodyPr/>
          <a:lstStyle/>
          <a:p>
            <a:pPr algn="l">
              <a:buFont typeface="Arial" panose="020B0604020202020204" pitchFamily="34" charset="0"/>
              <a:buNone/>
              <a:defRPr/>
            </a:pPr>
            <a:endParaRPr lang="es-MX" dirty="0"/>
          </a:p>
          <a:p>
            <a:pPr algn="l">
              <a:buFont typeface="Arial" panose="020B0604020202020204" pitchFamily="34" charset="0"/>
              <a:buNone/>
              <a:defRPr/>
            </a:pPr>
            <a:endParaRPr lang="es-MX" dirty="0"/>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 name="Imagen 1">
            <a:extLst>
              <a:ext uri="{FF2B5EF4-FFF2-40B4-BE49-F238E27FC236}">
                <a16:creationId xmlns="" xmlns:a16="http://schemas.microsoft.com/office/drawing/2014/main" id="{9E923589-8CA9-471C-818A-BFC18026FD70}"/>
              </a:ext>
            </a:extLst>
          </p:cNvPr>
          <p:cNvPicPr>
            <a:picLocks noChangeAspect="1"/>
          </p:cNvPicPr>
          <p:nvPr/>
        </p:nvPicPr>
        <p:blipFill>
          <a:blip r:embed="rId2"/>
          <a:stretch>
            <a:fillRect/>
          </a:stretch>
        </p:blipFill>
        <p:spPr>
          <a:xfrm>
            <a:off x="1452563" y="1624013"/>
            <a:ext cx="2165280" cy="2083284"/>
          </a:xfrm>
          <a:prstGeom prst="rect">
            <a:avLst/>
          </a:prstGeom>
        </p:spPr>
      </p:pic>
      <p:pic>
        <p:nvPicPr>
          <p:cNvPr id="3" name="Imagen 2">
            <a:extLst>
              <a:ext uri="{FF2B5EF4-FFF2-40B4-BE49-F238E27FC236}">
                <a16:creationId xmlns="" xmlns:a16="http://schemas.microsoft.com/office/drawing/2014/main" id="{4DE06273-E54B-45FB-AD77-A404A32C5407}"/>
              </a:ext>
            </a:extLst>
          </p:cNvPr>
          <p:cNvPicPr>
            <a:picLocks noChangeAspect="1"/>
          </p:cNvPicPr>
          <p:nvPr/>
        </p:nvPicPr>
        <p:blipFill>
          <a:blip r:embed="rId3"/>
          <a:stretch>
            <a:fillRect/>
          </a:stretch>
        </p:blipFill>
        <p:spPr>
          <a:xfrm>
            <a:off x="3957567" y="1454150"/>
            <a:ext cx="4668113" cy="2253147"/>
          </a:xfrm>
          <a:prstGeom prst="rect">
            <a:avLst/>
          </a:prstGeom>
        </p:spPr>
      </p:pic>
      <p:pic>
        <p:nvPicPr>
          <p:cNvPr id="4" name="Imagen 3">
            <a:extLst>
              <a:ext uri="{FF2B5EF4-FFF2-40B4-BE49-F238E27FC236}">
                <a16:creationId xmlns="" xmlns:a16="http://schemas.microsoft.com/office/drawing/2014/main" id="{EB1F5C0E-0547-4D2D-811F-D266348D0FA5}"/>
              </a:ext>
            </a:extLst>
          </p:cNvPr>
          <p:cNvPicPr>
            <a:picLocks noChangeAspect="1"/>
          </p:cNvPicPr>
          <p:nvPr/>
        </p:nvPicPr>
        <p:blipFill>
          <a:blip r:embed="rId4"/>
          <a:stretch>
            <a:fillRect/>
          </a:stretch>
        </p:blipFill>
        <p:spPr>
          <a:xfrm>
            <a:off x="1112838" y="3707297"/>
            <a:ext cx="7512843" cy="2417277"/>
          </a:xfrm>
          <a:prstGeom prst="rect">
            <a:avLst/>
          </a:prstGeom>
        </p:spPr>
      </p:pic>
      <p:pic>
        <p:nvPicPr>
          <p:cNvPr id="9" name="Imagen 8" descr="http://www.educacionyculturaaz.com/wp-content/uploads/2013/02/logo_anm.jpg"/>
          <p:cNvPicPr/>
          <p:nvPr/>
        </p:nvPicPr>
        <p:blipFill>
          <a:blip r:embed="rId5">
            <a:extLst>
              <a:ext uri="{28A0092B-C50C-407E-A947-70E740481C1C}">
                <a14:useLocalDpi xmlns:a14="http://schemas.microsoft.com/office/drawing/2010/main" val="0"/>
              </a:ext>
            </a:extLst>
          </a:blip>
          <a:srcRect/>
          <a:stretch>
            <a:fillRect/>
          </a:stretch>
        </p:blipFill>
        <p:spPr bwMode="auto">
          <a:xfrm>
            <a:off x="-41274" y="169863"/>
            <a:ext cx="984250" cy="984250"/>
          </a:xfrm>
          <a:prstGeom prst="rect">
            <a:avLst/>
          </a:prstGeom>
          <a:noFill/>
          <a:ln>
            <a:noFill/>
          </a:ln>
        </p:spPr>
      </p:pic>
    </p:spTree>
    <p:extLst>
      <p:ext uri="{BB962C8B-B14F-4D97-AF65-F5344CB8AC3E}">
        <p14:creationId xmlns:p14="http://schemas.microsoft.com/office/powerpoint/2010/main" val="2839140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FFC000"/>
          </a:solidFill>
        </p:spPr>
        <p:txBody>
          <a:bodyPr/>
          <a:lstStyle/>
          <a:p>
            <a:r>
              <a:rPr lang="es-MX" altLang="es-MX" sz="3500" b="1" dirty="0"/>
              <a:t>“FACTORES EXTERNOS QUE INFLUYEN EN LA ELECCION DE TX DE REPERFUSION ”</a:t>
            </a:r>
          </a:p>
        </p:txBody>
      </p:sp>
      <p:sp>
        <p:nvSpPr>
          <p:cNvPr id="5" name="Subtítulo 4"/>
          <p:cNvSpPr>
            <a:spLocks noGrp="1"/>
          </p:cNvSpPr>
          <p:nvPr>
            <p:ph type="subTitle" idx="1"/>
          </p:nvPr>
        </p:nvSpPr>
        <p:spPr>
          <a:xfrm>
            <a:off x="1208088" y="1454150"/>
            <a:ext cx="7319962" cy="4479925"/>
          </a:xfrm>
          <a:solidFill>
            <a:srgbClr val="002060"/>
          </a:solidFill>
        </p:spPr>
        <p:txBody>
          <a:bodyPr/>
          <a:lstStyle/>
          <a:p>
            <a:pPr marL="457200" indent="-457200" algn="just">
              <a:buFont typeface="Arial" pitchFamily="34" charset="0"/>
              <a:buChar char="•"/>
            </a:pPr>
            <a:r>
              <a:rPr lang="es-MX" sz="2800" u="sng" dirty="0">
                <a:solidFill>
                  <a:schemeClr val="bg1">
                    <a:lumMod val="95000"/>
                  </a:schemeClr>
                </a:solidFill>
              </a:rPr>
              <a:t>NO RELACIONADOS CON EL PACIENTE:</a:t>
            </a:r>
          </a:p>
          <a:p>
            <a:pPr algn="just"/>
            <a:endParaRPr lang="es-MX" sz="2800" u="sng" dirty="0">
              <a:solidFill>
                <a:schemeClr val="bg1">
                  <a:lumMod val="95000"/>
                </a:schemeClr>
              </a:solidFill>
            </a:endParaRPr>
          </a:p>
          <a:p>
            <a:pPr marL="457200" indent="-457200" algn="just">
              <a:buFont typeface="Arial" pitchFamily="34" charset="0"/>
              <a:buChar char="•"/>
            </a:pPr>
            <a:r>
              <a:rPr lang="es-MX" sz="2400" dirty="0">
                <a:solidFill>
                  <a:schemeClr val="bg1">
                    <a:lumMod val="95000"/>
                  </a:schemeClr>
                </a:solidFill>
              </a:rPr>
              <a:t>MOMENTO Y LUGAR EN LA PRESENTACION DEL IAM.</a:t>
            </a:r>
          </a:p>
          <a:p>
            <a:pPr marL="457200" indent="-457200" algn="just">
              <a:buFont typeface="Arial" pitchFamily="34" charset="0"/>
              <a:buChar char="•"/>
            </a:pPr>
            <a:r>
              <a:rPr lang="es-MX" sz="2400" dirty="0">
                <a:solidFill>
                  <a:schemeClr val="bg1">
                    <a:lumMod val="95000"/>
                  </a:schemeClr>
                </a:solidFill>
              </a:rPr>
              <a:t>CLIMA</a:t>
            </a:r>
          </a:p>
          <a:p>
            <a:pPr marL="457200" indent="-457200" algn="just">
              <a:buFont typeface="Arial" pitchFamily="34" charset="0"/>
              <a:buChar char="•"/>
            </a:pPr>
            <a:r>
              <a:rPr lang="es-MX" sz="2400" dirty="0">
                <a:solidFill>
                  <a:schemeClr val="bg1">
                    <a:lumMod val="95000"/>
                  </a:schemeClr>
                </a:solidFill>
              </a:rPr>
              <a:t>PROBLEMAS CON LA GEOGRAFIA DEL LUGAR Y VIAS DE COMUNICACIÓN</a:t>
            </a:r>
          </a:p>
          <a:p>
            <a:pPr marL="457200" indent="-457200" algn="just">
              <a:buFont typeface="Arial" pitchFamily="34" charset="0"/>
              <a:buChar char="•"/>
            </a:pPr>
            <a:r>
              <a:rPr lang="es-MX" sz="2400" dirty="0">
                <a:solidFill>
                  <a:schemeClr val="bg1">
                    <a:lumMod val="95000"/>
                  </a:schemeClr>
                </a:solidFill>
              </a:rPr>
              <a:t>QUE HAYA HOSPITALES CERCANOS CON PERSONAL QUE REUNA LA EXPERTISE NECESARIA PARA PROCEDIMIENTOS DE INTERVENCIONISMO  24X7</a:t>
            </a:r>
          </a:p>
          <a:p>
            <a:pPr>
              <a:buFont typeface="Arial" panose="020B0604020202020204" pitchFamily="34" charset="0"/>
              <a:buNone/>
              <a:defRPr/>
            </a:pPr>
            <a:endParaRPr lang="es-MX" dirty="0"/>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311944"/>
            <a:ext cx="984250" cy="984250"/>
          </a:xfrm>
          <a:prstGeom prst="rect">
            <a:avLst/>
          </a:prstGeom>
          <a:noFill/>
          <a:ln>
            <a:noFill/>
          </a:ln>
        </p:spPr>
      </p:pic>
    </p:spTree>
    <p:extLst>
      <p:ext uri="{BB962C8B-B14F-4D97-AF65-F5344CB8AC3E}">
        <p14:creationId xmlns:p14="http://schemas.microsoft.com/office/powerpoint/2010/main" val="1245578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923925"/>
          </a:xfrm>
          <a:solidFill>
            <a:srgbClr val="FFC000"/>
          </a:solidFill>
        </p:spPr>
        <p:txBody>
          <a:bodyPr/>
          <a:lstStyle/>
          <a:p>
            <a:r>
              <a:rPr lang="es-MX" altLang="es-MX" sz="3500" b="1" dirty="0"/>
              <a:t>“FIBRINOLITICOS PROS Y CONTRAS.”</a:t>
            </a:r>
          </a:p>
        </p:txBody>
      </p:sp>
      <p:sp>
        <p:nvSpPr>
          <p:cNvPr id="5" name="Subtítulo 4"/>
          <p:cNvSpPr>
            <a:spLocks noGrp="1"/>
          </p:cNvSpPr>
          <p:nvPr>
            <p:ph type="subTitle" idx="1"/>
          </p:nvPr>
        </p:nvSpPr>
        <p:spPr>
          <a:xfrm>
            <a:off x="1208088" y="1246188"/>
            <a:ext cx="7319962" cy="4840287"/>
          </a:xfrm>
          <a:solidFill>
            <a:srgbClr val="002060"/>
          </a:solidFill>
        </p:spPr>
        <p:txBody>
          <a:bodyPr/>
          <a:lstStyle/>
          <a:p>
            <a:pPr algn="just">
              <a:buFont typeface="Arial" panose="020B0604020202020204" pitchFamily="34" charset="0"/>
              <a:buNone/>
              <a:defRPr/>
            </a:pPr>
            <a:r>
              <a:rPr lang="es-MX" sz="2800" dirty="0">
                <a:solidFill>
                  <a:schemeClr val="bg1">
                    <a:lumMod val="95000"/>
                  </a:schemeClr>
                </a:solidFill>
              </a:rPr>
              <a:t>PROS:</a:t>
            </a:r>
          </a:p>
          <a:p>
            <a:pPr algn="just">
              <a:buFont typeface="Arial" panose="020B0604020202020204" pitchFamily="34" charset="0"/>
              <a:buNone/>
              <a:defRPr/>
            </a:pPr>
            <a:r>
              <a:rPr lang="es-MX" sz="2800" dirty="0">
                <a:solidFill>
                  <a:schemeClr val="bg1">
                    <a:lumMod val="95000"/>
                  </a:schemeClr>
                </a:solidFill>
              </a:rPr>
              <a:t>FACIL ADMINISTRACION</a:t>
            </a:r>
          </a:p>
          <a:p>
            <a:pPr algn="just">
              <a:buFont typeface="Arial" panose="020B0604020202020204" pitchFamily="34" charset="0"/>
              <a:buNone/>
              <a:defRPr/>
            </a:pPr>
            <a:r>
              <a:rPr lang="es-MX" sz="2800" dirty="0">
                <a:solidFill>
                  <a:schemeClr val="bg1">
                    <a:lumMod val="95000"/>
                  </a:schemeClr>
                </a:solidFill>
              </a:rPr>
              <a:t>DISPONIBILIDAD EN CASI TODOS LOS HOSPITALES</a:t>
            </a:r>
          </a:p>
          <a:p>
            <a:pPr algn="just">
              <a:buFont typeface="Arial" panose="020B0604020202020204" pitchFamily="34" charset="0"/>
              <a:buNone/>
              <a:defRPr/>
            </a:pPr>
            <a:r>
              <a:rPr lang="es-MX" sz="2800" dirty="0">
                <a:solidFill>
                  <a:schemeClr val="bg1">
                    <a:lumMod val="95000"/>
                  </a:schemeClr>
                </a:solidFill>
              </a:rPr>
              <a:t>EFICAZ EN LAS PRIMERAS 3 HRS PRINC EN LA PRIMERA HORA.</a:t>
            </a:r>
          </a:p>
          <a:p>
            <a:pPr algn="just">
              <a:buFont typeface="Arial" panose="020B0604020202020204" pitchFamily="34" charset="0"/>
              <a:buNone/>
              <a:defRPr/>
            </a:pPr>
            <a:r>
              <a:rPr lang="es-MX" sz="2800" dirty="0">
                <a:solidFill>
                  <a:schemeClr val="bg1">
                    <a:lumMod val="95000"/>
                  </a:schemeClr>
                </a:solidFill>
              </a:rPr>
              <a:t>CONTRAS:</a:t>
            </a:r>
          </a:p>
          <a:p>
            <a:pPr algn="just">
              <a:buFont typeface="Arial" panose="020B0604020202020204" pitchFamily="34" charset="0"/>
              <a:buNone/>
              <a:defRPr/>
            </a:pPr>
            <a:r>
              <a:rPr lang="es-MX" sz="2800" dirty="0">
                <a:solidFill>
                  <a:schemeClr val="bg1">
                    <a:lumMod val="95000"/>
                  </a:schemeClr>
                </a:solidFill>
              </a:rPr>
              <a:t>MENOS EFECTIVA QUE LA ICP 50% VS 90%</a:t>
            </a:r>
          </a:p>
          <a:p>
            <a:pPr algn="just">
              <a:buFont typeface="Arial" panose="020B0604020202020204" pitchFamily="34" charset="0"/>
              <a:buNone/>
              <a:defRPr/>
            </a:pPr>
            <a:r>
              <a:rPr lang="es-MX" sz="2800" dirty="0">
                <a:solidFill>
                  <a:schemeClr val="bg1">
                    <a:lumMod val="95000"/>
                  </a:schemeClr>
                </a:solidFill>
              </a:rPr>
              <a:t>ELEVADO RIESGO DE SANGRADO GRAVE</a:t>
            </a:r>
          </a:p>
          <a:p>
            <a:pPr algn="just">
              <a:buFont typeface="Arial" panose="020B0604020202020204" pitchFamily="34" charset="0"/>
              <a:buNone/>
              <a:defRPr/>
            </a:pPr>
            <a:r>
              <a:rPr lang="es-MX" sz="2800" dirty="0">
                <a:solidFill>
                  <a:schemeClr val="bg1">
                    <a:lumMod val="95000"/>
                  </a:schemeClr>
                </a:solidFill>
              </a:rPr>
              <a:t>EFECTOS DISMINUYEN A MAYOR TIEMPO DE EVOLUCION  (MAYOR DE 6 HRS).</a:t>
            </a:r>
          </a:p>
          <a:p>
            <a:pPr algn="just">
              <a:buFont typeface="Arial" panose="020B0604020202020204" pitchFamily="34" charset="0"/>
              <a:buNone/>
              <a:defRPr/>
            </a:pPr>
            <a:endParaRPr lang="es-MX" sz="2800" dirty="0">
              <a:solidFill>
                <a:schemeClr val="bg1">
                  <a:lumMod val="95000"/>
                </a:schemeClr>
              </a:solidFill>
            </a:endParaRP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4763" y="261938"/>
            <a:ext cx="984250" cy="984250"/>
          </a:xfrm>
          <a:prstGeom prst="rect">
            <a:avLst/>
          </a:prstGeom>
          <a:noFill/>
          <a:ln>
            <a:noFill/>
          </a:ln>
        </p:spPr>
      </p:pic>
    </p:spTree>
    <p:extLst>
      <p:ext uri="{BB962C8B-B14F-4D97-AF65-F5344CB8AC3E}">
        <p14:creationId xmlns:p14="http://schemas.microsoft.com/office/powerpoint/2010/main" val="1384826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00B050"/>
          </a:solidFill>
        </p:spPr>
        <p:txBody>
          <a:bodyPr/>
          <a:lstStyle/>
          <a:p>
            <a:endParaRPr lang="es-MX" altLang="es-MX" sz="3500" b="1" dirty="0"/>
          </a:p>
        </p:txBody>
      </p:sp>
      <p:sp>
        <p:nvSpPr>
          <p:cNvPr id="5" name="Subtítulo 4"/>
          <p:cNvSpPr>
            <a:spLocks noGrp="1"/>
          </p:cNvSpPr>
          <p:nvPr>
            <p:ph type="subTitle" idx="1"/>
          </p:nvPr>
        </p:nvSpPr>
        <p:spPr>
          <a:xfrm>
            <a:off x="1208088" y="1905000"/>
            <a:ext cx="7319962" cy="4029075"/>
          </a:xfrm>
          <a:solidFill>
            <a:srgbClr val="002060"/>
          </a:solidFill>
        </p:spPr>
        <p:txBody>
          <a:bodyPr/>
          <a:lstStyle/>
          <a:p>
            <a:pPr>
              <a:buFont typeface="Arial" panose="020B0604020202020204" pitchFamily="34" charset="0"/>
              <a:buNone/>
              <a:defRPr/>
            </a:pPr>
            <a:endParaRPr lang="es-MX" dirty="0"/>
          </a:p>
          <a:p>
            <a:pPr>
              <a:buFont typeface="Arial" panose="020B0604020202020204" pitchFamily="34" charset="0"/>
              <a:buNone/>
              <a:defRPr/>
            </a:pPr>
            <a:endParaRPr lang="es-MX" dirty="0"/>
          </a:p>
          <a:p>
            <a:pPr>
              <a:buFont typeface="Arial" panose="020B0604020202020204" pitchFamily="34" charset="0"/>
              <a:buNone/>
              <a:defRPr/>
            </a:pPr>
            <a:r>
              <a:rPr lang="es-MX" sz="6600" dirty="0">
                <a:solidFill>
                  <a:schemeClr val="bg1">
                    <a:lumMod val="95000"/>
                  </a:schemeClr>
                </a:solidFill>
              </a:rPr>
              <a:t>GRACIAS.</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4375944" y="423863"/>
            <a:ext cx="984250" cy="984250"/>
          </a:xfrm>
          <a:prstGeom prst="rect">
            <a:avLst/>
          </a:prstGeom>
          <a:noFill/>
          <a:ln>
            <a:noFill/>
          </a:ln>
        </p:spPr>
      </p:pic>
    </p:spTree>
    <p:extLst>
      <p:ext uri="{BB962C8B-B14F-4D97-AF65-F5344CB8AC3E}">
        <p14:creationId xmlns:p14="http://schemas.microsoft.com/office/powerpoint/2010/main" val="1387932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FFC000"/>
          </a:solidFill>
        </p:spPr>
        <p:txBody>
          <a:bodyPr/>
          <a:lstStyle/>
          <a:p>
            <a:r>
              <a:rPr lang="es-MX" sz="3600" b="1" dirty="0">
                <a:solidFill>
                  <a:schemeClr val="tx1">
                    <a:lumMod val="95000"/>
                    <a:lumOff val="5000"/>
                  </a:schemeClr>
                </a:solidFill>
              </a:rPr>
              <a:t>DEFINICION DEL IAM </a:t>
            </a:r>
            <a:r>
              <a:rPr lang="es-MX" sz="3600" b="1" dirty="0" smtClean="0">
                <a:solidFill>
                  <a:schemeClr val="tx1">
                    <a:lumMod val="95000"/>
                    <a:lumOff val="5000"/>
                  </a:schemeClr>
                </a:solidFill>
              </a:rPr>
              <a:t>CONSENSO </a:t>
            </a:r>
            <a:r>
              <a:rPr lang="es-MX" sz="3600" b="1" dirty="0">
                <a:solidFill>
                  <a:schemeClr val="tx1">
                    <a:lumMod val="95000"/>
                    <a:lumOff val="5000"/>
                  </a:schemeClr>
                </a:solidFill>
              </a:rPr>
              <a:t>2012</a:t>
            </a:r>
            <a:endParaRPr lang="es-MX" altLang="es-MX" sz="3500" b="1" dirty="0"/>
          </a:p>
        </p:txBody>
      </p:sp>
      <p:sp>
        <p:nvSpPr>
          <p:cNvPr id="5" name="Subtítulo 4"/>
          <p:cNvSpPr>
            <a:spLocks noGrp="1"/>
          </p:cNvSpPr>
          <p:nvPr>
            <p:ph type="subTitle" idx="1"/>
          </p:nvPr>
        </p:nvSpPr>
        <p:spPr>
          <a:xfrm>
            <a:off x="1208088" y="1678675"/>
            <a:ext cx="7319962" cy="4793561"/>
          </a:xfrm>
          <a:solidFill>
            <a:srgbClr val="002060"/>
          </a:solidFill>
        </p:spPr>
        <p:txBody>
          <a:bodyPr/>
          <a:lstStyle/>
          <a:p>
            <a:pPr algn="just">
              <a:defRPr/>
            </a:pPr>
            <a:r>
              <a:rPr lang="es-MX" sz="2000" dirty="0" smtClean="0">
                <a:solidFill>
                  <a:schemeClr val="bg1">
                    <a:lumMod val="85000"/>
                  </a:schemeClr>
                </a:solidFill>
              </a:rPr>
              <a:t>CLINICOS:</a:t>
            </a:r>
          </a:p>
          <a:p>
            <a:pPr algn="just">
              <a:defRPr/>
            </a:pPr>
            <a:endParaRPr lang="es-MX" sz="2000" dirty="0">
              <a:solidFill>
                <a:schemeClr val="bg1">
                  <a:lumMod val="85000"/>
                </a:schemeClr>
              </a:solidFill>
            </a:endParaRPr>
          </a:p>
          <a:p>
            <a:pPr algn="just">
              <a:defRPr/>
            </a:pPr>
            <a:r>
              <a:rPr lang="es-MX" sz="2000" dirty="0">
                <a:solidFill>
                  <a:schemeClr val="bg1">
                    <a:lumMod val="85000"/>
                  </a:schemeClr>
                </a:solidFill>
              </a:rPr>
              <a:t>SINTOMAS ISQUEMICOS INCLUYE VARIAS COMBINACIONES DE MOLESTIAS TORACICAS, MANDIBULARES, EPIGASTRICAS O DE MIEMBROS SUPERIORES O UN EQUIVALENTE: DISNEA O FATIGA.</a:t>
            </a:r>
          </a:p>
          <a:p>
            <a:pPr algn="just">
              <a:defRPr/>
            </a:pPr>
            <a:r>
              <a:rPr lang="es-MX" sz="2000" dirty="0">
                <a:solidFill>
                  <a:schemeClr val="bg1">
                    <a:lumMod val="85000"/>
                  </a:schemeClr>
                </a:solidFill>
              </a:rPr>
              <a:t>DESCARGA ADRENÉRGICA, NÁUSEA O SÍNCOPE.</a:t>
            </a:r>
          </a:p>
          <a:p>
            <a:pPr algn="just">
              <a:defRPr/>
            </a:pPr>
            <a:r>
              <a:rPr lang="es-MX" sz="2000" dirty="0">
                <a:solidFill>
                  <a:schemeClr val="bg1">
                    <a:lumMod val="85000"/>
                  </a:schemeClr>
                </a:solidFill>
              </a:rPr>
              <a:t>TAMBIEN ASINTOMATICO</a:t>
            </a:r>
          </a:p>
          <a:p>
            <a:pPr algn="just">
              <a:defRPr/>
            </a:pPr>
            <a:r>
              <a:rPr lang="es-MX" sz="2000" dirty="0">
                <a:solidFill>
                  <a:schemeClr val="bg1">
                    <a:lumMod val="85000"/>
                  </a:schemeClr>
                </a:solidFill>
              </a:rPr>
              <a:t>MUERTE DE CELULAS MIOCARDICAS POR ISQUEMIA PROLONGADA. (20 MIN EN ALGUNOS MODELOS ANIMALES)</a:t>
            </a:r>
          </a:p>
          <a:p>
            <a:pPr algn="just">
              <a:defRPr/>
            </a:pPr>
            <a:r>
              <a:rPr lang="es-MX" sz="2000" dirty="0">
                <a:solidFill>
                  <a:schemeClr val="bg1">
                    <a:lumMod val="85000"/>
                  </a:schemeClr>
                </a:solidFill>
              </a:rPr>
              <a:t>LA NECROSIS COMPLETA PUEDE TARDAR DE 2-4 HRS DEPENDIENDO DE CIRCULACION COLATERAL O SI LA OCLUSION CORONARIA ES INTERMITENTE</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189865" y="445294"/>
            <a:ext cx="717550" cy="717550"/>
          </a:xfrm>
          <a:prstGeom prst="rect">
            <a:avLst/>
          </a:prstGeom>
          <a:noFill/>
          <a:ln>
            <a:noFill/>
          </a:ln>
        </p:spPr>
      </p:pic>
    </p:spTree>
    <p:extLst>
      <p:ext uri="{BB962C8B-B14F-4D97-AF65-F5344CB8AC3E}">
        <p14:creationId xmlns:p14="http://schemas.microsoft.com/office/powerpoint/2010/main" val="25692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12838" y="169863"/>
            <a:ext cx="7908925" cy="1268412"/>
          </a:xfrm>
          <a:solidFill>
            <a:srgbClr val="FFC000"/>
          </a:solidFill>
        </p:spPr>
        <p:txBody>
          <a:bodyPr/>
          <a:lstStyle/>
          <a:p>
            <a:r>
              <a:rPr lang="es-MX" sz="3600" b="1" dirty="0">
                <a:solidFill>
                  <a:schemeClr val="tx1">
                    <a:lumMod val="95000"/>
                    <a:lumOff val="5000"/>
                  </a:schemeClr>
                </a:solidFill>
              </a:rPr>
              <a:t>DEFINICION DEL IAM </a:t>
            </a:r>
            <a:r>
              <a:rPr lang="es-MX" sz="3600" b="1" dirty="0" smtClean="0">
                <a:solidFill>
                  <a:schemeClr val="tx1">
                    <a:lumMod val="95000"/>
                    <a:lumOff val="5000"/>
                  </a:schemeClr>
                </a:solidFill>
              </a:rPr>
              <a:t>CONSENSO </a:t>
            </a:r>
            <a:r>
              <a:rPr lang="es-MX" sz="3600" b="1" dirty="0">
                <a:solidFill>
                  <a:schemeClr val="tx1">
                    <a:lumMod val="95000"/>
                    <a:lumOff val="5000"/>
                  </a:schemeClr>
                </a:solidFill>
              </a:rPr>
              <a:t>2012</a:t>
            </a:r>
            <a:endParaRPr lang="es-MX" altLang="es-MX" sz="3500" b="1" dirty="0"/>
          </a:p>
        </p:txBody>
      </p:sp>
      <p:sp>
        <p:nvSpPr>
          <p:cNvPr id="5" name="Subtítulo 4"/>
          <p:cNvSpPr>
            <a:spLocks noGrp="1"/>
          </p:cNvSpPr>
          <p:nvPr>
            <p:ph type="subTitle" idx="1"/>
          </p:nvPr>
        </p:nvSpPr>
        <p:spPr>
          <a:xfrm>
            <a:off x="1208088" y="1905000"/>
            <a:ext cx="7319962" cy="4029075"/>
          </a:xfrm>
          <a:solidFill>
            <a:srgbClr val="002060"/>
          </a:solidFill>
        </p:spPr>
        <p:txBody>
          <a:bodyPr/>
          <a:lstStyle/>
          <a:p>
            <a:pPr algn="just">
              <a:defRPr/>
            </a:pPr>
            <a:endParaRPr lang="es-MX" sz="2000" dirty="0" smtClean="0">
              <a:solidFill>
                <a:schemeClr val="bg1">
                  <a:lumMod val="85000"/>
                </a:schemeClr>
              </a:solidFill>
            </a:endParaRPr>
          </a:p>
          <a:p>
            <a:pPr algn="just">
              <a:defRPr/>
            </a:pPr>
            <a:r>
              <a:rPr lang="es-MX" sz="2000" dirty="0" smtClean="0">
                <a:solidFill>
                  <a:schemeClr val="bg1">
                    <a:lumMod val="85000"/>
                  </a:schemeClr>
                </a:solidFill>
              </a:rPr>
              <a:t>PATOLOGIA</a:t>
            </a:r>
            <a:endParaRPr lang="es-MX" sz="2000" dirty="0">
              <a:solidFill>
                <a:schemeClr val="bg1">
                  <a:lumMod val="85000"/>
                </a:schemeClr>
              </a:solidFill>
            </a:endParaRPr>
          </a:p>
          <a:p>
            <a:pPr algn="just">
              <a:defRPr/>
            </a:pPr>
            <a:r>
              <a:rPr lang="es-MX" sz="2000" dirty="0">
                <a:solidFill>
                  <a:schemeClr val="bg1">
                    <a:lumMod val="85000"/>
                  </a:schemeClr>
                </a:solidFill>
              </a:rPr>
              <a:t>MUERTE DE CELULAS MIOCARDICAS POR ISQUEMIA PROLONGADA. (20 MIN EN ALGUNOS MODELOS ANIMALES)</a:t>
            </a:r>
          </a:p>
          <a:p>
            <a:pPr algn="just">
              <a:defRPr/>
            </a:pPr>
            <a:r>
              <a:rPr lang="es-MX" sz="2000" dirty="0">
                <a:solidFill>
                  <a:schemeClr val="bg1">
                    <a:lumMod val="85000"/>
                  </a:schemeClr>
                </a:solidFill>
              </a:rPr>
              <a:t>LA NECROSIS COMPLETA PUEDE TARDAR DE 2-4 HRS DEPENDIENDO DE CIRCULACION COLATERAL O SI LA OCLUSION CORONARIA ES INTERMITENTE</a:t>
            </a:r>
            <a:r>
              <a:rPr lang="es-MX" sz="2000" dirty="0" smtClean="0">
                <a:solidFill>
                  <a:schemeClr val="bg1">
                    <a:lumMod val="85000"/>
                  </a:schemeClr>
                </a:solidFill>
              </a:rPr>
              <a:t>.</a:t>
            </a:r>
          </a:p>
          <a:p>
            <a:pPr algn="just">
              <a:defRPr/>
            </a:pPr>
            <a:endParaRPr lang="es-MX" sz="2000" dirty="0">
              <a:solidFill>
                <a:schemeClr val="bg1">
                  <a:lumMod val="85000"/>
                </a:schemeClr>
              </a:solidFill>
            </a:endParaRPr>
          </a:p>
          <a:p>
            <a:pPr algn="just">
              <a:defRPr/>
            </a:pPr>
            <a:r>
              <a:rPr lang="es-MX" sz="2000" dirty="0">
                <a:solidFill>
                  <a:schemeClr val="bg1">
                    <a:lumMod val="85000"/>
                  </a:schemeClr>
                </a:solidFill>
              </a:rPr>
              <a:t>ELECTROCARDIOGRAMA</a:t>
            </a:r>
          </a:p>
          <a:p>
            <a:pPr algn="just">
              <a:defRPr/>
            </a:pPr>
            <a:r>
              <a:rPr lang="es-MX" sz="2000" dirty="0">
                <a:solidFill>
                  <a:schemeClr val="bg1">
                    <a:lumMod val="85000"/>
                  </a:schemeClr>
                </a:solidFill>
              </a:rPr>
              <a:t>IMCESSTT EN DOS DERIVACIONES CONTIGUAS</a:t>
            </a:r>
          </a:p>
          <a:p>
            <a:pPr algn="just">
              <a:defRPr/>
            </a:pPr>
            <a:r>
              <a:rPr lang="es-MX" sz="2000" dirty="0">
                <a:solidFill>
                  <a:schemeClr val="bg1">
                    <a:lumMod val="85000"/>
                  </a:schemeClr>
                </a:solidFill>
              </a:rPr>
              <a:t>IMSESTT. IM CON ONDA Q,  IM S ONDA Q</a:t>
            </a:r>
          </a:p>
          <a:p>
            <a:pPr>
              <a:defRPr/>
            </a:pPr>
            <a:r>
              <a:rPr lang="es-MX" sz="2400" dirty="0">
                <a:solidFill>
                  <a:schemeClr val="bg1">
                    <a:lumMod val="85000"/>
                  </a:schemeClr>
                </a:solidFill>
              </a:rPr>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169863"/>
            <a:ext cx="945833" cy="992981"/>
          </a:xfrm>
          <a:prstGeom prst="rect">
            <a:avLst/>
          </a:prstGeom>
          <a:noFill/>
          <a:ln>
            <a:noFill/>
          </a:ln>
        </p:spPr>
      </p:pic>
    </p:spTree>
    <p:extLst>
      <p:ext uri="{BB962C8B-B14F-4D97-AF65-F5344CB8AC3E}">
        <p14:creationId xmlns:p14="http://schemas.microsoft.com/office/powerpoint/2010/main" val="2790642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188106" y="310874"/>
            <a:ext cx="7319963" cy="1268412"/>
          </a:xfrm>
          <a:solidFill>
            <a:srgbClr val="FFC000"/>
          </a:solidFill>
        </p:spPr>
        <p:txBody>
          <a:bodyPr/>
          <a:lstStyle/>
          <a:p>
            <a:r>
              <a:rPr lang="es-MX" altLang="es-MX" sz="3200" b="1" dirty="0">
                <a:solidFill>
                  <a:schemeClr val="tx1">
                    <a:lumMod val="95000"/>
                    <a:lumOff val="5000"/>
                  </a:schemeClr>
                </a:solidFill>
              </a:rPr>
              <a:t>TIPOS 1 Y 2 DE IM SEGÚN ESTADO DE LA ARTERIA CORONARIA</a:t>
            </a:r>
            <a:endParaRPr lang="es-MX" altLang="es-MX" sz="3200" b="1" dirty="0"/>
          </a:p>
        </p:txBody>
      </p:sp>
      <p:sp>
        <p:nvSpPr>
          <p:cNvPr id="5" name="Subtítulo 4"/>
          <p:cNvSpPr>
            <a:spLocks noGrp="1"/>
          </p:cNvSpPr>
          <p:nvPr>
            <p:ph type="subTitle" idx="1"/>
          </p:nvPr>
        </p:nvSpPr>
        <p:spPr>
          <a:xfrm>
            <a:off x="1188106" y="1579286"/>
            <a:ext cx="7319962" cy="4892951"/>
          </a:xfrm>
          <a:solidFill>
            <a:srgbClr val="002060"/>
          </a:solidFill>
        </p:spPr>
        <p:txBody>
          <a:bodyPr/>
          <a:lstStyle/>
          <a:p>
            <a:pPr>
              <a:defRPr/>
            </a:pPr>
            <a:r>
              <a:rPr lang="es-MX" sz="2400" dirty="0">
                <a:solidFill>
                  <a:schemeClr val="bg1">
                    <a:lumMod val="85000"/>
                  </a:schemeClr>
                </a:solidFill>
              </a:rPr>
              <a:t>.,</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Imagen 8">
            <a:extLst>
              <a:ext uri="{FF2B5EF4-FFF2-40B4-BE49-F238E27FC236}">
                <a16:creationId xmlns="" xmlns:a16="http://schemas.microsoft.com/office/drawing/2014/main" id="{0594FD03-9402-4A5F-B88F-34487CE61A9D}"/>
              </a:ext>
            </a:extLst>
          </p:cNvPr>
          <p:cNvPicPr>
            <a:picLocks noChangeAspect="1"/>
          </p:cNvPicPr>
          <p:nvPr/>
        </p:nvPicPr>
        <p:blipFill rotWithShape="1">
          <a:blip r:embed="rId2"/>
          <a:srcRect l="33804" t="28938" r="33478" b="32415"/>
          <a:stretch/>
        </p:blipFill>
        <p:spPr>
          <a:xfrm>
            <a:off x="1700889" y="1852820"/>
            <a:ext cx="6356626" cy="4233655"/>
          </a:xfrm>
          <a:prstGeom prst="rect">
            <a:avLst/>
          </a:prstGeom>
        </p:spPr>
      </p:pic>
      <p:pic>
        <p:nvPicPr>
          <p:cNvPr id="7" name="Imagen 6"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168275" y="541855"/>
            <a:ext cx="806450" cy="806450"/>
          </a:xfrm>
          <a:prstGeom prst="rect">
            <a:avLst/>
          </a:prstGeom>
          <a:noFill/>
          <a:ln>
            <a:noFill/>
          </a:ln>
        </p:spPr>
      </p:pic>
    </p:spTree>
    <p:extLst>
      <p:ext uri="{BB962C8B-B14F-4D97-AF65-F5344CB8AC3E}">
        <p14:creationId xmlns:p14="http://schemas.microsoft.com/office/powerpoint/2010/main" val="2571608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7" y="169863"/>
            <a:ext cx="7319963" cy="1268412"/>
          </a:xfrm>
          <a:solidFill>
            <a:srgbClr val="FFC000"/>
          </a:solidFill>
        </p:spPr>
        <p:txBody>
          <a:bodyPr/>
          <a:lstStyle/>
          <a:p>
            <a:r>
              <a:rPr lang="es-MX" sz="3600" b="1" dirty="0" smtClean="0">
                <a:solidFill>
                  <a:schemeClr val="tx1">
                    <a:lumMod val="95000"/>
                    <a:lumOff val="5000"/>
                  </a:schemeClr>
                </a:solidFill>
              </a:rPr>
              <a:t>DEFINICIÓN </a:t>
            </a:r>
            <a:r>
              <a:rPr lang="es-MX" sz="3600" b="1" dirty="0">
                <a:solidFill>
                  <a:schemeClr val="tx1">
                    <a:lumMod val="95000"/>
                    <a:lumOff val="5000"/>
                  </a:schemeClr>
                </a:solidFill>
              </a:rPr>
              <a:t>DEL IAM 3er </a:t>
            </a:r>
            <a:r>
              <a:rPr lang="es-MX" sz="3600" b="1" dirty="0" smtClean="0">
                <a:solidFill>
                  <a:schemeClr val="tx1">
                    <a:lumMod val="95000"/>
                    <a:lumOff val="5000"/>
                  </a:schemeClr>
                </a:solidFill>
              </a:rPr>
              <a:t>CONSENSO </a:t>
            </a:r>
            <a:r>
              <a:rPr lang="es-MX" sz="3600" b="1" dirty="0">
                <a:solidFill>
                  <a:schemeClr val="tx1">
                    <a:lumMod val="95000"/>
                    <a:lumOff val="5000"/>
                  </a:schemeClr>
                </a:solidFill>
              </a:rPr>
              <a:t>2012</a:t>
            </a:r>
            <a:endParaRPr lang="es-MX" altLang="es-MX" sz="3500" b="1" dirty="0"/>
          </a:p>
        </p:txBody>
      </p:sp>
      <p:sp>
        <p:nvSpPr>
          <p:cNvPr id="5" name="Subtítulo 4"/>
          <p:cNvSpPr>
            <a:spLocks noGrp="1"/>
          </p:cNvSpPr>
          <p:nvPr>
            <p:ph type="subTitle" idx="1"/>
          </p:nvPr>
        </p:nvSpPr>
        <p:spPr>
          <a:xfrm>
            <a:off x="1208088" y="1454150"/>
            <a:ext cx="7319962" cy="4896954"/>
          </a:xfrm>
          <a:solidFill>
            <a:srgbClr val="002060"/>
          </a:solidFill>
        </p:spPr>
        <p:txBody>
          <a:bodyPr/>
          <a:lstStyle/>
          <a:p>
            <a:pPr>
              <a:defRPr/>
            </a:pPr>
            <a:r>
              <a:rPr lang="es-MX" sz="2400" dirty="0">
                <a:solidFill>
                  <a:schemeClr val="bg1">
                    <a:lumMod val="85000"/>
                  </a:schemeClr>
                </a:solidFill>
              </a:rPr>
              <a:t>EL IM SE PUEDE CLASIFICAR DE ACUERDO A DIFERENTES PATOLOGIAS PRIMARIAS O SECUNDARIAS.</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 name="Imagen 1">
            <a:extLst>
              <a:ext uri="{FF2B5EF4-FFF2-40B4-BE49-F238E27FC236}">
                <a16:creationId xmlns="" xmlns:a16="http://schemas.microsoft.com/office/drawing/2014/main" id="{5D2B0413-710E-4D07-98C0-DBA8D95BF8E6}"/>
              </a:ext>
            </a:extLst>
          </p:cNvPr>
          <p:cNvPicPr>
            <a:picLocks noChangeAspect="1"/>
          </p:cNvPicPr>
          <p:nvPr/>
        </p:nvPicPr>
        <p:blipFill rotWithShape="1">
          <a:blip r:embed="rId2"/>
          <a:srcRect l="34783" t="29711" r="34239" b="23526"/>
          <a:stretch/>
        </p:blipFill>
        <p:spPr>
          <a:xfrm>
            <a:off x="1570383" y="2335696"/>
            <a:ext cx="6689034" cy="3846443"/>
          </a:xfrm>
          <a:prstGeom prst="rect">
            <a:avLst/>
          </a:prstGeom>
        </p:spPr>
      </p:pic>
      <p:pic>
        <p:nvPicPr>
          <p:cNvPr id="7" name="Imagen 6" descr="http://www.educacionyculturaaz.com/wp-content/uploads/2013/02/logo_anm.jpg"/>
          <p:cNvPicPr/>
          <p:nvPr/>
        </p:nvPicPr>
        <p:blipFill>
          <a:blip r:embed="rId3">
            <a:extLst>
              <a:ext uri="{28A0092B-C50C-407E-A947-70E740481C1C}">
                <a14:useLocalDpi xmlns:a14="http://schemas.microsoft.com/office/drawing/2010/main" val="0"/>
              </a:ext>
            </a:extLst>
          </a:blip>
          <a:srcRect/>
          <a:stretch>
            <a:fillRect/>
          </a:stretch>
        </p:blipFill>
        <p:spPr bwMode="auto">
          <a:xfrm>
            <a:off x="0" y="291548"/>
            <a:ext cx="933450" cy="933450"/>
          </a:xfrm>
          <a:prstGeom prst="rect">
            <a:avLst/>
          </a:prstGeom>
          <a:noFill/>
          <a:ln>
            <a:noFill/>
          </a:ln>
        </p:spPr>
      </p:pic>
    </p:spTree>
    <p:extLst>
      <p:ext uri="{BB962C8B-B14F-4D97-AF65-F5344CB8AC3E}">
        <p14:creationId xmlns:p14="http://schemas.microsoft.com/office/powerpoint/2010/main" val="1372266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7" y="169863"/>
            <a:ext cx="7319963" cy="1268412"/>
          </a:xfrm>
          <a:solidFill>
            <a:srgbClr val="FFC000"/>
          </a:solidFill>
        </p:spPr>
        <p:txBody>
          <a:bodyPr/>
          <a:lstStyle/>
          <a:p>
            <a:r>
              <a:rPr lang="es-MX" sz="3600" b="1" dirty="0">
                <a:solidFill>
                  <a:schemeClr val="tx1">
                    <a:lumMod val="95000"/>
                    <a:lumOff val="5000"/>
                  </a:schemeClr>
                </a:solidFill>
              </a:rPr>
              <a:t>TRATAMIENTO DEL IAM</a:t>
            </a:r>
            <a:endParaRPr lang="es-MX" altLang="es-MX" sz="3500" b="1" dirty="0"/>
          </a:p>
        </p:txBody>
      </p:sp>
      <p:sp>
        <p:nvSpPr>
          <p:cNvPr id="5" name="Subtítulo 4"/>
          <p:cNvSpPr>
            <a:spLocks noGrp="1"/>
          </p:cNvSpPr>
          <p:nvPr>
            <p:ph type="subTitle" idx="1"/>
          </p:nvPr>
        </p:nvSpPr>
        <p:spPr>
          <a:xfrm>
            <a:off x="1208088" y="1454150"/>
            <a:ext cx="7319962" cy="4896954"/>
          </a:xfrm>
          <a:solidFill>
            <a:srgbClr val="002060"/>
          </a:solidFill>
        </p:spPr>
        <p:txBody>
          <a:bodyPr/>
          <a:lstStyle/>
          <a:p>
            <a:pPr algn="l">
              <a:defRPr/>
            </a:pPr>
            <a:endParaRPr lang="es-MX" sz="2800" dirty="0" smtClean="0">
              <a:solidFill>
                <a:schemeClr val="bg1">
                  <a:lumMod val="85000"/>
                </a:schemeClr>
              </a:solidFill>
            </a:endParaRPr>
          </a:p>
          <a:p>
            <a:pPr algn="just">
              <a:defRPr/>
            </a:pPr>
            <a:r>
              <a:rPr lang="es-MX" sz="2800" dirty="0" smtClean="0">
                <a:solidFill>
                  <a:schemeClr val="bg1">
                    <a:lumMod val="85000"/>
                  </a:schemeClr>
                </a:solidFill>
              </a:rPr>
              <a:t>COMPLEJO</a:t>
            </a:r>
            <a:r>
              <a:rPr lang="es-MX" sz="2800" dirty="0">
                <a:solidFill>
                  <a:schemeClr val="bg1">
                    <a:lumMod val="85000"/>
                  </a:schemeClr>
                </a:solidFill>
              </a:rPr>
              <a:t>,  MULTIDISCIPLINARIO INCLUYE LA INTERVENCION PRECISA EN LAS DIVERSAS ETAPAS DE SU ATENCION:</a:t>
            </a:r>
          </a:p>
          <a:p>
            <a:pPr algn="just">
              <a:defRPr/>
            </a:pPr>
            <a:endParaRPr lang="es-MX" sz="2800" dirty="0">
              <a:solidFill>
                <a:schemeClr val="bg1">
                  <a:lumMod val="85000"/>
                </a:schemeClr>
              </a:solidFill>
            </a:endParaRPr>
          </a:p>
          <a:p>
            <a:pPr algn="just">
              <a:defRPr/>
            </a:pPr>
            <a:r>
              <a:rPr lang="es-MX" sz="2800" u="sng" dirty="0">
                <a:solidFill>
                  <a:schemeClr val="bg1">
                    <a:lumMod val="85000"/>
                  </a:schemeClr>
                </a:solidFill>
              </a:rPr>
              <a:t>1.- PREHOSPITALARIA</a:t>
            </a:r>
          </a:p>
          <a:p>
            <a:pPr algn="just">
              <a:defRPr/>
            </a:pPr>
            <a:r>
              <a:rPr lang="es-MX" sz="2800" u="sng" dirty="0">
                <a:solidFill>
                  <a:schemeClr val="bg1">
                    <a:lumMod val="85000"/>
                  </a:schemeClr>
                </a:solidFill>
              </a:rPr>
              <a:t>2.- AREA DE URGENCIAS HOSPITALARIA</a:t>
            </a:r>
          </a:p>
          <a:p>
            <a:pPr algn="just">
              <a:defRPr/>
            </a:pPr>
            <a:r>
              <a:rPr lang="es-MX" sz="2800" dirty="0">
                <a:solidFill>
                  <a:schemeClr val="bg1">
                    <a:lumMod val="85000"/>
                  </a:schemeClr>
                </a:solidFill>
              </a:rPr>
              <a:t>3.- CATH LABH. </a:t>
            </a:r>
          </a:p>
          <a:p>
            <a:pPr algn="just">
              <a:defRPr/>
            </a:pPr>
            <a:r>
              <a:rPr lang="es-MX" sz="2800" dirty="0">
                <a:solidFill>
                  <a:schemeClr val="bg1">
                    <a:lumMod val="85000"/>
                  </a:schemeClr>
                </a:solidFill>
              </a:rPr>
              <a:t>4.- UNIDAD DE CUIDADOS CORONARIOS.</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311944"/>
            <a:ext cx="984250" cy="984250"/>
          </a:xfrm>
          <a:prstGeom prst="rect">
            <a:avLst/>
          </a:prstGeom>
          <a:noFill/>
          <a:ln>
            <a:noFill/>
          </a:ln>
        </p:spPr>
      </p:pic>
    </p:spTree>
    <p:extLst>
      <p:ext uri="{BB962C8B-B14F-4D97-AF65-F5344CB8AC3E}">
        <p14:creationId xmlns:p14="http://schemas.microsoft.com/office/powerpoint/2010/main" val="9107485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3"/>
          <p:cNvSpPr>
            <a:spLocks noGrp="1"/>
          </p:cNvSpPr>
          <p:nvPr>
            <p:ph type="ctrTitle"/>
          </p:nvPr>
        </p:nvSpPr>
        <p:spPr>
          <a:xfrm>
            <a:off x="1208087" y="169863"/>
            <a:ext cx="7319963" cy="1268412"/>
          </a:xfrm>
          <a:solidFill>
            <a:srgbClr val="FFC000"/>
          </a:solidFill>
        </p:spPr>
        <p:txBody>
          <a:bodyPr/>
          <a:lstStyle/>
          <a:p>
            <a:r>
              <a:rPr lang="es-MX" sz="3600" b="1" dirty="0">
                <a:solidFill>
                  <a:schemeClr val="tx1">
                    <a:lumMod val="95000"/>
                    <a:lumOff val="5000"/>
                  </a:schemeClr>
                </a:solidFill>
              </a:rPr>
              <a:t>TRATAMIENTO DEL IAM</a:t>
            </a:r>
            <a:endParaRPr lang="es-MX" altLang="es-MX" sz="3500" b="1" dirty="0"/>
          </a:p>
        </p:txBody>
      </p:sp>
      <p:sp>
        <p:nvSpPr>
          <p:cNvPr id="5" name="Subtítulo 4"/>
          <p:cNvSpPr>
            <a:spLocks noGrp="1"/>
          </p:cNvSpPr>
          <p:nvPr>
            <p:ph type="subTitle" idx="1"/>
          </p:nvPr>
        </p:nvSpPr>
        <p:spPr>
          <a:xfrm>
            <a:off x="1208088" y="1454150"/>
            <a:ext cx="7319962" cy="4896954"/>
          </a:xfrm>
          <a:solidFill>
            <a:srgbClr val="002060"/>
          </a:solidFill>
        </p:spPr>
        <p:txBody>
          <a:bodyPr/>
          <a:lstStyle/>
          <a:p>
            <a:pPr algn="l">
              <a:defRPr/>
            </a:pPr>
            <a:endParaRPr lang="es-MX" dirty="0">
              <a:solidFill>
                <a:schemeClr val="bg1">
                  <a:lumMod val="85000"/>
                </a:schemeClr>
              </a:solidFill>
            </a:endParaRPr>
          </a:p>
          <a:p>
            <a:pPr algn="just">
              <a:defRPr/>
            </a:pPr>
            <a:r>
              <a:rPr lang="es-MX" u="sng" dirty="0">
                <a:solidFill>
                  <a:schemeClr val="bg1">
                    <a:lumMod val="85000"/>
                  </a:schemeClr>
                </a:solidFill>
              </a:rPr>
              <a:t>1.- </a:t>
            </a:r>
            <a:r>
              <a:rPr lang="es-MX" u="sng" dirty="0" smtClean="0">
                <a:solidFill>
                  <a:schemeClr val="bg1">
                    <a:lumMod val="85000"/>
                  </a:schemeClr>
                </a:solidFill>
              </a:rPr>
              <a:t>PREHOSPITALARIA</a:t>
            </a:r>
          </a:p>
          <a:p>
            <a:pPr algn="just">
              <a:defRPr/>
            </a:pPr>
            <a:endParaRPr lang="es-MX" u="sng" dirty="0">
              <a:solidFill>
                <a:schemeClr val="bg1">
                  <a:lumMod val="85000"/>
                </a:schemeClr>
              </a:solidFill>
            </a:endParaRPr>
          </a:p>
          <a:p>
            <a:pPr algn="just">
              <a:defRPr/>
            </a:pPr>
            <a:r>
              <a:rPr lang="es-MX" u="sng" dirty="0">
                <a:solidFill>
                  <a:schemeClr val="bg1">
                    <a:lumMod val="85000"/>
                  </a:schemeClr>
                </a:solidFill>
              </a:rPr>
              <a:t>IDENTIFICACION TEMPRANA DEL POSIBLE EVENTO EN CURSO</a:t>
            </a:r>
            <a:r>
              <a:rPr lang="es-MX" u="sng" dirty="0" smtClean="0">
                <a:solidFill>
                  <a:schemeClr val="bg1">
                    <a:lumMod val="85000"/>
                  </a:schemeClr>
                </a:solidFill>
              </a:rPr>
              <a:t>.</a:t>
            </a:r>
          </a:p>
          <a:p>
            <a:pPr algn="just">
              <a:defRPr/>
            </a:pPr>
            <a:endParaRPr lang="es-MX" u="sng" dirty="0">
              <a:solidFill>
                <a:schemeClr val="bg1">
                  <a:lumMod val="85000"/>
                </a:schemeClr>
              </a:solidFill>
            </a:endParaRPr>
          </a:p>
          <a:p>
            <a:pPr algn="just">
              <a:defRPr/>
            </a:pPr>
            <a:r>
              <a:rPr lang="es-MX" u="sng" dirty="0">
                <a:solidFill>
                  <a:schemeClr val="bg1">
                    <a:lumMod val="85000"/>
                  </a:schemeClr>
                </a:solidFill>
              </a:rPr>
              <a:t>TRASLADO INMEDIATO A LA UNIDAD HOSPITALARIA MAS CERCANA</a:t>
            </a:r>
          </a:p>
        </p:txBody>
      </p:sp>
      <p:cxnSp>
        <p:nvCxnSpPr>
          <p:cNvPr id="6" name="Conector recto 5"/>
          <p:cNvCxnSpPr>
            <a:cxnSpLocks noChangeShapeType="1"/>
          </p:cNvCxnSpPr>
          <p:nvPr/>
        </p:nvCxnSpPr>
        <p:spPr bwMode="auto">
          <a:xfrm flipV="1">
            <a:off x="7721600" y="5934075"/>
            <a:ext cx="1422400" cy="923925"/>
          </a:xfrm>
          <a:prstGeom prst="line">
            <a:avLst/>
          </a:prstGeom>
          <a:noFill/>
          <a:ln w="5715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Conector recto 5"/>
          <p:cNvCxnSpPr>
            <a:cxnSpLocks noChangeShapeType="1"/>
          </p:cNvCxnSpPr>
          <p:nvPr/>
        </p:nvCxnSpPr>
        <p:spPr bwMode="auto">
          <a:xfrm flipV="1">
            <a:off x="8026400" y="6086475"/>
            <a:ext cx="1198563" cy="771525"/>
          </a:xfrm>
          <a:prstGeom prst="line">
            <a:avLst/>
          </a:prstGeom>
          <a:noFill/>
          <a:ln w="5715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 name="Imagen 6" descr="http://www.educacionyculturaaz.com/wp-content/uploads/2013/02/logo_anm.jpg"/>
          <p:cNvPicPr/>
          <p:nvPr/>
        </p:nvPicPr>
        <p:blipFill>
          <a:blip r:embed="rId2">
            <a:extLst>
              <a:ext uri="{28A0092B-C50C-407E-A947-70E740481C1C}">
                <a14:useLocalDpi xmlns:a14="http://schemas.microsoft.com/office/drawing/2010/main" val="0"/>
              </a:ext>
            </a:extLst>
          </a:blip>
          <a:srcRect/>
          <a:stretch>
            <a:fillRect/>
          </a:stretch>
        </p:blipFill>
        <p:spPr bwMode="auto">
          <a:xfrm>
            <a:off x="0" y="311944"/>
            <a:ext cx="984250" cy="984250"/>
          </a:xfrm>
          <a:prstGeom prst="rect">
            <a:avLst/>
          </a:prstGeom>
          <a:noFill/>
          <a:ln>
            <a:noFill/>
          </a:ln>
        </p:spPr>
      </p:pic>
    </p:spTree>
    <p:extLst>
      <p:ext uri="{BB962C8B-B14F-4D97-AF65-F5344CB8AC3E}">
        <p14:creationId xmlns:p14="http://schemas.microsoft.com/office/powerpoint/2010/main" val="3660479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24422</TotalTime>
  <Words>1907</Words>
  <Application>Microsoft Office PowerPoint</Application>
  <PresentationFormat>Presentación en pantalla (4:3)</PresentationFormat>
  <Paragraphs>213</Paragraphs>
  <Slides>34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Brush Script MT Italic</vt:lpstr>
      <vt:lpstr>Calibri</vt:lpstr>
      <vt:lpstr>Wingdings</vt:lpstr>
      <vt:lpstr>Tema de Office</vt:lpstr>
      <vt:lpstr>Presentación de PowerPoint</vt:lpstr>
      <vt:lpstr>TERAPIA FARMACOLOGICA EN EL INFARTO AGUDO DEL MIOCARDIO</vt:lpstr>
      <vt:lpstr>Presentación de PowerPoint</vt:lpstr>
      <vt:lpstr>DEFINICION DEL IAM CONSENSO 2012</vt:lpstr>
      <vt:lpstr>DEFINICION DEL IAM CONSENSO 2012</vt:lpstr>
      <vt:lpstr>TIPOS 1 Y 2 DE IM SEGÚN ESTADO DE LA ARTERIA CORONARIA</vt:lpstr>
      <vt:lpstr>DEFINICIÓN DEL IAM 3er CONSENSO 2012</vt:lpstr>
      <vt:lpstr>TRATAMIENTO DEL IAM</vt:lpstr>
      <vt:lpstr>TRATAMIENTO DEL IAM</vt:lpstr>
      <vt:lpstr>TRATAMIENTO EN URGENCIAS DEL PACIENTE CON  STEMI</vt:lpstr>
      <vt:lpstr>TRATAMIENTO FARMACOLOGICO DEL IAM</vt:lpstr>
      <vt:lpstr>TERAPIA FARMACOLOGICA DEL IAM</vt:lpstr>
      <vt:lpstr>IAM TERAPIA FARMACOLOGICA</vt:lpstr>
      <vt:lpstr>TERAPIA FARMACOLOGICA DEL IAM</vt:lpstr>
      <vt:lpstr>TERAPIA FARMACOLOGICA EN IAM</vt:lpstr>
      <vt:lpstr>“TRATAMIENTO FARMACOLOGICO DEL IAM”</vt:lpstr>
      <vt:lpstr>“TRATAMIENTO FARMACOLOGICO INICIAL DEL STEMI”</vt:lpstr>
      <vt:lpstr>“ASPIRINA EN EL TRATAMIENTO FARMACOLOGICO INICIAL DEL STEMI”</vt:lpstr>
      <vt:lpstr>“BETABLOQUEADORES EN EL TRATAMIENTO FARMACOLOGICO  DEL STEMI”</vt:lpstr>
      <vt:lpstr>“ANALGESIA EN EL TRATAMIENTO FARMACOLOGICO INICIAL DEL STEMI”</vt:lpstr>
      <vt:lpstr>“FIBRINOLISIS EN EL TX INICIAL DEL STEMI”</vt:lpstr>
      <vt:lpstr>“AGENTES FIBRINOLITICOS”</vt:lpstr>
      <vt:lpstr>“AGENTES FIBRINOLITICOS”</vt:lpstr>
      <vt:lpstr>“AGENTES FIBRINOLITICOS”</vt:lpstr>
      <vt:lpstr>“AGENTES FIBRINOLITICOS”</vt:lpstr>
      <vt:lpstr>“AGENTES FIBRINOLITICOS”</vt:lpstr>
      <vt:lpstr>“AGENTES FIBRINOLITICOS”</vt:lpstr>
      <vt:lpstr>“AGENTES FIBRINOLITICOS”</vt:lpstr>
      <vt:lpstr>“CONTRAINDICACIONES ABSOLUTAS PARA LA TERAPIA FIBRINOLITICA DE REPERFUSION”</vt:lpstr>
      <vt:lpstr>“CONTRAINDICACIONES RELATIVAS PARA LA TERAPIA FIBRINOLITICA DE REPERFUSION”</vt:lpstr>
      <vt:lpstr>“FACTORES EXTERNOS QUE INFLUYEN EN LA ELECCION DE LA TX DE REPERFUSIÓN”</vt:lpstr>
      <vt:lpstr>“FACTORES EXTERNOS QUE INFLUYEN EN LA ELECCION DE TX DE REPERFUSION ”</vt:lpstr>
      <vt:lpstr>“FIBRINOLITICOS PROS Y CONTRAS.”</vt:lpstr>
      <vt:lpstr>Presentación de PowerPoint</vt:lpstr>
    </vt:vector>
  </TitlesOfParts>
  <Company>Jesus tapia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 DE TRABAJO CON PRESIDENTES PASADOS, ACTUAL Y PROXIMO</dc:title>
  <dc:creator>Jesus Tapia</dc:creator>
  <cp:lastModifiedBy>JOSE GALVAN</cp:lastModifiedBy>
  <cp:revision>319</cp:revision>
  <cp:lastPrinted>2016-11-25T14:27:51Z</cp:lastPrinted>
  <dcterms:created xsi:type="dcterms:W3CDTF">2016-11-25T14:02:01Z</dcterms:created>
  <dcterms:modified xsi:type="dcterms:W3CDTF">2018-07-25T19:06:44Z</dcterms:modified>
</cp:coreProperties>
</file>