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8" r:id="rId2"/>
    <p:sldId id="426" r:id="rId3"/>
    <p:sldId id="427" r:id="rId4"/>
    <p:sldId id="428" r:id="rId5"/>
    <p:sldId id="441" r:id="rId6"/>
    <p:sldId id="447" r:id="rId7"/>
    <p:sldId id="429" r:id="rId8"/>
    <p:sldId id="430" r:id="rId9"/>
    <p:sldId id="443" r:id="rId10"/>
    <p:sldId id="433" r:id="rId11"/>
    <p:sldId id="402" r:id="rId12"/>
    <p:sldId id="446" r:id="rId13"/>
    <p:sldId id="449" r:id="rId14"/>
    <p:sldId id="448" r:id="rId15"/>
    <p:sldId id="450" r:id="rId16"/>
    <p:sldId id="451" r:id="rId17"/>
    <p:sldId id="437" r:id="rId18"/>
    <p:sldId id="438" r:id="rId19"/>
    <p:sldId id="439" r:id="rId20"/>
    <p:sldId id="440" r:id="rId21"/>
    <p:sldId id="452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0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3796" autoAdjust="0"/>
  </p:normalViewPr>
  <p:slideViewPr>
    <p:cSldViewPr snapToGrid="0" snapToObjects="1">
      <p:cViewPr>
        <p:scale>
          <a:sx n="104" d="100"/>
          <a:sy n="104" d="100"/>
        </p:scale>
        <p:origin x="-1704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B5DC2-416C-3B43-85E6-8B7FB433E518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C438B6-BAE6-084B-B48F-1414E63DCF4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49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sz="2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239D4-C61A-2949-B49A-4624BD19C5CA}" type="slidenum">
              <a:rPr lang="es-ES_tradnl" smtClean="0"/>
              <a:pPr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95467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DBF8B2-5D41-3646-8340-7192E0C68618}" type="slidenum">
              <a:rPr lang="es-ES">
                <a:latin typeface="Arial" pitchFamily="-104" charset="0"/>
              </a:rPr>
              <a:pPr/>
              <a:t>13</a:t>
            </a:fld>
            <a:endParaRPr lang="es-ES">
              <a:latin typeface="Arial" pitchFamily="-10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3753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DBF8B2-5D41-3646-8340-7192E0C68618}" type="slidenum">
              <a:rPr lang="es-ES">
                <a:latin typeface="Arial" pitchFamily="-104" charset="0"/>
              </a:rPr>
              <a:pPr/>
              <a:t>14</a:t>
            </a:fld>
            <a:endParaRPr lang="es-ES">
              <a:latin typeface="Arial" pitchFamily="-10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3753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DBF8B2-5D41-3646-8340-7192E0C68618}" type="slidenum">
              <a:rPr lang="es-ES">
                <a:latin typeface="Arial" pitchFamily="-104" charset="0"/>
              </a:rPr>
              <a:pPr/>
              <a:t>15</a:t>
            </a:fld>
            <a:endParaRPr lang="es-ES">
              <a:latin typeface="Arial" pitchFamily="-10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3753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DBF8B2-5D41-3646-8340-7192E0C68618}" type="slidenum">
              <a:rPr lang="es-ES">
                <a:latin typeface="Arial" pitchFamily="-104" charset="0"/>
              </a:rPr>
              <a:pPr/>
              <a:t>16</a:t>
            </a:fld>
            <a:endParaRPr lang="es-ES">
              <a:latin typeface="Arial" pitchFamily="-10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3753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DBF8B2-5D41-3646-8340-7192E0C68618}" type="slidenum">
              <a:rPr lang="es-ES">
                <a:latin typeface="Arial" pitchFamily="-104" charset="0"/>
              </a:rPr>
              <a:pPr/>
              <a:t>2</a:t>
            </a:fld>
            <a:endParaRPr lang="es-ES">
              <a:latin typeface="Arial" pitchFamily="-10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3753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DBF8B2-5D41-3646-8340-7192E0C68618}" type="slidenum">
              <a:rPr lang="es-ES">
                <a:latin typeface="Arial" pitchFamily="-104" charset="0"/>
              </a:rPr>
              <a:pPr/>
              <a:t>3</a:t>
            </a:fld>
            <a:endParaRPr lang="es-ES">
              <a:latin typeface="Arial" pitchFamily="-10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3753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DBF8B2-5D41-3646-8340-7192E0C68618}" type="slidenum">
              <a:rPr lang="es-ES">
                <a:latin typeface="Arial" pitchFamily="-104" charset="0"/>
              </a:rPr>
              <a:pPr/>
              <a:t>4</a:t>
            </a:fld>
            <a:endParaRPr lang="es-ES">
              <a:latin typeface="Arial" pitchFamily="-10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3753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DBF8B2-5D41-3646-8340-7192E0C68618}" type="slidenum">
              <a:rPr lang="es-ES">
                <a:latin typeface="Arial" pitchFamily="-104" charset="0"/>
              </a:rPr>
              <a:pPr/>
              <a:t>5</a:t>
            </a:fld>
            <a:endParaRPr lang="es-ES">
              <a:latin typeface="Arial" pitchFamily="-10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3753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DBF8B2-5D41-3646-8340-7192E0C68618}" type="slidenum">
              <a:rPr lang="es-ES">
                <a:latin typeface="Arial" pitchFamily="-104" charset="0"/>
              </a:rPr>
              <a:pPr/>
              <a:t>6</a:t>
            </a:fld>
            <a:endParaRPr lang="es-ES">
              <a:latin typeface="Arial" pitchFamily="-10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3753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DBF8B2-5D41-3646-8340-7192E0C68618}" type="slidenum">
              <a:rPr lang="es-ES">
                <a:latin typeface="Arial" pitchFamily="-104" charset="0"/>
              </a:rPr>
              <a:pPr/>
              <a:t>7</a:t>
            </a:fld>
            <a:endParaRPr lang="es-ES">
              <a:latin typeface="Arial" pitchFamily="-10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3753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DBF8B2-5D41-3646-8340-7192E0C68618}" type="slidenum">
              <a:rPr lang="es-ES">
                <a:latin typeface="Arial" pitchFamily="-104" charset="0"/>
              </a:rPr>
              <a:pPr/>
              <a:t>8</a:t>
            </a:fld>
            <a:endParaRPr lang="es-ES">
              <a:latin typeface="Arial" pitchFamily="-10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3753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80C1A-7FED-4F49-AF4F-B73B99B0B0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49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B73E-8826-ED4B-B214-D61D474ED4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B73E-8826-ED4B-B214-D61D474ED4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B73E-8826-ED4B-B214-D61D474ED4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B73E-8826-ED4B-B214-D61D474ED4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B73E-8826-ED4B-B214-D61D474ED4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B73E-8826-ED4B-B214-D61D474ED4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B73E-8826-ED4B-B214-D61D474ED4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B73E-8826-ED4B-B214-D61D474ED4CE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B73E-8826-ED4B-B214-D61D474ED4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B73E-8826-ED4B-B214-D61D474ED4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B73E-8826-ED4B-B214-D61D474ED4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A3CB73E-8826-ED4B-B214-D61D474ED4C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tiff"/><Relationship Id="rId8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3.tiff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oleObject" Target="../embeddings/oleObject1.bin"/><Relationship Id="rId7" Type="http://schemas.openxmlformats.org/officeDocument/2006/relationships/package" Target="../embeddings/Documento_de_Microsoft_Word1.docx"/><Relationship Id="rId8" Type="http://schemas.openxmlformats.org/officeDocument/2006/relationships/image" Target="../media/image35.png"/><Relationship Id="rId9" Type="http://schemas.openxmlformats.org/officeDocument/2006/relationships/image" Target="../media/image23.tiff"/><Relationship Id="rId10" Type="http://schemas.openxmlformats.org/officeDocument/2006/relationships/image" Target="../media/image3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microsoft.com/office/2007/relationships/hdphoto" Target="../media/hdphoto1.wdp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306184" y="544305"/>
            <a:ext cx="7107338" cy="107721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VACUNAS CONTRA ZIKA Y CHIKUNGUNNYA PARA HUMANOS</a:t>
            </a:r>
            <a:endParaRPr lang="es-MX" sz="32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2" descr="Resultado de imagen para im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584604" y="2283365"/>
            <a:ext cx="8006736" cy="4093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spcBef>
                <a:spcPct val="20000"/>
              </a:spcBef>
              <a:defRPr/>
            </a:pPr>
            <a:r>
              <a:rPr lang="es-ES" sz="2000" b="1" dirty="0">
                <a:latin typeface="Arial" pitchFamily="34" charset="0"/>
                <a:cs typeface="Arial" pitchFamily="34" charset="0"/>
              </a:rPr>
              <a:t>Constantino López </a:t>
            </a:r>
            <a:r>
              <a:rPr lang="es-ES" sz="2000" b="1" dirty="0" smtClean="0">
                <a:latin typeface="Arial" pitchFamily="34" charset="0"/>
                <a:cs typeface="Arial" pitchFamily="34" charset="0"/>
              </a:rPr>
              <a:t>Macías</a:t>
            </a:r>
          </a:p>
          <a:p>
            <a:pPr algn="ctr" defTabSz="914400">
              <a:spcBef>
                <a:spcPct val="20000"/>
              </a:spcBef>
              <a:defRPr/>
            </a:pPr>
            <a:endParaRPr lang="es-ES" sz="2000" b="1" dirty="0">
              <a:latin typeface="Arial" pitchFamily="34" charset="0"/>
              <a:cs typeface="Arial" pitchFamily="34" charset="0"/>
            </a:endParaRPr>
          </a:p>
          <a:p>
            <a:pPr lvl="0" algn="ctr" defTabSz="914400">
              <a:spcBef>
                <a:spcPct val="20000"/>
              </a:spcBef>
              <a:defRPr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Investigador Titular D</a:t>
            </a:r>
          </a:p>
          <a:p>
            <a:pPr lvl="0" algn="ctr" defTabSz="914400">
              <a:spcBef>
                <a:spcPct val="20000"/>
              </a:spcBef>
              <a:defRPr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Unidad de Investigación Médica en Inmunoquímica</a:t>
            </a:r>
          </a:p>
          <a:p>
            <a:pPr lvl="0" algn="ctr" defTabSz="914400">
              <a:spcBef>
                <a:spcPct val="20000"/>
              </a:spcBef>
              <a:defRPr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Hospital de Especialidades, Centro Médico Nacional Siglo XXI.</a:t>
            </a:r>
          </a:p>
          <a:p>
            <a:pPr lvl="0" algn="ctr" defTabSz="914400">
              <a:spcBef>
                <a:spcPct val="20000"/>
              </a:spcBef>
              <a:defRPr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Instituto Mexicano del Seguro Social</a:t>
            </a:r>
          </a:p>
          <a:p>
            <a:pPr lvl="0" algn="ctr" defTabSz="914400">
              <a:spcBef>
                <a:spcPct val="20000"/>
              </a:spcBef>
              <a:defRPr/>
            </a:pPr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pPr algn="ctr" defTabSz="914400">
              <a:spcBef>
                <a:spcPct val="20000"/>
              </a:spcBef>
              <a:defRPr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Grupo Mexicano de Inmunología Translacional </a:t>
            </a:r>
          </a:p>
          <a:p>
            <a:pPr algn="ctr" defTabSz="914400">
              <a:spcBef>
                <a:spcPct val="20000"/>
              </a:spcBef>
              <a:defRPr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Centros de Excelencia. Federación de Sociedades de Inmunología Clínica </a:t>
            </a:r>
          </a:p>
          <a:p>
            <a:pPr algn="ctr" defTabSz="914400">
              <a:spcBef>
                <a:spcPct val="20000"/>
              </a:spcBef>
              <a:defRPr/>
            </a:pPr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pPr lvl="0" algn="ctr" defTabSz="914400">
              <a:spcBef>
                <a:spcPct val="20000"/>
              </a:spcBef>
              <a:defRPr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Profesor visitante de Inmunología</a:t>
            </a:r>
          </a:p>
          <a:p>
            <a:pPr lvl="0" algn="ctr" defTabSz="914400">
              <a:spcBef>
                <a:spcPct val="20000"/>
              </a:spcBef>
              <a:defRPr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 Departamento de Medicina Nuffield</a:t>
            </a:r>
            <a:r>
              <a:rPr lang="es-MX" dirty="0">
                <a:latin typeface="Arial" pitchFamily="34" charset="0"/>
                <a:cs typeface="Arial" pitchFamily="34" charset="0"/>
              </a:rPr>
              <a:t>,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Universidad de Oxford, Reino Unido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04EB872-EEDD-784C-932B-59879C54062B}"/>
              </a:ext>
            </a:extLst>
          </p:cNvPr>
          <p:cNvSpPr txBox="1"/>
          <p:nvPr/>
        </p:nvSpPr>
        <p:spPr>
          <a:xfrm>
            <a:off x="0" y="6390980"/>
            <a:ext cx="417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Nature Communications, </a:t>
            </a:r>
            <a:r>
              <a:rPr lang="en-US" i="1" dirty="0" smtClean="0"/>
              <a:t>en </a:t>
            </a:r>
            <a:r>
              <a:rPr lang="en-US" i="1" dirty="0" err="1" smtClean="0"/>
              <a:t>prensa</a:t>
            </a:r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6924"/>
            <a:ext cx="5678745" cy="165483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745" y="1475485"/>
            <a:ext cx="3126363" cy="14379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473317"/>
            <a:ext cx="3734250" cy="266290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7694" y="3162648"/>
            <a:ext cx="2188509" cy="3695351"/>
          </a:xfrm>
          <a:prstGeom prst="rect">
            <a:avLst/>
          </a:prstGeom>
        </p:spPr>
      </p:pic>
      <p:pic>
        <p:nvPicPr>
          <p:cNvPr id="34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026842" cy="1194691"/>
          </a:xfrm>
          <a:prstGeom prst="rect">
            <a:avLst/>
          </a:prstGeom>
        </p:spPr>
      </p:pic>
      <p:sp>
        <p:nvSpPr>
          <p:cNvPr id="36" name="CuadroTexto 35"/>
          <p:cNvSpPr txBox="1"/>
          <p:nvPr/>
        </p:nvSpPr>
        <p:spPr>
          <a:xfrm>
            <a:off x="1109220" y="93047"/>
            <a:ext cx="7221512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solidFill>
                  <a:schemeClr val="bg1"/>
                </a:solidFill>
              </a:rPr>
              <a:t>Diseño racional de vacunas contra </a:t>
            </a:r>
            <a:r>
              <a:rPr lang="es-ES" sz="2000" dirty="0" err="1" smtClean="0">
                <a:solidFill>
                  <a:schemeClr val="bg1"/>
                </a:solidFill>
              </a:rPr>
              <a:t>Zika</a:t>
            </a:r>
            <a:r>
              <a:rPr lang="es-ES" sz="2000" dirty="0" smtClean="0">
                <a:solidFill>
                  <a:schemeClr val="bg1"/>
                </a:solidFill>
              </a:rPr>
              <a:t> a través de la modulación de las anclas del antígeno de membrana en vectores </a:t>
            </a:r>
            <a:r>
              <a:rPr lang="es-ES" sz="2000" dirty="0" err="1" smtClean="0">
                <a:solidFill>
                  <a:schemeClr val="bg1"/>
                </a:solidFill>
              </a:rPr>
              <a:t>adenovirales</a:t>
            </a:r>
            <a:r>
              <a:rPr lang="es-ES" sz="2000" dirty="0" smtClean="0">
                <a:solidFill>
                  <a:schemeClr val="bg1"/>
                </a:solidFill>
              </a:rPr>
              <a:t> de chimpancé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37" name="TextBox 5"/>
          <p:cNvSpPr txBox="1"/>
          <p:nvPr/>
        </p:nvSpPr>
        <p:spPr>
          <a:xfrm>
            <a:off x="6227204" y="4656064"/>
            <a:ext cx="29956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Dr. Arturo Reyes-</a:t>
            </a:r>
            <a:r>
              <a:rPr lang="en-US" sz="1200" b="1" dirty="0" smtClean="0"/>
              <a:t>Sandoval</a:t>
            </a:r>
            <a:endParaRPr lang="en-US" sz="1200" b="1" dirty="0"/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Dr. Cesar Lopez-Camacho (vaccines)</a:t>
            </a:r>
          </a:p>
          <a:p>
            <a:pPr algn="ctr"/>
            <a:r>
              <a:rPr lang="en-US" sz="1200" dirty="0"/>
              <a:t>Joshua Blight, DPhil student (software)</a:t>
            </a:r>
          </a:p>
          <a:p>
            <a:pPr algn="ctr"/>
            <a:r>
              <a:rPr lang="en-US" sz="1200" dirty="0"/>
              <a:t>Kate Harrison</a:t>
            </a:r>
          </a:p>
          <a:p>
            <a:pPr algn="ctr"/>
            <a:r>
              <a:rPr lang="en-US" sz="1200" dirty="0"/>
              <a:t>Mark Tilley</a:t>
            </a:r>
          </a:p>
          <a:p>
            <a:pPr algn="ctr"/>
            <a:r>
              <a:rPr lang="en-US" sz="1200" dirty="0"/>
              <a:t>Lorena Preciado </a:t>
            </a:r>
            <a:r>
              <a:rPr lang="en-US" sz="1200" dirty="0" err="1"/>
              <a:t>Llanez</a:t>
            </a:r>
            <a:endParaRPr lang="en-US" sz="1200" dirty="0"/>
          </a:p>
          <a:p>
            <a:pPr algn="ctr"/>
            <a:r>
              <a:rPr lang="en-US" sz="1200" dirty="0"/>
              <a:t>Barbara </a:t>
            </a:r>
            <a:r>
              <a:rPr lang="en-US" sz="1200" dirty="0" err="1"/>
              <a:t>Dema</a:t>
            </a:r>
            <a:r>
              <a:rPr lang="en-US" sz="1200" dirty="0"/>
              <a:t> </a:t>
            </a:r>
            <a:r>
              <a:rPr lang="en-US" sz="1200" dirty="0" smtClean="0"/>
              <a:t>Jimenez</a:t>
            </a:r>
            <a:endParaRPr lang="en-US" sz="1200" dirty="0"/>
          </a:p>
          <a:p>
            <a:pPr algn="ctr"/>
            <a:r>
              <a:rPr lang="en-US" sz="1200" dirty="0"/>
              <a:t>Gerardo Montalvo</a:t>
            </a:r>
          </a:p>
          <a:p>
            <a:pPr algn="ctr"/>
            <a:endParaRPr lang="en-US" sz="1200" dirty="0"/>
          </a:p>
        </p:txBody>
      </p:sp>
      <p:sp>
        <p:nvSpPr>
          <p:cNvPr id="38" name="TextBox 7"/>
          <p:cNvSpPr txBox="1"/>
          <p:nvPr/>
        </p:nvSpPr>
        <p:spPr>
          <a:xfrm>
            <a:off x="7548268" y="2913469"/>
            <a:ext cx="1564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Dan </a:t>
            </a:r>
            <a:r>
              <a:rPr lang="en-US" sz="1200" dirty="0" err="1"/>
              <a:t>Barouch’s</a:t>
            </a:r>
            <a:r>
              <a:rPr lang="en-US" sz="1200" dirty="0"/>
              <a:t> lab</a:t>
            </a:r>
          </a:p>
        </p:txBody>
      </p:sp>
      <p:pic>
        <p:nvPicPr>
          <p:cNvPr id="39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6879" y="3227101"/>
            <a:ext cx="873251" cy="289790"/>
          </a:xfrm>
          <a:prstGeom prst="rect">
            <a:avLst/>
          </a:prstGeom>
        </p:spPr>
      </p:pic>
      <p:sp>
        <p:nvSpPr>
          <p:cNvPr id="40" name="3 Elipse"/>
          <p:cNvSpPr/>
          <p:nvPr/>
        </p:nvSpPr>
        <p:spPr>
          <a:xfrm>
            <a:off x="-3680" y="1660695"/>
            <a:ext cx="5841185" cy="5494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0" name="CuadroTexto 19"/>
          <p:cNvSpPr txBox="1"/>
          <p:nvPr/>
        </p:nvSpPr>
        <p:spPr>
          <a:xfrm>
            <a:off x="6340535" y="3626790"/>
            <a:ext cx="20901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Producción GMP</a:t>
            </a:r>
          </a:p>
          <a:p>
            <a:r>
              <a:rPr lang="es-ES" dirty="0" smtClean="0"/>
              <a:t>Ensayo fase 1 UK</a:t>
            </a:r>
          </a:p>
          <a:p>
            <a:r>
              <a:rPr lang="es-ES" dirty="0" smtClean="0"/>
              <a:t>Fase 1b México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54490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esultado de imagen para imss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1143000" y="237632"/>
            <a:ext cx="8001000" cy="914400"/>
          </a:xfrm>
        </p:spPr>
        <p:txBody>
          <a:bodyPr/>
          <a:lstStyle/>
          <a:p>
            <a:r>
              <a:rPr lang="es-MX" dirty="0" smtClean="0">
                <a:latin typeface="Times New Roman"/>
                <a:cs typeface="Times New Roman"/>
              </a:rPr>
              <a:t>Conclusiones </a:t>
            </a:r>
            <a:endParaRPr lang="es-MX" dirty="0">
              <a:latin typeface="Times New Roman"/>
              <a:cs typeface="Times New Roman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47253" y="1506804"/>
            <a:ext cx="817006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● </a:t>
            </a:r>
            <a:r>
              <a:rPr lang="es-MX" dirty="0" smtClean="0"/>
              <a:t>WHO desarrolló un perfil que deben cumplir las vacunas vs Zika para usarse en emergencia</a:t>
            </a:r>
          </a:p>
          <a:p>
            <a:r>
              <a:rPr lang="es-MX" dirty="0" smtClean="0"/>
              <a:t>● Existen 45 vacunas en desarrollo vs Zika</a:t>
            </a:r>
          </a:p>
          <a:p>
            <a:r>
              <a:rPr lang="es-MX" dirty="0" smtClean="0"/>
              <a:t>● Durante un brote las mujeres en edad reproductiva son el blanco principal para la vacunación por lo que las vacunas mas apropiadas para esto son las inactivadas, de subunidades proteícas y VLPs</a:t>
            </a:r>
          </a:p>
          <a:p>
            <a:r>
              <a:rPr lang="es-MX" dirty="0" smtClean="0"/>
              <a:t>● Las vacunas vivas atenuadas se podrían usar también en un brote, sin embargo, debido a que pudieran tener efectos teratogénicos podrían estar contraindicadas en embarazadas</a:t>
            </a:r>
          </a:p>
          <a:p>
            <a:r>
              <a:rPr lang="es-MX" dirty="0" smtClean="0"/>
              <a:t>● Aunque las vacunas contra Zika tuvieron un rápido desarrollo inicial, los desarrollos futuros podrían ser afectados por la incapacidad de hacer estudios de efectividad debido a la existencia de pocos casos y lo impredecible de nuevos brotes. </a:t>
            </a:r>
          </a:p>
          <a:p>
            <a:r>
              <a:rPr lang="es-MX" dirty="0" smtClean="0"/>
              <a:t>● Hay muchas cuestiones éticas complejas relacionadas a desarrollar ensayos de eficacia en embarazadas.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21802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esultado de imagen para imss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1143000" y="237632"/>
            <a:ext cx="8001000" cy="914400"/>
          </a:xfrm>
        </p:spPr>
        <p:txBody>
          <a:bodyPr/>
          <a:lstStyle/>
          <a:p>
            <a:r>
              <a:rPr lang="es-MX" dirty="0" smtClean="0">
                <a:latin typeface="Times New Roman"/>
                <a:cs typeface="Times New Roman"/>
              </a:rPr>
              <a:t>Retos </a:t>
            </a:r>
            <a:endParaRPr lang="es-MX" dirty="0">
              <a:latin typeface="Times New Roman"/>
              <a:cs typeface="Times New Roman"/>
            </a:endParaRP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748054" y="1360388"/>
            <a:ext cx="7610476" cy="5497612"/>
          </a:xfrm>
        </p:spPr>
        <p:txBody>
          <a:bodyPr>
            <a:noAutofit/>
          </a:bodyPr>
          <a:lstStyle/>
          <a:p>
            <a:r>
              <a:rPr lang="es-ES" sz="1600" dirty="0" smtClean="0">
                <a:latin typeface="Arial"/>
                <a:cs typeface="Arial"/>
              </a:rPr>
              <a:t>¿Qué tan importante es la respuesta de LT y LB en la protección contra </a:t>
            </a:r>
            <a:r>
              <a:rPr lang="es-ES" sz="1600" dirty="0" err="1" smtClean="0">
                <a:latin typeface="Arial"/>
                <a:cs typeface="Arial"/>
              </a:rPr>
              <a:t>Zika</a:t>
            </a:r>
            <a:r>
              <a:rPr lang="es-ES" sz="1600" dirty="0" smtClean="0">
                <a:latin typeface="Arial"/>
                <a:cs typeface="Arial"/>
              </a:rPr>
              <a:t>? </a:t>
            </a:r>
            <a:endParaRPr lang="es-ES" sz="1600" dirty="0">
              <a:latin typeface="Arial"/>
              <a:cs typeface="Arial"/>
            </a:endParaRPr>
          </a:p>
          <a:p>
            <a:r>
              <a:rPr lang="es-ES" sz="1600" dirty="0" smtClean="0">
                <a:latin typeface="Arial"/>
                <a:cs typeface="Arial"/>
              </a:rPr>
              <a:t>¿La respuesta de linfocitos T es requerida para prevenir el síndrome congénito producido por el virus de </a:t>
            </a:r>
            <a:r>
              <a:rPr lang="es-ES" sz="1600" dirty="0" err="1" smtClean="0">
                <a:latin typeface="Arial"/>
                <a:cs typeface="Arial"/>
              </a:rPr>
              <a:t>Zika</a:t>
            </a:r>
            <a:r>
              <a:rPr lang="es-ES" sz="1600" dirty="0" smtClean="0">
                <a:latin typeface="Arial"/>
                <a:cs typeface="Arial"/>
              </a:rPr>
              <a:t>? </a:t>
            </a:r>
          </a:p>
          <a:p>
            <a:r>
              <a:rPr lang="es-ES" sz="1600" dirty="0" smtClean="0">
                <a:latin typeface="Arial"/>
                <a:cs typeface="Arial"/>
              </a:rPr>
              <a:t>¿Cuáles son los principales </a:t>
            </a:r>
            <a:r>
              <a:rPr lang="es-ES" sz="1600" dirty="0" err="1" smtClean="0">
                <a:latin typeface="Arial"/>
                <a:cs typeface="Arial"/>
              </a:rPr>
              <a:t>epitopos</a:t>
            </a:r>
            <a:r>
              <a:rPr lang="es-ES" sz="1600" dirty="0" smtClean="0">
                <a:latin typeface="Arial"/>
                <a:cs typeface="Arial"/>
              </a:rPr>
              <a:t> de LT y LB en humanos? </a:t>
            </a:r>
          </a:p>
          <a:p>
            <a:r>
              <a:rPr lang="es-ES" sz="1600" dirty="0" smtClean="0">
                <a:latin typeface="Arial"/>
                <a:cs typeface="Arial"/>
              </a:rPr>
              <a:t>¿Es el patrón de </a:t>
            </a:r>
            <a:r>
              <a:rPr lang="es-ES" sz="1600" dirty="0" err="1" smtClean="0">
                <a:latin typeface="Arial"/>
                <a:cs typeface="Arial"/>
              </a:rPr>
              <a:t>inmunodominancia</a:t>
            </a:r>
            <a:r>
              <a:rPr lang="es-ES" sz="1600" dirty="0" smtClean="0">
                <a:latin typeface="Arial"/>
                <a:cs typeface="Arial"/>
              </a:rPr>
              <a:t> similar a los de otros </a:t>
            </a:r>
            <a:r>
              <a:rPr lang="es-ES" sz="1600" dirty="0" err="1" smtClean="0">
                <a:latin typeface="Arial"/>
                <a:cs typeface="Arial"/>
              </a:rPr>
              <a:t>flavivirus</a:t>
            </a:r>
            <a:r>
              <a:rPr lang="es-ES" sz="1600" dirty="0" smtClean="0">
                <a:latin typeface="Arial"/>
                <a:cs typeface="Arial"/>
              </a:rPr>
              <a:t>? </a:t>
            </a:r>
          </a:p>
          <a:p>
            <a:r>
              <a:rPr lang="es-ES" sz="1600" dirty="0" smtClean="0">
                <a:latin typeface="Arial"/>
                <a:cs typeface="Arial"/>
              </a:rPr>
              <a:t>¿</a:t>
            </a:r>
            <a:r>
              <a:rPr lang="es-ES" sz="1600" dirty="0">
                <a:latin typeface="Arial"/>
                <a:cs typeface="Arial"/>
              </a:rPr>
              <a:t>C</a:t>
            </a:r>
            <a:r>
              <a:rPr lang="es-ES" sz="1600" dirty="0" smtClean="0">
                <a:latin typeface="Arial"/>
                <a:cs typeface="Arial"/>
              </a:rPr>
              <a:t>uál es el nivel de reactividad cruzada de </a:t>
            </a:r>
            <a:r>
              <a:rPr lang="es-ES" sz="1600" dirty="0" err="1" smtClean="0">
                <a:latin typeface="Arial"/>
                <a:cs typeface="Arial"/>
              </a:rPr>
              <a:t>epitopos</a:t>
            </a:r>
            <a:r>
              <a:rPr lang="es-ES" sz="1600" dirty="0" smtClean="0">
                <a:latin typeface="Arial"/>
                <a:cs typeface="Arial"/>
              </a:rPr>
              <a:t> de T entre </a:t>
            </a:r>
            <a:r>
              <a:rPr lang="es-ES" sz="1600" dirty="0" err="1" smtClean="0">
                <a:latin typeface="Arial"/>
                <a:cs typeface="Arial"/>
              </a:rPr>
              <a:t>Zika</a:t>
            </a:r>
            <a:r>
              <a:rPr lang="es-ES" sz="1600" dirty="0" smtClean="0">
                <a:latin typeface="Arial"/>
                <a:cs typeface="Arial"/>
              </a:rPr>
              <a:t> y otros </a:t>
            </a:r>
            <a:r>
              <a:rPr lang="es-ES" sz="1600" dirty="0" err="1">
                <a:latin typeface="Arial"/>
                <a:cs typeface="Arial"/>
              </a:rPr>
              <a:t>f</a:t>
            </a:r>
            <a:r>
              <a:rPr lang="es-ES" sz="1600" dirty="0" err="1" smtClean="0">
                <a:latin typeface="Arial"/>
                <a:cs typeface="Arial"/>
              </a:rPr>
              <a:t>lavivirus</a:t>
            </a:r>
            <a:r>
              <a:rPr lang="es-ES" sz="1600" dirty="0" smtClean="0">
                <a:latin typeface="Arial"/>
                <a:cs typeface="Arial"/>
              </a:rPr>
              <a:t>?</a:t>
            </a:r>
          </a:p>
          <a:p>
            <a:r>
              <a:rPr lang="es-ES" sz="1600" dirty="0" smtClean="0">
                <a:latin typeface="Arial"/>
                <a:cs typeface="Arial"/>
              </a:rPr>
              <a:t>¿Existen respuestas de LT que disminuyan la protección? </a:t>
            </a:r>
          </a:p>
          <a:p>
            <a:r>
              <a:rPr lang="es-ES" sz="1600" dirty="0" smtClean="0">
                <a:latin typeface="Arial"/>
                <a:cs typeface="Arial"/>
              </a:rPr>
              <a:t>¿Qué estrategia de vacunación permitirá la mejor calidad, magnitud y amplitud del la respuesta de LT anti-virus </a:t>
            </a:r>
            <a:r>
              <a:rPr lang="es-ES" sz="1600" dirty="0" err="1" smtClean="0">
                <a:latin typeface="Arial"/>
                <a:cs typeface="Arial"/>
              </a:rPr>
              <a:t>Zika</a:t>
            </a:r>
            <a:r>
              <a:rPr lang="es-ES" sz="1600" dirty="0" smtClean="0">
                <a:latin typeface="Arial"/>
                <a:cs typeface="Arial"/>
              </a:rPr>
              <a:t> que incremente la eficacia de la vacuna?</a:t>
            </a:r>
          </a:p>
          <a:p>
            <a:r>
              <a:rPr lang="es-ES" sz="1600" dirty="0" smtClean="0">
                <a:latin typeface="Arial"/>
                <a:cs typeface="Arial"/>
              </a:rPr>
              <a:t>¿La respuesta inmunitaria o inmunidad pre-existente contra otros </a:t>
            </a:r>
            <a:r>
              <a:rPr lang="es-ES" sz="1600" dirty="0" err="1" smtClean="0">
                <a:latin typeface="Arial"/>
                <a:cs typeface="Arial"/>
              </a:rPr>
              <a:t>flavivirus</a:t>
            </a:r>
            <a:r>
              <a:rPr lang="es-ES" sz="1600" dirty="0" smtClean="0">
                <a:latin typeface="Arial"/>
                <a:cs typeface="Arial"/>
              </a:rPr>
              <a:t> perjudica el establecimiento de la inmunidad contra </a:t>
            </a:r>
            <a:r>
              <a:rPr lang="es-ES" sz="1600" dirty="0" err="1" smtClean="0">
                <a:latin typeface="Arial"/>
                <a:cs typeface="Arial"/>
              </a:rPr>
              <a:t>Zika</a:t>
            </a:r>
            <a:r>
              <a:rPr lang="es-ES" sz="1600" dirty="0" smtClean="0">
                <a:latin typeface="Arial"/>
                <a:cs typeface="Arial"/>
              </a:rPr>
              <a:t>? </a:t>
            </a:r>
            <a:endParaRPr lang="es-E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4832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33363" y="-196850"/>
            <a:ext cx="0" cy="0"/>
            <a:chOff x="0" y="0"/>
            <a:chExt cx="0" cy="0"/>
          </a:xfrm>
        </p:grpSpPr>
        <p:sp>
          <p:nvSpPr>
            <p:cNvPr id="22534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2253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s-ES_tradnl"/>
            </a:p>
          </p:txBody>
        </p:sp>
      </p:grpSp>
      <p:pic>
        <p:nvPicPr>
          <p:cNvPr id="11" name="Picture 2" descr="Resultado de imagen para ims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182496" y="154101"/>
            <a:ext cx="740627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 smtClean="0">
                <a:solidFill>
                  <a:schemeClr val="bg1"/>
                </a:solidFill>
                <a:latin typeface="Times New Roman"/>
              </a:rPr>
              <a:t>Chikungunya</a:t>
            </a:r>
            <a:r>
              <a:rPr lang="es-ES" sz="2400" b="1" dirty="0" smtClean="0">
                <a:solidFill>
                  <a:schemeClr val="bg1"/>
                </a:solidFill>
                <a:latin typeface="Times New Roman"/>
              </a:rPr>
              <a:t>: la enfermedad</a:t>
            </a:r>
            <a:endParaRPr lang="es-ES" sz="2400" b="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182496" y="603554"/>
            <a:ext cx="740627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-Descrito en 1952 en la meseta de </a:t>
            </a:r>
            <a:r>
              <a:rPr lang="es-ES" dirty="0" err="1" smtClean="0"/>
              <a:t>Tangañica</a:t>
            </a:r>
            <a:r>
              <a:rPr lang="es-ES" dirty="0" smtClean="0"/>
              <a:t> (sur de Tanzania)</a:t>
            </a:r>
          </a:p>
          <a:p>
            <a:pPr marL="285750" indent="-285750">
              <a:buFontTx/>
              <a:buChar char="-"/>
            </a:pPr>
            <a:r>
              <a:rPr lang="es-ES" dirty="0" smtClean="0"/>
              <a:t>2017 </a:t>
            </a:r>
            <a:r>
              <a:rPr lang="es-ES" dirty="0"/>
              <a:t>se ha reportado en mas de 100 países y territorios</a:t>
            </a:r>
          </a:p>
          <a:p>
            <a:pPr marL="285750" indent="-285750">
              <a:buFontTx/>
              <a:buChar char="-"/>
            </a:pPr>
            <a:r>
              <a:rPr lang="es-ES" dirty="0" smtClean="0"/>
              <a:t>Fiebre elevada y repentina</a:t>
            </a:r>
          </a:p>
          <a:p>
            <a:r>
              <a:rPr lang="es-ES" dirty="0" smtClean="0"/>
              <a:t>-Erupción </a:t>
            </a:r>
            <a:r>
              <a:rPr lang="es-ES" dirty="0" err="1" smtClean="0"/>
              <a:t>maculopapular</a:t>
            </a:r>
            <a:endParaRPr lang="es-ES" dirty="0" smtClean="0"/>
          </a:p>
          <a:p>
            <a:r>
              <a:rPr lang="es-ES" dirty="0" smtClean="0"/>
              <a:t>-Dolor articular (</a:t>
            </a:r>
            <a:r>
              <a:rPr lang="es-ES" dirty="0" err="1" smtClean="0"/>
              <a:t>Chikungunya</a:t>
            </a:r>
            <a:r>
              <a:rPr lang="es-ES" dirty="0" smtClean="0"/>
              <a:t>: “enfermedad que dobla las articulaciones”)</a:t>
            </a:r>
          </a:p>
          <a:p>
            <a:r>
              <a:rPr lang="es-ES" dirty="0" smtClean="0"/>
              <a:t>-  Viremia y </a:t>
            </a:r>
            <a:r>
              <a:rPr lang="es-ES" dirty="0" err="1" smtClean="0"/>
              <a:t>antigenemia</a:t>
            </a:r>
            <a:endParaRPr lang="es-ES" dirty="0"/>
          </a:p>
          <a:p>
            <a:r>
              <a:rPr lang="es-ES" dirty="0" smtClean="0"/>
              <a:t>- 50-60% progresan a la fase crónica(</a:t>
            </a:r>
            <a:r>
              <a:rPr lang="es-ES" dirty="0" err="1" smtClean="0"/>
              <a:t>polialtralgia</a:t>
            </a:r>
            <a:r>
              <a:rPr lang="es-ES" dirty="0" smtClean="0"/>
              <a:t>, </a:t>
            </a:r>
            <a:r>
              <a:rPr lang="es-ES" dirty="0" err="1" smtClean="0"/>
              <a:t>poliartritis</a:t>
            </a:r>
            <a:r>
              <a:rPr lang="es-ES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s-ES" dirty="0" smtClean="0"/>
              <a:t>Afección por varios años, sin viremia, reservorios en células satelitales de músculo y macrófagos sinoviales</a:t>
            </a:r>
          </a:p>
          <a:p>
            <a:pPr marL="285750" indent="-285750">
              <a:buFontTx/>
              <a:buChar char="-"/>
            </a:pPr>
            <a:endParaRPr lang="es-ES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5" y="3830176"/>
            <a:ext cx="5022331" cy="28812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6688" y="4188371"/>
            <a:ext cx="4287312" cy="231551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572000" y="651648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1200" dirty="0" smtClean="0"/>
              <a:t>An, et al.,VIROLOGICA </a:t>
            </a:r>
            <a:r>
              <a:rPr lang="sk-SK" sz="1200" dirty="0"/>
              <a:t>SINICA 2017, 32 (6): 441–453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160874442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33363" y="-196850"/>
            <a:ext cx="0" cy="0"/>
            <a:chOff x="0" y="0"/>
            <a:chExt cx="0" cy="0"/>
          </a:xfrm>
        </p:grpSpPr>
        <p:sp>
          <p:nvSpPr>
            <p:cNvPr id="22534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2253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s-ES_tradnl"/>
            </a:p>
          </p:txBody>
        </p:sp>
      </p:grpSp>
      <p:pic>
        <p:nvPicPr>
          <p:cNvPr id="11" name="Picture 2" descr="Resultado de imagen para ims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182496" y="154101"/>
            <a:ext cx="740627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 smtClean="0">
                <a:solidFill>
                  <a:schemeClr val="bg1"/>
                </a:solidFill>
                <a:latin typeface="Times New Roman"/>
              </a:rPr>
              <a:t>Chikungunya</a:t>
            </a:r>
            <a:endParaRPr lang="es-ES" sz="2400" b="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60372" y="755219"/>
            <a:ext cx="748474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Familia: </a:t>
            </a:r>
            <a:r>
              <a:rPr lang="es-ES" dirty="0" err="1" smtClean="0"/>
              <a:t>Togaviridae</a:t>
            </a:r>
            <a:endParaRPr lang="es-ES" dirty="0" smtClean="0"/>
          </a:p>
          <a:p>
            <a:r>
              <a:rPr lang="es-ES" dirty="0" smtClean="0"/>
              <a:t>Género: </a:t>
            </a:r>
            <a:r>
              <a:rPr lang="es-ES" dirty="0" err="1" smtClean="0"/>
              <a:t>Alfavirus</a:t>
            </a:r>
            <a:r>
              <a:rPr lang="es-ES" dirty="0" smtClean="0"/>
              <a:t> del grupo de </a:t>
            </a:r>
            <a:r>
              <a:rPr lang="es-ES" dirty="0" err="1" smtClean="0"/>
              <a:t>Semliki</a:t>
            </a:r>
            <a:r>
              <a:rPr lang="es-ES" dirty="0" smtClean="0"/>
              <a:t> </a:t>
            </a:r>
            <a:r>
              <a:rPr lang="es-ES" dirty="0" err="1"/>
              <a:t>Forest</a:t>
            </a:r>
            <a:r>
              <a:rPr lang="es-ES" dirty="0"/>
              <a:t> </a:t>
            </a:r>
            <a:r>
              <a:rPr lang="es-ES" dirty="0" smtClean="0"/>
              <a:t>del viejo mundo virus</a:t>
            </a:r>
          </a:p>
          <a:p>
            <a:r>
              <a:rPr lang="es-ES" dirty="0"/>
              <a:t>T</a:t>
            </a:r>
            <a:r>
              <a:rPr lang="es-ES" dirty="0" smtClean="0"/>
              <a:t>res </a:t>
            </a:r>
            <a:r>
              <a:rPr lang="es-ES" dirty="0"/>
              <a:t>linajes: África del </a:t>
            </a:r>
            <a:r>
              <a:rPr lang="es-ES" dirty="0" smtClean="0"/>
              <a:t>Oeste, </a:t>
            </a:r>
            <a:r>
              <a:rPr lang="es-ES" dirty="0"/>
              <a:t>África este, sur y </a:t>
            </a:r>
            <a:r>
              <a:rPr lang="es-ES" dirty="0" smtClean="0"/>
              <a:t>central y Asiático</a:t>
            </a:r>
            <a:endParaRPr lang="es-ES" dirty="0"/>
          </a:p>
          <a:p>
            <a:r>
              <a:rPr lang="es-ES" dirty="0"/>
              <a:t>Virus RNA cadena sencilla de polaridad positiva</a:t>
            </a:r>
            <a:r>
              <a:rPr lang="es-ES" dirty="0" smtClean="0"/>
              <a:t>, </a:t>
            </a:r>
            <a:r>
              <a:rPr lang="es-ES" dirty="0" err="1" smtClean="0"/>
              <a:t>citopático</a:t>
            </a:r>
            <a:endParaRPr lang="es-ES" dirty="0"/>
          </a:p>
          <a:p>
            <a:r>
              <a:rPr lang="es-ES" dirty="0"/>
              <a:t>envuelto, esférico de </a:t>
            </a:r>
            <a:r>
              <a:rPr lang="es-ES" dirty="0" smtClean="0"/>
              <a:t>70nm</a:t>
            </a:r>
          </a:p>
          <a:p>
            <a:r>
              <a:rPr lang="es-ES" dirty="0" smtClean="0"/>
              <a:t>Relacionado: </a:t>
            </a:r>
          </a:p>
          <a:p>
            <a:r>
              <a:rPr lang="es-ES" dirty="0" smtClean="0"/>
              <a:t>Virus del Bosque de </a:t>
            </a:r>
            <a:r>
              <a:rPr lang="es-ES" dirty="0" err="1" smtClean="0"/>
              <a:t>Semliki</a:t>
            </a:r>
            <a:endParaRPr lang="es-ES" dirty="0"/>
          </a:p>
          <a:p>
            <a:r>
              <a:rPr lang="es-ES" dirty="0" smtClean="0"/>
              <a:t>Virus </a:t>
            </a:r>
            <a:r>
              <a:rPr lang="es-ES" dirty="0" err="1" smtClean="0"/>
              <a:t>O’nyong</a:t>
            </a:r>
            <a:r>
              <a:rPr lang="es-ES" dirty="0" err="1"/>
              <a:t>-nyong</a:t>
            </a:r>
            <a:r>
              <a:rPr lang="es-ES" dirty="0"/>
              <a:t> </a:t>
            </a:r>
            <a:endParaRPr lang="es-ES" dirty="0" smtClean="0"/>
          </a:p>
          <a:p>
            <a:r>
              <a:rPr lang="es-ES" dirty="0" smtClean="0"/>
              <a:t>Virus del Río Ross  </a:t>
            </a:r>
          </a:p>
          <a:p>
            <a:r>
              <a:rPr lang="es-ES" dirty="0" smtClean="0"/>
              <a:t>Transmitido </a:t>
            </a:r>
            <a:r>
              <a:rPr lang="es-ES" dirty="0"/>
              <a:t>por mosquitos Aedes (</a:t>
            </a:r>
            <a:r>
              <a:rPr lang="es-ES" dirty="0" err="1"/>
              <a:t>Aegypti</a:t>
            </a:r>
            <a:r>
              <a:rPr lang="es-ES" dirty="0"/>
              <a:t> y A. </a:t>
            </a:r>
            <a:r>
              <a:rPr lang="es-ES" dirty="0" err="1"/>
              <a:t>Albopictus</a:t>
            </a:r>
            <a:r>
              <a:rPr lang="es-ES" dirty="0"/>
              <a:t>)</a:t>
            </a:r>
          </a:p>
          <a:p>
            <a:endParaRPr lang="es-ES" dirty="0"/>
          </a:p>
          <a:p>
            <a:pPr marL="285750" indent="-285750">
              <a:buFontTx/>
              <a:buChar char="-"/>
            </a:pPr>
            <a:endParaRPr lang="es-ES" dirty="0" smtClean="0"/>
          </a:p>
          <a:p>
            <a:pPr marL="285750" indent="-285750">
              <a:buFontTx/>
              <a:buChar char="-"/>
            </a:pPr>
            <a:endParaRPr lang="es-ES" dirty="0"/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9230" y="3709175"/>
            <a:ext cx="5084770" cy="280979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0" y="3714387"/>
            <a:ext cx="4033830" cy="693932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4572000" y="651648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1200" dirty="0" smtClean="0"/>
              <a:t>An, et al.,VIROLOGICA </a:t>
            </a:r>
            <a:r>
              <a:rPr lang="sk-SK" sz="1200" dirty="0"/>
              <a:t>SINICA 2017, 32 (6): 441–453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6611243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33363" y="-196850"/>
            <a:ext cx="0" cy="0"/>
            <a:chOff x="0" y="0"/>
            <a:chExt cx="0" cy="0"/>
          </a:xfrm>
        </p:grpSpPr>
        <p:sp>
          <p:nvSpPr>
            <p:cNvPr id="22534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2253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s-ES_tradnl"/>
            </a:p>
          </p:txBody>
        </p:sp>
      </p:grpSp>
      <p:pic>
        <p:nvPicPr>
          <p:cNvPr id="11" name="Picture 2" descr="Resultado de imagen para ims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182496" y="154101"/>
            <a:ext cx="740627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 smtClean="0">
                <a:solidFill>
                  <a:schemeClr val="bg1"/>
                </a:solidFill>
                <a:latin typeface="Times New Roman"/>
              </a:rPr>
              <a:t>Chikungunya</a:t>
            </a:r>
            <a:r>
              <a:rPr lang="es-ES" sz="2400" b="1" dirty="0" smtClean="0">
                <a:solidFill>
                  <a:schemeClr val="bg1"/>
                </a:solidFill>
                <a:latin typeface="Times New Roman"/>
              </a:rPr>
              <a:t>: Respuesta inmunitaria</a:t>
            </a:r>
            <a:endParaRPr lang="es-ES" sz="2400" b="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006096" y="646236"/>
            <a:ext cx="744495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Protección:</a:t>
            </a:r>
          </a:p>
          <a:p>
            <a:r>
              <a:rPr lang="es-ES" dirty="0"/>
              <a:t>Respuesta inmune innata mediada por IFN-alfa asociado </a:t>
            </a:r>
          </a:p>
          <a:p>
            <a:r>
              <a:rPr lang="es-ES" dirty="0"/>
              <a:t>a control infección </a:t>
            </a:r>
            <a:endParaRPr lang="es-ES" dirty="0" smtClean="0"/>
          </a:p>
          <a:p>
            <a:r>
              <a:rPr lang="es-ES" dirty="0" smtClean="0"/>
              <a:t>Anticuerpos neutralizantes vs domino B proteína E2.</a:t>
            </a:r>
          </a:p>
          <a:p>
            <a:r>
              <a:rPr lang="es-ES" dirty="0" smtClean="0"/>
              <a:t>IgG3 es dominante asociado a la eliminación temprana del virus</a:t>
            </a:r>
            <a:endParaRPr lang="es-ES" dirty="0"/>
          </a:p>
          <a:p>
            <a:r>
              <a:rPr lang="es-ES" dirty="0" smtClean="0"/>
              <a:t>Linfocitos T Balance inmunidad vs </a:t>
            </a:r>
            <a:r>
              <a:rPr lang="es-ES" dirty="0" err="1" smtClean="0"/>
              <a:t>inmunopatología</a:t>
            </a:r>
            <a:r>
              <a:rPr lang="es-ES" dirty="0" smtClean="0"/>
              <a:t> </a:t>
            </a:r>
          </a:p>
          <a:p>
            <a:r>
              <a:rPr lang="es-ES" dirty="0" smtClean="0"/>
              <a:t>LTCD8</a:t>
            </a:r>
            <a:r>
              <a:rPr lang="es-ES" dirty="0"/>
              <a:t>+, </a:t>
            </a:r>
            <a:r>
              <a:rPr lang="es-ES" dirty="0" smtClean="0"/>
              <a:t>activación temprana asociada eliminación viral</a:t>
            </a:r>
            <a:endParaRPr lang="es-ES" dirty="0"/>
          </a:p>
          <a:p>
            <a:r>
              <a:rPr lang="es-ES" dirty="0" smtClean="0"/>
              <a:t>LTCD4+ asociados </a:t>
            </a:r>
            <a:r>
              <a:rPr lang="es-ES" dirty="0" err="1" smtClean="0"/>
              <a:t>inmunopatología</a:t>
            </a:r>
            <a:r>
              <a:rPr lang="es-ES" dirty="0" smtClean="0"/>
              <a:t> fase aguda</a:t>
            </a:r>
          </a:p>
          <a:p>
            <a:r>
              <a:rPr lang="es-ES" dirty="0" smtClean="0"/>
              <a:t>(</a:t>
            </a:r>
            <a:r>
              <a:rPr lang="es-ES" dirty="0"/>
              <a:t>asociados a inflamación articulaciones</a:t>
            </a:r>
            <a:r>
              <a:rPr lang="es-ES" dirty="0" smtClean="0"/>
              <a:t>)</a:t>
            </a:r>
            <a:r>
              <a:rPr lang="es-ES" dirty="0"/>
              <a:t> </a:t>
            </a:r>
            <a:r>
              <a:rPr lang="es-ES" dirty="0" smtClean="0"/>
              <a:t>                ¿</a:t>
            </a:r>
            <a:r>
              <a:rPr lang="es-ES" dirty="0"/>
              <a:t>Memoria</a:t>
            </a:r>
            <a:r>
              <a:rPr lang="es-ES" dirty="0" smtClean="0"/>
              <a:t>?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41" y="3211974"/>
            <a:ext cx="6748218" cy="36465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4894" y="6614801"/>
            <a:ext cx="3034202" cy="2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32870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33363" y="-196850"/>
            <a:ext cx="0" cy="0"/>
            <a:chOff x="0" y="0"/>
            <a:chExt cx="0" cy="0"/>
          </a:xfrm>
        </p:grpSpPr>
        <p:sp>
          <p:nvSpPr>
            <p:cNvPr id="22534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2253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s-ES_tradnl"/>
            </a:p>
          </p:txBody>
        </p:sp>
      </p:grpSp>
      <p:pic>
        <p:nvPicPr>
          <p:cNvPr id="11" name="Picture 2" descr="Resultado de imagen para ims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182496" y="154101"/>
            <a:ext cx="740627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Times New Roman"/>
              </a:rPr>
              <a:t>Vacunas vs virus </a:t>
            </a:r>
            <a:r>
              <a:rPr lang="es-ES" sz="2400" b="1" dirty="0" err="1" smtClean="0">
                <a:solidFill>
                  <a:schemeClr val="bg1"/>
                </a:solidFill>
                <a:latin typeface="Times New Roman"/>
              </a:rPr>
              <a:t>Chikungunya</a:t>
            </a:r>
            <a:endParaRPr lang="es-ES" sz="2400" b="1" dirty="0">
              <a:solidFill>
                <a:schemeClr val="bg1"/>
              </a:solidFill>
              <a:latin typeface="Times New Roman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00794"/>
            <a:ext cx="9144000" cy="4771216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4572000" y="651648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1200" dirty="0" smtClean="0"/>
              <a:t>An, et al.,VIROLOGICA </a:t>
            </a:r>
            <a:r>
              <a:rPr lang="sk-SK" sz="1200" dirty="0"/>
              <a:t>SINICA 2017, 32 (6): 441–453</a:t>
            </a:r>
            <a:endParaRPr lang="es-ES" sz="1200" dirty="0"/>
          </a:p>
        </p:txBody>
      </p:sp>
      <p:sp>
        <p:nvSpPr>
          <p:cNvPr id="6" name="CuadroTexto 5"/>
          <p:cNvSpPr txBox="1"/>
          <p:nvPr/>
        </p:nvSpPr>
        <p:spPr>
          <a:xfrm>
            <a:off x="2275826" y="959803"/>
            <a:ext cx="4704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No hay vacuna con licencia disponibles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369008800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552" y="5415209"/>
            <a:ext cx="5043602" cy="799977"/>
          </a:xfrm>
        </p:spPr>
        <p:txBody>
          <a:bodyPr>
            <a:noAutofit/>
          </a:bodyPr>
          <a:lstStyle/>
          <a:p>
            <a:pPr algn="ctr"/>
            <a:r>
              <a:rPr lang="en-US" sz="2400" dirty="0" err="1" smtClean="0">
                <a:latin typeface="Times New Roman"/>
              </a:rPr>
              <a:t>Uso</a:t>
            </a:r>
            <a:r>
              <a:rPr lang="en-US" sz="2400" dirty="0" smtClean="0">
                <a:latin typeface="Times New Roman"/>
              </a:rPr>
              <a:t> de </a:t>
            </a:r>
            <a:r>
              <a:rPr lang="en-US" sz="2400" dirty="0" err="1" smtClean="0">
                <a:latin typeface="Times New Roman"/>
              </a:rPr>
              <a:t>vectores</a:t>
            </a:r>
            <a:r>
              <a:rPr lang="en-US" sz="2400" dirty="0" smtClean="0">
                <a:latin typeface="Times New Roman"/>
              </a:rPr>
              <a:t> </a:t>
            </a:r>
            <a:r>
              <a:rPr lang="en-US" sz="2400" dirty="0" err="1" smtClean="0">
                <a:latin typeface="Times New Roman"/>
              </a:rPr>
              <a:t>adenovirales</a:t>
            </a:r>
            <a:endParaRPr lang="en-US" sz="2400" dirty="0">
              <a:latin typeface="Times New Roman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6162023" y="3046638"/>
            <a:ext cx="1599291" cy="938367"/>
            <a:chOff x="6692031" y="3046636"/>
            <a:chExt cx="2132388" cy="938367"/>
          </a:xfrm>
        </p:grpSpPr>
        <p:grpSp>
          <p:nvGrpSpPr>
            <p:cNvPr id="62" name="Group 61"/>
            <p:cNvGrpSpPr/>
            <p:nvPr/>
          </p:nvGrpSpPr>
          <p:grpSpPr>
            <a:xfrm>
              <a:off x="6692031" y="3445004"/>
              <a:ext cx="2132388" cy="539999"/>
              <a:chOff x="6692031" y="3445004"/>
              <a:chExt cx="2132388" cy="539999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7443572" y="3496474"/>
                <a:ext cx="13808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Plasmid</a:t>
                </a:r>
              </a:p>
            </p:txBody>
          </p:sp>
          <p:grpSp>
            <p:nvGrpSpPr>
              <p:cNvPr id="10" name="Group 13"/>
              <p:cNvGrpSpPr>
                <a:grpSpLocks noChangeAspect="1"/>
              </p:cNvGrpSpPr>
              <p:nvPr/>
            </p:nvGrpSpPr>
            <p:grpSpPr bwMode="auto">
              <a:xfrm rot="5400000">
                <a:off x="6692031" y="3445004"/>
                <a:ext cx="539999" cy="540000"/>
                <a:chOff x="1011" y="1063"/>
                <a:chExt cx="598" cy="598"/>
              </a:xfrm>
            </p:grpSpPr>
            <p:sp>
              <p:nvSpPr>
                <p:cNvPr id="11" name="Freeform 14"/>
                <p:cNvSpPr>
                  <a:spLocks noChangeAspect="1"/>
                </p:cNvSpPr>
                <p:nvPr/>
              </p:nvSpPr>
              <p:spPr bwMode="auto">
                <a:xfrm>
                  <a:off x="1019" y="1121"/>
                  <a:ext cx="149" cy="185"/>
                </a:xfrm>
                <a:custGeom>
                  <a:avLst/>
                  <a:gdLst>
                    <a:gd name="T0" fmla="*/ 0 w 112"/>
                    <a:gd name="T1" fmla="*/ 126 h 138"/>
                    <a:gd name="T2" fmla="*/ 83 w 112"/>
                    <a:gd name="T3" fmla="*/ 0 h 138"/>
                    <a:gd name="T4" fmla="*/ 83 w 112"/>
                    <a:gd name="T5" fmla="*/ 0 h 138"/>
                    <a:gd name="T6" fmla="*/ 112 w 112"/>
                    <a:gd name="T7" fmla="*/ 39 h 138"/>
                    <a:gd name="T8" fmla="*/ 47 w 112"/>
                    <a:gd name="T9" fmla="*/ 138 h 138"/>
                    <a:gd name="T10" fmla="*/ 47 w 112"/>
                    <a:gd name="T11" fmla="*/ 138 h 138"/>
                    <a:gd name="T12" fmla="*/ 47 w 112"/>
                    <a:gd name="T13" fmla="*/ 138 h 138"/>
                    <a:gd name="T14" fmla="*/ 0 w 112"/>
                    <a:gd name="T15" fmla="*/ 126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2" h="138">
                      <a:moveTo>
                        <a:pt x="0" y="126"/>
                      </a:moveTo>
                      <a:cubicBezTo>
                        <a:pt x="12" y="75"/>
                        <a:pt x="43" y="31"/>
                        <a:pt x="83" y="0"/>
                      </a:cubicBezTo>
                      <a:cubicBezTo>
                        <a:pt x="83" y="0"/>
                        <a:pt x="83" y="0"/>
                        <a:pt x="83" y="0"/>
                      </a:cubicBezTo>
                      <a:cubicBezTo>
                        <a:pt x="112" y="39"/>
                        <a:pt x="112" y="39"/>
                        <a:pt x="112" y="39"/>
                      </a:cubicBezTo>
                      <a:cubicBezTo>
                        <a:pt x="80" y="63"/>
                        <a:pt x="56" y="98"/>
                        <a:pt x="47" y="138"/>
                      </a:cubicBezTo>
                      <a:cubicBezTo>
                        <a:pt x="47" y="138"/>
                        <a:pt x="47" y="138"/>
                        <a:pt x="47" y="138"/>
                      </a:cubicBezTo>
                      <a:cubicBezTo>
                        <a:pt x="47" y="138"/>
                        <a:pt x="47" y="138"/>
                        <a:pt x="47" y="138"/>
                      </a:cubicBezTo>
                      <a:cubicBezTo>
                        <a:pt x="0" y="126"/>
                        <a:pt x="0" y="126"/>
                        <a:pt x="0" y="126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 w="6350" cap="flat">
                  <a:solidFill>
                    <a:srgbClr val="96969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" name="Freeform 15"/>
                <p:cNvSpPr>
                  <a:spLocks noChangeAspect="1"/>
                </p:cNvSpPr>
                <p:nvPr/>
              </p:nvSpPr>
              <p:spPr bwMode="auto">
                <a:xfrm>
                  <a:off x="1011" y="1290"/>
                  <a:ext cx="512" cy="371"/>
                </a:xfrm>
                <a:custGeom>
                  <a:avLst/>
                  <a:gdLst>
                    <a:gd name="T0" fmla="*/ 224 w 384"/>
                    <a:gd name="T1" fmla="*/ 278 h 278"/>
                    <a:gd name="T2" fmla="*/ 0 w 384"/>
                    <a:gd name="T3" fmla="*/ 54 h 278"/>
                    <a:gd name="T4" fmla="*/ 0 w 384"/>
                    <a:gd name="T5" fmla="*/ 54 h 278"/>
                    <a:gd name="T6" fmla="*/ 6 w 384"/>
                    <a:gd name="T7" fmla="*/ 0 h 278"/>
                    <a:gd name="T8" fmla="*/ 6 w 384"/>
                    <a:gd name="T9" fmla="*/ 0 h 278"/>
                    <a:gd name="T10" fmla="*/ 53 w 384"/>
                    <a:gd name="T11" fmla="*/ 12 h 278"/>
                    <a:gd name="T12" fmla="*/ 48 w 384"/>
                    <a:gd name="T13" fmla="*/ 54 h 278"/>
                    <a:gd name="T14" fmla="*/ 48 w 384"/>
                    <a:gd name="T15" fmla="*/ 54 h 278"/>
                    <a:gd name="T16" fmla="*/ 99 w 384"/>
                    <a:gd name="T17" fmla="*/ 178 h 278"/>
                    <a:gd name="T18" fmla="*/ 99 w 384"/>
                    <a:gd name="T19" fmla="*/ 178 h 278"/>
                    <a:gd name="T20" fmla="*/ 224 w 384"/>
                    <a:gd name="T21" fmla="*/ 230 h 278"/>
                    <a:gd name="T22" fmla="*/ 224 w 384"/>
                    <a:gd name="T23" fmla="*/ 230 h 278"/>
                    <a:gd name="T24" fmla="*/ 349 w 384"/>
                    <a:gd name="T25" fmla="*/ 177 h 278"/>
                    <a:gd name="T26" fmla="*/ 349 w 384"/>
                    <a:gd name="T27" fmla="*/ 177 h 278"/>
                    <a:gd name="T28" fmla="*/ 384 w 384"/>
                    <a:gd name="T29" fmla="*/ 210 h 278"/>
                    <a:gd name="T30" fmla="*/ 224 w 384"/>
                    <a:gd name="T31" fmla="*/ 278 h 278"/>
                    <a:gd name="T32" fmla="*/ 224 w 384"/>
                    <a:gd name="T33" fmla="*/ 278 h 278"/>
                    <a:gd name="T34" fmla="*/ 224 w 384"/>
                    <a:gd name="T35" fmla="*/ 278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84" h="278">
                      <a:moveTo>
                        <a:pt x="224" y="278"/>
                      </a:moveTo>
                      <a:cubicBezTo>
                        <a:pt x="100" y="278"/>
                        <a:pt x="0" y="177"/>
                        <a:pt x="0" y="54"/>
                      </a:cubicBezTo>
                      <a:cubicBezTo>
                        <a:pt x="0" y="54"/>
                        <a:pt x="0" y="54"/>
                        <a:pt x="0" y="54"/>
                      </a:cubicBezTo>
                      <a:cubicBezTo>
                        <a:pt x="0" y="35"/>
                        <a:pt x="2" y="17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3" y="12"/>
                        <a:pt x="53" y="12"/>
                        <a:pt x="53" y="12"/>
                      </a:cubicBezTo>
                      <a:cubicBezTo>
                        <a:pt x="49" y="25"/>
                        <a:pt x="48" y="39"/>
                        <a:pt x="48" y="54"/>
                      </a:cubicBezTo>
                      <a:cubicBezTo>
                        <a:pt x="48" y="54"/>
                        <a:pt x="48" y="54"/>
                        <a:pt x="48" y="54"/>
                      </a:cubicBezTo>
                      <a:cubicBezTo>
                        <a:pt x="48" y="102"/>
                        <a:pt x="67" y="146"/>
                        <a:pt x="99" y="178"/>
                      </a:cubicBezTo>
                      <a:cubicBezTo>
                        <a:pt x="99" y="178"/>
                        <a:pt x="99" y="178"/>
                        <a:pt x="99" y="178"/>
                      </a:cubicBezTo>
                      <a:cubicBezTo>
                        <a:pt x="131" y="210"/>
                        <a:pt x="175" y="230"/>
                        <a:pt x="224" y="230"/>
                      </a:cubicBezTo>
                      <a:cubicBezTo>
                        <a:pt x="224" y="230"/>
                        <a:pt x="224" y="230"/>
                        <a:pt x="224" y="230"/>
                      </a:cubicBezTo>
                      <a:cubicBezTo>
                        <a:pt x="273" y="230"/>
                        <a:pt x="317" y="209"/>
                        <a:pt x="349" y="177"/>
                      </a:cubicBezTo>
                      <a:cubicBezTo>
                        <a:pt x="349" y="177"/>
                        <a:pt x="349" y="177"/>
                        <a:pt x="349" y="177"/>
                      </a:cubicBezTo>
                      <a:cubicBezTo>
                        <a:pt x="384" y="210"/>
                        <a:pt x="384" y="210"/>
                        <a:pt x="384" y="210"/>
                      </a:cubicBezTo>
                      <a:cubicBezTo>
                        <a:pt x="343" y="252"/>
                        <a:pt x="286" y="278"/>
                        <a:pt x="224" y="278"/>
                      </a:cubicBezTo>
                      <a:cubicBezTo>
                        <a:pt x="224" y="278"/>
                        <a:pt x="224" y="278"/>
                        <a:pt x="224" y="278"/>
                      </a:cubicBezTo>
                      <a:cubicBezTo>
                        <a:pt x="224" y="278"/>
                        <a:pt x="224" y="278"/>
                        <a:pt x="224" y="278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 w="6350" cap="flat">
                  <a:solidFill>
                    <a:srgbClr val="96969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Freeform 16"/>
                <p:cNvSpPr>
                  <a:spLocks noChangeAspect="1"/>
                </p:cNvSpPr>
                <p:nvPr/>
              </p:nvSpPr>
              <p:spPr bwMode="auto">
                <a:xfrm>
                  <a:off x="1129" y="1063"/>
                  <a:ext cx="428" cy="166"/>
                </a:xfrm>
                <a:custGeom>
                  <a:avLst/>
                  <a:gdLst>
                    <a:gd name="T0" fmla="*/ 135 w 320"/>
                    <a:gd name="T1" fmla="*/ 48 h 125"/>
                    <a:gd name="T2" fmla="*/ 29 w 320"/>
                    <a:gd name="T3" fmla="*/ 83 h 125"/>
                    <a:gd name="T4" fmla="*/ 29 w 320"/>
                    <a:gd name="T5" fmla="*/ 83 h 125"/>
                    <a:gd name="T6" fmla="*/ 0 w 320"/>
                    <a:gd name="T7" fmla="*/ 44 h 125"/>
                    <a:gd name="T8" fmla="*/ 135 w 320"/>
                    <a:gd name="T9" fmla="*/ 0 h 125"/>
                    <a:gd name="T10" fmla="*/ 135 w 320"/>
                    <a:gd name="T11" fmla="*/ 0 h 125"/>
                    <a:gd name="T12" fmla="*/ 320 w 320"/>
                    <a:gd name="T13" fmla="*/ 98 h 125"/>
                    <a:gd name="T14" fmla="*/ 320 w 320"/>
                    <a:gd name="T15" fmla="*/ 98 h 125"/>
                    <a:gd name="T16" fmla="*/ 281 w 320"/>
                    <a:gd name="T17" fmla="*/ 125 h 125"/>
                    <a:gd name="T18" fmla="*/ 135 w 320"/>
                    <a:gd name="T19" fmla="*/ 48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20" h="125">
                      <a:moveTo>
                        <a:pt x="135" y="48"/>
                      </a:moveTo>
                      <a:cubicBezTo>
                        <a:pt x="95" y="48"/>
                        <a:pt x="59" y="61"/>
                        <a:pt x="29" y="83"/>
                      </a:cubicBezTo>
                      <a:cubicBezTo>
                        <a:pt x="29" y="83"/>
                        <a:pt x="29" y="83"/>
                        <a:pt x="29" y="83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38" y="16"/>
                        <a:pt x="84" y="0"/>
                        <a:pt x="135" y="0"/>
                      </a:cubicBezTo>
                      <a:cubicBezTo>
                        <a:pt x="135" y="0"/>
                        <a:pt x="135" y="0"/>
                        <a:pt x="135" y="0"/>
                      </a:cubicBezTo>
                      <a:cubicBezTo>
                        <a:pt x="212" y="0"/>
                        <a:pt x="280" y="39"/>
                        <a:pt x="320" y="98"/>
                      </a:cubicBezTo>
                      <a:cubicBezTo>
                        <a:pt x="320" y="98"/>
                        <a:pt x="320" y="98"/>
                        <a:pt x="320" y="98"/>
                      </a:cubicBezTo>
                      <a:cubicBezTo>
                        <a:pt x="281" y="125"/>
                        <a:pt x="281" y="125"/>
                        <a:pt x="281" y="125"/>
                      </a:cubicBezTo>
                      <a:cubicBezTo>
                        <a:pt x="249" y="78"/>
                        <a:pt x="195" y="48"/>
                        <a:pt x="135" y="48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 w="6350" cap="flat">
                  <a:solidFill>
                    <a:srgbClr val="96969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Freeform 17"/>
                <p:cNvSpPr>
                  <a:spLocks noChangeAspect="1"/>
                </p:cNvSpPr>
                <p:nvPr/>
              </p:nvSpPr>
              <p:spPr bwMode="auto">
                <a:xfrm>
                  <a:off x="1505" y="1193"/>
                  <a:ext cx="88" cy="278"/>
                </a:xfrm>
                <a:custGeom>
                  <a:avLst/>
                  <a:gdLst>
                    <a:gd name="T0" fmla="*/ 14 w 66"/>
                    <a:gd name="T1" fmla="*/ 198 h 208"/>
                    <a:gd name="T2" fmla="*/ 31 w 66"/>
                    <a:gd name="T3" fmla="*/ 208 h 208"/>
                    <a:gd name="T4" fmla="*/ 49 w 66"/>
                    <a:gd name="T5" fmla="*/ 123 h 208"/>
                    <a:gd name="T6" fmla="*/ 40 w 66"/>
                    <a:gd name="T7" fmla="*/ 71 h 208"/>
                    <a:gd name="T8" fmla="*/ 39 w 66"/>
                    <a:gd name="T9" fmla="*/ 65 h 208"/>
                    <a:gd name="T10" fmla="*/ 44 w 66"/>
                    <a:gd name="T11" fmla="*/ 63 h 208"/>
                    <a:gd name="T12" fmla="*/ 66 w 66"/>
                    <a:gd name="T13" fmla="*/ 56 h 208"/>
                    <a:gd name="T14" fmla="*/ 39 w 66"/>
                    <a:gd name="T15" fmla="*/ 0 h 208"/>
                    <a:gd name="T16" fmla="*/ 0 w 66"/>
                    <a:gd name="T17" fmla="*/ 27 h 208"/>
                    <a:gd name="T18" fmla="*/ 0 w 66"/>
                    <a:gd name="T19" fmla="*/ 27 h 208"/>
                    <a:gd name="T20" fmla="*/ 30 w 66"/>
                    <a:gd name="T21" fmla="*/ 126 h 208"/>
                    <a:gd name="T22" fmla="*/ 14 w 66"/>
                    <a:gd name="T23" fmla="*/ 19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6" h="208">
                      <a:moveTo>
                        <a:pt x="14" y="198"/>
                      </a:moveTo>
                      <a:cubicBezTo>
                        <a:pt x="20" y="202"/>
                        <a:pt x="27" y="205"/>
                        <a:pt x="31" y="208"/>
                      </a:cubicBezTo>
                      <a:cubicBezTo>
                        <a:pt x="41" y="188"/>
                        <a:pt x="49" y="154"/>
                        <a:pt x="49" y="123"/>
                      </a:cubicBezTo>
                      <a:cubicBezTo>
                        <a:pt x="49" y="103"/>
                        <a:pt x="44" y="83"/>
                        <a:pt x="40" y="71"/>
                      </a:cubicBezTo>
                      <a:cubicBezTo>
                        <a:pt x="39" y="65"/>
                        <a:pt x="39" y="65"/>
                        <a:pt x="39" y="65"/>
                      </a:cubicBezTo>
                      <a:cubicBezTo>
                        <a:pt x="44" y="63"/>
                        <a:pt x="44" y="63"/>
                        <a:pt x="44" y="63"/>
                      </a:cubicBezTo>
                      <a:cubicBezTo>
                        <a:pt x="48" y="62"/>
                        <a:pt x="57" y="59"/>
                        <a:pt x="66" y="56"/>
                      </a:cubicBezTo>
                      <a:cubicBezTo>
                        <a:pt x="60" y="36"/>
                        <a:pt x="51" y="17"/>
                        <a:pt x="39" y="0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9" y="55"/>
                        <a:pt x="30" y="89"/>
                        <a:pt x="30" y="126"/>
                      </a:cubicBezTo>
                      <a:cubicBezTo>
                        <a:pt x="30" y="152"/>
                        <a:pt x="24" y="176"/>
                        <a:pt x="14" y="19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6350" cap="flat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Freeform 18"/>
                <p:cNvSpPr>
                  <a:spLocks noChangeAspect="1"/>
                </p:cNvSpPr>
                <p:nvPr/>
              </p:nvSpPr>
              <p:spPr bwMode="auto">
                <a:xfrm>
                  <a:off x="1477" y="1283"/>
                  <a:ext cx="132" cy="287"/>
                </a:xfrm>
                <a:custGeom>
                  <a:avLst/>
                  <a:gdLst>
                    <a:gd name="T0" fmla="*/ 91 w 99"/>
                    <a:gd name="T1" fmla="*/ 0 h 215"/>
                    <a:gd name="T2" fmla="*/ 74 w 99"/>
                    <a:gd name="T3" fmla="*/ 6 h 215"/>
                    <a:gd name="T4" fmla="*/ 81 w 99"/>
                    <a:gd name="T5" fmla="*/ 54 h 215"/>
                    <a:gd name="T6" fmla="*/ 60 w 99"/>
                    <a:gd name="T7" fmla="*/ 152 h 215"/>
                    <a:gd name="T8" fmla="*/ 57 w 99"/>
                    <a:gd name="T9" fmla="*/ 157 h 215"/>
                    <a:gd name="T10" fmla="*/ 52 w 99"/>
                    <a:gd name="T11" fmla="*/ 154 h 215"/>
                    <a:gd name="T12" fmla="*/ 29 w 99"/>
                    <a:gd name="T13" fmla="*/ 142 h 215"/>
                    <a:gd name="T14" fmla="*/ 0 w 99"/>
                    <a:gd name="T15" fmla="*/ 182 h 215"/>
                    <a:gd name="T16" fmla="*/ 35 w 99"/>
                    <a:gd name="T17" fmla="*/ 215 h 215"/>
                    <a:gd name="T18" fmla="*/ 99 w 99"/>
                    <a:gd name="T19" fmla="*/ 59 h 215"/>
                    <a:gd name="T20" fmla="*/ 91 w 99"/>
                    <a:gd name="T21" fmla="*/ 0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9" h="215">
                      <a:moveTo>
                        <a:pt x="91" y="0"/>
                      </a:moveTo>
                      <a:cubicBezTo>
                        <a:pt x="84" y="2"/>
                        <a:pt x="78" y="4"/>
                        <a:pt x="74" y="6"/>
                      </a:cubicBezTo>
                      <a:cubicBezTo>
                        <a:pt x="77" y="19"/>
                        <a:pt x="81" y="36"/>
                        <a:pt x="81" y="54"/>
                      </a:cubicBezTo>
                      <a:cubicBezTo>
                        <a:pt x="81" y="90"/>
                        <a:pt x="73" y="129"/>
                        <a:pt x="60" y="152"/>
                      </a:cubicBezTo>
                      <a:cubicBezTo>
                        <a:pt x="57" y="157"/>
                        <a:pt x="57" y="157"/>
                        <a:pt x="57" y="157"/>
                      </a:cubicBezTo>
                      <a:cubicBezTo>
                        <a:pt x="52" y="154"/>
                        <a:pt x="52" y="154"/>
                        <a:pt x="52" y="154"/>
                      </a:cubicBezTo>
                      <a:cubicBezTo>
                        <a:pt x="48" y="152"/>
                        <a:pt x="39" y="147"/>
                        <a:pt x="29" y="142"/>
                      </a:cubicBezTo>
                      <a:cubicBezTo>
                        <a:pt x="22" y="157"/>
                        <a:pt x="12" y="170"/>
                        <a:pt x="0" y="182"/>
                      </a:cubicBezTo>
                      <a:cubicBezTo>
                        <a:pt x="35" y="215"/>
                        <a:pt x="35" y="215"/>
                        <a:pt x="35" y="215"/>
                      </a:cubicBezTo>
                      <a:cubicBezTo>
                        <a:pt x="74" y="175"/>
                        <a:pt x="99" y="119"/>
                        <a:pt x="99" y="59"/>
                      </a:cubicBezTo>
                      <a:cubicBezTo>
                        <a:pt x="99" y="38"/>
                        <a:pt x="96" y="19"/>
                        <a:pt x="91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6350" cap="flat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cxnSp>
          <p:nvCxnSpPr>
            <p:cNvPr id="18" name="Straight Arrow Connector 17"/>
            <p:cNvCxnSpPr>
              <a:stCxn id="6" idx="2"/>
            </p:cNvCxnSpPr>
            <p:nvPr/>
          </p:nvCxnSpPr>
          <p:spPr>
            <a:xfrm>
              <a:off x="6941863" y="3046636"/>
              <a:ext cx="8184" cy="33975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308894" y="2934310"/>
            <a:ext cx="6072170" cy="2480304"/>
            <a:chOff x="-1112144" y="2934310"/>
            <a:chExt cx="8096226" cy="2480304"/>
          </a:xfrm>
        </p:grpSpPr>
        <p:grpSp>
          <p:nvGrpSpPr>
            <p:cNvPr id="20" name="Group 142"/>
            <p:cNvGrpSpPr>
              <a:grpSpLocks/>
            </p:cNvGrpSpPr>
            <p:nvPr/>
          </p:nvGrpSpPr>
          <p:grpSpPr bwMode="auto">
            <a:xfrm rot="12486547" flipH="1" flipV="1">
              <a:off x="3963679" y="3358654"/>
              <a:ext cx="1182352" cy="588105"/>
              <a:chOff x="4272" y="960"/>
              <a:chExt cx="1008" cy="564"/>
            </a:xfrm>
          </p:grpSpPr>
          <p:sp>
            <p:nvSpPr>
              <p:cNvPr id="21" name="Oval 83"/>
              <p:cNvSpPr>
                <a:spLocks noChangeAspect="1" noChangeArrowheads="1"/>
              </p:cNvSpPr>
              <p:nvPr/>
            </p:nvSpPr>
            <p:spPr bwMode="auto">
              <a:xfrm>
                <a:off x="4272" y="1079"/>
                <a:ext cx="1008" cy="399"/>
              </a:xfrm>
              <a:prstGeom prst="ellipse">
                <a:avLst/>
              </a:prstGeom>
              <a:solidFill>
                <a:srgbClr val="FFCC99"/>
              </a:solidFill>
              <a:ln w="635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en-US"/>
              </a:p>
            </p:txBody>
          </p:sp>
          <p:sp>
            <p:nvSpPr>
              <p:cNvPr id="22" name="Freeform 84"/>
              <p:cNvSpPr>
                <a:spLocks noChangeAspect="1"/>
              </p:cNvSpPr>
              <p:nvPr/>
            </p:nvSpPr>
            <p:spPr bwMode="auto">
              <a:xfrm>
                <a:off x="4272" y="960"/>
                <a:ext cx="1008" cy="357"/>
              </a:xfrm>
              <a:custGeom>
                <a:avLst/>
                <a:gdLst>
                  <a:gd name="T0" fmla="*/ 0 w 1151"/>
                  <a:gd name="T1" fmla="*/ 964 h 408"/>
                  <a:gd name="T2" fmla="*/ 1358 w 1151"/>
                  <a:gd name="T3" fmla="*/ 425 h 408"/>
                  <a:gd name="T4" fmla="*/ 2718 w 1151"/>
                  <a:gd name="T5" fmla="*/ 964 h 408"/>
                  <a:gd name="T6" fmla="*/ 2718 w 1151"/>
                  <a:gd name="T7" fmla="*/ 539 h 408"/>
                  <a:gd name="T8" fmla="*/ 1358 w 1151"/>
                  <a:gd name="T9" fmla="*/ 0 h 408"/>
                  <a:gd name="T10" fmla="*/ 0 w 1151"/>
                  <a:gd name="T11" fmla="*/ 539 h 408"/>
                  <a:gd name="T12" fmla="*/ 0 w 1151"/>
                  <a:gd name="T13" fmla="*/ 964 h 4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1"/>
                  <a:gd name="T22" fmla="*/ 0 h 408"/>
                  <a:gd name="T23" fmla="*/ 1151 w 1151"/>
                  <a:gd name="T24" fmla="*/ 408 h 4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1" h="408">
                    <a:moveTo>
                      <a:pt x="0" y="408"/>
                    </a:moveTo>
                    <a:cubicBezTo>
                      <a:pt x="0" y="282"/>
                      <a:pt x="258" y="180"/>
                      <a:pt x="575" y="180"/>
                    </a:cubicBezTo>
                    <a:cubicBezTo>
                      <a:pt x="893" y="180"/>
                      <a:pt x="1151" y="282"/>
                      <a:pt x="1151" y="408"/>
                    </a:cubicBezTo>
                    <a:cubicBezTo>
                      <a:pt x="1151" y="228"/>
                      <a:pt x="1151" y="228"/>
                      <a:pt x="1151" y="228"/>
                    </a:cubicBezTo>
                    <a:cubicBezTo>
                      <a:pt x="1151" y="102"/>
                      <a:pt x="893" y="0"/>
                      <a:pt x="575" y="0"/>
                    </a:cubicBezTo>
                    <a:cubicBezTo>
                      <a:pt x="258" y="0"/>
                      <a:pt x="0" y="102"/>
                      <a:pt x="0" y="228"/>
                    </a:cubicBezTo>
                    <a:lnTo>
                      <a:pt x="0" y="408"/>
                    </a:lnTo>
                    <a:close/>
                  </a:path>
                </a:pathLst>
              </a:custGeom>
              <a:solidFill>
                <a:srgbClr val="FFF5EE"/>
              </a:solidFill>
              <a:ln w="6350" cap="rnd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en-US"/>
              </a:p>
            </p:txBody>
          </p:sp>
          <p:sp>
            <p:nvSpPr>
              <p:cNvPr id="23" name="Oval 145"/>
              <p:cNvSpPr>
                <a:spLocks noChangeArrowheads="1"/>
              </p:cNvSpPr>
              <p:nvPr/>
            </p:nvSpPr>
            <p:spPr bwMode="auto">
              <a:xfrm>
                <a:off x="4512" y="1146"/>
                <a:ext cx="173" cy="62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333333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Oval 146"/>
              <p:cNvSpPr>
                <a:spLocks noChangeArrowheads="1"/>
              </p:cNvSpPr>
              <p:nvPr/>
            </p:nvSpPr>
            <p:spPr bwMode="auto">
              <a:xfrm>
                <a:off x="4864" y="1146"/>
                <a:ext cx="104" cy="38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333333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Oval 147"/>
              <p:cNvSpPr>
                <a:spLocks noChangeArrowheads="1"/>
              </p:cNvSpPr>
              <p:nvPr/>
            </p:nvSpPr>
            <p:spPr bwMode="auto">
              <a:xfrm>
                <a:off x="4704" y="1128"/>
                <a:ext cx="115" cy="41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333333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Oval 148"/>
              <p:cNvSpPr>
                <a:spLocks noChangeAspect="1" noChangeArrowheads="1"/>
              </p:cNvSpPr>
              <p:nvPr/>
            </p:nvSpPr>
            <p:spPr bwMode="auto">
              <a:xfrm>
                <a:off x="4398" y="1194"/>
                <a:ext cx="92" cy="34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333333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Oval 149"/>
              <p:cNvSpPr>
                <a:spLocks noChangeArrowheads="1"/>
              </p:cNvSpPr>
              <p:nvPr/>
            </p:nvSpPr>
            <p:spPr bwMode="auto">
              <a:xfrm>
                <a:off x="4819" y="1330"/>
                <a:ext cx="173" cy="62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333333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Oval 150"/>
              <p:cNvSpPr>
                <a:spLocks noChangeAspect="1" noChangeArrowheads="1"/>
              </p:cNvSpPr>
              <p:nvPr/>
            </p:nvSpPr>
            <p:spPr bwMode="auto">
              <a:xfrm>
                <a:off x="5098" y="1248"/>
                <a:ext cx="92" cy="34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333333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Oval 151"/>
              <p:cNvSpPr>
                <a:spLocks noChangeArrowheads="1"/>
              </p:cNvSpPr>
              <p:nvPr/>
            </p:nvSpPr>
            <p:spPr bwMode="auto">
              <a:xfrm>
                <a:off x="4560" y="1333"/>
                <a:ext cx="115" cy="41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333333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Freeform 85"/>
              <p:cNvSpPr>
                <a:spLocks noChangeAspect="1"/>
              </p:cNvSpPr>
              <p:nvPr/>
            </p:nvSpPr>
            <p:spPr bwMode="auto">
              <a:xfrm>
                <a:off x="4272" y="1167"/>
                <a:ext cx="1008" cy="357"/>
              </a:xfrm>
              <a:custGeom>
                <a:avLst/>
                <a:gdLst>
                  <a:gd name="T0" fmla="*/ 0 w 1151"/>
                  <a:gd name="T1" fmla="*/ 425 h 408"/>
                  <a:gd name="T2" fmla="*/ 1358 w 1151"/>
                  <a:gd name="T3" fmla="*/ 964 h 408"/>
                  <a:gd name="T4" fmla="*/ 2718 w 1151"/>
                  <a:gd name="T5" fmla="*/ 425 h 408"/>
                  <a:gd name="T6" fmla="*/ 2718 w 1151"/>
                  <a:gd name="T7" fmla="*/ 0 h 408"/>
                  <a:gd name="T8" fmla="*/ 1358 w 1151"/>
                  <a:gd name="T9" fmla="*/ 539 h 408"/>
                  <a:gd name="T10" fmla="*/ 0 w 1151"/>
                  <a:gd name="T11" fmla="*/ 0 h 408"/>
                  <a:gd name="T12" fmla="*/ 0 w 1151"/>
                  <a:gd name="T13" fmla="*/ 425 h 4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1"/>
                  <a:gd name="T22" fmla="*/ 0 h 408"/>
                  <a:gd name="T23" fmla="*/ 1151 w 1151"/>
                  <a:gd name="T24" fmla="*/ 408 h 4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1" h="408">
                    <a:moveTo>
                      <a:pt x="0" y="180"/>
                    </a:moveTo>
                    <a:cubicBezTo>
                      <a:pt x="0" y="306"/>
                      <a:pt x="258" y="408"/>
                      <a:pt x="575" y="408"/>
                    </a:cubicBezTo>
                    <a:cubicBezTo>
                      <a:pt x="893" y="408"/>
                      <a:pt x="1151" y="306"/>
                      <a:pt x="1151" y="180"/>
                    </a:cubicBezTo>
                    <a:cubicBezTo>
                      <a:pt x="1151" y="0"/>
                      <a:pt x="1151" y="0"/>
                      <a:pt x="1151" y="0"/>
                    </a:cubicBezTo>
                    <a:cubicBezTo>
                      <a:pt x="1151" y="126"/>
                      <a:pt x="893" y="228"/>
                      <a:pt x="575" y="228"/>
                    </a:cubicBezTo>
                    <a:cubicBezTo>
                      <a:pt x="258" y="228"/>
                      <a:pt x="0" y="126"/>
                      <a:pt x="0" y="0"/>
                    </a:cubicBezTo>
                    <a:lnTo>
                      <a:pt x="0" y="180"/>
                    </a:lnTo>
                    <a:close/>
                  </a:path>
                </a:pathLst>
              </a:custGeom>
              <a:solidFill>
                <a:srgbClr val="FFCC99">
                  <a:alpha val="50000"/>
                </a:srgbClr>
              </a:solidFill>
              <a:ln w="6350" cap="rnd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en-US"/>
              </a:p>
            </p:txBody>
          </p:sp>
          <p:sp>
            <p:nvSpPr>
              <p:cNvPr id="31" name="Oval 153"/>
              <p:cNvSpPr>
                <a:spLocks noChangeArrowheads="1"/>
              </p:cNvSpPr>
              <p:nvPr/>
            </p:nvSpPr>
            <p:spPr bwMode="auto">
              <a:xfrm>
                <a:off x="4963" y="1182"/>
                <a:ext cx="173" cy="62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333333"/>
                    </a:solidFill>
                    <a:prstDash val="sysDot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Oval 154"/>
              <p:cNvSpPr>
                <a:spLocks noChangeAspect="1" noChangeArrowheads="1"/>
              </p:cNvSpPr>
              <p:nvPr/>
            </p:nvSpPr>
            <p:spPr bwMode="auto">
              <a:xfrm>
                <a:off x="4848" y="1272"/>
                <a:ext cx="115" cy="41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333333"/>
                    </a:solidFill>
                    <a:prstDash val="sysDot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Oval 155"/>
              <p:cNvSpPr>
                <a:spLocks noChangeAspect="1" noChangeArrowheads="1"/>
              </p:cNvSpPr>
              <p:nvPr/>
            </p:nvSpPr>
            <p:spPr bwMode="auto">
              <a:xfrm>
                <a:off x="4704" y="1224"/>
                <a:ext cx="98" cy="35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333333"/>
                    </a:solidFill>
                    <a:prstDash val="sysDot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Oval 156"/>
              <p:cNvSpPr>
                <a:spLocks noChangeAspect="1" noChangeArrowheads="1"/>
              </p:cNvSpPr>
              <p:nvPr/>
            </p:nvSpPr>
            <p:spPr bwMode="auto">
              <a:xfrm>
                <a:off x="4416" y="1254"/>
                <a:ext cx="115" cy="41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333333"/>
                    </a:solidFill>
                    <a:prstDash val="sysDot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Oval 157"/>
              <p:cNvSpPr>
                <a:spLocks noChangeAspect="1" noChangeArrowheads="1"/>
              </p:cNvSpPr>
              <p:nvPr/>
            </p:nvSpPr>
            <p:spPr bwMode="auto">
              <a:xfrm>
                <a:off x="4583" y="1267"/>
                <a:ext cx="98" cy="35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333333"/>
                    </a:solidFill>
                    <a:prstDash val="sysDot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Oval 158"/>
              <p:cNvSpPr>
                <a:spLocks noChangeAspect="1" noChangeArrowheads="1"/>
              </p:cNvSpPr>
              <p:nvPr/>
            </p:nvSpPr>
            <p:spPr bwMode="auto">
              <a:xfrm>
                <a:off x="5021" y="1290"/>
                <a:ext cx="63" cy="22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333333"/>
                    </a:solidFill>
                    <a:prstDash val="sysDot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cxnSp>
          <p:nvCxnSpPr>
            <p:cNvPr id="37" name="Straight Arrow Connector 36"/>
            <p:cNvCxnSpPr/>
            <p:nvPr/>
          </p:nvCxnSpPr>
          <p:spPr>
            <a:xfrm flipH="1" flipV="1">
              <a:off x="5197252" y="3687363"/>
              <a:ext cx="1374794" cy="3269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>
              <a:off x="3278568" y="3648069"/>
              <a:ext cx="44832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2422840" y="3418124"/>
              <a:ext cx="8788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CHIKV</a:t>
              </a:r>
            </a:p>
            <a:p>
              <a:pPr algn="ctr"/>
              <a:r>
                <a:rPr lang="en-US" sz="1200" dirty="0"/>
                <a:t>VLP</a:t>
              </a: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0769" y="2934310"/>
              <a:ext cx="1641481" cy="1512000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955072" y="3205707"/>
              <a:ext cx="2029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Transfection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1112144" y="4491284"/>
              <a:ext cx="58087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The vaccine construct produces VLPs</a:t>
              </a:r>
            </a:p>
            <a:p>
              <a:pPr algn="ctr"/>
              <a:r>
                <a:rPr lang="en-US" dirty="0"/>
                <a:t>upon antigen expression</a:t>
              </a:r>
            </a:p>
            <a:p>
              <a:pPr algn="ctr"/>
              <a:r>
                <a:rPr lang="en-US" dirty="0"/>
                <a:t>2 in 1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130650" y="4092882"/>
            <a:ext cx="2397215" cy="1279191"/>
            <a:chOff x="6650198" y="4092880"/>
            <a:chExt cx="3196287" cy="1279191"/>
          </a:xfrm>
        </p:grpSpPr>
        <p:pic>
          <p:nvPicPr>
            <p:cNvPr id="4" name="Picture 3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0198" y="4617271"/>
              <a:ext cx="755999" cy="7548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323949" y="4805165"/>
              <a:ext cx="25225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ChAdOx1-CHIK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6977032" y="4092880"/>
              <a:ext cx="0" cy="3984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859865" y="1521131"/>
            <a:ext cx="6825795" cy="1525507"/>
            <a:chOff x="-377522" y="1521129"/>
            <a:chExt cx="9101067" cy="1525507"/>
          </a:xfrm>
        </p:grpSpPr>
        <p:sp>
          <p:nvSpPr>
            <p:cNvPr id="6" name="TextBox 5"/>
            <p:cNvSpPr txBox="1"/>
            <p:nvPr/>
          </p:nvSpPr>
          <p:spPr>
            <a:xfrm>
              <a:off x="5160177" y="2461860"/>
              <a:ext cx="356336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Consensus sequence</a:t>
              </a:r>
            </a:p>
            <a:p>
              <a:pPr algn="ctr"/>
              <a:r>
                <a:rPr lang="en-US" sz="1600" dirty="0"/>
                <a:t>Asian / W. African / ECSA</a:t>
              </a:r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-377522" y="1535898"/>
              <a:ext cx="1194408" cy="44304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nsP1</a:t>
              </a:r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848080" y="1535898"/>
              <a:ext cx="1194408" cy="44304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nsP2</a:t>
              </a:r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2073683" y="1521130"/>
              <a:ext cx="1194408" cy="44304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nsP3</a:t>
              </a: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3304019" y="1521130"/>
              <a:ext cx="1194408" cy="44304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nsP4</a:t>
              </a:r>
            </a:p>
          </p:txBody>
        </p:sp>
        <p:cxnSp>
          <p:nvCxnSpPr>
            <p:cNvPr id="75" name="Straight Connector 74"/>
            <p:cNvCxnSpPr/>
            <p:nvPr/>
          </p:nvCxnSpPr>
          <p:spPr>
            <a:xfrm flipV="1">
              <a:off x="4517482" y="1742654"/>
              <a:ext cx="428202" cy="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ounded Rectangle 75"/>
            <p:cNvSpPr/>
            <p:nvPr/>
          </p:nvSpPr>
          <p:spPr>
            <a:xfrm>
              <a:off x="4842074" y="1535897"/>
              <a:ext cx="1448328" cy="443047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Capsid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6319940" y="1521129"/>
              <a:ext cx="461994" cy="443047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E3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6829773" y="1521129"/>
              <a:ext cx="461994" cy="443047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E2</a:t>
              </a: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7339221" y="1521130"/>
              <a:ext cx="461994" cy="443047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6K</a:t>
              </a:r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7847513" y="1521129"/>
              <a:ext cx="461994" cy="443047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E1</a:t>
              </a: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5330598" y="1964176"/>
              <a:ext cx="0" cy="28059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8306853" y="1973610"/>
              <a:ext cx="0" cy="28059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5330598" y="2244774"/>
              <a:ext cx="2976255" cy="268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6981782" y="2271643"/>
              <a:ext cx="0" cy="28059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8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444" y="141664"/>
            <a:ext cx="1026842" cy="119469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787" y="119289"/>
            <a:ext cx="2219631" cy="919241"/>
          </a:xfrm>
          <a:prstGeom prst="rect">
            <a:avLst/>
          </a:prstGeom>
        </p:spPr>
      </p:pic>
      <p:sp>
        <p:nvSpPr>
          <p:cNvPr id="63" name="CuadroTexto 62"/>
          <p:cNvSpPr txBox="1"/>
          <p:nvPr/>
        </p:nvSpPr>
        <p:spPr>
          <a:xfrm>
            <a:off x="2267553" y="154101"/>
            <a:ext cx="5609416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Times New Roman"/>
              </a:rPr>
              <a:t>Producción de vacunas que generen</a:t>
            </a:r>
          </a:p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Times New Roman"/>
              </a:rPr>
              <a:t>tanto respuesta humoral como celular</a:t>
            </a:r>
            <a:endParaRPr lang="es-ES" sz="2400" b="1" dirty="0">
              <a:solidFill>
                <a:schemeClr val="bg1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0348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945" y="222111"/>
            <a:ext cx="7526706" cy="914400"/>
          </a:xfrm>
        </p:spPr>
        <p:txBody>
          <a:bodyPr>
            <a:noAutofit/>
          </a:bodyPr>
          <a:lstStyle/>
          <a:p>
            <a:r>
              <a:rPr lang="en-US" sz="2000" dirty="0" smtClean="0"/>
              <a:t>Modified </a:t>
            </a:r>
            <a:r>
              <a:rPr lang="en-US" sz="2000" dirty="0" err="1" smtClean="0"/>
              <a:t>Vaccinia</a:t>
            </a:r>
            <a:r>
              <a:rPr lang="en-US" sz="2000" dirty="0" smtClean="0"/>
              <a:t> </a:t>
            </a:r>
            <a:r>
              <a:rPr lang="en-US" sz="2000" dirty="0"/>
              <a:t>Ankara (MVA)</a:t>
            </a:r>
            <a:br>
              <a:rPr lang="en-US" sz="2000" dirty="0"/>
            </a:br>
            <a:r>
              <a:rPr lang="en-US" sz="2000" dirty="0"/>
              <a:t>can boost anti-Chikungunya responses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1365143" y="1540377"/>
            <a:ext cx="6879956" cy="1397429"/>
            <a:chOff x="296190" y="1540375"/>
            <a:chExt cx="9173275" cy="13974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636" y="2093422"/>
              <a:ext cx="947321" cy="840077"/>
            </a:xfrm>
            <a:prstGeom prst="rect">
              <a:avLst/>
            </a:prstGeom>
          </p:spPr>
        </p:pic>
        <p:grpSp>
          <p:nvGrpSpPr>
            <p:cNvPr id="4" name="Group 417"/>
            <p:cNvGrpSpPr>
              <a:grpSpLocks noChangeAspect="1"/>
            </p:cNvGrpSpPr>
            <p:nvPr/>
          </p:nvGrpSpPr>
          <p:grpSpPr bwMode="auto">
            <a:xfrm rot="19576947" flipH="1">
              <a:off x="721337" y="1677596"/>
              <a:ext cx="102992" cy="844023"/>
              <a:chOff x="2739" y="1001"/>
              <a:chExt cx="282" cy="2311"/>
            </a:xfrm>
          </p:grpSpPr>
          <p:sp>
            <p:nvSpPr>
              <p:cNvPr id="5" name="Freeform 72"/>
              <p:cNvSpPr>
                <a:spLocks noChangeAspect="1"/>
              </p:cNvSpPr>
              <p:nvPr/>
            </p:nvSpPr>
            <p:spPr bwMode="auto">
              <a:xfrm>
                <a:off x="2739" y="1484"/>
                <a:ext cx="282" cy="1266"/>
              </a:xfrm>
              <a:custGeom>
                <a:avLst/>
                <a:gdLst>
                  <a:gd name="T0" fmla="*/ 447675 w 176"/>
                  <a:gd name="T1" fmla="*/ 76417 h 789"/>
                  <a:gd name="T2" fmla="*/ 223838 w 176"/>
                  <a:gd name="T3" fmla="*/ 0 h 789"/>
                  <a:gd name="T4" fmla="*/ 0 w 176"/>
                  <a:gd name="T5" fmla="*/ 76417 h 789"/>
                  <a:gd name="T6" fmla="*/ 96657 w 176"/>
                  <a:gd name="T7" fmla="*/ 140098 h 789"/>
                  <a:gd name="T8" fmla="*/ 96657 w 176"/>
                  <a:gd name="T9" fmla="*/ 2004681 h 789"/>
                  <a:gd name="T10" fmla="*/ 218750 w 176"/>
                  <a:gd name="T11" fmla="*/ 2009775 h 789"/>
                  <a:gd name="T12" fmla="*/ 340844 w 176"/>
                  <a:gd name="T13" fmla="*/ 2004681 h 789"/>
                  <a:gd name="T14" fmla="*/ 340844 w 176"/>
                  <a:gd name="T15" fmla="*/ 142646 h 789"/>
                  <a:gd name="T16" fmla="*/ 447675 w 176"/>
                  <a:gd name="T17" fmla="*/ 76417 h 78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6"/>
                  <a:gd name="T28" fmla="*/ 0 h 789"/>
                  <a:gd name="T29" fmla="*/ 176 w 176"/>
                  <a:gd name="T30" fmla="*/ 789 h 78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6" h="789">
                    <a:moveTo>
                      <a:pt x="176" y="30"/>
                    </a:moveTo>
                    <a:cubicBezTo>
                      <a:pt x="176" y="13"/>
                      <a:pt x="137" y="0"/>
                      <a:pt x="88" y="0"/>
                    </a:cubicBezTo>
                    <a:cubicBezTo>
                      <a:pt x="39" y="0"/>
                      <a:pt x="0" y="13"/>
                      <a:pt x="0" y="30"/>
                    </a:cubicBezTo>
                    <a:cubicBezTo>
                      <a:pt x="0" y="40"/>
                      <a:pt x="15" y="49"/>
                      <a:pt x="38" y="55"/>
                    </a:cubicBezTo>
                    <a:cubicBezTo>
                      <a:pt x="38" y="787"/>
                      <a:pt x="38" y="787"/>
                      <a:pt x="38" y="787"/>
                    </a:cubicBezTo>
                    <a:cubicBezTo>
                      <a:pt x="38" y="788"/>
                      <a:pt x="59" y="789"/>
                      <a:pt x="86" y="789"/>
                    </a:cubicBezTo>
                    <a:cubicBezTo>
                      <a:pt x="112" y="789"/>
                      <a:pt x="134" y="788"/>
                      <a:pt x="134" y="787"/>
                    </a:cubicBezTo>
                    <a:cubicBezTo>
                      <a:pt x="134" y="56"/>
                      <a:pt x="134" y="56"/>
                      <a:pt x="134" y="56"/>
                    </a:cubicBezTo>
                    <a:cubicBezTo>
                      <a:pt x="159" y="50"/>
                      <a:pt x="176" y="41"/>
                      <a:pt x="176" y="30"/>
                    </a:cubicBezTo>
                  </a:path>
                </a:pathLst>
              </a:custGeom>
              <a:solidFill>
                <a:srgbClr val="FFF5EE"/>
              </a:solidFill>
              <a:ln w="6350" cap="rnd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" name="Group 9"/>
              <p:cNvGrpSpPr>
                <a:grpSpLocks noChangeAspect="1"/>
              </p:cNvGrpSpPr>
              <p:nvPr/>
            </p:nvGrpSpPr>
            <p:grpSpPr bwMode="auto">
              <a:xfrm>
                <a:off x="2856" y="2455"/>
                <a:ext cx="43" cy="289"/>
                <a:chOff x="2863" y="2344"/>
                <a:chExt cx="27" cy="180"/>
              </a:xfrm>
            </p:grpSpPr>
            <p:sp>
              <p:nvSpPr>
                <p:cNvPr id="70" name="Freeform 7"/>
                <p:cNvSpPr>
                  <a:spLocks noChangeAspect="1"/>
                </p:cNvSpPr>
                <p:nvPr/>
              </p:nvSpPr>
              <p:spPr bwMode="auto">
                <a:xfrm>
                  <a:off x="2863" y="2344"/>
                  <a:ext cx="27" cy="180"/>
                </a:xfrm>
                <a:custGeom>
                  <a:avLst/>
                  <a:gdLst>
                    <a:gd name="T0" fmla="*/ 13 w 441"/>
                    <a:gd name="T1" fmla="*/ 0 h 2917"/>
                    <a:gd name="T2" fmla="*/ 0 w 441"/>
                    <a:gd name="T3" fmla="*/ 1 h 2917"/>
                    <a:gd name="T4" fmla="*/ 0 w 441"/>
                    <a:gd name="T5" fmla="*/ 179 h 2917"/>
                    <a:gd name="T6" fmla="*/ 13 w 441"/>
                    <a:gd name="T7" fmla="*/ 180 h 2917"/>
                    <a:gd name="T8" fmla="*/ 27 w 441"/>
                    <a:gd name="T9" fmla="*/ 179 h 2917"/>
                    <a:gd name="T10" fmla="*/ 27 w 441"/>
                    <a:gd name="T11" fmla="*/ 1 h 2917"/>
                    <a:gd name="T12" fmla="*/ 13 w 441"/>
                    <a:gd name="T13" fmla="*/ 0 h 291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41"/>
                    <a:gd name="T22" fmla="*/ 0 h 2917"/>
                    <a:gd name="T23" fmla="*/ 441 w 441"/>
                    <a:gd name="T24" fmla="*/ 2917 h 291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41" h="2917">
                      <a:moveTo>
                        <a:pt x="212" y="0"/>
                      </a:moveTo>
                      <a:cubicBezTo>
                        <a:pt x="98" y="0"/>
                        <a:pt x="0" y="17"/>
                        <a:pt x="0" y="17"/>
                      </a:cubicBezTo>
                      <a:cubicBezTo>
                        <a:pt x="0" y="2901"/>
                        <a:pt x="0" y="2901"/>
                        <a:pt x="0" y="2901"/>
                      </a:cubicBezTo>
                      <a:cubicBezTo>
                        <a:pt x="0" y="2901"/>
                        <a:pt x="98" y="2917"/>
                        <a:pt x="212" y="2917"/>
                      </a:cubicBezTo>
                      <a:cubicBezTo>
                        <a:pt x="343" y="2917"/>
                        <a:pt x="441" y="2901"/>
                        <a:pt x="441" y="2901"/>
                      </a:cubicBezTo>
                      <a:cubicBezTo>
                        <a:pt x="441" y="17"/>
                        <a:pt x="441" y="17"/>
                        <a:pt x="441" y="17"/>
                      </a:cubicBezTo>
                      <a:cubicBezTo>
                        <a:pt x="441" y="17"/>
                        <a:pt x="343" y="0"/>
                        <a:pt x="212" y="0"/>
                      </a:cubicBezTo>
                    </a:path>
                  </a:pathLst>
                </a:custGeom>
                <a:solidFill>
                  <a:srgbClr val="FF6600"/>
                </a:solidFill>
                <a:ln w="635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Freeform 8"/>
                <p:cNvSpPr>
                  <a:spLocks noChangeAspect="1"/>
                </p:cNvSpPr>
                <p:nvPr/>
              </p:nvSpPr>
              <p:spPr bwMode="auto">
                <a:xfrm>
                  <a:off x="2863" y="2344"/>
                  <a:ext cx="27" cy="180"/>
                </a:xfrm>
                <a:custGeom>
                  <a:avLst/>
                  <a:gdLst>
                    <a:gd name="T0" fmla="*/ 13 w 27"/>
                    <a:gd name="T1" fmla="*/ 0 h 180"/>
                    <a:gd name="T2" fmla="*/ 0 w 27"/>
                    <a:gd name="T3" fmla="*/ 2 h 180"/>
                    <a:gd name="T4" fmla="*/ 0 w 27"/>
                    <a:gd name="T5" fmla="*/ 179 h 180"/>
                    <a:gd name="T6" fmla="*/ 13 w 27"/>
                    <a:gd name="T7" fmla="*/ 180 h 180"/>
                    <a:gd name="T8" fmla="*/ 27 w 27"/>
                    <a:gd name="T9" fmla="*/ 179 h 180"/>
                    <a:gd name="T10" fmla="*/ 27 w 27"/>
                    <a:gd name="T11" fmla="*/ 2 h 180"/>
                    <a:gd name="T12" fmla="*/ 13 w 27"/>
                    <a:gd name="T13" fmla="*/ 0 h 1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7"/>
                    <a:gd name="T22" fmla="*/ 0 h 180"/>
                    <a:gd name="T23" fmla="*/ 27 w 27"/>
                    <a:gd name="T24" fmla="*/ 180 h 18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7" h="180">
                      <a:moveTo>
                        <a:pt x="13" y="0"/>
                      </a:moveTo>
                      <a:cubicBezTo>
                        <a:pt x="6" y="0"/>
                        <a:pt x="0" y="2"/>
                        <a:pt x="0" y="2"/>
                      </a:cubicBezTo>
                      <a:cubicBezTo>
                        <a:pt x="0" y="179"/>
                        <a:pt x="0" y="179"/>
                        <a:pt x="0" y="179"/>
                      </a:cubicBezTo>
                      <a:cubicBezTo>
                        <a:pt x="0" y="179"/>
                        <a:pt x="6" y="180"/>
                        <a:pt x="13" y="180"/>
                      </a:cubicBezTo>
                      <a:cubicBezTo>
                        <a:pt x="21" y="180"/>
                        <a:pt x="27" y="179"/>
                        <a:pt x="27" y="179"/>
                      </a:cubicBezTo>
                      <a:cubicBezTo>
                        <a:pt x="27" y="2"/>
                        <a:pt x="27" y="2"/>
                        <a:pt x="27" y="2"/>
                      </a:cubicBezTo>
                      <a:cubicBezTo>
                        <a:pt x="27" y="2"/>
                        <a:pt x="21" y="0"/>
                        <a:pt x="13" y="0"/>
                      </a:cubicBezTo>
                    </a:path>
                  </a:pathLst>
                </a:custGeom>
                <a:noFill/>
                <a:ln w="6350" cap="rnd">
                  <a:solidFill>
                    <a:srgbClr val="FF66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" name="Group 12"/>
              <p:cNvGrpSpPr>
                <a:grpSpLocks noChangeAspect="1"/>
              </p:cNvGrpSpPr>
              <p:nvPr/>
            </p:nvGrpSpPr>
            <p:grpSpPr bwMode="auto">
              <a:xfrm>
                <a:off x="2856" y="2455"/>
                <a:ext cx="43" cy="5"/>
                <a:chOff x="2863" y="2344"/>
                <a:chExt cx="27" cy="3"/>
              </a:xfrm>
            </p:grpSpPr>
            <p:sp>
              <p:nvSpPr>
                <p:cNvPr id="68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2863" y="2344"/>
                  <a:ext cx="27" cy="3"/>
                </a:xfrm>
                <a:prstGeom prst="ellipse">
                  <a:avLst/>
                </a:prstGeom>
                <a:solidFill>
                  <a:srgbClr val="FF8432"/>
                </a:solidFill>
                <a:ln w="635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2863" y="2344"/>
                  <a:ext cx="27" cy="3"/>
                </a:xfrm>
                <a:prstGeom prst="ellipse">
                  <a:avLst/>
                </a:prstGeom>
                <a:noFill/>
                <a:ln w="6350" cap="rnd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" name="Oval 13"/>
              <p:cNvSpPr>
                <a:spLocks noChangeAspect="1" noChangeArrowheads="1"/>
              </p:cNvSpPr>
              <p:nvPr/>
            </p:nvSpPr>
            <p:spPr bwMode="auto">
              <a:xfrm>
                <a:off x="2856" y="2455"/>
                <a:ext cx="43" cy="5"/>
              </a:xfrm>
              <a:prstGeom prst="ellips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" name="Group 16"/>
              <p:cNvGrpSpPr>
                <a:grpSpLocks noChangeAspect="1"/>
              </p:cNvGrpSpPr>
              <p:nvPr/>
            </p:nvGrpSpPr>
            <p:grpSpPr bwMode="auto">
              <a:xfrm>
                <a:off x="2819" y="2739"/>
                <a:ext cx="115" cy="154"/>
                <a:chOff x="2840" y="2521"/>
                <a:chExt cx="72" cy="96"/>
              </a:xfrm>
            </p:grpSpPr>
            <p:sp>
              <p:nvSpPr>
                <p:cNvPr id="66" name="Freeform 14"/>
                <p:cNvSpPr>
                  <a:spLocks noChangeAspect="1"/>
                </p:cNvSpPr>
                <p:nvPr/>
              </p:nvSpPr>
              <p:spPr bwMode="auto">
                <a:xfrm>
                  <a:off x="2840" y="2521"/>
                  <a:ext cx="72" cy="96"/>
                </a:xfrm>
                <a:custGeom>
                  <a:avLst/>
                  <a:gdLst>
                    <a:gd name="T0" fmla="*/ 36 w 1175"/>
                    <a:gd name="T1" fmla="*/ 96 h 1558"/>
                    <a:gd name="T2" fmla="*/ 72 w 1175"/>
                    <a:gd name="T3" fmla="*/ 89 h 1558"/>
                    <a:gd name="T4" fmla="*/ 72 w 1175"/>
                    <a:gd name="T5" fmla="*/ 8 h 1558"/>
                    <a:gd name="T6" fmla="*/ 36 w 1175"/>
                    <a:gd name="T7" fmla="*/ 0 h 1558"/>
                    <a:gd name="T8" fmla="*/ 0 w 1175"/>
                    <a:gd name="T9" fmla="*/ 8 h 1558"/>
                    <a:gd name="T10" fmla="*/ 0 w 1175"/>
                    <a:gd name="T11" fmla="*/ 89 h 1558"/>
                    <a:gd name="T12" fmla="*/ 36 w 1175"/>
                    <a:gd name="T13" fmla="*/ 96 h 155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175"/>
                    <a:gd name="T22" fmla="*/ 0 h 1558"/>
                    <a:gd name="T23" fmla="*/ 1175 w 1175"/>
                    <a:gd name="T24" fmla="*/ 1558 h 155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175" h="1558">
                      <a:moveTo>
                        <a:pt x="587" y="1558"/>
                      </a:moveTo>
                      <a:cubicBezTo>
                        <a:pt x="914" y="1558"/>
                        <a:pt x="1175" y="1510"/>
                        <a:pt x="1175" y="1445"/>
                      </a:cubicBezTo>
                      <a:cubicBezTo>
                        <a:pt x="1175" y="130"/>
                        <a:pt x="1175" y="130"/>
                        <a:pt x="1175" y="130"/>
                      </a:cubicBezTo>
                      <a:cubicBezTo>
                        <a:pt x="1175" y="65"/>
                        <a:pt x="914" y="0"/>
                        <a:pt x="587" y="0"/>
                      </a:cubicBezTo>
                      <a:cubicBezTo>
                        <a:pt x="261" y="0"/>
                        <a:pt x="0" y="65"/>
                        <a:pt x="0" y="130"/>
                      </a:cubicBezTo>
                      <a:cubicBezTo>
                        <a:pt x="0" y="1445"/>
                        <a:pt x="0" y="1445"/>
                        <a:pt x="0" y="1445"/>
                      </a:cubicBezTo>
                      <a:cubicBezTo>
                        <a:pt x="0" y="1510"/>
                        <a:pt x="261" y="1558"/>
                        <a:pt x="587" y="1558"/>
                      </a:cubicBezTo>
                    </a:path>
                  </a:pathLst>
                </a:custGeom>
                <a:solidFill>
                  <a:srgbClr val="969696"/>
                </a:solidFill>
                <a:ln w="635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Freeform 15"/>
                <p:cNvSpPr>
                  <a:spLocks noChangeAspect="1"/>
                </p:cNvSpPr>
                <p:nvPr/>
              </p:nvSpPr>
              <p:spPr bwMode="auto">
                <a:xfrm>
                  <a:off x="2840" y="2521"/>
                  <a:ext cx="72" cy="96"/>
                </a:xfrm>
                <a:custGeom>
                  <a:avLst/>
                  <a:gdLst>
                    <a:gd name="T0" fmla="*/ 36 w 72"/>
                    <a:gd name="T1" fmla="*/ 96 h 96"/>
                    <a:gd name="T2" fmla="*/ 72 w 72"/>
                    <a:gd name="T3" fmla="*/ 89 h 96"/>
                    <a:gd name="T4" fmla="*/ 72 w 72"/>
                    <a:gd name="T5" fmla="*/ 8 h 96"/>
                    <a:gd name="T6" fmla="*/ 36 w 72"/>
                    <a:gd name="T7" fmla="*/ 0 h 96"/>
                    <a:gd name="T8" fmla="*/ 0 w 72"/>
                    <a:gd name="T9" fmla="*/ 8 h 96"/>
                    <a:gd name="T10" fmla="*/ 0 w 72"/>
                    <a:gd name="T11" fmla="*/ 89 h 96"/>
                    <a:gd name="T12" fmla="*/ 36 w 72"/>
                    <a:gd name="T13" fmla="*/ 96 h 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2"/>
                    <a:gd name="T22" fmla="*/ 0 h 96"/>
                    <a:gd name="T23" fmla="*/ 72 w 72"/>
                    <a:gd name="T24" fmla="*/ 96 h 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2" h="96">
                      <a:moveTo>
                        <a:pt x="36" y="96"/>
                      </a:moveTo>
                      <a:cubicBezTo>
                        <a:pt x="56" y="96"/>
                        <a:pt x="72" y="93"/>
                        <a:pt x="72" y="89"/>
                      </a:cubicBezTo>
                      <a:cubicBezTo>
                        <a:pt x="72" y="8"/>
                        <a:pt x="72" y="8"/>
                        <a:pt x="72" y="8"/>
                      </a:cubicBezTo>
                      <a:cubicBezTo>
                        <a:pt x="72" y="4"/>
                        <a:pt x="56" y="0"/>
                        <a:pt x="36" y="0"/>
                      </a:cubicBezTo>
                      <a:cubicBezTo>
                        <a:pt x="16" y="0"/>
                        <a:pt x="0" y="4"/>
                        <a:pt x="0" y="8"/>
                      </a:cubicBezTo>
                      <a:cubicBezTo>
                        <a:pt x="0" y="89"/>
                        <a:pt x="0" y="89"/>
                        <a:pt x="0" y="89"/>
                      </a:cubicBezTo>
                      <a:cubicBezTo>
                        <a:pt x="0" y="93"/>
                        <a:pt x="16" y="96"/>
                        <a:pt x="36" y="96"/>
                      </a:cubicBezTo>
                    </a:path>
                  </a:pathLst>
                </a:custGeom>
                <a:noFill/>
                <a:ln w="6350" cap="rnd">
                  <a:solidFill>
                    <a:srgbClr val="FF66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19"/>
              <p:cNvGrpSpPr>
                <a:grpSpLocks noChangeAspect="1"/>
              </p:cNvGrpSpPr>
              <p:nvPr/>
            </p:nvGrpSpPr>
            <p:grpSpPr bwMode="auto">
              <a:xfrm>
                <a:off x="2850" y="2739"/>
                <a:ext cx="56" cy="72"/>
                <a:chOff x="2859" y="2521"/>
                <a:chExt cx="35" cy="45"/>
              </a:xfrm>
            </p:grpSpPr>
            <p:sp>
              <p:nvSpPr>
                <p:cNvPr id="64" name="Freeform 17"/>
                <p:cNvSpPr>
                  <a:spLocks noChangeAspect="1"/>
                </p:cNvSpPr>
                <p:nvPr/>
              </p:nvSpPr>
              <p:spPr bwMode="auto">
                <a:xfrm>
                  <a:off x="2859" y="2521"/>
                  <a:ext cx="35" cy="45"/>
                </a:xfrm>
                <a:custGeom>
                  <a:avLst/>
                  <a:gdLst>
                    <a:gd name="T0" fmla="*/ 17 w 575"/>
                    <a:gd name="T1" fmla="*/ 45 h 733"/>
                    <a:gd name="T2" fmla="*/ 35 w 575"/>
                    <a:gd name="T3" fmla="*/ 40 h 733"/>
                    <a:gd name="T4" fmla="*/ 35 w 575"/>
                    <a:gd name="T5" fmla="*/ 6 h 733"/>
                    <a:gd name="T6" fmla="*/ 17 w 575"/>
                    <a:gd name="T7" fmla="*/ 0 h 733"/>
                    <a:gd name="T8" fmla="*/ 0 w 575"/>
                    <a:gd name="T9" fmla="*/ 6 h 733"/>
                    <a:gd name="T10" fmla="*/ 0 w 575"/>
                    <a:gd name="T11" fmla="*/ 40 h 733"/>
                    <a:gd name="T12" fmla="*/ 17 w 575"/>
                    <a:gd name="T13" fmla="*/ 45 h 7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75"/>
                    <a:gd name="T22" fmla="*/ 0 h 733"/>
                    <a:gd name="T23" fmla="*/ 575 w 575"/>
                    <a:gd name="T24" fmla="*/ 733 h 73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75" h="733">
                      <a:moveTo>
                        <a:pt x="279" y="733"/>
                      </a:moveTo>
                      <a:cubicBezTo>
                        <a:pt x="444" y="733"/>
                        <a:pt x="575" y="701"/>
                        <a:pt x="575" y="652"/>
                      </a:cubicBezTo>
                      <a:cubicBezTo>
                        <a:pt x="575" y="98"/>
                        <a:pt x="575" y="98"/>
                        <a:pt x="575" y="98"/>
                      </a:cubicBezTo>
                      <a:cubicBezTo>
                        <a:pt x="575" y="49"/>
                        <a:pt x="444" y="0"/>
                        <a:pt x="279" y="0"/>
                      </a:cubicBezTo>
                      <a:cubicBezTo>
                        <a:pt x="132" y="0"/>
                        <a:pt x="0" y="49"/>
                        <a:pt x="0" y="98"/>
                      </a:cubicBezTo>
                      <a:cubicBezTo>
                        <a:pt x="0" y="652"/>
                        <a:pt x="0" y="652"/>
                        <a:pt x="0" y="652"/>
                      </a:cubicBezTo>
                      <a:cubicBezTo>
                        <a:pt x="0" y="701"/>
                        <a:pt x="132" y="733"/>
                        <a:pt x="279" y="733"/>
                      </a:cubicBezTo>
                    </a:path>
                  </a:pathLst>
                </a:custGeom>
                <a:solidFill>
                  <a:srgbClr val="333333"/>
                </a:solidFill>
                <a:ln w="635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Freeform 18"/>
                <p:cNvSpPr>
                  <a:spLocks noChangeAspect="1"/>
                </p:cNvSpPr>
                <p:nvPr/>
              </p:nvSpPr>
              <p:spPr bwMode="auto">
                <a:xfrm>
                  <a:off x="2859" y="2521"/>
                  <a:ext cx="35" cy="45"/>
                </a:xfrm>
                <a:custGeom>
                  <a:avLst/>
                  <a:gdLst>
                    <a:gd name="T0" fmla="*/ 17 w 35"/>
                    <a:gd name="T1" fmla="*/ 45 h 45"/>
                    <a:gd name="T2" fmla="*/ 35 w 35"/>
                    <a:gd name="T3" fmla="*/ 40 h 45"/>
                    <a:gd name="T4" fmla="*/ 35 w 35"/>
                    <a:gd name="T5" fmla="*/ 6 h 45"/>
                    <a:gd name="T6" fmla="*/ 17 w 35"/>
                    <a:gd name="T7" fmla="*/ 0 h 45"/>
                    <a:gd name="T8" fmla="*/ 0 w 35"/>
                    <a:gd name="T9" fmla="*/ 6 h 45"/>
                    <a:gd name="T10" fmla="*/ 0 w 35"/>
                    <a:gd name="T11" fmla="*/ 40 h 45"/>
                    <a:gd name="T12" fmla="*/ 17 w 35"/>
                    <a:gd name="T13" fmla="*/ 45 h 4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"/>
                    <a:gd name="T22" fmla="*/ 0 h 45"/>
                    <a:gd name="T23" fmla="*/ 35 w 35"/>
                    <a:gd name="T24" fmla="*/ 45 h 4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" h="45">
                      <a:moveTo>
                        <a:pt x="17" y="45"/>
                      </a:moveTo>
                      <a:cubicBezTo>
                        <a:pt x="27" y="45"/>
                        <a:pt x="35" y="43"/>
                        <a:pt x="35" y="40"/>
                      </a:cubicBezTo>
                      <a:cubicBezTo>
                        <a:pt x="35" y="6"/>
                        <a:pt x="35" y="6"/>
                        <a:pt x="35" y="6"/>
                      </a:cubicBezTo>
                      <a:cubicBezTo>
                        <a:pt x="35" y="3"/>
                        <a:pt x="27" y="0"/>
                        <a:pt x="17" y="0"/>
                      </a:cubicBezTo>
                      <a:cubicBezTo>
                        <a:pt x="8" y="0"/>
                        <a:pt x="0" y="3"/>
                        <a:pt x="0" y="6"/>
                      </a:cubicBezTo>
                      <a:cubicBezTo>
                        <a:pt x="0" y="40"/>
                        <a:pt x="0" y="40"/>
                        <a:pt x="0" y="40"/>
                      </a:cubicBezTo>
                      <a:cubicBezTo>
                        <a:pt x="0" y="43"/>
                        <a:pt x="8" y="45"/>
                        <a:pt x="17" y="45"/>
                      </a:cubicBezTo>
                    </a:path>
                  </a:pathLst>
                </a:custGeom>
                <a:noFill/>
                <a:ln w="6350" cap="rnd">
                  <a:solidFill>
                    <a:srgbClr val="FF66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" name="Line 20"/>
              <p:cNvSpPr>
                <a:spLocks noChangeAspect="1" noChangeShapeType="1"/>
              </p:cNvSpPr>
              <p:nvPr/>
            </p:nvSpPr>
            <p:spPr bwMode="auto">
              <a:xfrm>
                <a:off x="2877" y="2811"/>
                <a:ext cx="0" cy="501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21"/>
              <p:cNvSpPr>
                <a:spLocks noChangeAspect="1" noChangeShapeType="1"/>
              </p:cNvSpPr>
              <p:nvPr/>
            </p:nvSpPr>
            <p:spPr bwMode="auto">
              <a:xfrm>
                <a:off x="2851" y="2648"/>
                <a:ext cx="7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22"/>
              <p:cNvSpPr>
                <a:spLocks noChangeAspect="1" noChangeShapeType="1"/>
              </p:cNvSpPr>
              <p:nvPr/>
            </p:nvSpPr>
            <p:spPr bwMode="auto">
              <a:xfrm>
                <a:off x="2870" y="2667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23"/>
              <p:cNvSpPr>
                <a:spLocks noChangeAspect="1" noChangeShapeType="1"/>
              </p:cNvSpPr>
              <p:nvPr/>
            </p:nvSpPr>
            <p:spPr bwMode="auto">
              <a:xfrm>
                <a:off x="2870" y="2686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4"/>
              <p:cNvSpPr>
                <a:spLocks noChangeAspect="1" noChangeShapeType="1"/>
              </p:cNvSpPr>
              <p:nvPr/>
            </p:nvSpPr>
            <p:spPr bwMode="auto">
              <a:xfrm>
                <a:off x="2870" y="2705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25"/>
              <p:cNvSpPr>
                <a:spLocks noChangeAspect="1" noChangeShapeType="1"/>
              </p:cNvSpPr>
              <p:nvPr/>
            </p:nvSpPr>
            <p:spPr bwMode="auto">
              <a:xfrm>
                <a:off x="2870" y="2725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26"/>
              <p:cNvSpPr>
                <a:spLocks noChangeAspect="1" noChangeShapeType="1"/>
              </p:cNvSpPr>
              <p:nvPr/>
            </p:nvSpPr>
            <p:spPr bwMode="auto">
              <a:xfrm>
                <a:off x="2850" y="2553"/>
                <a:ext cx="76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27"/>
              <p:cNvSpPr>
                <a:spLocks noChangeAspect="1" noChangeShapeType="1"/>
              </p:cNvSpPr>
              <p:nvPr/>
            </p:nvSpPr>
            <p:spPr bwMode="auto">
              <a:xfrm>
                <a:off x="2869" y="2572"/>
                <a:ext cx="5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28"/>
              <p:cNvSpPr>
                <a:spLocks noChangeAspect="1" noChangeShapeType="1"/>
              </p:cNvSpPr>
              <p:nvPr/>
            </p:nvSpPr>
            <p:spPr bwMode="auto">
              <a:xfrm>
                <a:off x="2869" y="2591"/>
                <a:ext cx="5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29"/>
              <p:cNvSpPr>
                <a:spLocks noChangeAspect="1" noChangeShapeType="1"/>
              </p:cNvSpPr>
              <p:nvPr/>
            </p:nvSpPr>
            <p:spPr bwMode="auto">
              <a:xfrm>
                <a:off x="2869" y="2611"/>
                <a:ext cx="5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30"/>
              <p:cNvSpPr>
                <a:spLocks noChangeAspect="1" noChangeShapeType="1"/>
              </p:cNvSpPr>
              <p:nvPr/>
            </p:nvSpPr>
            <p:spPr bwMode="auto">
              <a:xfrm>
                <a:off x="2869" y="2630"/>
                <a:ext cx="5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31"/>
              <p:cNvSpPr>
                <a:spLocks noChangeAspect="1" noChangeShapeType="1"/>
              </p:cNvSpPr>
              <p:nvPr/>
            </p:nvSpPr>
            <p:spPr bwMode="auto">
              <a:xfrm>
                <a:off x="2846" y="2458"/>
                <a:ext cx="79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32"/>
              <p:cNvSpPr>
                <a:spLocks noChangeAspect="1" noChangeShapeType="1"/>
              </p:cNvSpPr>
              <p:nvPr/>
            </p:nvSpPr>
            <p:spPr bwMode="auto">
              <a:xfrm>
                <a:off x="2867" y="2477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3"/>
              <p:cNvSpPr>
                <a:spLocks noChangeAspect="1" noChangeShapeType="1"/>
              </p:cNvSpPr>
              <p:nvPr/>
            </p:nvSpPr>
            <p:spPr bwMode="auto">
              <a:xfrm>
                <a:off x="2867" y="2497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34"/>
              <p:cNvSpPr>
                <a:spLocks noChangeAspect="1" noChangeShapeType="1"/>
              </p:cNvSpPr>
              <p:nvPr/>
            </p:nvSpPr>
            <p:spPr bwMode="auto">
              <a:xfrm>
                <a:off x="2867" y="2516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35"/>
              <p:cNvSpPr>
                <a:spLocks noChangeAspect="1" noChangeShapeType="1"/>
              </p:cNvSpPr>
              <p:nvPr/>
            </p:nvSpPr>
            <p:spPr bwMode="auto">
              <a:xfrm>
                <a:off x="2867" y="2535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6"/>
              <p:cNvSpPr>
                <a:spLocks noChangeAspect="1" noChangeShapeType="1"/>
              </p:cNvSpPr>
              <p:nvPr/>
            </p:nvSpPr>
            <p:spPr bwMode="auto">
              <a:xfrm>
                <a:off x="2846" y="2360"/>
                <a:ext cx="79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37"/>
              <p:cNvSpPr>
                <a:spLocks noChangeAspect="1" noChangeShapeType="1"/>
              </p:cNvSpPr>
              <p:nvPr/>
            </p:nvSpPr>
            <p:spPr bwMode="auto">
              <a:xfrm>
                <a:off x="2867" y="2381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38"/>
              <p:cNvSpPr>
                <a:spLocks noChangeAspect="1" noChangeShapeType="1"/>
              </p:cNvSpPr>
              <p:nvPr/>
            </p:nvSpPr>
            <p:spPr bwMode="auto">
              <a:xfrm>
                <a:off x="2867" y="2400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39"/>
              <p:cNvSpPr>
                <a:spLocks noChangeAspect="1" noChangeShapeType="1"/>
              </p:cNvSpPr>
              <p:nvPr/>
            </p:nvSpPr>
            <p:spPr bwMode="auto">
              <a:xfrm>
                <a:off x="2867" y="2420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40"/>
              <p:cNvSpPr>
                <a:spLocks noChangeAspect="1" noChangeShapeType="1"/>
              </p:cNvSpPr>
              <p:nvPr/>
            </p:nvSpPr>
            <p:spPr bwMode="auto">
              <a:xfrm>
                <a:off x="2867" y="2439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41"/>
              <p:cNvSpPr>
                <a:spLocks noChangeAspect="1" noChangeShapeType="1"/>
              </p:cNvSpPr>
              <p:nvPr/>
            </p:nvSpPr>
            <p:spPr bwMode="auto">
              <a:xfrm>
                <a:off x="2846" y="2266"/>
                <a:ext cx="7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42"/>
              <p:cNvSpPr>
                <a:spLocks noChangeAspect="1" noChangeShapeType="1"/>
              </p:cNvSpPr>
              <p:nvPr/>
            </p:nvSpPr>
            <p:spPr bwMode="auto">
              <a:xfrm>
                <a:off x="2866" y="2286"/>
                <a:ext cx="5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43"/>
              <p:cNvSpPr>
                <a:spLocks noChangeAspect="1" noChangeShapeType="1"/>
              </p:cNvSpPr>
              <p:nvPr/>
            </p:nvSpPr>
            <p:spPr bwMode="auto">
              <a:xfrm>
                <a:off x="2866" y="2306"/>
                <a:ext cx="5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44"/>
              <p:cNvSpPr>
                <a:spLocks noChangeAspect="1" noChangeShapeType="1"/>
              </p:cNvSpPr>
              <p:nvPr/>
            </p:nvSpPr>
            <p:spPr bwMode="auto">
              <a:xfrm>
                <a:off x="2866" y="2323"/>
                <a:ext cx="5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45"/>
              <p:cNvSpPr>
                <a:spLocks noChangeAspect="1" noChangeShapeType="1"/>
              </p:cNvSpPr>
              <p:nvPr/>
            </p:nvSpPr>
            <p:spPr bwMode="auto">
              <a:xfrm>
                <a:off x="2866" y="2344"/>
                <a:ext cx="5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46"/>
              <p:cNvSpPr>
                <a:spLocks noChangeAspect="1" noChangeShapeType="1"/>
              </p:cNvSpPr>
              <p:nvPr/>
            </p:nvSpPr>
            <p:spPr bwMode="auto">
              <a:xfrm>
                <a:off x="2846" y="2173"/>
                <a:ext cx="79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47"/>
              <p:cNvSpPr>
                <a:spLocks noChangeAspect="1" noChangeShapeType="1"/>
              </p:cNvSpPr>
              <p:nvPr/>
            </p:nvSpPr>
            <p:spPr bwMode="auto">
              <a:xfrm>
                <a:off x="2867" y="2192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48"/>
              <p:cNvSpPr>
                <a:spLocks noChangeAspect="1" noChangeShapeType="1"/>
              </p:cNvSpPr>
              <p:nvPr/>
            </p:nvSpPr>
            <p:spPr bwMode="auto">
              <a:xfrm>
                <a:off x="2867" y="2213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49"/>
              <p:cNvSpPr>
                <a:spLocks noChangeAspect="1" noChangeShapeType="1"/>
              </p:cNvSpPr>
              <p:nvPr/>
            </p:nvSpPr>
            <p:spPr bwMode="auto">
              <a:xfrm>
                <a:off x="2867" y="2230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50"/>
              <p:cNvSpPr>
                <a:spLocks noChangeAspect="1" noChangeShapeType="1"/>
              </p:cNvSpPr>
              <p:nvPr/>
            </p:nvSpPr>
            <p:spPr bwMode="auto">
              <a:xfrm>
                <a:off x="2867" y="2251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51"/>
              <p:cNvSpPr>
                <a:spLocks noChangeAspect="1" noChangeShapeType="1"/>
              </p:cNvSpPr>
              <p:nvPr/>
            </p:nvSpPr>
            <p:spPr bwMode="auto">
              <a:xfrm>
                <a:off x="2845" y="2078"/>
                <a:ext cx="7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Line 52"/>
              <p:cNvSpPr>
                <a:spLocks noChangeAspect="1" noChangeShapeType="1"/>
              </p:cNvSpPr>
              <p:nvPr/>
            </p:nvSpPr>
            <p:spPr bwMode="auto">
              <a:xfrm>
                <a:off x="2866" y="2097"/>
                <a:ext cx="5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53"/>
              <p:cNvSpPr>
                <a:spLocks noChangeAspect="1" noChangeShapeType="1"/>
              </p:cNvSpPr>
              <p:nvPr/>
            </p:nvSpPr>
            <p:spPr bwMode="auto">
              <a:xfrm>
                <a:off x="2866" y="2116"/>
                <a:ext cx="5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Line 54"/>
              <p:cNvSpPr>
                <a:spLocks noChangeAspect="1" noChangeShapeType="1"/>
              </p:cNvSpPr>
              <p:nvPr/>
            </p:nvSpPr>
            <p:spPr bwMode="auto">
              <a:xfrm>
                <a:off x="2866" y="2136"/>
                <a:ext cx="5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Line 55"/>
              <p:cNvSpPr>
                <a:spLocks noChangeAspect="1" noChangeShapeType="1"/>
              </p:cNvSpPr>
              <p:nvPr/>
            </p:nvSpPr>
            <p:spPr bwMode="auto">
              <a:xfrm>
                <a:off x="2866" y="2155"/>
                <a:ext cx="5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56"/>
              <p:cNvSpPr>
                <a:spLocks noChangeAspect="1" noChangeShapeType="1"/>
              </p:cNvSpPr>
              <p:nvPr/>
            </p:nvSpPr>
            <p:spPr bwMode="auto">
              <a:xfrm>
                <a:off x="2845" y="1983"/>
                <a:ext cx="7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57"/>
              <p:cNvSpPr>
                <a:spLocks noChangeAspect="1" noChangeShapeType="1"/>
              </p:cNvSpPr>
              <p:nvPr/>
            </p:nvSpPr>
            <p:spPr bwMode="auto">
              <a:xfrm>
                <a:off x="2864" y="2002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58"/>
              <p:cNvSpPr>
                <a:spLocks noChangeAspect="1" noChangeShapeType="1"/>
              </p:cNvSpPr>
              <p:nvPr/>
            </p:nvSpPr>
            <p:spPr bwMode="auto">
              <a:xfrm>
                <a:off x="2864" y="2022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59"/>
              <p:cNvSpPr>
                <a:spLocks noChangeAspect="1" noChangeShapeType="1"/>
              </p:cNvSpPr>
              <p:nvPr/>
            </p:nvSpPr>
            <p:spPr bwMode="auto">
              <a:xfrm>
                <a:off x="2864" y="2041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60"/>
              <p:cNvSpPr>
                <a:spLocks noChangeAspect="1" noChangeShapeType="1"/>
              </p:cNvSpPr>
              <p:nvPr/>
            </p:nvSpPr>
            <p:spPr bwMode="auto">
              <a:xfrm>
                <a:off x="2864" y="2060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Line 61"/>
              <p:cNvSpPr>
                <a:spLocks noChangeAspect="1" noChangeShapeType="1"/>
              </p:cNvSpPr>
              <p:nvPr/>
            </p:nvSpPr>
            <p:spPr bwMode="auto">
              <a:xfrm>
                <a:off x="2845" y="1887"/>
                <a:ext cx="7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62"/>
              <p:cNvSpPr>
                <a:spLocks noChangeAspect="1" noChangeShapeType="1"/>
              </p:cNvSpPr>
              <p:nvPr/>
            </p:nvSpPr>
            <p:spPr bwMode="auto">
              <a:xfrm>
                <a:off x="2864" y="1906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Line 63"/>
              <p:cNvSpPr>
                <a:spLocks noChangeAspect="1" noChangeShapeType="1"/>
              </p:cNvSpPr>
              <p:nvPr/>
            </p:nvSpPr>
            <p:spPr bwMode="auto">
              <a:xfrm>
                <a:off x="2864" y="1925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Line 64"/>
              <p:cNvSpPr>
                <a:spLocks noChangeAspect="1" noChangeShapeType="1"/>
              </p:cNvSpPr>
              <p:nvPr/>
            </p:nvSpPr>
            <p:spPr bwMode="auto">
              <a:xfrm>
                <a:off x="2864" y="1945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Line 65"/>
              <p:cNvSpPr>
                <a:spLocks noChangeAspect="1" noChangeShapeType="1"/>
              </p:cNvSpPr>
              <p:nvPr/>
            </p:nvSpPr>
            <p:spPr bwMode="auto">
              <a:xfrm>
                <a:off x="2864" y="1964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Line 66"/>
              <p:cNvSpPr>
                <a:spLocks noChangeAspect="1" noChangeShapeType="1"/>
              </p:cNvSpPr>
              <p:nvPr/>
            </p:nvSpPr>
            <p:spPr bwMode="auto">
              <a:xfrm>
                <a:off x="2843" y="1792"/>
                <a:ext cx="7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Line 67"/>
              <p:cNvSpPr>
                <a:spLocks noChangeAspect="1" noChangeShapeType="1"/>
              </p:cNvSpPr>
              <p:nvPr/>
            </p:nvSpPr>
            <p:spPr bwMode="auto">
              <a:xfrm>
                <a:off x="2862" y="1811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68"/>
              <p:cNvSpPr>
                <a:spLocks noChangeAspect="1" noChangeShapeType="1"/>
              </p:cNvSpPr>
              <p:nvPr/>
            </p:nvSpPr>
            <p:spPr bwMode="auto">
              <a:xfrm>
                <a:off x="2862" y="1831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69"/>
              <p:cNvSpPr>
                <a:spLocks noChangeAspect="1" noChangeShapeType="1"/>
              </p:cNvSpPr>
              <p:nvPr/>
            </p:nvSpPr>
            <p:spPr bwMode="auto">
              <a:xfrm>
                <a:off x="2862" y="1850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70"/>
              <p:cNvSpPr>
                <a:spLocks noChangeAspect="1" noChangeShapeType="1"/>
              </p:cNvSpPr>
              <p:nvPr/>
            </p:nvSpPr>
            <p:spPr bwMode="auto">
              <a:xfrm>
                <a:off x="2862" y="1869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71"/>
              <p:cNvSpPr>
                <a:spLocks noChangeAspect="1"/>
              </p:cNvSpPr>
              <p:nvPr/>
            </p:nvSpPr>
            <p:spPr bwMode="auto">
              <a:xfrm>
                <a:off x="2774" y="1001"/>
                <a:ext cx="205" cy="1449"/>
              </a:xfrm>
              <a:custGeom>
                <a:avLst/>
                <a:gdLst>
                  <a:gd name="T0" fmla="*/ 325438 w 128"/>
                  <a:gd name="T1" fmla="*/ 76421 h 903"/>
                  <a:gd name="T2" fmla="*/ 162719 w 128"/>
                  <a:gd name="T3" fmla="*/ 0 h 903"/>
                  <a:gd name="T4" fmla="*/ 0 w 128"/>
                  <a:gd name="T5" fmla="*/ 76421 h 903"/>
                  <a:gd name="T6" fmla="*/ 132209 w 128"/>
                  <a:gd name="T7" fmla="*/ 150296 h 903"/>
                  <a:gd name="T8" fmla="*/ 132209 w 128"/>
                  <a:gd name="T9" fmla="*/ 2300287 h 903"/>
                  <a:gd name="T10" fmla="*/ 162719 w 128"/>
                  <a:gd name="T11" fmla="*/ 2300287 h 903"/>
                  <a:gd name="T12" fmla="*/ 195771 w 128"/>
                  <a:gd name="T13" fmla="*/ 2300287 h 903"/>
                  <a:gd name="T14" fmla="*/ 195771 w 128"/>
                  <a:gd name="T15" fmla="*/ 150296 h 903"/>
                  <a:gd name="T16" fmla="*/ 325438 w 128"/>
                  <a:gd name="T17" fmla="*/ 76421 h 90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8"/>
                  <a:gd name="T28" fmla="*/ 0 h 903"/>
                  <a:gd name="T29" fmla="*/ 128 w 128"/>
                  <a:gd name="T30" fmla="*/ 903 h 90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8" h="903">
                    <a:moveTo>
                      <a:pt x="128" y="30"/>
                    </a:moveTo>
                    <a:cubicBezTo>
                      <a:pt x="128" y="13"/>
                      <a:pt x="100" y="0"/>
                      <a:pt x="64" y="0"/>
                    </a:cubicBezTo>
                    <a:cubicBezTo>
                      <a:pt x="29" y="0"/>
                      <a:pt x="0" y="13"/>
                      <a:pt x="0" y="30"/>
                    </a:cubicBezTo>
                    <a:cubicBezTo>
                      <a:pt x="0" y="45"/>
                      <a:pt x="22" y="57"/>
                      <a:pt x="52" y="59"/>
                    </a:cubicBezTo>
                    <a:cubicBezTo>
                      <a:pt x="52" y="903"/>
                      <a:pt x="52" y="903"/>
                      <a:pt x="52" y="903"/>
                    </a:cubicBezTo>
                    <a:cubicBezTo>
                      <a:pt x="52" y="903"/>
                      <a:pt x="57" y="903"/>
                      <a:pt x="64" y="903"/>
                    </a:cubicBezTo>
                    <a:cubicBezTo>
                      <a:pt x="71" y="903"/>
                      <a:pt x="77" y="903"/>
                      <a:pt x="77" y="903"/>
                    </a:cubicBezTo>
                    <a:cubicBezTo>
                      <a:pt x="77" y="59"/>
                      <a:pt x="77" y="59"/>
                      <a:pt x="77" y="59"/>
                    </a:cubicBezTo>
                    <a:cubicBezTo>
                      <a:pt x="106" y="57"/>
                      <a:pt x="128" y="45"/>
                      <a:pt x="128" y="30"/>
                    </a:cubicBezTo>
                  </a:path>
                </a:pathLst>
              </a:custGeom>
              <a:solidFill>
                <a:srgbClr val="FFF5EE"/>
              </a:solidFill>
              <a:ln w="6350" cap="rnd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Oval 62"/>
              <p:cNvSpPr>
                <a:spLocks noChangeAspect="1" noChangeArrowheads="1"/>
              </p:cNvSpPr>
              <p:nvPr/>
            </p:nvSpPr>
            <p:spPr bwMode="auto">
              <a:xfrm>
                <a:off x="2830" y="1516"/>
                <a:ext cx="90" cy="40"/>
              </a:xfrm>
              <a:prstGeom prst="ellips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72" name="Straight Arrow Connector 71"/>
            <p:cNvCxnSpPr/>
            <p:nvPr/>
          </p:nvCxnSpPr>
          <p:spPr>
            <a:xfrm>
              <a:off x="1976879" y="2319848"/>
              <a:ext cx="2520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2763757" y="1934491"/>
              <a:ext cx="1431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 weeks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81863" y="1540375"/>
              <a:ext cx="10585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000090"/>
                  </a:solidFill>
                </a:rPr>
                <a:t>ChAdOx1</a:t>
              </a:r>
            </a:p>
            <a:p>
              <a:pPr algn="ctr"/>
              <a:r>
                <a:rPr lang="en-US" sz="1000" dirty="0" err="1">
                  <a:solidFill>
                    <a:srgbClr val="000090"/>
                  </a:solidFill>
                </a:rPr>
                <a:t>Chik</a:t>
              </a:r>
              <a:endParaRPr lang="en-US" sz="1000" dirty="0">
                <a:solidFill>
                  <a:srgbClr val="000090"/>
                </a:solidFill>
              </a:endParaRPr>
            </a:p>
          </p:txBody>
        </p:sp>
        <p:grpSp>
          <p:nvGrpSpPr>
            <p:cNvPr id="81" name="Group 417"/>
            <p:cNvGrpSpPr>
              <a:grpSpLocks noChangeAspect="1"/>
            </p:cNvGrpSpPr>
            <p:nvPr/>
          </p:nvGrpSpPr>
          <p:grpSpPr bwMode="auto">
            <a:xfrm rot="19576947" flipH="1">
              <a:off x="4853735" y="1864904"/>
              <a:ext cx="102992" cy="844023"/>
              <a:chOff x="2739" y="1001"/>
              <a:chExt cx="282" cy="2311"/>
            </a:xfrm>
          </p:grpSpPr>
          <p:sp>
            <p:nvSpPr>
              <p:cNvPr id="82" name="Freeform 72"/>
              <p:cNvSpPr>
                <a:spLocks noChangeAspect="1"/>
              </p:cNvSpPr>
              <p:nvPr/>
            </p:nvSpPr>
            <p:spPr bwMode="auto">
              <a:xfrm>
                <a:off x="2739" y="1484"/>
                <a:ext cx="282" cy="1266"/>
              </a:xfrm>
              <a:custGeom>
                <a:avLst/>
                <a:gdLst>
                  <a:gd name="T0" fmla="*/ 447675 w 176"/>
                  <a:gd name="T1" fmla="*/ 76417 h 789"/>
                  <a:gd name="T2" fmla="*/ 223838 w 176"/>
                  <a:gd name="T3" fmla="*/ 0 h 789"/>
                  <a:gd name="T4" fmla="*/ 0 w 176"/>
                  <a:gd name="T5" fmla="*/ 76417 h 789"/>
                  <a:gd name="T6" fmla="*/ 96657 w 176"/>
                  <a:gd name="T7" fmla="*/ 140098 h 789"/>
                  <a:gd name="T8" fmla="*/ 96657 w 176"/>
                  <a:gd name="T9" fmla="*/ 2004681 h 789"/>
                  <a:gd name="T10" fmla="*/ 218750 w 176"/>
                  <a:gd name="T11" fmla="*/ 2009775 h 789"/>
                  <a:gd name="T12" fmla="*/ 340844 w 176"/>
                  <a:gd name="T13" fmla="*/ 2004681 h 789"/>
                  <a:gd name="T14" fmla="*/ 340844 w 176"/>
                  <a:gd name="T15" fmla="*/ 142646 h 789"/>
                  <a:gd name="T16" fmla="*/ 447675 w 176"/>
                  <a:gd name="T17" fmla="*/ 76417 h 78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6"/>
                  <a:gd name="T28" fmla="*/ 0 h 789"/>
                  <a:gd name="T29" fmla="*/ 176 w 176"/>
                  <a:gd name="T30" fmla="*/ 789 h 78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6" h="789">
                    <a:moveTo>
                      <a:pt x="176" y="30"/>
                    </a:moveTo>
                    <a:cubicBezTo>
                      <a:pt x="176" y="13"/>
                      <a:pt x="137" y="0"/>
                      <a:pt x="88" y="0"/>
                    </a:cubicBezTo>
                    <a:cubicBezTo>
                      <a:pt x="39" y="0"/>
                      <a:pt x="0" y="13"/>
                      <a:pt x="0" y="30"/>
                    </a:cubicBezTo>
                    <a:cubicBezTo>
                      <a:pt x="0" y="40"/>
                      <a:pt x="15" y="49"/>
                      <a:pt x="38" y="55"/>
                    </a:cubicBezTo>
                    <a:cubicBezTo>
                      <a:pt x="38" y="787"/>
                      <a:pt x="38" y="787"/>
                      <a:pt x="38" y="787"/>
                    </a:cubicBezTo>
                    <a:cubicBezTo>
                      <a:pt x="38" y="788"/>
                      <a:pt x="59" y="789"/>
                      <a:pt x="86" y="789"/>
                    </a:cubicBezTo>
                    <a:cubicBezTo>
                      <a:pt x="112" y="789"/>
                      <a:pt x="134" y="788"/>
                      <a:pt x="134" y="787"/>
                    </a:cubicBezTo>
                    <a:cubicBezTo>
                      <a:pt x="134" y="56"/>
                      <a:pt x="134" y="56"/>
                      <a:pt x="134" y="56"/>
                    </a:cubicBezTo>
                    <a:cubicBezTo>
                      <a:pt x="159" y="50"/>
                      <a:pt x="176" y="41"/>
                      <a:pt x="176" y="30"/>
                    </a:cubicBezTo>
                  </a:path>
                </a:pathLst>
              </a:custGeom>
              <a:solidFill>
                <a:srgbClr val="FFF5EE"/>
              </a:solidFill>
              <a:ln w="6350" cap="rnd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3" name="Group 9"/>
              <p:cNvGrpSpPr>
                <a:grpSpLocks noChangeAspect="1"/>
              </p:cNvGrpSpPr>
              <p:nvPr/>
            </p:nvGrpSpPr>
            <p:grpSpPr bwMode="auto">
              <a:xfrm>
                <a:off x="2856" y="2455"/>
                <a:ext cx="43" cy="289"/>
                <a:chOff x="2863" y="2344"/>
                <a:chExt cx="27" cy="180"/>
              </a:xfrm>
            </p:grpSpPr>
            <p:sp>
              <p:nvSpPr>
                <p:cNvPr id="147" name="Freeform 7"/>
                <p:cNvSpPr>
                  <a:spLocks noChangeAspect="1"/>
                </p:cNvSpPr>
                <p:nvPr/>
              </p:nvSpPr>
              <p:spPr bwMode="auto">
                <a:xfrm>
                  <a:off x="2863" y="2344"/>
                  <a:ext cx="27" cy="180"/>
                </a:xfrm>
                <a:custGeom>
                  <a:avLst/>
                  <a:gdLst>
                    <a:gd name="T0" fmla="*/ 13 w 441"/>
                    <a:gd name="T1" fmla="*/ 0 h 2917"/>
                    <a:gd name="T2" fmla="*/ 0 w 441"/>
                    <a:gd name="T3" fmla="*/ 1 h 2917"/>
                    <a:gd name="T4" fmla="*/ 0 w 441"/>
                    <a:gd name="T5" fmla="*/ 179 h 2917"/>
                    <a:gd name="T6" fmla="*/ 13 w 441"/>
                    <a:gd name="T7" fmla="*/ 180 h 2917"/>
                    <a:gd name="T8" fmla="*/ 27 w 441"/>
                    <a:gd name="T9" fmla="*/ 179 h 2917"/>
                    <a:gd name="T10" fmla="*/ 27 w 441"/>
                    <a:gd name="T11" fmla="*/ 1 h 2917"/>
                    <a:gd name="T12" fmla="*/ 13 w 441"/>
                    <a:gd name="T13" fmla="*/ 0 h 291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41"/>
                    <a:gd name="T22" fmla="*/ 0 h 2917"/>
                    <a:gd name="T23" fmla="*/ 441 w 441"/>
                    <a:gd name="T24" fmla="*/ 2917 h 291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41" h="2917">
                      <a:moveTo>
                        <a:pt x="212" y="0"/>
                      </a:moveTo>
                      <a:cubicBezTo>
                        <a:pt x="98" y="0"/>
                        <a:pt x="0" y="17"/>
                        <a:pt x="0" y="17"/>
                      </a:cubicBezTo>
                      <a:cubicBezTo>
                        <a:pt x="0" y="2901"/>
                        <a:pt x="0" y="2901"/>
                        <a:pt x="0" y="2901"/>
                      </a:cubicBezTo>
                      <a:cubicBezTo>
                        <a:pt x="0" y="2901"/>
                        <a:pt x="98" y="2917"/>
                        <a:pt x="212" y="2917"/>
                      </a:cubicBezTo>
                      <a:cubicBezTo>
                        <a:pt x="343" y="2917"/>
                        <a:pt x="441" y="2901"/>
                        <a:pt x="441" y="2901"/>
                      </a:cubicBezTo>
                      <a:cubicBezTo>
                        <a:pt x="441" y="17"/>
                        <a:pt x="441" y="17"/>
                        <a:pt x="441" y="17"/>
                      </a:cubicBezTo>
                      <a:cubicBezTo>
                        <a:pt x="441" y="17"/>
                        <a:pt x="343" y="0"/>
                        <a:pt x="212" y="0"/>
                      </a:cubicBezTo>
                    </a:path>
                  </a:pathLst>
                </a:custGeom>
                <a:solidFill>
                  <a:srgbClr val="FF6600"/>
                </a:solidFill>
                <a:ln w="635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" name="Freeform 8"/>
                <p:cNvSpPr>
                  <a:spLocks noChangeAspect="1"/>
                </p:cNvSpPr>
                <p:nvPr/>
              </p:nvSpPr>
              <p:spPr bwMode="auto">
                <a:xfrm>
                  <a:off x="2863" y="2344"/>
                  <a:ext cx="27" cy="180"/>
                </a:xfrm>
                <a:custGeom>
                  <a:avLst/>
                  <a:gdLst>
                    <a:gd name="T0" fmla="*/ 13 w 27"/>
                    <a:gd name="T1" fmla="*/ 0 h 180"/>
                    <a:gd name="T2" fmla="*/ 0 w 27"/>
                    <a:gd name="T3" fmla="*/ 2 h 180"/>
                    <a:gd name="T4" fmla="*/ 0 w 27"/>
                    <a:gd name="T5" fmla="*/ 179 h 180"/>
                    <a:gd name="T6" fmla="*/ 13 w 27"/>
                    <a:gd name="T7" fmla="*/ 180 h 180"/>
                    <a:gd name="T8" fmla="*/ 27 w 27"/>
                    <a:gd name="T9" fmla="*/ 179 h 180"/>
                    <a:gd name="T10" fmla="*/ 27 w 27"/>
                    <a:gd name="T11" fmla="*/ 2 h 180"/>
                    <a:gd name="T12" fmla="*/ 13 w 27"/>
                    <a:gd name="T13" fmla="*/ 0 h 1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7"/>
                    <a:gd name="T22" fmla="*/ 0 h 180"/>
                    <a:gd name="T23" fmla="*/ 27 w 27"/>
                    <a:gd name="T24" fmla="*/ 180 h 18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7" h="180">
                      <a:moveTo>
                        <a:pt x="13" y="0"/>
                      </a:moveTo>
                      <a:cubicBezTo>
                        <a:pt x="6" y="0"/>
                        <a:pt x="0" y="2"/>
                        <a:pt x="0" y="2"/>
                      </a:cubicBezTo>
                      <a:cubicBezTo>
                        <a:pt x="0" y="179"/>
                        <a:pt x="0" y="179"/>
                        <a:pt x="0" y="179"/>
                      </a:cubicBezTo>
                      <a:cubicBezTo>
                        <a:pt x="0" y="179"/>
                        <a:pt x="6" y="180"/>
                        <a:pt x="13" y="180"/>
                      </a:cubicBezTo>
                      <a:cubicBezTo>
                        <a:pt x="21" y="180"/>
                        <a:pt x="27" y="179"/>
                        <a:pt x="27" y="179"/>
                      </a:cubicBezTo>
                      <a:cubicBezTo>
                        <a:pt x="27" y="2"/>
                        <a:pt x="27" y="2"/>
                        <a:pt x="27" y="2"/>
                      </a:cubicBezTo>
                      <a:cubicBezTo>
                        <a:pt x="27" y="2"/>
                        <a:pt x="21" y="0"/>
                        <a:pt x="13" y="0"/>
                      </a:cubicBezTo>
                    </a:path>
                  </a:pathLst>
                </a:custGeom>
                <a:noFill/>
                <a:ln w="6350" cap="rnd">
                  <a:solidFill>
                    <a:srgbClr val="FF66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4" name="Group 12"/>
              <p:cNvGrpSpPr>
                <a:grpSpLocks noChangeAspect="1"/>
              </p:cNvGrpSpPr>
              <p:nvPr/>
            </p:nvGrpSpPr>
            <p:grpSpPr bwMode="auto">
              <a:xfrm>
                <a:off x="2856" y="2455"/>
                <a:ext cx="43" cy="5"/>
                <a:chOff x="2863" y="2344"/>
                <a:chExt cx="27" cy="3"/>
              </a:xfrm>
            </p:grpSpPr>
            <p:sp>
              <p:nvSpPr>
                <p:cNvPr id="145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2863" y="2344"/>
                  <a:ext cx="27" cy="3"/>
                </a:xfrm>
                <a:prstGeom prst="ellipse">
                  <a:avLst/>
                </a:prstGeom>
                <a:solidFill>
                  <a:srgbClr val="FF8432"/>
                </a:solidFill>
                <a:ln w="635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2863" y="2344"/>
                  <a:ext cx="27" cy="3"/>
                </a:xfrm>
                <a:prstGeom prst="ellipse">
                  <a:avLst/>
                </a:prstGeom>
                <a:noFill/>
                <a:ln w="6350" cap="rnd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5" name="Oval 13"/>
              <p:cNvSpPr>
                <a:spLocks noChangeAspect="1" noChangeArrowheads="1"/>
              </p:cNvSpPr>
              <p:nvPr/>
            </p:nvSpPr>
            <p:spPr bwMode="auto">
              <a:xfrm>
                <a:off x="2856" y="2455"/>
                <a:ext cx="43" cy="5"/>
              </a:xfrm>
              <a:prstGeom prst="ellips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6" name="Group 16"/>
              <p:cNvGrpSpPr>
                <a:grpSpLocks noChangeAspect="1"/>
              </p:cNvGrpSpPr>
              <p:nvPr/>
            </p:nvGrpSpPr>
            <p:grpSpPr bwMode="auto">
              <a:xfrm>
                <a:off x="2819" y="2739"/>
                <a:ext cx="115" cy="154"/>
                <a:chOff x="2840" y="2521"/>
                <a:chExt cx="72" cy="96"/>
              </a:xfrm>
            </p:grpSpPr>
            <p:sp>
              <p:nvSpPr>
                <p:cNvPr id="143" name="Freeform 14"/>
                <p:cNvSpPr>
                  <a:spLocks noChangeAspect="1"/>
                </p:cNvSpPr>
                <p:nvPr/>
              </p:nvSpPr>
              <p:spPr bwMode="auto">
                <a:xfrm>
                  <a:off x="2840" y="2521"/>
                  <a:ext cx="72" cy="96"/>
                </a:xfrm>
                <a:custGeom>
                  <a:avLst/>
                  <a:gdLst>
                    <a:gd name="T0" fmla="*/ 36 w 1175"/>
                    <a:gd name="T1" fmla="*/ 96 h 1558"/>
                    <a:gd name="T2" fmla="*/ 72 w 1175"/>
                    <a:gd name="T3" fmla="*/ 89 h 1558"/>
                    <a:gd name="T4" fmla="*/ 72 w 1175"/>
                    <a:gd name="T5" fmla="*/ 8 h 1558"/>
                    <a:gd name="T6" fmla="*/ 36 w 1175"/>
                    <a:gd name="T7" fmla="*/ 0 h 1558"/>
                    <a:gd name="T8" fmla="*/ 0 w 1175"/>
                    <a:gd name="T9" fmla="*/ 8 h 1558"/>
                    <a:gd name="T10" fmla="*/ 0 w 1175"/>
                    <a:gd name="T11" fmla="*/ 89 h 1558"/>
                    <a:gd name="T12" fmla="*/ 36 w 1175"/>
                    <a:gd name="T13" fmla="*/ 96 h 155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175"/>
                    <a:gd name="T22" fmla="*/ 0 h 1558"/>
                    <a:gd name="T23" fmla="*/ 1175 w 1175"/>
                    <a:gd name="T24" fmla="*/ 1558 h 155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175" h="1558">
                      <a:moveTo>
                        <a:pt x="587" y="1558"/>
                      </a:moveTo>
                      <a:cubicBezTo>
                        <a:pt x="914" y="1558"/>
                        <a:pt x="1175" y="1510"/>
                        <a:pt x="1175" y="1445"/>
                      </a:cubicBezTo>
                      <a:cubicBezTo>
                        <a:pt x="1175" y="130"/>
                        <a:pt x="1175" y="130"/>
                        <a:pt x="1175" y="130"/>
                      </a:cubicBezTo>
                      <a:cubicBezTo>
                        <a:pt x="1175" y="65"/>
                        <a:pt x="914" y="0"/>
                        <a:pt x="587" y="0"/>
                      </a:cubicBezTo>
                      <a:cubicBezTo>
                        <a:pt x="261" y="0"/>
                        <a:pt x="0" y="65"/>
                        <a:pt x="0" y="130"/>
                      </a:cubicBezTo>
                      <a:cubicBezTo>
                        <a:pt x="0" y="1445"/>
                        <a:pt x="0" y="1445"/>
                        <a:pt x="0" y="1445"/>
                      </a:cubicBezTo>
                      <a:cubicBezTo>
                        <a:pt x="0" y="1510"/>
                        <a:pt x="261" y="1558"/>
                        <a:pt x="587" y="1558"/>
                      </a:cubicBezTo>
                    </a:path>
                  </a:pathLst>
                </a:custGeom>
                <a:solidFill>
                  <a:srgbClr val="969696"/>
                </a:solidFill>
                <a:ln w="635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" name="Freeform 15"/>
                <p:cNvSpPr>
                  <a:spLocks noChangeAspect="1"/>
                </p:cNvSpPr>
                <p:nvPr/>
              </p:nvSpPr>
              <p:spPr bwMode="auto">
                <a:xfrm>
                  <a:off x="2840" y="2521"/>
                  <a:ext cx="72" cy="96"/>
                </a:xfrm>
                <a:custGeom>
                  <a:avLst/>
                  <a:gdLst>
                    <a:gd name="T0" fmla="*/ 36 w 72"/>
                    <a:gd name="T1" fmla="*/ 96 h 96"/>
                    <a:gd name="T2" fmla="*/ 72 w 72"/>
                    <a:gd name="T3" fmla="*/ 89 h 96"/>
                    <a:gd name="T4" fmla="*/ 72 w 72"/>
                    <a:gd name="T5" fmla="*/ 8 h 96"/>
                    <a:gd name="T6" fmla="*/ 36 w 72"/>
                    <a:gd name="T7" fmla="*/ 0 h 96"/>
                    <a:gd name="T8" fmla="*/ 0 w 72"/>
                    <a:gd name="T9" fmla="*/ 8 h 96"/>
                    <a:gd name="T10" fmla="*/ 0 w 72"/>
                    <a:gd name="T11" fmla="*/ 89 h 96"/>
                    <a:gd name="T12" fmla="*/ 36 w 72"/>
                    <a:gd name="T13" fmla="*/ 96 h 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2"/>
                    <a:gd name="T22" fmla="*/ 0 h 96"/>
                    <a:gd name="T23" fmla="*/ 72 w 72"/>
                    <a:gd name="T24" fmla="*/ 96 h 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2" h="96">
                      <a:moveTo>
                        <a:pt x="36" y="96"/>
                      </a:moveTo>
                      <a:cubicBezTo>
                        <a:pt x="56" y="96"/>
                        <a:pt x="72" y="93"/>
                        <a:pt x="72" y="89"/>
                      </a:cubicBezTo>
                      <a:cubicBezTo>
                        <a:pt x="72" y="8"/>
                        <a:pt x="72" y="8"/>
                        <a:pt x="72" y="8"/>
                      </a:cubicBezTo>
                      <a:cubicBezTo>
                        <a:pt x="72" y="4"/>
                        <a:pt x="56" y="0"/>
                        <a:pt x="36" y="0"/>
                      </a:cubicBezTo>
                      <a:cubicBezTo>
                        <a:pt x="16" y="0"/>
                        <a:pt x="0" y="4"/>
                        <a:pt x="0" y="8"/>
                      </a:cubicBezTo>
                      <a:cubicBezTo>
                        <a:pt x="0" y="89"/>
                        <a:pt x="0" y="89"/>
                        <a:pt x="0" y="89"/>
                      </a:cubicBezTo>
                      <a:cubicBezTo>
                        <a:pt x="0" y="93"/>
                        <a:pt x="16" y="96"/>
                        <a:pt x="36" y="96"/>
                      </a:cubicBezTo>
                    </a:path>
                  </a:pathLst>
                </a:custGeom>
                <a:noFill/>
                <a:ln w="6350" cap="rnd">
                  <a:solidFill>
                    <a:srgbClr val="FF66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7" name="Group 19"/>
              <p:cNvGrpSpPr>
                <a:grpSpLocks noChangeAspect="1"/>
              </p:cNvGrpSpPr>
              <p:nvPr/>
            </p:nvGrpSpPr>
            <p:grpSpPr bwMode="auto">
              <a:xfrm>
                <a:off x="2850" y="2739"/>
                <a:ext cx="56" cy="72"/>
                <a:chOff x="2859" y="2521"/>
                <a:chExt cx="35" cy="45"/>
              </a:xfrm>
            </p:grpSpPr>
            <p:sp>
              <p:nvSpPr>
                <p:cNvPr id="141" name="Freeform 17"/>
                <p:cNvSpPr>
                  <a:spLocks noChangeAspect="1"/>
                </p:cNvSpPr>
                <p:nvPr/>
              </p:nvSpPr>
              <p:spPr bwMode="auto">
                <a:xfrm>
                  <a:off x="2859" y="2521"/>
                  <a:ext cx="35" cy="45"/>
                </a:xfrm>
                <a:custGeom>
                  <a:avLst/>
                  <a:gdLst>
                    <a:gd name="T0" fmla="*/ 17 w 575"/>
                    <a:gd name="T1" fmla="*/ 45 h 733"/>
                    <a:gd name="T2" fmla="*/ 35 w 575"/>
                    <a:gd name="T3" fmla="*/ 40 h 733"/>
                    <a:gd name="T4" fmla="*/ 35 w 575"/>
                    <a:gd name="T5" fmla="*/ 6 h 733"/>
                    <a:gd name="T6" fmla="*/ 17 w 575"/>
                    <a:gd name="T7" fmla="*/ 0 h 733"/>
                    <a:gd name="T8" fmla="*/ 0 w 575"/>
                    <a:gd name="T9" fmla="*/ 6 h 733"/>
                    <a:gd name="T10" fmla="*/ 0 w 575"/>
                    <a:gd name="T11" fmla="*/ 40 h 733"/>
                    <a:gd name="T12" fmla="*/ 17 w 575"/>
                    <a:gd name="T13" fmla="*/ 45 h 7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75"/>
                    <a:gd name="T22" fmla="*/ 0 h 733"/>
                    <a:gd name="T23" fmla="*/ 575 w 575"/>
                    <a:gd name="T24" fmla="*/ 733 h 73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75" h="733">
                      <a:moveTo>
                        <a:pt x="279" y="733"/>
                      </a:moveTo>
                      <a:cubicBezTo>
                        <a:pt x="444" y="733"/>
                        <a:pt x="575" y="701"/>
                        <a:pt x="575" y="652"/>
                      </a:cubicBezTo>
                      <a:cubicBezTo>
                        <a:pt x="575" y="98"/>
                        <a:pt x="575" y="98"/>
                        <a:pt x="575" y="98"/>
                      </a:cubicBezTo>
                      <a:cubicBezTo>
                        <a:pt x="575" y="49"/>
                        <a:pt x="444" y="0"/>
                        <a:pt x="279" y="0"/>
                      </a:cubicBezTo>
                      <a:cubicBezTo>
                        <a:pt x="132" y="0"/>
                        <a:pt x="0" y="49"/>
                        <a:pt x="0" y="98"/>
                      </a:cubicBezTo>
                      <a:cubicBezTo>
                        <a:pt x="0" y="652"/>
                        <a:pt x="0" y="652"/>
                        <a:pt x="0" y="652"/>
                      </a:cubicBezTo>
                      <a:cubicBezTo>
                        <a:pt x="0" y="701"/>
                        <a:pt x="132" y="733"/>
                        <a:pt x="279" y="733"/>
                      </a:cubicBezTo>
                    </a:path>
                  </a:pathLst>
                </a:custGeom>
                <a:solidFill>
                  <a:srgbClr val="333333"/>
                </a:solidFill>
                <a:ln w="635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" name="Freeform 18"/>
                <p:cNvSpPr>
                  <a:spLocks noChangeAspect="1"/>
                </p:cNvSpPr>
                <p:nvPr/>
              </p:nvSpPr>
              <p:spPr bwMode="auto">
                <a:xfrm>
                  <a:off x="2859" y="2521"/>
                  <a:ext cx="35" cy="45"/>
                </a:xfrm>
                <a:custGeom>
                  <a:avLst/>
                  <a:gdLst>
                    <a:gd name="T0" fmla="*/ 17 w 35"/>
                    <a:gd name="T1" fmla="*/ 45 h 45"/>
                    <a:gd name="T2" fmla="*/ 35 w 35"/>
                    <a:gd name="T3" fmla="*/ 40 h 45"/>
                    <a:gd name="T4" fmla="*/ 35 w 35"/>
                    <a:gd name="T5" fmla="*/ 6 h 45"/>
                    <a:gd name="T6" fmla="*/ 17 w 35"/>
                    <a:gd name="T7" fmla="*/ 0 h 45"/>
                    <a:gd name="T8" fmla="*/ 0 w 35"/>
                    <a:gd name="T9" fmla="*/ 6 h 45"/>
                    <a:gd name="T10" fmla="*/ 0 w 35"/>
                    <a:gd name="T11" fmla="*/ 40 h 45"/>
                    <a:gd name="T12" fmla="*/ 17 w 35"/>
                    <a:gd name="T13" fmla="*/ 45 h 4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"/>
                    <a:gd name="T22" fmla="*/ 0 h 45"/>
                    <a:gd name="T23" fmla="*/ 35 w 35"/>
                    <a:gd name="T24" fmla="*/ 45 h 4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" h="45">
                      <a:moveTo>
                        <a:pt x="17" y="45"/>
                      </a:moveTo>
                      <a:cubicBezTo>
                        <a:pt x="27" y="45"/>
                        <a:pt x="35" y="43"/>
                        <a:pt x="35" y="40"/>
                      </a:cubicBezTo>
                      <a:cubicBezTo>
                        <a:pt x="35" y="6"/>
                        <a:pt x="35" y="6"/>
                        <a:pt x="35" y="6"/>
                      </a:cubicBezTo>
                      <a:cubicBezTo>
                        <a:pt x="35" y="3"/>
                        <a:pt x="27" y="0"/>
                        <a:pt x="17" y="0"/>
                      </a:cubicBezTo>
                      <a:cubicBezTo>
                        <a:pt x="8" y="0"/>
                        <a:pt x="0" y="3"/>
                        <a:pt x="0" y="6"/>
                      </a:cubicBezTo>
                      <a:cubicBezTo>
                        <a:pt x="0" y="40"/>
                        <a:pt x="0" y="40"/>
                        <a:pt x="0" y="40"/>
                      </a:cubicBezTo>
                      <a:cubicBezTo>
                        <a:pt x="0" y="43"/>
                        <a:pt x="8" y="45"/>
                        <a:pt x="17" y="45"/>
                      </a:cubicBezTo>
                    </a:path>
                  </a:pathLst>
                </a:custGeom>
                <a:noFill/>
                <a:ln w="6350" cap="rnd">
                  <a:solidFill>
                    <a:srgbClr val="FF66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8" name="Line 20"/>
              <p:cNvSpPr>
                <a:spLocks noChangeAspect="1" noChangeShapeType="1"/>
              </p:cNvSpPr>
              <p:nvPr/>
            </p:nvSpPr>
            <p:spPr bwMode="auto">
              <a:xfrm>
                <a:off x="2877" y="2811"/>
                <a:ext cx="0" cy="501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Line 21"/>
              <p:cNvSpPr>
                <a:spLocks noChangeAspect="1" noChangeShapeType="1"/>
              </p:cNvSpPr>
              <p:nvPr/>
            </p:nvSpPr>
            <p:spPr bwMode="auto">
              <a:xfrm>
                <a:off x="2851" y="2648"/>
                <a:ext cx="7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Line 22"/>
              <p:cNvSpPr>
                <a:spLocks noChangeAspect="1" noChangeShapeType="1"/>
              </p:cNvSpPr>
              <p:nvPr/>
            </p:nvSpPr>
            <p:spPr bwMode="auto">
              <a:xfrm>
                <a:off x="2870" y="2667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23"/>
              <p:cNvSpPr>
                <a:spLocks noChangeAspect="1" noChangeShapeType="1"/>
              </p:cNvSpPr>
              <p:nvPr/>
            </p:nvSpPr>
            <p:spPr bwMode="auto">
              <a:xfrm>
                <a:off x="2870" y="2686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Line 24"/>
              <p:cNvSpPr>
                <a:spLocks noChangeAspect="1" noChangeShapeType="1"/>
              </p:cNvSpPr>
              <p:nvPr/>
            </p:nvSpPr>
            <p:spPr bwMode="auto">
              <a:xfrm>
                <a:off x="2870" y="2705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Line 25"/>
              <p:cNvSpPr>
                <a:spLocks noChangeAspect="1" noChangeShapeType="1"/>
              </p:cNvSpPr>
              <p:nvPr/>
            </p:nvSpPr>
            <p:spPr bwMode="auto">
              <a:xfrm>
                <a:off x="2870" y="2725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Line 26"/>
              <p:cNvSpPr>
                <a:spLocks noChangeAspect="1" noChangeShapeType="1"/>
              </p:cNvSpPr>
              <p:nvPr/>
            </p:nvSpPr>
            <p:spPr bwMode="auto">
              <a:xfrm>
                <a:off x="2850" y="2553"/>
                <a:ext cx="76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Line 27"/>
              <p:cNvSpPr>
                <a:spLocks noChangeAspect="1" noChangeShapeType="1"/>
              </p:cNvSpPr>
              <p:nvPr/>
            </p:nvSpPr>
            <p:spPr bwMode="auto">
              <a:xfrm>
                <a:off x="2869" y="2572"/>
                <a:ext cx="5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Line 28"/>
              <p:cNvSpPr>
                <a:spLocks noChangeAspect="1" noChangeShapeType="1"/>
              </p:cNvSpPr>
              <p:nvPr/>
            </p:nvSpPr>
            <p:spPr bwMode="auto">
              <a:xfrm>
                <a:off x="2869" y="2591"/>
                <a:ext cx="5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Line 29"/>
              <p:cNvSpPr>
                <a:spLocks noChangeAspect="1" noChangeShapeType="1"/>
              </p:cNvSpPr>
              <p:nvPr/>
            </p:nvSpPr>
            <p:spPr bwMode="auto">
              <a:xfrm>
                <a:off x="2869" y="2611"/>
                <a:ext cx="5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Line 30"/>
              <p:cNvSpPr>
                <a:spLocks noChangeAspect="1" noChangeShapeType="1"/>
              </p:cNvSpPr>
              <p:nvPr/>
            </p:nvSpPr>
            <p:spPr bwMode="auto">
              <a:xfrm>
                <a:off x="2869" y="2630"/>
                <a:ext cx="5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Line 31"/>
              <p:cNvSpPr>
                <a:spLocks noChangeAspect="1" noChangeShapeType="1"/>
              </p:cNvSpPr>
              <p:nvPr/>
            </p:nvSpPr>
            <p:spPr bwMode="auto">
              <a:xfrm>
                <a:off x="2846" y="2458"/>
                <a:ext cx="79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Line 32"/>
              <p:cNvSpPr>
                <a:spLocks noChangeAspect="1" noChangeShapeType="1"/>
              </p:cNvSpPr>
              <p:nvPr/>
            </p:nvSpPr>
            <p:spPr bwMode="auto">
              <a:xfrm>
                <a:off x="2867" y="2477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Line 33"/>
              <p:cNvSpPr>
                <a:spLocks noChangeAspect="1" noChangeShapeType="1"/>
              </p:cNvSpPr>
              <p:nvPr/>
            </p:nvSpPr>
            <p:spPr bwMode="auto">
              <a:xfrm>
                <a:off x="2867" y="2497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Line 34"/>
              <p:cNvSpPr>
                <a:spLocks noChangeAspect="1" noChangeShapeType="1"/>
              </p:cNvSpPr>
              <p:nvPr/>
            </p:nvSpPr>
            <p:spPr bwMode="auto">
              <a:xfrm>
                <a:off x="2867" y="2516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Line 35"/>
              <p:cNvSpPr>
                <a:spLocks noChangeAspect="1" noChangeShapeType="1"/>
              </p:cNvSpPr>
              <p:nvPr/>
            </p:nvSpPr>
            <p:spPr bwMode="auto">
              <a:xfrm>
                <a:off x="2867" y="2535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Line 36"/>
              <p:cNvSpPr>
                <a:spLocks noChangeAspect="1" noChangeShapeType="1"/>
              </p:cNvSpPr>
              <p:nvPr/>
            </p:nvSpPr>
            <p:spPr bwMode="auto">
              <a:xfrm>
                <a:off x="2846" y="2360"/>
                <a:ext cx="79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Line 37"/>
              <p:cNvSpPr>
                <a:spLocks noChangeAspect="1" noChangeShapeType="1"/>
              </p:cNvSpPr>
              <p:nvPr/>
            </p:nvSpPr>
            <p:spPr bwMode="auto">
              <a:xfrm>
                <a:off x="2867" y="2381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Line 38"/>
              <p:cNvSpPr>
                <a:spLocks noChangeAspect="1" noChangeShapeType="1"/>
              </p:cNvSpPr>
              <p:nvPr/>
            </p:nvSpPr>
            <p:spPr bwMode="auto">
              <a:xfrm>
                <a:off x="2867" y="2400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Line 39"/>
              <p:cNvSpPr>
                <a:spLocks noChangeAspect="1" noChangeShapeType="1"/>
              </p:cNvSpPr>
              <p:nvPr/>
            </p:nvSpPr>
            <p:spPr bwMode="auto">
              <a:xfrm>
                <a:off x="2867" y="2420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Line 40"/>
              <p:cNvSpPr>
                <a:spLocks noChangeAspect="1" noChangeShapeType="1"/>
              </p:cNvSpPr>
              <p:nvPr/>
            </p:nvSpPr>
            <p:spPr bwMode="auto">
              <a:xfrm>
                <a:off x="2867" y="2439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Line 41"/>
              <p:cNvSpPr>
                <a:spLocks noChangeAspect="1" noChangeShapeType="1"/>
              </p:cNvSpPr>
              <p:nvPr/>
            </p:nvSpPr>
            <p:spPr bwMode="auto">
              <a:xfrm>
                <a:off x="2846" y="2266"/>
                <a:ext cx="7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Line 42"/>
              <p:cNvSpPr>
                <a:spLocks noChangeAspect="1" noChangeShapeType="1"/>
              </p:cNvSpPr>
              <p:nvPr/>
            </p:nvSpPr>
            <p:spPr bwMode="auto">
              <a:xfrm>
                <a:off x="2866" y="2286"/>
                <a:ext cx="5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Line 43"/>
              <p:cNvSpPr>
                <a:spLocks noChangeAspect="1" noChangeShapeType="1"/>
              </p:cNvSpPr>
              <p:nvPr/>
            </p:nvSpPr>
            <p:spPr bwMode="auto">
              <a:xfrm>
                <a:off x="2866" y="2306"/>
                <a:ext cx="5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Line 44"/>
              <p:cNvSpPr>
                <a:spLocks noChangeAspect="1" noChangeShapeType="1"/>
              </p:cNvSpPr>
              <p:nvPr/>
            </p:nvSpPr>
            <p:spPr bwMode="auto">
              <a:xfrm>
                <a:off x="2866" y="2323"/>
                <a:ext cx="5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Line 45"/>
              <p:cNvSpPr>
                <a:spLocks noChangeAspect="1" noChangeShapeType="1"/>
              </p:cNvSpPr>
              <p:nvPr/>
            </p:nvSpPr>
            <p:spPr bwMode="auto">
              <a:xfrm>
                <a:off x="2866" y="2344"/>
                <a:ext cx="5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Line 46"/>
              <p:cNvSpPr>
                <a:spLocks noChangeAspect="1" noChangeShapeType="1"/>
              </p:cNvSpPr>
              <p:nvPr/>
            </p:nvSpPr>
            <p:spPr bwMode="auto">
              <a:xfrm>
                <a:off x="2846" y="2173"/>
                <a:ext cx="79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Line 47"/>
              <p:cNvSpPr>
                <a:spLocks noChangeAspect="1" noChangeShapeType="1"/>
              </p:cNvSpPr>
              <p:nvPr/>
            </p:nvSpPr>
            <p:spPr bwMode="auto">
              <a:xfrm>
                <a:off x="2867" y="2192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Line 48"/>
              <p:cNvSpPr>
                <a:spLocks noChangeAspect="1" noChangeShapeType="1"/>
              </p:cNvSpPr>
              <p:nvPr/>
            </p:nvSpPr>
            <p:spPr bwMode="auto">
              <a:xfrm>
                <a:off x="2867" y="2213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Line 49"/>
              <p:cNvSpPr>
                <a:spLocks noChangeAspect="1" noChangeShapeType="1"/>
              </p:cNvSpPr>
              <p:nvPr/>
            </p:nvSpPr>
            <p:spPr bwMode="auto">
              <a:xfrm>
                <a:off x="2867" y="2230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Line 50"/>
              <p:cNvSpPr>
                <a:spLocks noChangeAspect="1" noChangeShapeType="1"/>
              </p:cNvSpPr>
              <p:nvPr/>
            </p:nvSpPr>
            <p:spPr bwMode="auto">
              <a:xfrm>
                <a:off x="2867" y="2251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Line 51"/>
              <p:cNvSpPr>
                <a:spLocks noChangeAspect="1" noChangeShapeType="1"/>
              </p:cNvSpPr>
              <p:nvPr/>
            </p:nvSpPr>
            <p:spPr bwMode="auto">
              <a:xfrm>
                <a:off x="2845" y="2078"/>
                <a:ext cx="7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Line 52"/>
              <p:cNvSpPr>
                <a:spLocks noChangeAspect="1" noChangeShapeType="1"/>
              </p:cNvSpPr>
              <p:nvPr/>
            </p:nvSpPr>
            <p:spPr bwMode="auto">
              <a:xfrm>
                <a:off x="2866" y="2097"/>
                <a:ext cx="5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Line 53"/>
              <p:cNvSpPr>
                <a:spLocks noChangeAspect="1" noChangeShapeType="1"/>
              </p:cNvSpPr>
              <p:nvPr/>
            </p:nvSpPr>
            <p:spPr bwMode="auto">
              <a:xfrm>
                <a:off x="2866" y="2116"/>
                <a:ext cx="5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Line 54"/>
              <p:cNvSpPr>
                <a:spLocks noChangeAspect="1" noChangeShapeType="1"/>
              </p:cNvSpPr>
              <p:nvPr/>
            </p:nvSpPr>
            <p:spPr bwMode="auto">
              <a:xfrm>
                <a:off x="2866" y="2136"/>
                <a:ext cx="5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Line 55"/>
              <p:cNvSpPr>
                <a:spLocks noChangeAspect="1" noChangeShapeType="1"/>
              </p:cNvSpPr>
              <p:nvPr/>
            </p:nvSpPr>
            <p:spPr bwMode="auto">
              <a:xfrm>
                <a:off x="2866" y="2155"/>
                <a:ext cx="5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Line 56"/>
              <p:cNvSpPr>
                <a:spLocks noChangeAspect="1" noChangeShapeType="1"/>
              </p:cNvSpPr>
              <p:nvPr/>
            </p:nvSpPr>
            <p:spPr bwMode="auto">
              <a:xfrm>
                <a:off x="2845" y="1983"/>
                <a:ext cx="7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Line 57"/>
              <p:cNvSpPr>
                <a:spLocks noChangeAspect="1" noChangeShapeType="1"/>
              </p:cNvSpPr>
              <p:nvPr/>
            </p:nvSpPr>
            <p:spPr bwMode="auto">
              <a:xfrm>
                <a:off x="2864" y="2002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Line 58"/>
              <p:cNvSpPr>
                <a:spLocks noChangeAspect="1" noChangeShapeType="1"/>
              </p:cNvSpPr>
              <p:nvPr/>
            </p:nvSpPr>
            <p:spPr bwMode="auto">
              <a:xfrm>
                <a:off x="2864" y="2022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Line 59"/>
              <p:cNvSpPr>
                <a:spLocks noChangeAspect="1" noChangeShapeType="1"/>
              </p:cNvSpPr>
              <p:nvPr/>
            </p:nvSpPr>
            <p:spPr bwMode="auto">
              <a:xfrm>
                <a:off x="2864" y="2041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Line 60"/>
              <p:cNvSpPr>
                <a:spLocks noChangeAspect="1" noChangeShapeType="1"/>
              </p:cNvSpPr>
              <p:nvPr/>
            </p:nvSpPr>
            <p:spPr bwMode="auto">
              <a:xfrm>
                <a:off x="2864" y="2060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Line 61"/>
              <p:cNvSpPr>
                <a:spLocks noChangeAspect="1" noChangeShapeType="1"/>
              </p:cNvSpPr>
              <p:nvPr/>
            </p:nvSpPr>
            <p:spPr bwMode="auto">
              <a:xfrm>
                <a:off x="2845" y="1887"/>
                <a:ext cx="7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Line 62"/>
              <p:cNvSpPr>
                <a:spLocks noChangeAspect="1" noChangeShapeType="1"/>
              </p:cNvSpPr>
              <p:nvPr/>
            </p:nvSpPr>
            <p:spPr bwMode="auto">
              <a:xfrm>
                <a:off x="2864" y="1906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Line 63"/>
              <p:cNvSpPr>
                <a:spLocks noChangeAspect="1" noChangeShapeType="1"/>
              </p:cNvSpPr>
              <p:nvPr/>
            </p:nvSpPr>
            <p:spPr bwMode="auto">
              <a:xfrm>
                <a:off x="2864" y="1925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Line 64"/>
              <p:cNvSpPr>
                <a:spLocks noChangeAspect="1" noChangeShapeType="1"/>
              </p:cNvSpPr>
              <p:nvPr/>
            </p:nvSpPr>
            <p:spPr bwMode="auto">
              <a:xfrm>
                <a:off x="2864" y="1945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Line 65"/>
              <p:cNvSpPr>
                <a:spLocks noChangeAspect="1" noChangeShapeType="1"/>
              </p:cNvSpPr>
              <p:nvPr/>
            </p:nvSpPr>
            <p:spPr bwMode="auto">
              <a:xfrm>
                <a:off x="2864" y="1964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Line 66"/>
              <p:cNvSpPr>
                <a:spLocks noChangeAspect="1" noChangeShapeType="1"/>
              </p:cNvSpPr>
              <p:nvPr/>
            </p:nvSpPr>
            <p:spPr bwMode="auto">
              <a:xfrm>
                <a:off x="2843" y="1792"/>
                <a:ext cx="77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Line 67"/>
              <p:cNvSpPr>
                <a:spLocks noChangeAspect="1" noChangeShapeType="1"/>
              </p:cNvSpPr>
              <p:nvPr/>
            </p:nvSpPr>
            <p:spPr bwMode="auto">
              <a:xfrm>
                <a:off x="2862" y="1811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Line 68"/>
              <p:cNvSpPr>
                <a:spLocks noChangeAspect="1" noChangeShapeType="1"/>
              </p:cNvSpPr>
              <p:nvPr/>
            </p:nvSpPr>
            <p:spPr bwMode="auto">
              <a:xfrm>
                <a:off x="2862" y="1831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Line 69"/>
              <p:cNvSpPr>
                <a:spLocks noChangeAspect="1" noChangeShapeType="1"/>
              </p:cNvSpPr>
              <p:nvPr/>
            </p:nvSpPr>
            <p:spPr bwMode="auto">
              <a:xfrm>
                <a:off x="2862" y="1850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Line 70"/>
              <p:cNvSpPr>
                <a:spLocks noChangeAspect="1" noChangeShapeType="1"/>
              </p:cNvSpPr>
              <p:nvPr/>
            </p:nvSpPr>
            <p:spPr bwMode="auto">
              <a:xfrm>
                <a:off x="2862" y="1869"/>
                <a:ext cx="58" cy="0"/>
              </a:xfrm>
              <a:prstGeom prst="lin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71"/>
              <p:cNvSpPr>
                <a:spLocks noChangeAspect="1"/>
              </p:cNvSpPr>
              <p:nvPr/>
            </p:nvSpPr>
            <p:spPr bwMode="auto">
              <a:xfrm>
                <a:off x="2774" y="1001"/>
                <a:ext cx="205" cy="1449"/>
              </a:xfrm>
              <a:custGeom>
                <a:avLst/>
                <a:gdLst>
                  <a:gd name="T0" fmla="*/ 325438 w 128"/>
                  <a:gd name="T1" fmla="*/ 76421 h 903"/>
                  <a:gd name="T2" fmla="*/ 162719 w 128"/>
                  <a:gd name="T3" fmla="*/ 0 h 903"/>
                  <a:gd name="T4" fmla="*/ 0 w 128"/>
                  <a:gd name="T5" fmla="*/ 76421 h 903"/>
                  <a:gd name="T6" fmla="*/ 132209 w 128"/>
                  <a:gd name="T7" fmla="*/ 150296 h 903"/>
                  <a:gd name="T8" fmla="*/ 132209 w 128"/>
                  <a:gd name="T9" fmla="*/ 2300287 h 903"/>
                  <a:gd name="T10" fmla="*/ 162719 w 128"/>
                  <a:gd name="T11" fmla="*/ 2300287 h 903"/>
                  <a:gd name="T12" fmla="*/ 195771 w 128"/>
                  <a:gd name="T13" fmla="*/ 2300287 h 903"/>
                  <a:gd name="T14" fmla="*/ 195771 w 128"/>
                  <a:gd name="T15" fmla="*/ 150296 h 903"/>
                  <a:gd name="T16" fmla="*/ 325438 w 128"/>
                  <a:gd name="T17" fmla="*/ 76421 h 90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8"/>
                  <a:gd name="T28" fmla="*/ 0 h 903"/>
                  <a:gd name="T29" fmla="*/ 128 w 128"/>
                  <a:gd name="T30" fmla="*/ 903 h 90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8" h="903">
                    <a:moveTo>
                      <a:pt x="128" y="30"/>
                    </a:moveTo>
                    <a:cubicBezTo>
                      <a:pt x="128" y="13"/>
                      <a:pt x="100" y="0"/>
                      <a:pt x="64" y="0"/>
                    </a:cubicBezTo>
                    <a:cubicBezTo>
                      <a:pt x="29" y="0"/>
                      <a:pt x="0" y="13"/>
                      <a:pt x="0" y="30"/>
                    </a:cubicBezTo>
                    <a:cubicBezTo>
                      <a:pt x="0" y="45"/>
                      <a:pt x="22" y="57"/>
                      <a:pt x="52" y="59"/>
                    </a:cubicBezTo>
                    <a:cubicBezTo>
                      <a:pt x="52" y="903"/>
                      <a:pt x="52" y="903"/>
                      <a:pt x="52" y="903"/>
                    </a:cubicBezTo>
                    <a:cubicBezTo>
                      <a:pt x="52" y="903"/>
                      <a:pt x="57" y="903"/>
                      <a:pt x="64" y="903"/>
                    </a:cubicBezTo>
                    <a:cubicBezTo>
                      <a:pt x="71" y="903"/>
                      <a:pt x="77" y="903"/>
                      <a:pt x="77" y="903"/>
                    </a:cubicBezTo>
                    <a:cubicBezTo>
                      <a:pt x="77" y="59"/>
                      <a:pt x="77" y="59"/>
                      <a:pt x="77" y="59"/>
                    </a:cubicBezTo>
                    <a:cubicBezTo>
                      <a:pt x="106" y="57"/>
                      <a:pt x="128" y="45"/>
                      <a:pt x="128" y="30"/>
                    </a:cubicBezTo>
                  </a:path>
                </a:pathLst>
              </a:custGeom>
              <a:solidFill>
                <a:srgbClr val="FFF5EE"/>
              </a:solidFill>
              <a:ln w="6350" cap="rnd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Oval 139"/>
              <p:cNvSpPr>
                <a:spLocks noChangeAspect="1" noChangeArrowheads="1"/>
              </p:cNvSpPr>
              <p:nvPr/>
            </p:nvSpPr>
            <p:spPr bwMode="auto">
              <a:xfrm>
                <a:off x="2830" y="1516"/>
                <a:ext cx="90" cy="40"/>
              </a:xfrm>
              <a:prstGeom prst="ellipse">
                <a:avLst/>
              </a:prstGeom>
              <a:noFill/>
              <a:ln w="635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2238" y="2097727"/>
              <a:ext cx="947321" cy="840077"/>
            </a:xfrm>
            <a:prstGeom prst="rect">
              <a:avLst/>
            </a:prstGeom>
          </p:spPr>
        </p:pic>
        <p:sp>
          <p:nvSpPr>
            <p:cNvPr id="150" name="TextBox 149"/>
            <p:cNvSpPr txBox="1"/>
            <p:nvPr/>
          </p:nvSpPr>
          <p:spPr>
            <a:xfrm>
              <a:off x="4806075" y="1832058"/>
              <a:ext cx="6290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000090"/>
                  </a:solidFill>
                </a:rPr>
                <a:t>MVA</a:t>
              </a:r>
            </a:p>
            <a:p>
              <a:pPr algn="ctr"/>
              <a:r>
                <a:rPr lang="en-US" sz="1000" dirty="0" err="1">
                  <a:solidFill>
                    <a:srgbClr val="000090"/>
                  </a:solidFill>
                </a:rPr>
                <a:t>Chik</a:t>
              </a:r>
              <a:endParaRPr lang="en-US" sz="1000" dirty="0">
                <a:solidFill>
                  <a:srgbClr val="000090"/>
                </a:solidFill>
              </a:endParaRPr>
            </a:p>
          </p:txBody>
        </p:sp>
        <p:pic>
          <p:nvPicPr>
            <p:cNvPr id="151" name="Picture 5" descr="morphology_orbite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90" y="2063019"/>
              <a:ext cx="452102" cy="481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9762" y="2387629"/>
              <a:ext cx="465225" cy="361034"/>
            </a:xfrm>
            <a:prstGeom prst="rect">
              <a:avLst/>
            </a:prstGeom>
          </p:spPr>
        </p:pic>
        <p:cxnSp>
          <p:nvCxnSpPr>
            <p:cNvPr id="153" name="Straight Arrow Connector 152"/>
            <p:cNvCxnSpPr/>
            <p:nvPr/>
          </p:nvCxnSpPr>
          <p:spPr>
            <a:xfrm flipV="1">
              <a:off x="6172447" y="2316843"/>
              <a:ext cx="760594" cy="31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/>
            <p:cNvSpPr txBox="1"/>
            <p:nvPr/>
          </p:nvSpPr>
          <p:spPr>
            <a:xfrm>
              <a:off x="7085906" y="2034676"/>
              <a:ext cx="23835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Enhanced</a:t>
              </a:r>
            </a:p>
            <a:p>
              <a:r>
                <a:rPr lang="en-US" sz="1200" b="1" dirty="0" err="1">
                  <a:solidFill>
                    <a:srgbClr val="FF0000"/>
                  </a:solidFill>
                </a:rPr>
                <a:t>Neutralising</a:t>
              </a:r>
              <a:r>
                <a:rPr lang="en-US" sz="1200" b="1" dirty="0">
                  <a:solidFill>
                    <a:srgbClr val="FF0000"/>
                  </a:solidFill>
                </a:rPr>
                <a:t> Antibody</a:t>
              </a:r>
            </a:p>
            <a:p>
              <a:r>
                <a:rPr lang="en-US" sz="1200" dirty="0"/>
                <a:t>responses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034405" y="3052749"/>
            <a:ext cx="7109595" cy="3708407"/>
            <a:chOff x="1425089" y="3259666"/>
            <a:chExt cx="8484783" cy="3501490"/>
          </a:xfrm>
        </p:grpSpPr>
        <p:grpSp>
          <p:nvGrpSpPr>
            <p:cNvPr id="76" name="Group 75"/>
            <p:cNvGrpSpPr/>
            <p:nvPr/>
          </p:nvGrpSpPr>
          <p:grpSpPr>
            <a:xfrm>
              <a:off x="1425089" y="3259666"/>
              <a:ext cx="8484783" cy="3501490"/>
              <a:chOff x="1425089" y="3259666"/>
              <a:chExt cx="8484783" cy="3501490"/>
            </a:xfrm>
          </p:grpSpPr>
          <p:graphicFrame>
            <p:nvGraphicFramePr>
              <p:cNvPr id="156" name="Object 155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425089" y="3259666"/>
              <a:ext cx="6143579" cy="29782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3" name="Documento" r:id="rId7" imgW="5422900" imgH="2628900" progId="Word.Document.12">
                      <p:embed/>
                    </p:oleObj>
                  </mc:Choice>
                  <mc:Fallback>
                    <p:oleObj name="Documento" r:id="rId7" imgW="5422900" imgH="2628900" progId="Word.Document.12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1425089" y="3259666"/>
                            <a:ext cx="6143579" cy="297826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7" name="TextBox 156"/>
              <p:cNvSpPr txBox="1"/>
              <p:nvPr/>
            </p:nvSpPr>
            <p:spPr>
              <a:xfrm>
                <a:off x="4836391" y="6237936"/>
                <a:ext cx="507348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In collaboration with Dr. </a:t>
                </a:r>
                <a:r>
                  <a:rPr lang="en-US" sz="1400" dirty="0" err="1"/>
                  <a:t>Beatte</a:t>
                </a:r>
                <a:r>
                  <a:rPr lang="en-US" sz="1400" dirty="0"/>
                  <a:t> </a:t>
                </a:r>
                <a:r>
                  <a:rPr lang="en-US" sz="1400" dirty="0" err="1"/>
                  <a:t>Kummerer</a:t>
                </a:r>
                <a:endParaRPr lang="en-US" sz="1400" dirty="0"/>
              </a:p>
              <a:p>
                <a:pPr algn="ctr"/>
                <a:r>
                  <a:rPr lang="en-US" sz="1400" dirty="0"/>
                  <a:t>University of Bonn Medical Centre</a:t>
                </a:r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7348104" y="4046371"/>
              <a:ext cx="1700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Ad Average</a:t>
              </a:r>
            </a:p>
            <a:p>
              <a:pPr algn="ctr"/>
              <a:r>
                <a:rPr lang="en-US" sz="1400" dirty="0" err="1"/>
                <a:t>nAbs</a:t>
              </a:r>
              <a:r>
                <a:rPr lang="en-US" sz="1400" dirty="0"/>
                <a:t> = 6,433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7112700" y="5291620"/>
              <a:ext cx="22689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Ad-MVA Average</a:t>
              </a:r>
            </a:p>
            <a:p>
              <a:pPr algn="ctr"/>
              <a:r>
                <a:rPr lang="en-US" sz="1400" dirty="0" err="1"/>
                <a:t>nAbs</a:t>
              </a:r>
              <a:r>
                <a:rPr lang="en-US" sz="1400" dirty="0"/>
                <a:t> = 28,160</a:t>
              </a:r>
            </a:p>
          </p:txBody>
        </p:sp>
      </p:grpSp>
      <p:pic>
        <p:nvPicPr>
          <p:cNvPr id="159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026842" cy="1194691"/>
          </a:xfrm>
          <a:prstGeom prst="rect">
            <a:avLst/>
          </a:prstGeom>
        </p:spPr>
      </p:pic>
      <p:pic>
        <p:nvPicPr>
          <p:cNvPr id="160" name="Imagen 1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09" y="5841915"/>
            <a:ext cx="2219631" cy="91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20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407022"/>
            <a:ext cx="6172200" cy="1143000"/>
          </a:xfrm>
        </p:spPr>
        <p:txBody>
          <a:bodyPr>
            <a:noAutofit/>
          </a:bodyPr>
          <a:lstStyle/>
          <a:p>
            <a:r>
              <a:rPr lang="en-US" sz="2400" dirty="0"/>
              <a:t>Clinical Vaccine Development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>
          <a:xfrm>
            <a:off x="1485900" y="2210120"/>
            <a:ext cx="6172200" cy="3675579"/>
          </a:xfrm>
        </p:spPr>
        <p:txBody>
          <a:bodyPr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Aim of our Chikungunya and Zika clinical vaccine development</a:t>
            </a:r>
            <a:r>
              <a:rPr lang="en-US" dirty="0" smtClean="0">
                <a:latin typeface="Arial"/>
                <a:cs typeface="Arial"/>
              </a:rPr>
              <a:t>:</a:t>
            </a:r>
            <a:endParaRPr lang="en-US" dirty="0">
              <a:latin typeface="Arial"/>
              <a:cs typeface="Arial"/>
            </a:endParaRPr>
          </a:p>
          <a:p>
            <a:r>
              <a:rPr lang="en-US" b="1" dirty="0">
                <a:solidFill>
                  <a:srgbClr val="3366FF"/>
                </a:solidFill>
                <a:latin typeface="Arial"/>
                <a:cs typeface="Arial"/>
              </a:rPr>
              <a:t>Single dose </a:t>
            </a:r>
            <a:r>
              <a:rPr lang="en-US" dirty="0">
                <a:latin typeface="Arial"/>
                <a:cs typeface="Arial"/>
              </a:rPr>
              <a:t>of a ChAdOx1-Chikungunya or Zika vaccines</a:t>
            </a:r>
          </a:p>
          <a:p>
            <a:r>
              <a:rPr lang="en-US" b="1" dirty="0">
                <a:solidFill>
                  <a:srgbClr val="3366FF"/>
                </a:solidFill>
                <a:latin typeface="Arial"/>
                <a:cs typeface="Arial"/>
              </a:rPr>
              <a:t>No adjuvant </a:t>
            </a:r>
            <a:r>
              <a:rPr lang="en-US" dirty="0">
                <a:latin typeface="Arial"/>
                <a:cs typeface="Arial"/>
              </a:rPr>
              <a:t>used</a:t>
            </a:r>
          </a:p>
          <a:p>
            <a:r>
              <a:rPr lang="en-US" dirty="0">
                <a:latin typeface="Arial"/>
                <a:cs typeface="Arial"/>
              </a:rPr>
              <a:t>Simple and affordable vaccine</a:t>
            </a:r>
          </a:p>
          <a:p>
            <a:r>
              <a:rPr lang="en-US" b="1" dirty="0">
                <a:solidFill>
                  <a:srgbClr val="3366FF"/>
                </a:solidFill>
                <a:latin typeface="Arial"/>
                <a:cs typeface="Arial"/>
              </a:rPr>
              <a:t>Co-administration </a:t>
            </a:r>
            <a:r>
              <a:rPr lang="en-US" dirty="0">
                <a:latin typeface="Arial"/>
                <a:cs typeface="Arial"/>
              </a:rPr>
              <a:t>to protect against Zika and Chikungunya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949" y="3748706"/>
            <a:ext cx="1714277" cy="52986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284" y="5638063"/>
            <a:ext cx="2219631" cy="919241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26842" cy="119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98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33363" y="-196850"/>
            <a:ext cx="0" cy="0"/>
            <a:chOff x="0" y="0"/>
            <a:chExt cx="0" cy="0"/>
          </a:xfrm>
        </p:grpSpPr>
        <p:sp>
          <p:nvSpPr>
            <p:cNvPr id="22534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2253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s-ES_tradnl"/>
            </a:p>
          </p:txBody>
        </p:sp>
      </p:grpSp>
      <p:pic>
        <p:nvPicPr>
          <p:cNvPr id="11" name="Picture 2" descr="Resultado de imagen para ims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182496" y="154101"/>
            <a:ext cx="740627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 smtClean="0">
                <a:solidFill>
                  <a:schemeClr val="bg1"/>
                </a:solidFill>
                <a:latin typeface="Times New Roman"/>
              </a:rPr>
              <a:t>Zika</a:t>
            </a:r>
            <a:endParaRPr lang="es-ES" sz="2400" b="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60372" y="755219"/>
            <a:ext cx="770869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Aislado suero Macaco Rhesus </a:t>
            </a:r>
            <a:r>
              <a:rPr lang="es-ES" dirty="0" err="1" smtClean="0"/>
              <a:t>sentinela</a:t>
            </a:r>
            <a:r>
              <a:rPr lang="es-ES" dirty="0" smtClean="0"/>
              <a:t>, Bosque </a:t>
            </a:r>
            <a:r>
              <a:rPr lang="es-ES" dirty="0" err="1"/>
              <a:t>Z</a:t>
            </a:r>
            <a:r>
              <a:rPr lang="es-ES" dirty="0" err="1" smtClean="0"/>
              <a:t>ika</a:t>
            </a:r>
            <a:r>
              <a:rPr lang="es-ES" dirty="0" smtClean="0"/>
              <a:t> Uganda 1947</a:t>
            </a:r>
          </a:p>
          <a:p>
            <a:r>
              <a:rPr lang="es-ES" dirty="0" smtClean="0"/>
              <a:t>Familia: </a:t>
            </a:r>
            <a:r>
              <a:rPr lang="es-ES" dirty="0" err="1" smtClean="0"/>
              <a:t>Flaviviridae</a:t>
            </a:r>
            <a:endParaRPr lang="es-ES" dirty="0" smtClean="0"/>
          </a:p>
          <a:p>
            <a:r>
              <a:rPr lang="es-ES" dirty="0" smtClean="0"/>
              <a:t>Género: </a:t>
            </a:r>
            <a:r>
              <a:rPr lang="es-ES" dirty="0" err="1" smtClean="0"/>
              <a:t>Flavivirus</a:t>
            </a:r>
            <a:r>
              <a:rPr lang="es-ES" dirty="0" smtClean="0"/>
              <a:t> (53 especies)</a:t>
            </a:r>
          </a:p>
          <a:p>
            <a:endParaRPr lang="es-ES" dirty="0" smtClean="0"/>
          </a:p>
          <a:p>
            <a:r>
              <a:rPr lang="es-ES" dirty="0" smtClean="0"/>
              <a:t>Virus relacionado: </a:t>
            </a:r>
          </a:p>
          <a:p>
            <a:r>
              <a:rPr lang="es-ES" dirty="0" smtClean="0"/>
              <a:t>Virus encefalitis Japonesa</a:t>
            </a:r>
          </a:p>
          <a:p>
            <a:r>
              <a:rPr lang="es-ES" dirty="0" smtClean="0"/>
              <a:t>Virus del Oeste del Nilo</a:t>
            </a:r>
          </a:p>
          <a:p>
            <a:r>
              <a:rPr lang="es-ES" dirty="0" smtClean="0"/>
              <a:t>Virus Fiebre Amarilla</a:t>
            </a:r>
          </a:p>
          <a:p>
            <a:r>
              <a:rPr lang="es-ES" dirty="0" smtClean="0"/>
              <a:t>Virus </a:t>
            </a:r>
            <a:r>
              <a:rPr lang="es-ES" dirty="0"/>
              <a:t>del </a:t>
            </a:r>
            <a:r>
              <a:rPr lang="es-ES" dirty="0" smtClean="0"/>
              <a:t>dengue</a:t>
            </a:r>
          </a:p>
          <a:p>
            <a:r>
              <a:rPr lang="es-ES" dirty="0" smtClean="0"/>
              <a:t>Transmitido por mosquitos. A. </a:t>
            </a:r>
            <a:r>
              <a:rPr lang="es-ES" dirty="0" err="1" smtClean="0"/>
              <a:t>Aegypti</a:t>
            </a:r>
            <a:r>
              <a:rPr lang="es-ES" dirty="0" smtClean="0"/>
              <a:t> y A. </a:t>
            </a:r>
            <a:r>
              <a:rPr lang="es-ES" dirty="0" err="1" smtClean="0"/>
              <a:t>Albopictus</a:t>
            </a:r>
            <a:r>
              <a:rPr lang="es-ES" dirty="0" smtClean="0"/>
              <a:t>, transfusiones, </a:t>
            </a:r>
          </a:p>
          <a:p>
            <a:r>
              <a:rPr lang="es-ES" dirty="0" smtClean="0"/>
              <a:t>contacto sexual, leche materna, </a:t>
            </a:r>
            <a:r>
              <a:rPr lang="es-ES" dirty="0" err="1" smtClean="0"/>
              <a:t>transplacentaria</a:t>
            </a:r>
            <a:r>
              <a:rPr lang="es-ES" dirty="0" smtClean="0"/>
              <a:t>.</a:t>
            </a:r>
          </a:p>
          <a:p>
            <a:endParaRPr lang="es-ES" dirty="0"/>
          </a:p>
          <a:p>
            <a:pPr marL="285750" indent="-285750">
              <a:buFontTx/>
              <a:buChar char="-"/>
            </a:pPr>
            <a:endParaRPr lang="es-ES" dirty="0" smtClean="0"/>
          </a:p>
          <a:p>
            <a:pPr marL="285750" indent="-285750">
              <a:buFontTx/>
              <a:buChar char="-"/>
            </a:pPr>
            <a:endParaRPr lang="es-ES" dirty="0"/>
          </a:p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1231" y="4014215"/>
            <a:ext cx="5361227" cy="250626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679676"/>
            <a:ext cx="4591845" cy="17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22274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516" y="110344"/>
            <a:ext cx="8913813" cy="914400"/>
          </a:xfrm>
        </p:spPr>
        <p:txBody>
          <a:bodyPr>
            <a:noAutofit/>
          </a:bodyPr>
          <a:lstStyle/>
          <a:p>
            <a:r>
              <a:rPr lang="en-US" sz="2400" dirty="0"/>
              <a:t>Clinical Development of ChAdOx1-Chik vaccine</a:t>
            </a:r>
            <a:br>
              <a:rPr lang="en-US" sz="2400" dirty="0"/>
            </a:br>
            <a:r>
              <a:rPr lang="en-US" sz="2400" dirty="0"/>
              <a:t>Funds secured for Phase I and </a:t>
            </a:r>
            <a:r>
              <a:rPr lang="en-US" sz="2400" dirty="0" err="1"/>
              <a:t>Ib</a:t>
            </a:r>
            <a:r>
              <a:rPr lang="en-US" sz="2400" dirty="0"/>
              <a:t> trial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02671"/>
              </p:ext>
            </p:extLst>
          </p:nvPr>
        </p:nvGraphicFramePr>
        <p:xfrm>
          <a:off x="5560828" y="3312139"/>
          <a:ext cx="2196727" cy="1783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32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322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6417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Volunteers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ChAdOx1-CHIKV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2523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Group 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n=6</a:t>
                      </a:r>
                      <a:endParaRPr lang="en-US" sz="900" b="1" baseline="30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5x10</a:t>
                      </a:r>
                      <a:r>
                        <a:rPr lang="en-US" sz="900" b="1" baseline="30000" dirty="0"/>
                        <a:t>9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2523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Group 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/>
                        <a:t>n=9</a:t>
                      </a:r>
                      <a:endParaRPr lang="en-US" sz="900" b="1" baseline="30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2.5x10</a:t>
                      </a:r>
                      <a:r>
                        <a:rPr lang="en-US" sz="900" b="1" baseline="30000" dirty="0"/>
                        <a:t>10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2523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Group 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/>
                        <a:t>n=9</a:t>
                      </a:r>
                      <a:endParaRPr lang="en-US" sz="900" b="1" baseline="30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/>
                        <a:t>5x10</a:t>
                      </a:r>
                      <a:r>
                        <a:rPr lang="en-US" sz="900" b="1" baseline="30000" dirty="0"/>
                        <a:t>10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00" y="6111348"/>
            <a:ext cx="1714277" cy="52986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034626" y="1594307"/>
            <a:ext cx="3479506" cy="4052099"/>
            <a:chOff x="4185049" y="1748367"/>
            <a:chExt cx="3921123" cy="3203471"/>
          </a:xfrm>
        </p:grpSpPr>
        <p:sp>
          <p:nvSpPr>
            <p:cNvPr id="5" name="Right Arrow Callout 4"/>
            <p:cNvSpPr/>
            <p:nvPr/>
          </p:nvSpPr>
          <p:spPr>
            <a:xfrm>
              <a:off x="4708410" y="3106434"/>
              <a:ext cx="1196548" cy="1410367"/>
            </a:xfrm>
            <a:prstGeom prst="rightArrowCallou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Phase I</a:t>
              </a:r>
            </a:p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dose escalation</a:t>
              </a:r>
            </a:p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Clinical trial</a:t>
              </a:r>
            </a:p>
          </p:txBody>
        </p:sp>
        <p:sp>
          <p:nvSpPr>
            <p:cNvPr id="13" name="Chevron 12"/>
            <p:cNvSpPr/>
            <p:nvPr/>
          </p:nvSpPr>
          <p:spPr>
            <a:xfrm>
              <a:off x="4492293" y="1748367"/>
              <a:ext cx="3613879" cy="392939"/>
            </a:xfrm>
            <a:prstGeom prst="chevron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April 2018-</a:t>
              </a:r>
            </a:p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November 2018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85049" y="4551728"/>
              <a:ext cx="2520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AutoNum type="arabicParenR"/>
              </a:pPr>
              <a:r>
                <a:rPr lang="en-US" sz="1000" dirty="0"/>
                <a:t>Safety and Tolerability</a:t>
              </a:r>
            </a:p>
            <a:p>
              <a:pPr marL="342900" indent="-342900">
                <a:buAutoNum type="arabicParenR"/>
              </a:pPr>
              <a:r>
                <a:rPr lang="en-US" sz="1000" dirty="0"/>
                <a:t>Immunogenicity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21196" y="1609562"/>
            <a:ext cx="1103025" cy="3711557"/>
            <a:chOff x="8001444" y="1760429"/>
            <a:chExt cx="1243020" cy="2934248"/>
          </a:xfrm>
        </p:grpSpPr>
        <p:sp>
          <p:nvSpPr>
            <p:cNvPr id="22" name="Chevron 21"/>
            <p:cNvSpPr/>
            <p:nvPr/>
          </p:nvSpPr>
          <p:spPr>
            <a:xfrm>
              <a:off x="8001444" y="1760429"/>
              <a:ext cx="1243020" cy="392939"/>
            </a:xfrm>
            <a:prstGeom prst="chevron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2020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7503877" y="3407693"/>
              <a:ext cx="2163598" cy="410369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Phase </a:t>
              </a:r>
              <a:r>
                <a:rPr lang="en-US" sz="1400" dirty="0" err="1">
                  <a:solidFill>
                    <a:srgbClr val="000000"/>
                  </a:solidFill>
                </a:rPr>
                <a:t>Ib</a:t>
              </a:r>
              <a:r>
                <a:rPr lang="en-US" sz="1400" dirty="0">
                  <a:solidFill>
                    <a:srgbClr val="000000"/>
                  </a:solidFill>
                </a:rPr>
                <a:t> trial in Mexico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40780" y="1007984"/>
            <a:ext cx="1710057" cy="3222362"/>
            <a:chOff x="22384" y="1284837"/>
            <a:chExt cx="1927095" cy="2547505"/>
          </a:xfrm>
        </p:grpSpPr>
        <p:grpSp>
          <p:nvGrpSpPr>
            <p:cNvPr id="7" name="Group 6"/>
            <p:cNvGrpSpPr/>
            <p:nvPr/>
          </p:nvGrpSpPr>
          <p:grpSpPr>
            <a:xfrm>
              <a:off x="22384" y="1760429"/>
              <a:ext cx="1927095" cy="2071913"/>
              <a:chOff x="22384" y="1760429"/>
              <a:chExt cx="1927095" cy="2071913"/>
            </a:xfrm>
          </p:grpSpPr>
          <p:sp>
            <p:nvSpPr>
              <p:cNvPr id="8" name="Right Arrow Callout 7"/>
              <p:cNvSpPr/>
              <p:nvPr/>
            </p:nvSpPr>
            <p:spPr>
              <a:xfrm>
                <a:off x="22384" y="2421975"/>
                <a:ext cx="1600241" cy="1410367"/>
              </a:xfrm>
              <a:prstGeom prst="rightArrowCallou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Generate</a:t>
                </a:r>
              </a:p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Pre-GMP</a:t>
                </a:r>
              </a:p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starting</a:t>
                </a:r>
              </a:p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material</a:t>
                </a:r>
              </a:p>
            </p:txBody>
          </p:sp>
          <p:sp>
            <p:nvSpPr>
              <p:cNvPr id="15" name="Pentagon 14"/>
              <p:cNvSpPr/>
              <p:nvPr/>
            </p:nvSpPr>
            <p:spPr>
              <a:xfrm>
                <a:off x="73225" y="1760429"/>
                <a:ext cx="1876254" cy="371890"/>
              </a:xfrm>
              <a:prstGeom prst="homePlat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Oct 2016</a:t>
                </a:r>
              </a:p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April 2017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753067" y="1284837"/>
              <a:ext cx="519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860477" y="1032632"/>
            <a:ext cx="2559430" cy="5150129"/>
            <a:chOff x="1734960" y="1304323"/>
            <a:chExt cx="2884270" cy="4071541"/>
          </a:xfrm>
        </p:grpSpPr>
        <p:grpSp>
          <p:nvGrpSpPr>
            <p:cNvPr id="10" name="Group 9"/>
            <p:cNvGrpSpPr/>
            <p:nvPr/>
          </p:nvGrpSpPr>
          <p:grpSpPr>
            <a:xfrm>
              <a:off x="1734960" y="1751567"/>
              <a:ext cx="2884270" cy="3624297"/>
              <a:chOff x="1734960" y="1751567"/>
              <a:chExt cx="2884270" cy="3624297"/>
            </a:xfrm>
          </p:grpSpPr>
          <p:sp>
            <p:nvSpPr>
              <p:cNvPr id="3" name="Right Arrow Callout 2"/>
              <p:cNvSpPr/>
              <p:nvPr/>
            </p:nvSpPr>
            <p:spPr>
              <a:xfrm>
                <a:off x="1734960" y="2421975"/>
                <a:ext cx="1627887" cy="1410367"/>
              </a:xfrm>
              <a:prstGeom prst="rightArrowCallou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GMP</a:t>
                </a:r>
              </a:p>
              <a:p>
                <a:pPr algn="ctr"/>
                <a:r>
                  <a:rPr lang="en-US" sz="1100" b="1" dirty="0" err="1">
                    <a:solidFill>
                      <a:schemeClr val="tx1"/>
                    </a:solidFill>
                  </a:rPr>
                  <a:t>ChAdOx</a:t>
                </a:r>
                <a:r>
                  <a:rPr lang="en-US" sz="1100" b="1" dirty="0">
                    <a:solidFill>
                      <a:schemeClr val="tx1"/>
                    </a:solidFill>
                  </a:rPr>
                  <a:t>-CHIKV</a:t>
                </a:r>
              </a:p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by</a:t>
                </a:r>
              </a:p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CBF</a:t>
                </a:r>
              </a:p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Oxford</a:t>
                </a:r>
              </a:p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(500 doses)</a:t>
                </a:r>
              </a:p>
            </p:txBody>
          </p:sp>
          <p:sp>
            <p:nvSpPr>
              <p:cNvPr id="4" name="Right Arrow Callout 3"/>
              <p:cNvSpPr/>
              <p:nvPr/>
            </p:nvSpPr>
            <p:spPr>
              <a:xfrm>
                <a:off x="1949481" y="3965497"/>
                <a:ext cx="1473379" cy="1410367"/>
              </a:xfrm>
              <a:prstGeom prst="rightArrowCallou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>
                    <a:solidFill>
                      <a:schemeClr val="tx1"/>
                    </a:solidFill>
                  </a:rPr>
                  <a:t>GLP</a:t>
                </a:r>
              </a:p>
              <a:p>
                <a:pPr algn="ctr"/>
                <a:r>
                  <a:rPr lang="en-US" sz="1000" b="1" dirty="0">
                    <a:solidFill>
                      <a:schemeClr val="tx1"/>
                    </a:solidFill>
                  </a:rPr>
                  <a:t>Toxicology</a:t>
                </a:r>
              </a:p>
              <a:p>
                <a:pPr algn="ctr"/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Chevron 8"/>
              <p:cNvSpPr/>
              <p:nvPr/>
            </p:nvSpPr>
            <p:spPr>
              <a:xfrm>
                <a:off x="1848780" y="1751567"/>
                <a:ext cx="2770450" cy="392939"/>
              </a:xfrm>
              <a:prstGeom prst="chevro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May 2017 -</a:t>
                </a:r>
              </a:p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February 2018</a:t>
                </a:r>
              </a:p>
            </p:txBody>
          </p:sp>
          <p:sp>
            <p:nvSpPr>
              <p:cNvPr id="12" name="Right Arrow Callout 11"/>
              <p:cNvSpPr/>
              <p:nvPr/>
            </p:nvSpPr>
            <p:spPr>
              <a:xfrm>
                <a:off x="3230322" y="3111478"/>
                <a:ext cx="1388908" cy="1410367"/>
              </a:xfrm>
              <a:prstGeom prst="rightArrowCallou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>
                    <a:solidFill>
                      <a:schemeClr val="tx1"/>
                    </a:solidFill>
                  </a:rPr>
                  <a:t>MHRA</a:t>
                </a:r>
              </a:p>
              <a:p>
                <a:pPr algn="ctr"/>
                <a:r>
                  <a:rPr lang="en-US" sz="1000" b="1" dirty="0">
                    <a:solidFill>
                      <a:schemeClr val="tx1"/>
                    </a:solidFill>
                  </a:rPr>
                  <a:t>approval</a:t>
                </a: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3082897" y="1304323"/>
              <a:ext cx="519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TextBox 5"/>
          <p:cNvSpPr txBox="1"/>
          <p:nvPr/>
        </p:nvSpPr>
        <p:spPr>
          <a:xfrm>
            <a:off x="5824197" y="5352619"/>
            <a:ext cx="29956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Dr. Arturo Reyes-</a:t>
            </a:r>
            <a:r>
              <a:rPr lang="en-US" sz="1200" b="1" dirty="0" smtClean="0"/>
              <a:t>Sandoval</a:t>
            </a:r>
            <a:endParaRPr lang="en-US" sz="1200" dirty="0"/>
          </a:p>
          <a:p>
            <a:pPr algn="ctr"/>
            <a:r>
              <a:rPr lang="en-US" sz="1200" dirty="0"/>
              <a:t>Dr. Cesar Lopez-Camacho (vaccines)</a:t>
            </a:r>
          </a:p>
          <a:p>
            <a:pPr algn="ctr"/>
            <a:r>
              <a:rPr lang="en-US" sz="1200" dirty="0"/>
              <a:t>Joshua Blight, DPhil student (software)</a:t>
            </a:r>
          </a:p>
          <a:p>
            <a:pPr algn="ctr"/>
            <a:r>
              <a:rPr lang="en-US" sz="1200" dirty="0"/>
              <a:t>Kate Harrison</a:t>
            </a:r>
          </a:p>
          <a:p>
            <a:pPr algn="ctr"/>
            <a:r>
              <a:rPr lang="en-US" sz="1200" dirty="0"/>
              <a:t>Mark Tilley</a:t>
            </a:r>
          </a:p>
          <a:p>
            <a:pPr algn="ctr"/>
            <a:r>
              <a:rPr lang="en-US" sz="1200" dirty="0"/>
              <a:t>Lorena Preciado </a:t>
            </a:r>
            <a:r>
              <a:rPr lang="en-US" sz="1200" dirty="0" err="1"/>
              <a:t>Llanez</a:t>
            </a:r>
            <a:endParaRPr lang="en-US" sz="1200" dirty="0"/>
          </a:p>
          <a:p>
            <a:pPr algn="ctr"/>
            <a:r>
              <a:rPr lang="en-US" sz="1200" dirty="0"/>
              <a:t>Barbara </a:t>
            </a:r>
            <a:r>
              <a:rPr lang="en-US" sz="1200" dirty="0" err="1"/>
              <a:t>Dema</a:t>
            </a:r>
            <a:r>
              <a:rPr lang="en-US" sz="1200" dirty="0"/>
              <a:t> </a:t>
            </a:r>
            <a:r>
              <a:rPr lang="en-US" sz="1200" dirty="0" smtClean="0"/>
              <a:t>Jimenez</a:t>
            </a:r>
            <a:endParaRPr lang="en-US" sz="1200" dirty="0"/>
          </a:p>
          <a:p>
            <a:pPr algn="ctr"/>
            <a:r>
              <a:rPr lang="en-US" sz="1200" dirty="0"/>
              <a:t>Gerardo </a:t>
            </a:r>
            <a:r>
              <a:rPr lang="en-US" sz="1200" dirty="0" err="1" smtClean="0"/>
              <a:t>Montalvo</a:t>
            </a:r>
            <a:endParaRPr lang="en-US" sz="1200" dirty="0"/>
          </a:p>
        </p:txBody>
      </p:sp>
      <p:pic>
        <p:nvPicPr>
          <p:cNvPr id="27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26842" cy="1194691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369" y="5813665"/>
            <a:ext cx="1782461" cy="73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80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esultado de imagen para imss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1143000" y="237632"/>
            <a:ext cx="8001000" cy="914400"/>
          </a:xfrm>
        </p:spPr>
        <p:txBody>
          <a:bodyPr/>
          <a:lstStyle/>
          <a:p>
            <a:r>
              <a:rPr lang="es-MX" dirty="0" smtClean="0">
                <a:latin typeface="Times New Roman"/>
                <a:cs typeface="Times New Roman"/>
              </a:rPr>
              <a:t>Retos </a:t>
            </a:r>
            <a:endParaRPr lang="es-MX" dirty="0">
              <a:latin typeface="Times New Roman"/>
              <a:cs typeface="Times New Roman"/>
            </a:endParaRP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748054" y="1360388"/>
            <a:ext cx="7610476" cy="5497612"/>
          </a:xfrm>
        </p:spPr>
        <p:txBody>
          <a:bodyPr>
            <a:noAutofit/>
          </a:bodyPr>
          <a:lstStyle/>
          <a:p>
            <a:r>
              <a:rPr lang="es-ES" sz="1600" dirty="0" smtClean="0">
                <a:latin typeface="Arial"/>
                <a:cs typeface="Arial"/>
              </a:rPr>
              <a:t>¿Qué tan importante es la respuesta de LT </a:t>
            </a:r>
            <a:r>
              <a:rPr lang="es-ES" sz="1600" dirty="0" smtClean="0">
                <a:latin typeface="Arial"/>
                <a:cs typeface="Arial"/>
              </a:rPr>
              <a:t>en </a:t>
            </a:r>
            <a:r>
              <a:rPr lang="es-ES" sz="1600" dirty="0" smtClean="0">
                <a:latin typeface="Arial"/>
                <a:cs typeface="Arial"/>
              </a:rPr>
              <a:t>la </a:t>
            </a:r>
            <a:r>
              <a:rPr lang="es-ES" sz="1600" dirty="0" smtClean="0">
                <a:latin typeface="Arial"/>
                <a:cs typeface="Arial"/>
              </a:rPr>
              <a:t>protección? </a:t>
            </a:r>
            <a:endParaRPr lang="es-ES" sz="1600" dirty="0">
              <a:latin typeface="Arial"/>
              <a:cs typeface="Arial"/>
            </a:endParaRPr>
          </a:p>
          <a:p>
            <a:r>
              <a:rPr lang="es-ES" sz="1600" dirty="0" smtClean="0">
                <a:latin typeface="Arial"/>
                <a:cs typeface="Arial"/>
              </a:rPr>
              <a:t>¿C</a:t>
            </a:r>
            <a:r>
              <a:rPr lang="es-ES" sz="1600" dirty="0" smtClean="0">
                <a:latin typeface="Arial"/>
                <a:cs typeface="Arial"/>
              </a:rPr>
              <a:t>ómo evitar la </a:t>
            </a:r>
            <a:r>
              <a:rPr lang="es-ES" sz="1600" dirty="0" err="1" smtClean="0">
                <a:latin typeface="Arial"/>
                <a:cs typeface="Arial"/>
              </a:rPr>
              <a:t>inmunopatología</a:t>
            </a:r>
            <a:r>
              <a:rPr lang="es-ES" sz="1600" dirty="0" smtClean="0">
                <a:latin typeface="Arial"/>
                <a:cs typeface="Arial"/>
              </a:rPr>
              <a:t>? </a:t>
            </a:r>
            <a:endParaRPr lang="es-ES" sz="1600" dirty="0" smtClean="0">
              <a:latin typeface="Arial"/>
              <a:cs typeface="Arial"/>
            </a:endParaRPr>
          </a:p>
          <a:p>
            <a:r>
              <a:rPr lang="es-ES" sz="1600" dirty="0" smtClean="0">
                <a:latin typeface="Arial"/>
                <a:cs typeface="Arial"/>
              </a:rPr>
              <a:t>¿C</a:t>
            </a:r>
            <a:r>
              <a:rPr lang="es-ES" sz="1600" dirty="0" smtClean="0">
                <a:latin typeface="Arial"/>
                <a:cs typeface="Arial"/>
              </a:rPr>
              <a:t>ómo inducir inmunidad de larga duración</a:t>
            </a:r>
            <a:r>
              <a:rPr lang="es-ES" sz="1600" dirty="0" smtClean="0">
                <a:latin typeface="Arial"/>
                <a:cs typeface="Arial"/>
              </a:rPr>
              <a:t>? </a:t>
            </a:r>
            <a:endParaRPr lang="es-ES" sz="1600" dirty="0" smtClean="0">
              <a:latin typeface="Arial"/>
              <a:cs typeface="Arial"/>
            </a:endParaRPr>
          </a:p>
          <a:p>
            <a:r>
              <a:rPr lang="es-ES" sz="1600" dirty="0" smtClean="0">
                <a:latin typeface="Arial"/>
                <a:cs typeface="Arial"/>
              </a:rPr>
              <a:t>¿Qué estrategia de vacunación permitirá la mejor calidad, magnitud y amplitud del la respuesta de LT anti-virus </a:t>
            </a:r>
            <a:r>
              <a:rPr lang="es-ES" sz="1600" dirty="0" err="1" smtClean="0">
                <a:latin typeface="Arial"/>
                <a:cs typeface="Arial"/>
              </a:rPr>
              <a:t>Chikungunya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smtClean="0">
                <a:latin typeface="Arial"/>
                <a:cs typeface="Arial"/>
              </a:rPr>
              <a:t>que incremente la eficacia de la vacuna</a:t>
            </a:r>
            <a:r>
              <a:rPr lang="es-ES" sz="1600" dirty="0" smtClean="0">
                <a:latin typeface="Arial"/>
                <a:cs typeface="Arial"/>
              </a:rPr>
              <a:t>?</a:t>
            </a:r>
            <a:endParaRPr lang="es-E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3206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33363" y="-196850"/>
            <a:ext cx="0" cy="0"/>
            <a:chOff x="0" y="0"/>
            <a:chExt cx="0" cy="0"/>
          </a:xfrm>
        </p:grpSpPr>
        <p:sp>
          <p:nvSpPr>
            <p:cNvPr id="22534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2253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s-ES_tradnl"/>
            </a:p>
          </p:txBody>
        </p:sp>
      </p:grpSp>
      <p:pic>
        <p:nvPicPr>
          <p:cNvPr id="11" name="Picture 2" descr="Resultado de imagen para ims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182496" y="154101"/>
            <a:ext cx="740627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 smtClean="0">
                <a:solidFill>
                  <a:schemeClr val="bg1"/>
                </a:solidFill>
                <a:latin typeface="Times New Roman"/>
              </a:rPr>
              <a:t>Zika</a:t>
            </a:r>
            <a:r>
              <a:rPr lang="es-ES" sz="2400" b="1" dirty="0" smtClean="0">
                <a:solidFill>
                  <a:schemeClr val="bg1"/>
                </a:solidFill>
                <a:latin typeface="Times New Roman"/>
              </a:rPr>
              <a:t>: la enfermedad</a:t>
            </a:r>
            <a:endParaRPr lang="es-ES" sz="2400" b="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182496" y="1214104"/>
            <a:ext cx="740627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-No indicios de enfermedad en Uganda 10-20 % </a:t>
            </a:r>
            <a:r>
              <a:rPr lang="es-ES" dirty="0" err="1"/>
              <a:t>seroprevalencia</a:t>
            </a:r>
            <a:endParaRPr lang="es-ES" dirty="0"/>
          </a:p>
          <a:p>
            <a:endParaRPr lang="es-ES" dirty="0" smtClean="0"/>
          </a:p>
          <a:p>
            <a:r>
              <a:rPr lang="es-ES" dirty="0" smtClean="0"/>
              <a:t>-</a:t>
            </a:r>
            <a:r>
              <a:rPr lang="es-ES" dirty="0"/>
              <a:t>Reportada por primera vez en 1954 Nigeria epidemia </a:t>
            </a:r>
            <a:endParaRPr lang="es-ES" dirty="0" smtClean="0"/>
          </a:p>
          <a:p>
            <a:r>
              <a:rPr lang="es-ES" dirty="0" smtClean="0"/>
              <a:t>caracterizada por ictericia</a:t>
            </a:r>
          </a:p>
          <a:p>
            <a:endParaRPr lang="es-ES" dirty="0" smtClean="0"/>
          </a:p>
          <a:p>
            <a:r>
              <a:rPr lang="es-ES" dirty="0" smtClean="0"/>
              <a:t>-Casos </a:t>
            </a:r>
            <a:r>
              <a:rPr lang="es-ES" dirty="0"/>
              <a:t>esporádicos </a:t>
            </a:r>
            <a:r>
              <a:rPr lang="es-ES" dirty="0" smtClean="0"/>
              <a:t>África </a:t>
            </a:r>
            <a:r>
              <a:rPr lang="es-ES" dirty="0"/>
              <a:t>y Asia</a:t>
            </a:r>
          </a:p>
          <a:p>
            <a:pPr marL="285750" indent="-285750">
              <a:buFontTx/>
              <a:buChar char="-"/>
            </a:pPr>
            <a:endParaRPr lang="es-ES" dirty="0" smtClean="0"/>
          </a:p>
          <a:p>
            <a:pPr marL="285750" indent="-285750">
              <a:buFontTx/>
              <a:buChar char="-"/>
            </a:pPr>
            <a:r>
              <a:rPr lang="es-ES" dirty="0" smtClean="0"/>
              <a:t>2007 </a:t>
            </a:r>
            <a:r>
              <a:rPr lang="es-ES" dirty="0"/>
              <a:t>primeros casos reportados fuera de </a:t>
            </a:r>
            <a:r>
              <a:rPr lang="es-ES" dirty="0" smtClean="0"/>
              <a:t>África </a:t>
            </a:r>
            <a:r>
              <a:rPr lang="es-ES" dirty="0"/>
              <a:t>y Asia</a:t>
            </a:r>
          </a:p>
          <a:p>
            <a:pPr marL="285750" indent="-285750">
              <a:buFontTx/>
              <a:buChar char="-"/>
            </a:pPr>
            <a:endParaRPr lang="es-ES" dirty="0" smtClean="0"/>
          </a:p>
          <a:p>
            <a:pPr marL="285750" indent="-285750">
              <a:buFontTx/>
              <a:buChar char="-"/>
            </a:pPr>
            <a:r>
              <a:rPr lang="es-ES" dirty="0" smtClean="0"/>
              <a:t>Fiebre</a:t>
            </a:r>
            <a:r>
              <a:rPr lang="es-ES" dirty="0"/>
              <a:t>, sarpullido, artralgia, conjuntivitis</a:t>
            </a:r>
          </a:p>
          <a:p>
            <a:pPr marL="285750" indent="-285750">
              <a:buFontTx/>
              <a:buChar char="-"/>
            </a:pPr>
            <a:endParaRPr lang="es-ES" dirty="0" smtClean="0"/>
          </a:p>
          <a:p>
            <a:pPr marL="285750" indent="-285750">
              <a:buFontTx/>
              <a:buChar char="-"/>
            </a:pPr>
            <a:r>
              <a:rPr lang="es-ES" dirty="0" smtClean="0"/>
              <a:t>2013</a:t>
            </a:r>
            <a:r>
              <a:rPr lang="es-ES" dirty="0"/>
              <a:t>-14 incremento 20% síndrome </a:t>
            </a:r>
            <a:r>
              <a:rPr lang="es-ES" dirty="0" err="1" smtClean="0"/>
              <a:t>Guillain</a:t>
            </a:r>
            <a:r>
              <a:rPr lang="es-ES" dirty="0" smtClean="0"/>
              <a:t> </a:t>
            </a:r>
            <a:r>
              <a:rPr lang="mr-IN" dirty="0"/>
              <a:t>–</a:t>
            </a:r>
            <a:r>
              <a:rPr lang="es-ES" dirty="0"/>
              <a:t>Barré Polinesia Francesa</a:t>
            </a:r>
          </a:p>
          <a:p>
            <a:pPr marL="285750" indent="-285750">
              <a:buFontTx/>
              <a:buChar char="-"/>
            </a:pPr>
            <a:endParaRPr lang="es-ES" dirty="0" smtClean="0"/>
          </a:p>
          <a:p>
            <a:pPr marL="285750" indent="-285750">
              <a:buFontTx/>
              <a:buChar char="-"/>
            </a:pPr>
            <a:r>
              <a:rPr lang="es-ES" dirty="0" smtClean="0"/>
              <a:t>2015 </a:t>
            </a:r>
            <a:r>
              <a:rPr lang="es-ES" dirty="0"/>
              <a:t>Brasil: incremento casos </a:t>
            </a:r>
            <a:r>
              <a:rPr lang="es-ES" dirty="0" smtClean="0"/>
              <a:t>microcefalia</a:t>
            </a:r>
          </a:p>
        </p:txBody>
      </p:sp>
    </p:spTree>
    <p:extLst>
      <p:ext uri="{BB962C8B-B14F-4D97-AF65-F5344CB8AC3E}">
        <p14:creationId xmlns:p14="http://schemas.microsoft.com/office/powerpoint/2010/main" val="2011745902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33363" y="-196850"/>
            <a:ext cx="0" cy="0"/>
            <a:chOff x="0" y="0"/>
            <a:chExt cx="0" cy="0"/>
          </a:xfrm>
        </p:grpSpPr>
        <p:sp>
          <p:nvSpPr>
            <p:cNvPr id="22534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2253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s-ES_tradnl"/>
            </a:p>
          </p:txBody>
        </p:sp>
      </p:grpSp>
      <p:pic>
        <p:nvPicPr>
          <p:cNvPr id="11" name="Picture 2" descr="Resultado de imagen para ims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6234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182496" y="154101"/>
            <a:ext cx="740627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 smtClean="0">
                <a:solidFill>
                  <a:schemeClr val="bg1"/>
                </a:solidFill>
                <a:latin typeface="Times New Roman"/>
              </a:rPr>
              <a:t>Zika</a:t>
            </a:r>
            <a:r>
              <a:rPr lang="es-ES" sz="2400" b="1" dirty="0" smtClean="0">
                <a:solidFill>
                  <a:schemeClr val="bg1"/>
                </a:solidFill>
                <a:latin typeface="Times New Roman"/>
              </a:rPr>
              <a:t>: </a:t>
            </a:r>
            <a:r>
              <a:rPr lang="es-ES" sz="2400" b="1" dirty="0" err="1" smtClean="0">
                <a:solidFill>
                  <a:schemeClr val="bg1"/>
                </a:solidFill>
                <a:latin typeface="Times New Roman"/>
              </a:rPr>
              <a:t>Anatomia</a:t>
            </a:r>
            <a:r>
              <a:rPr lang="es-ES" sz="2400" b="1" dirty="0" smtClean="0">
                <a:solidFill>
                  <a:schemeClr val="bg1"/>
                </a:solidFill>
                <a:latin typeface="Times New Roman"/>
              </a:rPr>
              <a:t> del virus</a:t>
            </a:r>
            <a:endParaRPr lang="es-ES" sz="2400" b="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182495" y="1365768"/>
            <a:ext cx="2664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s-ES" dirty="0" smtClean="0"/>
          </a:p>
          <a:p>
            <a:pPr marL="285750" indent="-285750">
              <a:buFontTx/>
              <a:buChar char="-"/>
            </a:pPr>
            <a:endParaRPr lang="es-ES" dirty="0"/>
          </a:p>
          <a:p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05" y="1281890"/>
            <a:ext cx="4494140" cy="410309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8838" y="823439"/>
            <a:ext cx="2429822" cy="146565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0644" y="2506524"/>
            <a:ext cx="4438016" cy="273962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430821" y="832383"/>
            <a:ext cx="20549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Virus RNA</a:t>
            </a:r>
          </a:p>
          <a:p>
            <a:r>
              <a:rPr lang="es-ES" dirty="0" smtClean="0"/>
              <a:t>Cadena positiva</a:t>
            </a:r>
          </a:p>
          <a:p>
            <a:r>
              <a:rPr lang="es-ES" dirty="0" smtClean="0"/>
              <a:t>50 </a:t>
            </a:r>
            <a:r>
              <a:rPr lang="es-ES" dirty="0" err="1" smtClean="0"/>
              <a:t>nm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341946" y="5421682"/>
            <a:ext cx="85879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Tropismo: Sitios </a:t>
            </a:r>
            <a:r>
              <a:rPr lang="es-ES" dirty="0" err="1" smtClean="0"/>
              <a:t>inmunoprivilegiados</a:t>
            </a:r>
            <a:r>
              <a:rPr lang="es-ES" dirty="0" smtClean="0"/>
              <a:t>, sistema nervioso central, persistencia</a:t>
            </a:r>
          </a:p>
          <a:p>
            <a:r>
              <a:rPr lang="es-ES" dirty="0"/>
              <a:t>c</a:t>
            </a:r>
            <a:r>
              <a:rPr lang="es-ES" dirty="0" smtClean="0"/>
              <a:t>erebro, células progenitoras neuronales.</a:t>
            </a:r>
          </a:p>
          <a:p>
            <a:r>
              <a:rPr lang="es-ES" dirty="0" smtClean="0"/>
              <a:t>Hígado, bazo, placenta, ojos, aparato reproductivo masculino y femenino,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6107590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33363" y="-196850"/>
            <a:ext cx="0" cy="0"/>
            <a:chOff x="0" y="0"/>
            <a:chExt cx="0" cy="0"/>
          </a:xfrm>
        </p:grpSpPr>
        <p:sp>
          <p:nvSpPr>
            <p:cNvPr id="22534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2253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s-ES_tradnl"/>
            </a:p>
          </p:txBody>
        </p:sp>
      </p:grpSp>
      <p:pic>
        <p:nvPicPr>
          <p:cNvPr id="11" name="Picture 2" descr="Resultado de imagen para ims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182496" y="154101"/>
            <a:ext cx="740627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 smtClean="0">
                <a:solidFill>
                  <a:schemeClr val="bg1"/>
                </a:solidFill>
                <a:latin typeface="Times New Roman"/>
              </a:rPr>
              <a:t>Zika</a:t>
            </a:r>
            <a:r>
              <a:rPr lang="es-ES" sz="2400" b="1" dirty="0" smtClean="0">
                <a:solidFill>
                  <a:schemeClr val="bg1"/>
                </a:solidFill>
                <a:latin typeface="Times New Roman"/>
              </a:rPr>
              <a:t>: Respuesta inmunitaria</a:t>
            </a:r>
            <a:endParaRPr lang="es-ES" sz="2400" b="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1227147"/>
            <a:ext cx="899101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Protección:</a:t>
            </a:r>
          </a:p>
          <a:p>
            <a:r>
              <a:rPr lang="es-ES" dirty="0" smtClean="0"/>
              <a:t>Anticuerpos neutralizantes. 461 anti-E </a:t>
            </a:r>
            <a:r>
              <a:rPr lang="es-ES" dirty="0" err="1" smtClean="0"/>
              <a:t>mAb</a:t>
            </a:r>
            <a:r>
              <a:rPr lang="es-ES" dirty="0" smtClean="0"/>
              <a:t>, NS1? </a:t>
            </a:r>
            <a:endParaRPr lang="es-ES" dirty="0"/>
          </a:p>
          <a:p>
            <a:r>
              <a:rPr lang="es-ES" dirty="0" smtClean="0"/>
              <a:t>Anticuerpos facilitadores: anti-asa de fusión</a:t>
            </a:r>
          </a:p>
          <a:p>
            <a:r>
              <a:rPr lang="es-ES" dirty="0" smtClean="0"/>
              <a:t>Linfocitos T Balance inmunidad vs </a:t>
            </a:r>
            <a:r>
              <a:rPr lang="es-ES" dirty="0" err="1" smtClean="0"/>
              <a:t>inmunopatología</a:t>
            </a:r>
            <a:endParaRPr lang="es-ES" dirty="0" smtClean="0"/>
          </a:p>
          <a:p>
            <a:r>
              <a:rPr lang="es-ES" dirty="0" smtClean="0"/>
              <a:t>LTCD4+ ayuda a respuesta anticuerpos, citotoxicidad. Anti- E, NS1</a:t>
            </a:r>
          </a:p>
          <a:p>
            <a:r>
              <a:rPr lang="es-ES" dirty="0" smtClean="0"/>
              <a:t>LTCD8+, eliminación viral vs </a:t>
            </a:r>
            <a:r>
              <a:rPr lang="es-ES" dirty="0" err="1" smtClean="0"/>
              <a:t>inmunopatología</a:t>
            </a:r>
            <a:r>
              <a:rPr lang="es-ES" dirty="0" smtClean="0"/>
              <a:t> o autoinmunidad (</a:t>
            </a:r>
            <a:r>
              <a:rPr lang="es-ES" dirty="0" err="1" smtClean="0"/>
              <a:t>Guillain</a:t>
            </a:r>
            <a:r>
              <a:rPr lang="es-ES" dirty="0"/>
              <a:t>-</a:t>
            </a:r>
            <a:r>
              <a:rPr lang="es-ES" dirty="0" smtClean="0"/>
              <a:t>Barré)</a:t>
            </a:r>
          </a:p>
          <a:p>
            <a:r>
              <a:rPr lang="es-ES" dirty="0" smtClean="0"/>
              <a:t>¿Memoria?</a:t>
            </a:r>
          </a:p>
          <a:p>
            <a:r>
              <a:rPr lang="es-ES" dirty="0" smtClean="0"/>
              <a:t>¿Pecado </a:t>
            </a:r>
            <a:r>
              <a:rPr lang="es-ES" dirty="0"/>
              <a:t>o</a:t>
            </a:r>
            <a:r>
              <a:rPr lang="es-ES" dirty="0" smtClean="0"/>
              <a:t>riginal antigénico?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327" y="855797"/>
            <a:ext cx="2988211" cy="18202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363" y="3474416"/>
            <a:ext cx="6556007" cy="338225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2289" y="6666817"/>
            <a:ext cx="3811711" cy="19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8337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33363" y="-196850"/>
            <a:ext cx="0" cy="0"/>
            <a:chOff x="0" y="0"/>
            <a:chExt cx="0" cy="0"/>
          </a:xfrm>
        </p:grpSpPr>
        <p:sp>
          <p:nvSpPr>
            <p:cNvPr id="22534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2253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s-ES_tradnl"/>
            </a:p>
          </p:txBody>
        </p:sp>
      </p:grpSp>
      <p:pic>
        <p:nvPicPr>
          <p:cNvPr id="11" name="Picture 2" descr="Resultado de imagen para ims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182496" y="154101"/>
            <a:ext cx="740627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 smtClean="0">
                <a:solidFill>
                  <a:schemeClr val="bg1"/>
                </a:solidFill>
                <a:latin typeface="Times New Roman"/>
              </a:rPr>
              <a:t>Zika</a:t>
            </a:r>
            <a:r>
              <a:rPr lang="es-ES" sz="2400" b="1" dirty="0" smtClean="0">
                <a:solidFill>
                  <a:schemeClr val="bg1"/>
                </a:solidFill>
                <a:latin typeface="Times New Roman"/>
              </a:rPr>
              <a:t>: Respuesta inmunitaria</a:t>
            </a:r>
            <a:endParaRPr lang="es-ES" sz="2400" b="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182496" y="641934"/>
            <a:ext cx="5584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-¿mecanismos protección?</a:t>
            </a:r>
          </a:p>
          <a:p>
            <a:r>
              <a:rPr lang="es-ES" dirty="0" smtClean="0"/>
              <a:t>-¿generación de inmunidad de larga duración?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335" y="1234566"/>
            <a:ext cx="6530217" cy="537872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6616700"/>
            <a:ext cx="49530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4660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33363" y="-196850"/>
            <a:ext cx="0" cy="0"/>
            <a:chOff x="0" y="0"/>
            <a:chExt cx="0" cy="0"/>
          </a:xfrm>
        </p:grpSpPr>
        <p:sp>
          <p:nvSpPr>
            <p:cNvPr id="22534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2253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s-ES_tradnl"/>
            </a:p>
          </p:txBody>
        </p:sp>
      </p:grpSp>
      <p:pic>
        <p:nvPicPr>
          <p:cNvPr id="11" name="Picture 2" descr="Resultado de imagen para ims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182496" y="154101"/>
            <a:ext cx="740627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 smtClean="0">
                <a:solidFill>
                  <a:schemeClr val="bg1"/>
                </a:solidFill>
                <a:latin typeface="Times New Roman"/>
              </a:rPr>
              <a:t>Zika</a:t>
            </a:r>
            <a:r>
              <a:rPr lang="es-ES" sz="2400" b="1" dirty="0" smtClean="0">
                <a:solidFill>
                  <a:schemeClr val="bg1"/>
                </a:solidFill>
                <a:latin typeface="Times New Roman"/>
              </a:rPr>
              <a:t>: Vacunas</a:t>
            </a:r>
            <a:endParaRPr lang="es-ES" sz="2400" b="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182495" y="1365768"/>
            <a:ext cx="2664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s-ES" dirty="0" smtClean="0"/>
          </a:p>
          <a:p>
            <a:pPr marL="285750" indent="-285750">
              <a:buFontTx/>
              <a:buChar char="-"/>
            </a:pPr>
            <a:endParaRPr lang="es-ES" dirty="0"/>
          </a:p>
          <a:p>
            <a:endParaRPr lang="es-ES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36" y="1600200"/>
            <a:ext cx="5440608" cy="2917868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5656898" y="2538960"/>
            <a:ext cx="34871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WHO: Mujeres en edad </a:t>
            </a:r>
          </a:p>
          <a:p>
            <a:r>
              <a:rPr lang="es-ES" dirty="0" smtClean="0"/>
              <a:t>reproductiva o embarazadas</a:t>
            </a:r>
          </a:p>
          <a:p>
            <a:r>
              <a:rPr lang="es-ES" dirty="0"/>
              <a:t>b</a:t>
            </a:r>
            <a:r>
              <a:rPr lang="es-ES" dirty="0" smtClean="0"/>
              <a:t>lanco principal</a:t>
            </a:r>
            <a:endParaRPr lang="es-ES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1049" y="4377129"/>
            <a:ext cx="5585032" cy="238016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-1" y="5914364"/>
            <a:ext cx="3016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 err="1" smtClean="0">
                <a:latin typeface="Times New Roman"/>
                <a:cs typeface="Times New Roman"/>
              </a:rPr>
              <a:t>Durbin</a:t>
            </a:r>
            <a:r>
              <a:rPr lang="es-ES" sz="1200" b="1" dirty="0" smtClean="0">
                <a:latin typeface="Times New Roman"/>
                <a:cs typeface="Times New Roman"/>
              </a:rPr>
              <a:t> et al. </a:t>
            </a:r>
            <a:r>
              <a:rPr lang="es-ES" sz="1200" b="1" dirty="0" err="1">
                <a:latin typeface="Times New Roman"/>
                <a:cs typeface="Times New Roman"/>
              </a:rPr>
              <a:t>Expert</a:t>
            </a:r>
            <a:r>
              <a:rPr lang="es-ES" sz="1200" b="1" dirty="0">
                <a:latin typeface="Times New Roman"/>
                <a:cs typeface="Times New Roman"/>
              </a:rPr>
              <a:t> </a:t>
            </a:r>
            <a:r>
              <a:rPr lang="es-ES" sz="1200" b="1" dirty="0" err="1">
                <a:latin typeface="Times New Roman"/>
                <a:cs typeface="Times New Roman"/>
              </a:rPr>
              <a:t>Review</a:t>
            </a:r>
            <a:r>
              <a:rPr lang="es-ES" sz="1200" b="1" dirty="0">
                <a:latin typeface="Times New Roman"/>
                <a:cs typeface="Times New Roman"/>
              </a:rPr>
              <a:t> of </a:t>
            </a:r>
            <a:r>
              <a:rPr lang="es-ES" sz="1200" b="1" dirty="0" err="1">
                <a:latin typeface="Times New Roman"/>
                <a:cs typeface="Times New Roman"/>
              </a:rPr>
              <a:t>Vaccines</a:t>
            </a:r>
            <a:r>
              <a:rPr lang="es-ES" sz="1200" b="1" dirty="0" smtClean="0">
                <a:latin typeface="Times New Roman"/>
                <a:cs typeface="Times New Roman"/>
              </a:rPr>
              <a:t>, </a:t>
            </a:r>
          </a:p>
          <a:p>
            <a:r>
              <a:rPr lang="es-ES" sz="1200" b="1" dirty="0" smtClean="0">
                <a:latin typeface="Times New Roman"/>
                <a:cs typeface="Times New Roman"/>
              </a:rPr>
              <a:t>2017. </a:t>
            </a:r>
            <a:r>
              <a:rPr lang="es-ES" sz="1200" b="1" dirty="0">
                <a:latin typeface="Times New Roman"/>
                <a:cs typeface="Times New Roman"/>
              </a:rPr>
              <a:t>16:8, 781-787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2178127" y="775137"/>
            <a:ext cx="4713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No hay vacunas licenciadas disponibles</a:t>
            </a:r>
          </a:p>
          <a:p>
            <a:r>
              <a:rPr lang="es-ES" dirty="0"/>
              <a:t>45 vacunas se encuentran en </a:t>
            </a:r>
            <a:r>
              <a:rPr lang="es-ES" dirty="0" smtClean="0"/>
              <a:t>desarrollo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0982784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33363" y="-196850"/>
            <a:ext cx="0" cy="0"/>
            <a:chOff x="0" y="0"/>
            <a:chExt cx="0" cy="0"/>
          </a:xfrm>
        </p:grpSpPr>
        <p:sp>
          <p:nvSpPr>
            <p:cNvPr id="22534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2253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s-ES_tradnl"/>
            </a:p>
          </p:txBody>
        </p:sp>
      </p:grpSp>
      <p:pic>
        <p:nvPicPr>
          <p:cNvPr id="11" name="Picture 2" descr="Resultado de imagen para ims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182496" y="154101"/>
            <a:ext cx="740627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 smtClean="0">
                <a:solidFill>
                  <a:schemeClr val="bg1"/>
                </a:solidFill>
                <a:latin typeface="Times New Roman"/>
              </a:rPr>
              <a:t>Zika</a:t>
            </a:r>
            <a:r>
              <a:rPr lang="es-ES" sz="2400" b="1" dirty="0" smtClean="0">
                <a:solidFill>
                  <a:schemeClr val="bg1"/>
                </a:solidFill>
                <a:latin typeface="Times New Roman"/>
              </a:rPr>
              <a:t>: Respuesta inmunitaria</a:t>
            </a:r>
            <a:endParaRPr lang="es-ES" sz="2400" b="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182495" y="1365768"/>
            <a:ext cx="2664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s-ES" dirty="0" smtClean="0"/>
          </a:p>
          <a:p>
            <a:pPr marL="285750" indent="-285750">
              <a:buFontTx/>
              <a:buChar char="-"/>
            </a:pPr>
            <a:endParaRPr lang="es-ES" dirty="0"/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700" y="915825"/>
            <a:ext cx="5538299" cy="201111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300" y="3221606"/>
            <a:ext cx="6863343" cy="3287041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6315417" y="6388890"/>
            <a:ext cx="3016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 err="1" smtClean="0">
                <a:latin typeface="Times New Roman"/>
                <a:cs typeface="Times New Roman"/>
              </a:rPr>
              <a:t>Durbin</a:t>
            </a:r>
            <a:r>
              <a:rPr lang="es-ES" sz="1200" b="1" dirty="0" smtClean="0">
                <a:latin typeface="Times New Roman"/>
                <a:cs typeface="Times New Roman"/>
              </a:rPr>
              <a:t> et al. </a:t>
            </a:r>
            <a:r>
              <a:rPr lang="es-ES" sz="1200" b="1" dirty="0" err="1">
                <a:latin typeface="Times New Roman"/>
                <a:cs typeface="Times New Roman"/>
              </a:rPr>
              <a:t>Expert</a:t>
            </a:r>
            <a:r>
              <a:rPr lang="es-ES" sz="1200" b="1" dirty="0">
                <a:latin typeface="Times New Roman"/>
                <a:cs typeface="Times New Roman"/>
              </a:rPr>
              <a:t> </a:t>
            </a:r>
            <a:r>
              <a:rPr lang="es-ES" sz="1200" b="1" dirty="0" err="1">
                <a:latin typeface="Times New Roman"/>
                <a:cs typeface="Times New Roman"/>
              </a:rPr>
              <a:t>Review</a:t>
            </a:r>
            <a:r>
              <a:rPr lang="es-ES" sz="1200" b="1" dirty="0">
                <a:latin typeface="Times New Roman"/>
                <a:cs typeface="Times New Roman"/>
              </a:rPr>
              <a:t> of </a:t>
            </a:r>
            <a:r>
              <a:rPr lang="es-ES" sz="1200" b="1" dirty="0" err="1">
                <a:latin typeface="Times New Roman"/>
                <a:cs typeface="Times New Roman"/>
              </a:rPr>
              <a:t>Vaccines</a:t>
            </a:r>
            <a:r>
              <a:rPr lang="es-ES" sz="1200" b="1" dirty="0" smtClean="0">
                <a:latin typeface="Times New Roman"/>
                <a:cs typeface="Times New Roman"/>
              </a:rPr>
              <a:t>, </a:t>
            </a:r>
          </a:p>
          <a:p>
            <a:r>
              <a:rPr lang="es-ES" sz="1200" b="1" dirty="0" smtClean="0">
                <a:latin typeface="Times New Roman"/>
                <a:cs typeface="Times New Roman"/>
              </a:rPr>
              <a:t>2017. </a:t>
            </a:r>
            <a:r>
              <a:rPr lang="es-ES" sz="1200" b="1" dirty="0">
                <a:latin typeface="Times New Roman"/>
                <a:cs typeface="Times New Roman"/>
              </a:rPr>
              <a:t>16:8, 781-787</a:t>
            </a:r>
          </a:p>
        </p:txBody>
      </p:sp>
    </p:spTree>
    <p:extLst>
      <p:ext uri="{BB962C8B-B14F-4D97-AF65-F5344CB8AC3E}">
        <p14:creationId xmlns:p14="http://schemas.microsoft.com/office/powerpoint/2010/main" val="204902275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69" y="1573229"/>
            <a:ext cx="4222655" cy="497949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773" y="2867595"/>
            <a:ext cx="4641015" cy="374980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289" y="6666817"/>
            <a:ext cx="3811711" cy="191183"/>
          </a:xfrm>
          <a:prstGeom prst="rect">
            <a:avLst/>
          </a:prstGeom>
        </p:spPr>
      </p:pic>
      <p:pic>
        <p:nvPicPr>
          <p:cNvPr id="5" name="Picture 2" descr="Resultado de imagen para imss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182496" y="154101"/>
            <a:ext cx="7406275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Times New Roman"/>
              </a:rPr>
              <a:t>¿Cómo mejorar la respuesta inmunitaria?</a:t>
            </a:r>
          </a:p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Times New Roman"/>
              </a:rPr>
              <a:t>Diseño racional de vacunas</a:t>
            </a:r>
            <a:endParaRPr lang="es-ES" sz="2400" b="1" dirty="0">
              <a:solidFill>
                <a:schemeClr val="bg1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70347227"/>
      </p:ext>
    </p:extLst>
  </p:cSld>
  <p:clrMapOvr>
    <a:masterClrMapping/>
  </p:clrMapOvr>
</p:sld>
</file>

<file path=ppt/theme/theme1.xml><?xml version="1.0" encoding="utf-8"?>
<a:theme xmlns:a="http://schemas.openxmlformats.org/drawingml/2006/main" name="UIMIQ ">
  <a:themeElements>
    <a:clrScheme name="Instalación integrad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UIMIQ .thmx</Template>
  <TotalTime>65124</TotalTime>
  <Words>1357</Words>
  <Application>Microsoft Macintosh PowerPoint</Application>
  <PresentationFormat>Presentación en pantalla (4:3)</PresentationFormat>
  <Paragraphs>255</Paragraphs>
  <Slides>21</Slides>
  <Notes>13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3" baseType="lpstr">
      <vt:lpstr>UIMIQ 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 </vt:lpstr>
      <vt:lpstr>Retos </vt:lpstr>
      <vt:lpstr>Presentación de PowerPoint</vt:lpstr>
      <vt:lpstr>Presentación de PowerPoint</vt:lpstr>
      <vt:lpstr>Presentación de PowerPoint</vt:lpstr>
      <vt:lpstr>Presentación de PowerPoint</vt:lpstr>
      <vt:lpstr>Uso de vectores adenovirales</vt:lpstr>
      <vt:lpstr>Modified Vaccinia Ankara (MVA) can boost anti-Chikungunya responses</vt:lpstr>
      <vt:lpstr>Clinical Vaccine Development</vt:lpstr>
      <vt:lpstr>Clinical Development of ChAdOx1-Chik vaccine Funds secured for Phase I and Ib trial</vt:lpstr>
      <vt:lpstr>Retos </vt:lpstr>
    </vt:vector>
  </TitlesOfParts>
  <Company>UNAM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Elizarraras Bermudez</dc:creator>
  <cp:lastModifiedBy>Constantino III Roberto  Lopez Macias</cp:lastModifiedBy>
  <cp:revision>880</cp:revision>
  <cp:lastPrinted>2017-06-28T13:32:01Z</cp:lastPrinted>
  <dcterms:created xsi:type="dcterms:W3CDTF">2017-06-26T00:21:13Z</dcterms:created>
  <dcterms:modified xsi:type="dcterms:W3CDTF">2018-06-13T21:50:48Z</dcterms:modified>
</cp:coreProperties>
</file>