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2"/>
  </p:notesMasterIdLst>
  <p:sldIdLst>
    <p:sldId id="256" r:id="rId2"/>
    <p:sldId id="272" r:id="rId3"/>
    <p:sldId id="296" r:id="rId4"/>
    <p:sldId id="310" r:id="rId5"/>
    <p:sldId id="312" r:id="rId6"/>
    <p:sldId id="313" r:id="rId7"/>
    <p:sldId id="298" r:id="rId8"/>
    <p:sldId id="295" r:id="rId9"/>
    <p:sldId id="294" r:id="rId10"/>
    <p:sldId id="279" r:id="rId11"/>
    <p:sldId id="289" r:id="rId12"/>
    <p:sldId id="300" r:id="rId13"/>
    <p:sldId id="264" r:id="rId14"/>
    <p:sldId id="308" r:id="rId15"/>
    <p:sldId id="314" r:id="rId16"/>
    <p:sldId id="276" r:id="rId17"/>
    <p:sldId id="258" r:id="rId18"/>
    <p:sldId id="309" r:id="rId19"/>
    <p:sldId id="301" r:id="rId20"/>
    <p:sldId id="275" r:id="rId21"/>
    <p:sldId id="302" r:id="rId22"/>
    <p:sldId id="303" r:id="rId23"/>
    <p:sldId id="304" r:id="rId24"/>
    <p:sldId id="288" r:id="rId25"/>
    <p:sldId id="305" r:id="rId26"/>
    <p:sldId id="306" r:id="rId27"/>
    <p:sldId id="307" r:id="rId28"/>
    <p:sldId id="271" r:id="rId29"/>
    <p:sldId id="274" r:id="rId30"/>
    <p:sldId id="262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F2950"/>
    <a:srgbClr val="153085"/>
    <a:srgbClr val="211C7E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5077" autoAdjust="0"/>
  </p:normalViewPr>
  <p:slideViewPr>
    <p:cSldViewPr>
      <p:cViewPr varScale="1">
        <p:scale>
          <a:sx n="82" d="100"/>
          <a:sy n="82" d="100"/>
        </p:scale>
        <p:origin x="121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904AD-95AB-7F4D-95C4-4E247F6E5770}" type="doc">
      <dgm:prSet loTypeId="urn:microsoft.com/office/officeart/2005/8/layout/cycle2" loCatId="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625289A-1A84-0D4F-9C3D-14D6DDB2A0C2}">
      <dgm:prSet phldrT="[Texto]" custT="1"/>
      <dgm:spPr>
        <a:solidFill>
          <a:srgbClr val="3366FF"/>
        </a:solidFill>
      </dgm:spPr>
      <dgm:t>
        <a:bodyPr/>
        <a:lstStyle/>
        <a:p>
          <a:r>
            <a:rPr lang="es-ES" sz="2000" dirty="0" smtClean="0">
              <a:latin typeface="Calibri" panose="020F0502020204030204" pitchFamily="34" charset="0"/>
            </a:rPr>
            <a:t>Realizar</a:t>
          </a:r>
          <a:endParaRPr lang="es-ES" sz="2000" dirty="0">
            <a:latin typeface="Calibri" panose="020F0502020204030204" pitchFamily="34" charset="0"/>
          </a:endParaRPr>
        </a:p>
      </dgm:t>
    </dgm:pt>
    <dgm:pt modelId="{CA53126D-A23D-FA48-8254-A7A96F876667}" type="parTrans" cxnId="{0A782989-2CC6-DF45-BC45-DFE73AC6EC9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69D90EF-DED2-6A4A-B656-F90B2193BA9D}" type="sibTrans" cxnId="{0A782989-2CC6-DF45-BC45-DFE73AC6EC9C}">
      <dgm:prSet custT="1"/>
      <dgm:spPr>
        <a:solidFill>
          <a:srgbClr val="3366FF"/>
        </a:solidFill>
      </dgm:spPr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8EF3E49-A033-2A41-96D4-7BA1A8EDB8E8}">
      <dgm:prSet phldrT="[Texto]" custT="1"/>
      <dgm:spPr>
        <a:solidFill>
          <a:srgbClr val="3366FF"/>
        </a:solidFill>
      </dgm:spPr>
      <dgm:t>
        <a:bodyPr/>
        <a:lstStyle/>
        <a:p>
          <a:r>
            <a:rPr lang="es-ES" sz="2000" dirty="0" smtClean="0">
              <a:latin typeface="Calibri" panose="020F0502020204030204" pitchFamily="34" charset="0"/>
            </a:rPr>
            <a:t>Estudiar</a:t>
          </a:r>
          <a:endParaRPr lang="es-ES" sz="2000" dirty="0">
            <a:latin typeface="Calibri" panose="020F0502020204030204" pitchFamily="34" charset="0"/>
          </a:endParaRPr>
        </a:p>
      </dgm:t>
    </dgm:pt>
    <dgm:pt modelId="{9E591B7A-7962-9C42-B24E-B5E5BD886EB6}" type="parTrans" cxnId="{0BA40302-432D-DD4E-BF47-D6F649ED37E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9F3EA95-FBB9-D54C-912A-468FF6FBE8CC}" type="sibTrans" cxnId="{0BA40302-432D-DD4E-BF47-D6F649ED37EF}">
      <dgm:prSet custT="1"/>
      <dgm:spPr>
        <a:solidFill>
          <a:srgbClr val="3366FF"/>
        </a:solidFill>
      </dgm:spPr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29BD58D-3C5B-554A-BC99-29B9464DB748}">
      <dgm:prSet phldrT="[Texto]" custT="1"/>
      <dgm:spPr>
        <a:solidFill>
          <a:srgbClr val="3366FF"/>
        </a:solidFill>
      </dgm:spPr>
      <dgm:t>
        <a:bodyPr/>
        <a:lstStyle/>
        <a:p>
          <a:r>
            <a:rPr lang="es-ES" sz="2000" dirty="0" smtClean="0">
              <a:latin typeface="Calibri" panose="020F0502020204030204" pitchFamily="34" charset="0"/>
            </a:rPr>
            <a:t>Actuar</a:t>
          </a:r>
          <a:endParaRPr lang="es-ES" sz="2000" dirty="0">
            <a:latin typeface="Calibri" panose="020F0502020204030204" pitchFamily="34" charset="0"/>
          </a:endParaRPr>
        </a:p>
      </dgm:t>
    </dgm:pt>
    <dgm:pt modelId="{53E9BF9B-36FB-B246-B2AA-99C9E91347AD}" type="parTrans" cxnId="{9D591BAE-AF62-E240-9AFD-00C52407502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F5A23A9-476B-064F-824F-6ED7D8D3E086}" type="sibTrans" cxnId="{9D591BAE-AF62-E240-9AFD-00C524075025}">
      <dgm:prSet custT="1"/>
      <dgm:spPr>
        <a:solidFill>
          <a:srgbClr val="3366FF"/>
        </a:solidFill>
      </dgm:spPr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CC24A6-689F-0F45-AB21-4D6E722FBEDE}">
      <dgm:prSet phldrT="[Texto]" custT="1"/>
      <dgm:spPr>
        <a:solidFill>
          <a:srgbClr val="3366FF"/>
        </a:solidFill>
        <a:ln>
          <a:solidFill>
            <a:srgbClr val="6699FF"/>
          </a:solidFill>
        </a:ln>
      </dgm:spPr>
      <dgm:t>
        <a:bodyPr/>
        <a:lstStyle/>
        <a:p>
          <a:r>
            <a:rPr lang="es-ES" sz="2000" dirty="0" smtClean="0">
              <a:latin typeface="Calibri" panose="020F0502020204030204" pitchFamily="34" charset="0"/>
            </a:rPr>
            <a:t>Planear</a:t>
          </a:r>
          <a:endParaRPr lang="es-ES" sz="2000" dirty="0">
            <a:latin typeface="Calibri" panose="020F0502020204030204" pitchFamily="34" charset="0"/>
          </a:endParaRPr>
        </a:p>
      </dgm:t>
    </dgm:pt>
    <dgm:pt modelId="{09E181A2-3418-1145-A22D-C2CE7947585D}" type="sibTrans" cxnId="{4838B7E5-D37B-0F4F-AF6A-EA72ABED4876}">
      <dgm:prSet custT="1"/>
      <dgm:spPr>
        <a:solidFill>
          <a:srgbClr val="3366FF"/>
        </a:solidFill>
      </dgm:spPr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DDA6E65-8B22-0140-AE4C-4B25FBD1DA53}" type="parTrans" cxnId="{4838B7E5-D37B-0F4F-AF6A-EA72ABED487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DE9023-2472-0E41-BC8D-B0ADC6BB49BD}" type="pres">
      <dgm:prSet presAssocID="{689904AD-95AB-7F4D-95C4-4E247F6E57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71B7D3-D888-B141-9F2A-39807C428045}" type="pres">
      <dgm:prSet presAssocID="{6CCC24A6-689F-0F45-AB21-4D6E722FBEDE}" presName="node" presStyleLbl="node1" presStyleIdx="0" presStyleCnt="4" custRadScaleRad="91670" custRadScaleInc="-5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2A682-4A0D-914A-8D0F-3FC14ED745BB}" type="pres">
      <dgm:prSet presAssocID="{09E181A2-3418-1145-A22D-C2CE7947585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743DAA9-A922-A747-83C0-99787EF694ED}" type="pres">
      <dgm:prSet presAssocID="{09E181A2-3418-1145-A22D-C2CE7947585D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100C471-1EB4-AC4C-A3BB-AEAEB8D0B10A}" type="pres">
      <dgm:prSet presAssocID="{6625289A-1A84-0D4F-9C3D-14D6DDB2A0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50EC4-679A-BC42-B329-6E5B35A0FCDF}" type="pres">
      <dgm:prSet presAssocID="{B69D90EF-DED2-6A4A-B656-F90B2193BA9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C306A081-85BC-F944-804C-93CC780793CE}" type="pres">
      <dgm:prSet presAssocID="{B69D90EF-DED2-6A4A-B656-F90B2193BA9D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AE12D4C4-FAB7-CF42-984F-B40AABC499B1}" type="pres">
      <dgm:prSet presAssocID="{68EF3E49-A033-2A41-96D4-7BA1A8EDB8E8}" presName="node" presStyleLbl="node1" presStyleIdx="2" presStyleCnt="4" custScaleX="12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6A428-FA7C-E149-AAC2-51A8543AE233}" type="pres">
      <dgm:prSet presAssocID="{99F3EA95-FBB9-D54C-912A-468FF6FBE8C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49DB4AE-BADB-8749-B78A-8EADE61DC157}" type="pres">
      <dgm:prSet presAssocID="{99F3EA95-FBB9-D54C-912A-468FF6FBE8CC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7DD7A72-D670-0249-8CE9-39AE83B92AEB}" type="pres">
      <dgm:prSet presAssocID="{829BD58D-3C5B-554A-BC99-29B9464DB7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3BDDC-D55D-D64D-B5DB-3E6DDEC2C045}" type="pres">
      <dgm:prSet presAssocID="{9F5A23A9-476B-064F-824F-6ED7D8D3E086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042C817-4FC7-6247-8AE6-77FD4B66EFC3}" type="pres">
      <dgm:prSet presAssocID="{9F5A23A9-476B-064F-824F-6ED7D8D3E086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1FA09DE-30D6-47B3-BC56-7657ABC34716}" type="presOf" srcId="{829BD58D-3C5B-554A-BC99-29B9464DB748}" destId="{67DD7A72-D670-0249-8CE9-39AE83B92AEB}" srcOrd="0" destOrd="0" presId="urn:microsoft.com/office/officeart/2005/8/layout/cycle2"/>
    <dgm:cxn modelId="{0BA40302-432D-DD4E-BF47-D6F649ED37EF}" srcId="{689904AD-95AB-7F4D-95C4-4E247F6E5770}" destId="{68EF3E49-A033-2A41-96D4-7BA1A8EDB8E8}" srcOrd="2" destOrd="0" parTransId="{9E591B7A-7962-9C42-B24E-B5E5BD886EB6}" sibTransId="{99F3EA95-FBB9-D54C-912A-468FF6FBE8CC}"/>
    <dgm:cxn modelId="{AD0DC4E2-CF86-48A1-AE4B-572BC24BA0BA}" type="presOf" srcId="{6625289A-1A84-0D4F-9C3D-14D6DDB2A0C2}" destId="{D100C471-1EB4-AC4C-A3BB-AEAEB8D0B10A}" srcOrd="0" destOrd="0" presId="urn:microsoft.com/office/officeart/2005/8/layout/cycle2"/>
    <dgm:cxn modelId="{39676804-E01C-4C40-BE4E-6D92252FE15C}" type="presOf" srcId="{9F5A23A9-476B-064F-824F-6ED7D8D3E086}" destId="{A042C817-4FC7-6247-8AE6-77FD4B66EFC3}" srcOrd="1" destOrd="0" presId="urn:microsoft.com/office/officeart/2005/8/layout/cycle2"/>
    <dgm:cxn modelId="{362C40E4-96D4-465C-BA6E-37AE2DCAAB70}" type="presOf" srcId="{B69D90EF-DED2-6A4A-B656-F90B2193BA9D}" destId="{C306A081-85BC-F944-804C-93CC780793CE}" srcOrd="1" destOrd="0" presId="urn:microsoft.com/office/officeart/2005/8/layout/cycle2"/>
    <dgm:cxn modelId="{B599890A-3B4C-47F7-AA49-55FA2C507F20}" type="presOf" srcId="{99F3EA95-FBB9-D54C-912A-468FF6FBE8CC}" destId="{349DB4AE-BADB-8749-B78A-8EADE61DC157}" srcOrd="1" destOrd="0" presId="urn:microsoft.com/office/officeart/2005/8/layout/cycle2"/>
    <dgm:cxn modelId="{462271C5-1AD4-4A78-87C4-112D2B3F4B5F}" type="presOf" srcId="{6CCC24A6-689F-0F45-AB21-4D6E722FBEDE}" destId="{C971B7D3-D888-B141-9F2A-39807C428045}" srcOrd="0" destOrd="0" presId="urn:microsoft.com/office/officeart/2005/8/layout/cycle2"/>
    <dgm:cxn modelId="{0A782989-2CC6-DF45-BC45-DFE73AC6EC9C}" srcId="{689904AD-95AB-7F4D-95C4-4E247F6E5770}" destId="{6625289A-1A84-0D4F-9C3D-14D6DDB2A0C2}" srcOrd="1" destOrd="0" parTransId="{CA53126D-A23D-FA48-8254-A7A96F876667}" sibTransId="{B69D90EF-DED2-6A4A-B656-F90B2193BA9D}"/>
    <dgm:cxn modelId="{4838B7E5-D37B-0F4F-AF6A-EA72ABED4876}" srcId="{689904AD-95AB-7F4D-95C4-4E247F6E5770}" destId="{6CCC24A6-689F-0F45-AB21-4D6E722FBEDE}" srcOrd="0" destOrd="0" parTransId="{ADDA6E65-8B22-0140-AE4C-4B25FBD1DA53}" sibTransId="{09E181A2-3418-1145-A22D-C2CE7947585D}"/>
    <dgm:cxn modelId="{0F0F4794-82F7-4AA1-B43D-FA82FEB693F6}" type="presOf" srcId="{9F5A23A9-476B-064F-824F-6ED7D8D3E086}" destId="{B3B3BDDC-D55D-D64D-B5DB-3E6DDEC2C045}" srcOrd="0" destOrd="0" presId="urn:microsoft.com/office/officeart/2005/8/layout/cycle2"/>
    <dgm:cxn modelId="{4D8F6F55-828A-436F-8D08-49A5D6E3B6A3}" type="presOf" srcId="{68EF3E49-A033-2A41-96D4-7BA1A8EDB8E8}" destId="{AE12D4C4-FAB7-CF42-984F-B40AABC499B1}" srcOrd="0" destOrd="0" presId="urn:microsoft.com/office/officeart/2005/8/layout/cycle2"/>
    <dgm:cxn modelId="{12BC798E-99C0-465D-B164-2A24EBEB6B6C}" type="presOf" srcId="{09E181A2-3418-1145-A22D-C2CE7947585D}" destId="{9743DAA9-A922-A747-83C0-99787EF694ED}" srcOrd="1" destOrd="0" presId="urn:microsoft.com/office/officeart/2005/8/layout/cycle2"/>
    <dgm:cxn modelId="{C751F2F0-8BC6-44FE-964D-1DBC73685302}" type="presOf" srcId="{99F3EA95-FBB9-D54C-912A-468FF6FBE8CC}" destId="{0546A428-FA7C-E149-AAC2-51A8543AE233}" srcOrd="0" destOrd="0" presId="urn:microsoft.com/office/officeart/2005/8/layout/cycle2"/>
    <dgm:cxn modelId="{9D591BAE-AF62-E240-9AFD-00C524075025}" srcId="{689904AD-95AB-7F4D-95C4-4E247F6E5770}" destId="{829BD58D-3C5B-554A-BC99-29B9464DB748}" srcOrd="3" destOrd="0" parTransId="{53E9BF9B-36FB-B246-B2AA-99C9E91347AD}" sibTransId="{9F5A23A9-476B-064F-824F-6ED7D8D3E086}"/>
    <dgm:cxn modelId="{84741D58-E175-470F-9799-2AE5AA227F8A}" type="presOf" srcId="{09E181A2-3418-1145-A22D-C2CE7947585D}" destId="{4D92A682-4A0D-914A-8D0F-3FC14ED745BB}" srcOrd="0" destOrd="0" presId="urn:microsoft.com/office/officeart/2005/8/layout/cycle2"/>
    <dgm:cxn modelId="{1C468044-3781-4494-8A6A-90271DEAF6FB}" type="presOf" srcId="{B69D90EF-DED2-6A4A-B656-F90B2193BA9D}" destId="{FF050EC4-679A-BC42-B329-6E5B35A0FCDF}" srcOrd="0" destOrd="0" presId="urn:microsoft.com/office/officeart/2005/8/layout/cycle2"/>
    <dgm:cxn modelId="{81B77EA2-9CF6-4C8B-A815-1BDE1641B0FE}" type="presOf" srcId="{689904AD-95AB-7F4D-95C4-4E247F6E5770}" destId="{7DDE9023-2472-0E41-BC8D-B0ADC6BB49BD}" srcOrd="0" destOrd="0" presId="urn:microsoft.com/office/officeart/2005/8/layout/cycle2"/>
    <dgm:cxn modelId="{0B3AAB6E-199D-4C5C-8947-1AE5C17B5B0E}" type="presParOf" srcId="{7DDE9023-2472-0E41-BC8D-B0ADC6BB49BD}" destId="{C971B7D3-D888-B141-9F2A-39807C428045}" srcOrd="0" destOrd="0" presId="urn:microsoft.com/office/officeart/2005/8/layout/cycle2"/>
    <dgm:cxn modelId="{220F79E5-5084-4D81-9DA6-4461028E7971}" type="presParOf" srcId="{7DDE9023-2472-0E41-BC8D-B0ADC6BB49BD}" destId="{4D92A682-4A0D-914A-8D0F-3FC14ED745BB}" srcOrd="1" destOrd="0" presId="urn:microsoft.com/office/officeart/2005/8/layout/cycle2"/>
    <dgm:cxn modelId="{0E4E9B03-84CF-427F-8AA9-0823662F220A}" type="presParOf" srcId="{4D92A682-4A0D-914A-8D0F-3FC14ED745BB}" destId="{9743DAA9-A922-A747-83C0-99787EF694ED}" srcOrd="0" destOrd="0" presId="urn:microsoft.com/office/officeart/2005/8/layout/cycle2"/>
    <dgm:cxn modelId="{B233E321-1A92-4E80-8EDD-337B1A05D456}" type="presParOf" srcId="{7DDE9023-2472-0E41-BC8D-B0ADC6BB49BD}" destId="{D100C471-1EB4-AC4C-A3BB-AEAEB8D0B10A}" srcOrd="2" destOrd="0" presId="urn:microsoft.com/office/officeart/2005/8/layout/cycle2"/>
    <dgm:cxn modelId="{975A1CBD-2E2A-4ED6-9878-EC632C762ADE}" type="presParOf" srcId="{7DDE9023-2472-0E41-BC8D-B0ADC6BB49BD}" destId="{FF050EC4-679A-BC42-B329-6E5B35A0FCDF}" srcOrd="3" destOrd="0" presId="urn:microsoft.com/office/officeart/2005/8/layout/cycle2"/>
    <dgm:cxn modelId="{2CFAE487-0BE5-42AA-B4A9-B20E1126BC5C}" type="presParOf" srcId="{FF050EC4-679A-BC42-B329-6E5B35A0FCDF}" destId="{C306A081-85BC-F944-804C-93CC780793CE}" srcOrd="0" destOrd="0" presId="urn:microsoft.com/office/officeart/2005/8/layout/cycle2"/>
    <dgm:cxn modelId="{6E9D655D-73E4-48F2-A431-6FE0B1F97AA6}" type="presParOf" srcId="{7DDE9023-2472-0E41-BC8D-B0ADC6BB49BD}" destId="{AE12D4C4-FAB7-CF42-984F-B40AABC499B1}" srcOrd="4" destOrd="0" presId="urn:microsoft.com/office/officeart/2005/8/layout/cycle2"/>
    <dgm:cxn modelId="{8CA64B85-122B-4115-906F-F28E4AF476F5}" type="presParOf" srcId="{7DDE9023-2472-0E41-BC8D-B0ADC6BB49BD}" destId="{0546A428-FA7C-E149-AAC2-51A8543AE233}" srcOrd="5" destOrd="0" presId="urn:microsoft.com/office/officeart/2005/8/layout/cycle2"/>
    <dgm:cxn modelId="{5985CAA9-DD01-46AD-A722-AC7C744FA7EE}" type="presParOf" srcId="{0546A428-FA7C-E149-AAC2-51A8543AE233}" destId="{349DB4AE-BADB-8749-B78A-8EADE61DC157}" srcOrd="0" destOrd="0" presId="urn:microsoft.com/office/officeart/2005/8/layout/cycle2"/>
    <dgm:cxn modelId="{C89D15A6-1D5A-4445-88D5-0CA247FEC4B0}" type="presParOf" srcId="{7DDE9023-2472-0E41-BC8D-B0ADC6BB49BD}" destId="{67DD7A72-D670-0249-8CE9-39AE83B92AEB}" srcOrd="6" destOrd="0" presId="urn:microsoft.com/office/officeart/2005/8/layout/cycle2"/>
    <dgm:cxn modelId="{03D2A71F-4197-420A-9CA2-BD4A06C393A9}" type="presParOf" srcId="{7DDE9023-2472-0E41-BC8D-B0ADC6BB49BD}" destId="{B3B3BDDC-D55D-D64D-B5DB-3E6DDEC2C045}" srcOrd="7" destOrd="0" presId="urn:microsoft.com/office/officeart/2005/8/layout/cycle2"/>
    <dgm:cxn modelId="{DFAC730A-473E-4271-B0C7-2EE6CD682C35}" type="presParOf" srcId="{B3B3BDDC-D55D-D64D-B5DB-3E6DDEC2C045}" destId="{A042C817-4FC7-6247-8AE6-77FD4B66EF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D0BF8-56A6-44FA-950D-6FCD0EE388D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F09982B-5412-49B9-915B-5539231B1019}">
      <dgm:prSet phldrT="[Texto]"/>
      <dgm:spPr/>
      <dgm:t>
        <a:bodyPr/>
        <a:lstStyle/>
        <a:p>
          <a:pPr algn="ctr"/>
          <a:r>
            <a:rPr lang="es-MX" b="1" dirty="0" smtClean="0"/>
            <a:t>Vinculación de las unidades de primer contacto con la comunidad</a:t>
          </a:r>
          <a:r>
            <a:rPr lang="es-MX" dirty="0" smtClean="0"/>
            <a:t>: La identificación de sujetos con estilos de vida que los ponen en riesgo de tener obesidad es prioritaria.. </a:t>
          </a:r>
          <a:endParaRPr lang="en-US" dirty="0"/>
        </a:p>
      </dgm:t>
    </dgm:pt>
    <dgm:pt modelId="{D71125B8-D9CE-4873-9F59-7F780C521EF9}" type="parTrans" cxnId="{E71F55A0-3A2F-462D-ACDB-49FD667E48E2}">
      <dgm:prSet/>
      <dgm:spPr/>
      <dgm:t>
        <a:bodyPr/>
        <a:lstStyle/>
        <a:p>
          <a:pPr algn="l"/>
          <a:endParaRPr lang="en-US"/>
        </a:p>
      </dgm:t>
    </dgm:pt>
    <dgm:pt modelId="{DCDE9781-3D48-4A78-B74E-D35A5DF9AE95}" type="sibTrans" cxnId="{E71F55A0-3A2F-462D-ACDB-49FD667E48E2}">
      <dgm:prSet/>
      <dgm:spPr/>
      <dgm:t>
        <a:bodyPr/>
        <a:lstStyle/>
        <a:p>
          <a:pPr algn="l"/>
          <a:endParaRPr lang="en-US"/>
        </a:p>
      </dgm:t>
    </dgm:pt>
    <dgm:pt modelId="{921AC276-0B1F-4041-A136-9E2741FC867A}">
      <dgm:prSet phldrT="[Texto]" custT="1"/>
      <dgm:spPr/>
      <dgm:t>
        <a:bodyPr/>
        <a:lstStyle/>
        <a:p>
          <a:pPr algn="ctr"/>
          <a:r>
            <a:rPr lang="es-MX" sz="1400" b="1" dirty="0" smtClean="0"/>
            <a:t>Entrenamiento del personal para contar con equipos multidisciplinarios</a:t>
          </a:r>
          <a:endParaRPr lang="en-US" sz="1400" b="1" dirty="0"/>
        </a:p>
      </dgm:t>
    </dgm:pt>
    <dgm:pt modelId="{52095151-18B7-4F7B-9C2B-4EF9A1B7245F}" type="parTrans" cxnId="{04E3AC4C-0523-449B-B67A-883392594C1D}">
      <dgm:prSet/>
      <dgm:spPr/>
      <dgm:t>
        <a:bodyPr/>
        <a:lstStyle/>
        <a:p>
          <a:pPr algn="l"/>
          <a:endParaRPr lang="en-US"/>
        </a:p>
      </dgm:t>
    </dgm:pt>
    <dgm:pt modelId="{96A98FF2-F020-465C-9F34-1E99A90D309A}" type="sibTrans" cxnId="{04E3AC4C-0523-449B-B67A-883392594C1D}">
      <dgm:prSet/>
      <dgm:spPr/>
      <dgm:t>
        <a:bodyPr/>
        <a:lstStyle/>
        <a:p>
          <a:pPr algn="l"/>
          <a:endParaRPr lang="en-US"/>
        </a:p>
      </dgm:t>
    </dgm:pt>
    <dgm:pt modelId="{677AF03A-BDB2-4A42-B73F-0B0CF239215D}">
      <dgm:prSet custT="1"/>
      <dgm:spPr/>
      <dgm:t>
        <a:bodyPr/>
        <a:lstStyle/>
        <a:p>
          <a:pPr algn="ctr"/>
          <a:r>
            <a:rPr lang="es-MX" sz="1600" dirty="0" smtClean="0"/>
            <a:t>Inclusión sistemática de la familia en la evaluación y tratamiento</a:t>
          </a:r>
        </a:p>
      </dgm:t>
    </dgm:pt>
    <dgm:pt modelId="{E2ABEFA9-B9DC-48FE-8E82-F38011544961}" type="parTrans" cxnId="{64AFCE7E-A743-4E01-8BD5-76A19916701B}">
      <dgm:prSet/>
      <dgm:spPr/>
      <dgm:t>
        <a:bodyPr/>
        <a:lstStyle/>
        <a:p>
          <a:pPr algn="l"/>
          <a:endParaRPr lang="en-US"/>
        </a:p>
      </dgm:t>
    </dgm:pt>
    <dgm:pt modelId="{F222CE3F-E526-44CE-AAAA-4566E83AB276}" type="sibTrans" cxnId="{64AFCE7E-A743-4E01-8BD5-76A19916701B}">
      <dgm:prSet/>
      <dgm:spPr/>
      <dgm:t>
        <a:bodyPr/>
        <a:lstStyle/>
        <a:p>
          <a:pPr algn="l"/>
          <a:endParaRPr lang="en-US"/>
        </a:p>
      </dgm:t>
    </dgm:pt>
    <dgm:pt modelId="{EA00A11E-A9A0-4693-92EC-0F503C6B0949}">
      <dgm:prSet phldrT="[Texto]"/>
      <dgm:spPr/>
      <dgm:t>
        <a:bodyPr/>
        <a:lstStyle/>
        <a:p>
          <a:endParaRPr lang="en-US"/>
        </a:p>
      </dgm:t>
    </dgm:pt>
    <dgm:pt modelId="{68FC5549-E020-4180-B085-3D67237FDA91}" type="sibTrans" cxnId="{1F137111-8E7A-4FD5-9A51-535BDE6E474F}">
      <dgm:prSet/>
      <dgm:spPr/>
      <dgm:t>
        <a:bodyPr/>
        <a:lstStyle/>
        <a:p>
          <a:pPr algn="l"/>
          <a:endParaRPr lang="en-US"/>
        </a:p>
      </dgm:t>
    </dgm:pt>
    <dgm:pt modelId="{1B98D0DE-02CE-41DD-870C-8A6B7F382622}" type="parTrans" cxnId="{1F137111-8E7A-4FD5-9A51-535BDE6E474F}">
      <dgm:prSet/>
      <dgm:spPr/>
      <dgm:t>
        <a:bodyPr/>
        <a:lstStyle/>
        <a:p>
          <a:pPr algn="l"/>
          <a:endParaRPr lang="en-US"/>
        </a:p>
      </dgm:t>
    </dgm:pt>
    <dgm:pt modelId="{799FB586-577C-4237-AE80-2A55DA628D35}" type="pres">
      <dgm:prSet presAssocID="{D54D0BF8-56A6-44FA-950D-6FCD0EE388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23E591C-8EC8-471D-ACF2-90B1EB1F3A60}" type="pres">
      <dgm:prSet presAssocID="{BF09982B-5412-49B9-915B-5539231B10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7865B-E00E-4204-BC08-A95372A56122}" type="pres">
      <dgm:prSet presAssocID="{BF09982B-5412-49B9-915B-5539231B1019}" presName="gear1srcNode" presStyleLbl="node1" presStyleIdx="0" presStyleCnt="3"/>
      <dgm:spPr/>
      <dgm:t>
        <a:bodyPr/>
        <a:lstStyle/>
        <a:p>
          <a:endParaRPr lang="en-US"/>
        </a:p>
      </dgm:t>
    </dgm:pt>
    <dgm:pt modelId="{A28B8C49-BB6C-4B37-AEF0-6C2FC1F20DFD}" type="pres">
      <dgm:prSet presAssocID="{BF09982B-5412-49B9-915B-5539231B1019}" presName="gear1dstNode" presStyleLbl="node1" presStyleIdx="0" presStyleCnt="3"/>
      <dgm:spPr/>
      <dgm:t>
        <a:bodyPr/>
        <a:lstStyle/>
        <a:p>
          <a:endParaRPr lang="en-US"/>
        </a:p>
      </dgm:t>
    </dgm:pt>
    <dgm:pt modelId="{8FBCFB9E-B68F-49BE-ACEA-F07D555BBBE3}" type="pres">
      <dgm:prSet presAssocID="{921AC276-0B1F-4041-A136-9E2741FC867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FEC0-631E-4F65-BAE3-657ED3B5E03B}" type="pres">
      <dgm:prSet presAssocID="{921AC276-0B1F-4041-A136-9E2741FC867A}" presName="gear2srcNode" presStyleLbl="node1" presStyleIdx="1" presStyleCnt="3"/>
      <dgm:spPr/>
      <dgm:t>
        <a:bodyPr/>
        <a:lstStyle/>
        <a:p>
          <a:endParaRPr lang="en-US"/>
        </a:p>
      </dgm:t>
    </dgm:pt>
    <dgm:pt modelId="{449BD0D9-8E10-4C8C-A5DB-CB34068EEBCA}" type="pres">
      <dgm:prSet presAssocID="{921AC276-0B1F-4041-A136-9E2741FC867A}" presName="gear2dstNode" presStyleLbl="node1" presStyleIdx="1" presStyleCnt="3"/>
      <dgm:spPr/>
      <dgm:t>
        <a:bodyPr/>
        <a:lstStyle/>
        <a:p>
          <a:endParaRPr lang="en-US"/>
        </a:p>
      </dgm:t>
    </dgm:pt>
    <dgm:pt modelId="{1821FD0F-EFE6-4009-B81F-24ABAA0A08D2}" type="pres">
      <dgm:prSet presAssocID="{677AF03A-BDB2-4A42-B73F-0B0CF239215D}" presName="gear3" presStyleLbl="node1" presStyleIdx="2" presStyleCnt="3"/>
      <dgm:spPr/>
      <dgm:t>
        <a:bodyPr/>
        <a:lstStyle/>
        <a:p>
          <a:endParaRPr lang="en-US"/>
        </a:p>
      </dgm:t>
    </dgm:pt>
    <dgm:pt modelId="{DC150220-387B-44E4-8816-34BB17B09B9A}" type="pres">
      <dgm:prSet presAssocID="{677AF03A-BDB2-4A42-B73F-0B0CF239215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01C67-E4C4-4A25-828D-CE336C68F010}" type="pres">
      <dgm:prSet presAssocID="{677AF03A-BDB2-4A42-B73F-0B0CF239215D}" presName="gear3srcNode" presStyleLbl="node1" presStyleIdx="2" presStyleCnt="3"/>
      <dgm:spPr/>
      <dgm:t>
        <a:bodyPr/>
        <a:lstStyle/>
        <a:p>
          <a:endParaRPr lang="en-US"/>
        </a:p>
      </dgm:t>
    </dgm:pt>
    <dgm:pt modelId="{FF150923-D82C-4809-84FD-5EB074135560}" type="pres">
      <dgm:prSet presAssocID="{677AF03A-BDB2-4A42-B73F-0B0CF239215D}" presName="gear3dstNode" presStyleLbl="node1" presStyleIdx="2" presStyleCnt="3"/>
      <dgm:spPr/>
      <dgm:t>
        <a:bodyPr/>
        <a:lstStyle/>
        <a:p>
          <a:endParaRPr lang="en-US"/>
        </a:p>
      </dgm:t>
    </dgm:pt>
    <dgm:pt modelId="{B864CE8C-C339-4B0D-BFFD-AAACC3E76816}" type="pres">
      <dgm:prSet presAssocID="{DCDE9781-3D48-4A78-B74E-D35A5DF9AE9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839B875-24EC-4215-A2C8-A9B0FF0FA422}" type="pres">
      <dgm:prSet presAssocID="{96A98FF2-F020-465C-9F34-1E99A90D309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5CABFEE-1A8E-43D2-BDD2-851606D4F776}" type="pres">
      <dgm:prSet presAssocID="{F222CE3F-E526-44CE-AAAA-4566E83AB27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4AFCE7E-A743-4E01-8BD5-76A19916701B}" srcId="{D54D0BF8-56A6-44FA-950D-6FCD0EE388D9}" destId="{677AF03A-BDB2-4A42-B73F-0B0CF239215D}" srcOrd="2" destOrd="0" parTransId="{E2ABEFA9-B9DC-48FE-8E82-F38011544961}" sibTransId="{F222CE3F-E526-44CE-AAAA-4566E83AB276}"/>
    <dgm:cxn modelId="{ECF60DF3-1FFE-4FB6-BC01-7E3E7B22CFC1}" type="presOf" srcId="{BF09982B-5412-49B9-915B-5539231B1019}" destId="{7157865B-E00E-4204-BC08-A95372A56122}" srcOrd="1" destOrd="0" presId="urn:microsoft.com/office/officeart/2005/8/layout/gear1"/>
    <dgm:cxn modelId="{6FBF5F91-323D-4E04-8D2C-6E7980EE0152}" type="presOf" srcId="{677AF03A-BDB2-4A42-B73F-0B0CF239215D}" destId="{1821FD0F-EFE6-4009-B81F-24ABAA0A08D2}" srcOrd="0" destOrd="0" presId="urn:microsoft.com/office/officeart/2005/8/layout/gear1"/>
    <dgm:cxn modelId="{31435FE8-356B-4765-8385-DBFA0535D597}" type="presOf" srcId="{921AC276-0B1F-4041-A136-9E2741FC867A}" destId="{449BD0D9-8E10-4C8C-A5DB-CB34068EEBCA}" srcOrd="2" destOrd="0" presId="urn:microsoft.com/office/officeart/2005/8/layout/gear1"/>
    <dgm:cxn modelId="{90E2679E-2F1A-4F1F-83AF-94C337C23C80}" type="presOf" srcId="{BF09982B-5412-49B9-915B-5539231B1019}" destId="{A28B8C49-BB6C-4B37-AEF0-6C2FC1F20DFD}" srcOrd="2" destOrd="0" presId="urn:microsoft.com/office/officeart/2005/8/layout/gear1"/>
    <dgm:cxn modelId="{04E3AC4C-0523-449B-B67A-883392594C1D}" srcId="{D54D0BF8-56A6-44FA-950D-6FCD0EE388D9}" destId="{921AC276-0B1F-4041-A136-9E2741FC867A}" srcOrd="1" destOrd="0" parTransId="{52095151-18B7-4F7B-9C2B-4EF9A1B7245F}" sibTransId="{96A98FF2-F020-465C-9F34-1E99A90D309A}"/>
    <dgm:cxn modelId="{1F137111-8E7A-4FD5-9A51-535BDE6E474F}" srcId="{D54D0BF8-56A6-44FA-950D-6FCD0EE388D9}" destId="{EA00A11E-A9A0-4693-92EC-0F503C6B0949}" srcOrd="3" destOrd="0" parTransId="{1B98D0DE-02CE-41DD-870C-8A6B7F382622}" sibTransId="{68FC5549-E020-4180-B085-3D67237FDA91}"/>
    <dgm:cxn modelId="{E7EEACAB-3CC2-4DD7-AABB-E6D39191E69F}" type="presOf" srcId="{677AF03A-BDB2-4A42-B73F-0B0CF239215D}" destId="{B7B01C67-E4C4-4A25-828D-CE336C68F010}" srcOrd="2" destOrd="0" presId="urn:microsoft.com/office/officeart/2005/8/layout/gear1"/>
    <dgm:cxn modelId="{59BA1FDA-5632-45B8-8CD1-3D83573C1456}" type="presOf" srcId="{BF09982B-5412-49B9-915B-5539231B1019}" destId="{723E591C-8EC8-471D-ACF2-90B1EB1F3A60}" srcOrd="0" destOrd="0" presId="urn:microsoft.com/office/officeart/2005/8/layout/gear1"/>
    <dgm:cxn modelId="{F58FBD97-1DD5-4D9D-B70D-C968FA6C4224}" type="presOf" srcId="{921AC276-0B1F-4041-A136-9E2741FC867A}" destId="{8FBCFB9E-B68F-49BE-ACEA-F07D555BBBE3}" srcOrd="0" destOrd="0" presId="urn:microsoft.com/office/officeart/2005/8/layout/gear1"/>
    <dgm:cxn modelId="{C97F555B-4277-4AAE-9785-0A15122344A1}" type="presOf" srcId="{677AF03A-BDB2-4A42-B73F-0B0CF239215D}" destId="{DC150220-387B-44E4-8816-34BB17B09B9A}" srcOrd="1" destOrd="0" presId="urn:microsoft.com/office/officeart/2005/8/layout/gear1"/>
    <dgm:cxn modelId="{18185376-1CBA-413D-874B-9E68F0F6DF25}" type="presOf" srcId="{DCDE9781-3D48-4A78-B74E-D35A5DF9AE95}" destId="{B864CE8C-C339-4B0D-BFFD-AAACC3E76816}" srcOrd="0" destOrd="0" presId="urn:microsoft.com/office/officeart/2005/8/layout/gear1"/>
    <dgm:cxn modelId="{9D05334C-FB88-44B5-BD8B-F4527B45EF83}" type="presOf" srcId="{677AF03A-BDB2-4A42-B73F-0B0CF239215D}" destId="{FF150923-D82C-4809-84FD-5EB074135560}" srcOrd="3" destOrd="0" presId="urn:microsoft.com/office/officeart/2005/8/layout/gear1"/>
    <dgm:cxn modelId="{E71F55A0-3A2F-462D-ACDB-49FD667E48E2}" srcId="{D54D0BF8-56A6-44FA-950D-6FCD0EE388D9}" destId="{BF09982B-5412-49B9-915B-5539231B1019}" srcOrd="0" destOrd="0" parTransId="{D71125B8-D9CE-4873-9F59-7F780C521EF9}" sibTransId="{DCDE9781-3D48-4A78-B74E-D35A5DF9AE95}"/>
    <dgm:cxn modelId="{C044830B-111B-4EB2-B73C-8E630B7433C8}" type="presOf" srcId="{D54D0BF8-56A6-44FA-950D-6FCD0EE388D9}" destId="{799FB586-577C-4237-AE80-2A55DA628D35}" srcOrd="0" destOrd="0" presId="urn:microsoft.com/office/officeart/2005/8/layout/gear1"/>
    <dgm:cxn modelId="{BFA44DF4-C84A-4B73-B7DF-72481FA590B9}" type="presOf" srcId="{921AC276-0B1F-4041-A136-9E2741FC867A}" destId="{68F4FEC0-631E-4F65-BAE3-657ED3B5E03B}" srcOrd="1" destOrd="0" presId="urn:microsoft.com/office/officeart/2005/8/layout/gear1"/>
    <dgm:cxn modelId="{371C26B5-4CC2-4A21-96D0-24166BA301E5}" type="presOf" srcId="{F222CE3F-E526-44CE-AAAA-4566E83AB276}" destId="{C5CABFEE-1A8E-43D2-BDD2-851606D4F776}" srcOrd="0" destOrd="0" presId="urn:microsoft.com/office/officeart/2005/8/layout/gear1"/>
    <dgm:cxn modelId="{22F78134-0327-4E66-8A94-1B7217F0E192}" type="presOf" srcId="{96A98FF2-F020-465C-9F34-1E99A90D309A}" destId="{7839B875-24EC-4215-A2C8-A9B0FF0FA422}" srcOrd="0" destOrd="0" presId="urn:microsoft.com/office/officeart/2005/8/layout/gear1"/>
    <dgm:cxn modelId="{947625BE-9239-49EB-B118-2F86C72DC769}" type="presParOf" srcId="{799FB586-577C-4237-AE80-2A55DA628D35}" destId="{723E591C-8EC8-471D-ACF2-90B1EB1F3A60}" srcOrd="0" destOrd="0" presId="urn:microsoft.com/office/officeart/2005/8/layout/gear1"/>
    <dgm:cxn modelId="{F22E1A55-01DF-457D-A175-E2DB549A8EF5}" type="presParOf" srcId="{799FB586-577C-4237-AE80-2A55DA628D35}" destId="{7157865B-E00E-4204-BC08-A95372A56122}" srcOrd="1" destOrd="0" presId="urn:microsoft.com/office/officeart/2005/8/layout/gear1"/>
    <dgm:cxn modelId="{32C680F2-9038-483D-8EBE-038BF66BF8DD}" type="presParOf" srcId="{799FB586-577C-4237-AE80-2A55DA628D35}" destId="{A28B8C49-BB6C-4B37-AEF0-6C2FC1F20DFD}" srcOrd="2" destOrd="0" presId="urn:microsoft.com/office/officeart/2005/8/layout/gear1"/>
    <dgm:cxn modelId="{4F4E5520-20E1-4595-A620-815216C3C9B6}" type="presParOf" srcId="{799FB586-577C-4237-AE80-2A55DA628D35}" destId="{8FBCFB9E-B68F-49BE-ACEA-F07D555BBBE3}" srcOrd="3" destOrd="0" presId="urn:microsoft.com/office/officeart/2005/8/layout/gear1"/>
    <dgm:cxn modelId="{E8E2C5A9-80D0-4723-94B6-A259174D84F9}" type="presParOf" srcId="{799FB586-577C-4237-AE80-2A55DA628D35}" destId="{68F4FEC0-631E-4F65-BAE3-657ED3B5E03B}" srcOrd="4" destOrd="0" presId="urn:microsoft.com/office/officeart/2005/8/layout/gear1"/>
    <dgm:cxn modelId="{6C2C7701-50EE-4CAA-95EF-31EE6EE183EE}" type="presParOf" srcId="{799FB586-577C-4237-AE80-2A55DA628D35}" destId="{449BD0D9-8E10-4C8C-A5DB-CB34068EEBCA}" srcOrd="5" destOrd="0" presId="urn:microsoft.com/office/officeart/2005/8/layout/gear1"/>
    <dgm:cxn modelId="{7D4E8D61-4B05-4357-9FBF-89811B736B57}" type="presParOf" srcId="{799FB586-577C-4237-AE80-2A55DA628D35}" destId="{1821FD0F-EFE6-4009-B81F-24ABAA0A08D2}" srcOrd="6" destOrd="0" presId="urn:microsoft.com/office/officeart/2005/8/layout/gear1"/>
    <dgm:cxn modelId="{0D5B3727-24AC-43B9-8709-BB8201E43B0B}" type="presParOf" srcId="{799FB586-577C-4237-AE80-2A55DA628D35}" destId="{DC150220-387B-44E4-8816-34BB17B09B9A}" srcOrd="7" destOrd="0" presId="urn:microsoft.com/office/officeart/2005/8/layout/gear1"/>
    <dgm:cxn modelId="{260F3E15-B1D9-42EE-9CFE-C2AB8AD43796}" type="presParOf" srcId="{799FB586-577C-4237-AE80-2A55DA628D35}" destId="{B7B01C67-E4C4-4A25-828D-CE336C68F010}" srcOrd="8" destOrd="0" presId="urn:microsoft.com/office/officeart/2005/8/layout/gear1"/>
    <dgm:cxn modelId="{41C538C8-7B75-4B41-937C-39FD3B51D8EF}" type="presParOf" srcId="{799FB586-577C-4237-AE80-2A55DA628D35}" destId="{FF150923-D82C-4809-84FD-5EB074135560}" srcOrd="9" destOrd="0" presId="urn:microsoft.com/office/officeart/2005/8/layout/gear1"/>
    <dgm:cxn modelId="{EF360D36-C202-4CE7-BCB1-7A3549B009CE}" type="presParOf" srcId="{799FB586-577C-4237-AE80-2A55DA628D35}" destId="{B864CE8C-C339-4B0D-BFFD-AAACC3E76816}" srcOrd="10" destOrd="0" presId="urn:microsoft.com/office/officeart/2005/8/layout/gear1"/>
    <dgm:cxn modelId="{9DDDCC37-3A01-4D01-AAC6-338D02BE9E13}" type="presParOf" srcId="{799FB586-577C-4237-AE80-2A55DA628D35}" destId="{7839B875-24EC-4215-A2C8-A9B0FF0FA422}" srcOrd="11" destOrd="0" presId="urn:microsoft.com/office/officeart/2005/8/layout/gear1"/>
    <dgm:cxn modelId="{57083C2C-EA64-42BD-B250-0D55B3CAC809}" type="presParOf" srcId="{799FB586-577C-4237-AE80-2A55DA628D35}" destId="{C5CABFEE-1A8E-43D2-BDD2-851606D4F7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FC36C-FC7A-4DD9-ABD2-16253CC674A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439E4-3234-49D7-AE36-36D62FF20062}">
      <dgm:prSet phldrT="[Texto]" custT="1"/>
      <dgm:spPr/>
      <dgm:t>
        <a:bodyPr/>
        <a:lstStyle/>
        <a:p>
          <a:r>
            <a:rPr lang="es-MX" sz="1400" b="1" dirty="0" smtClean="0"/>
            <a:t>Desarrollo de un sistema de educación médica continua sobre enfermedades crónicas para médicos de primer contacto</a:t>
          </a:r>
          <a:endParaRPr lang="en-US" sz="1400" b="1" dirty="0"/>
        </a:p>
      </dgm:t>
    </dgm:pt>
    <dgm:pt modelId="{8E923D3D-42C3-4E00-84BA-36C2CF0DE06A}" type="parTrans" cxnId="{8C4684B6-2547-408A-B575-4046076BD11F}">
      <dgm:prSet/>
      <dgm:spPr/>
      <dgm:t>
        <a:bodyPr/>
        <a:lstStyle/>
        <a:p>
          <a:endParaRPr lang="en-US"/>
        </a:p>
      </dgm:t>
    </dgm:pt>
    <dgm:pt modelId="{DF72CD68-1D6A-4EE3-8676-289424FE7F5F}" type="sibTrans" cxnId="{8C4684B6-2547-408A-B575-4046076BD11F}">
      <dgm:prSet/>
      <dgm:spPr/>
      <dgm:t>
        <a:bodyPr/>
        <a:lstStyle/>
        <a:p>
          <a:endParaRPr lang="en-US"/>
        </a:p>
      </dgm:t>
    </dgm:pt>
    <dgm:pt modelId="{5D0BAF8A-CEBE-4036-86AF-E7A9D03569C2}">
      <dgm:prSet phldrT="[Texto]" custT="1"/>
      <dgm:spPr/>
      <dgm:t>
        <a:bodyPr/>
        <a:lstStyle/>
        <a:p>
          <a:r>
            <a:rPr lang="es-MX" sz="1600" dirty="0" smtClean="0"/>
            <a:t>Portal nacional para la capacitación del personal de salud para el primer contacto basado en el desarrollo de competencias</a:t>
          </a:r>
          <a:endParaRPr lang="en-US" sz="1600" dirty="0"/>
        </a:p>
      </dgm:t>
    </dgm:pt>
    <dgm:pt modelId="{9E2405BF-6190-406F-9AC9-ABB6387C4883}" type="parTrans" cxnId="{89411369-3219-4607-9270-1BEA1BC3CA62}">
      <dgm:prSet/>
      <dgm:spPr/>
      <dgm:t>
        <a:bodyPr/>
        <a:lstStyle/>
        <a:p>
          <a:endParaRPr lang="en-US"/>
        </a:p>
      </dgm:t>
    </dgm:pt>
    <dgm:pt modelId="{F1D3A437-F446-4ED2-BDD9-CBA5ADD4F6FF}" type="sibTrans" cxnId="{89411369-3219-4607-9270-1BEA1BC3CA62}">
      <dgm:prSet/>
      <dgm:spPr/>
      <dgm:t>
        <a:bodyPr/>
        <a:lstStyle/>
        <a:p>
          <a:endParaRPr lang="en-US"/>
        </a:p>
      </dgm:t>
    </dgm:pt>
    <dgm:pt modelId="{CDB1BB1C-CA40-4C08-9B3D-4872405C5D2F}">
      <dgm:prSet phldrT="[Texto]" custT="1"/>
      <dgm:spPr/>
      <dgm:t>
        <a:bodyPr/>
        <a:lstStyle/>
        <a:p>
          <a:r>
            <a:rPr lang="es-MX" sz="1600" b="1" dirty="0" smtClean="0"/>
            <a:t>Modificar los programas universitarios </a:t>
          </a:r>
          <a:endParaRPr lang="en-US" sz="1600" b="1" dirty="0"/>
        </a:p>
      </dgm:t>
    </dgm:pt>
    <dgm:pt modelId="{347F9146-3EE6-4035-AEFA-953EF5D5C193}" type="parTrans" cxnId="{7C305926-8B93-46D1-A784-8F8B698F597F}">
      <dgm:prSet/>
      <dgm:spPr/>
      <dgm:t>
        <a:bodyPr/>
        <a:lstStyle/>
        <a:p>
          <a:endParaRPr lang="en-US"/>
        </a:p>
      </dgm:t>
    </dgm:pt>
    <dgm:pt modelId="{3B852659-C92E-45A0-84B5-A4243E395513}" type="sibTrans" cxnId="{7C305926-8B93-46D1-A784-8F8B698F597F}">
      <dgm:prSet/>
      <dgm:spPr/>
      <dgm:t>
        <a:bodyPr/>
        <a:lstStyle/>
        <a:p>
          <a:endParaRPr lang="en-US"/>
        </a:p>
      </dgm:t>
    </dgm:pt>
    <dgm:pt modelId="{8E75F2FD-2BA7-4F21-B427-4505D265F62D}">
      <dgm:prSet phldrT="[Texto]" custT="1"/>
      <dgm:spPr/>
      <dgm:t>
        <a:bodyPr/>
        <a:lstStyle/>
        <a:p>
          <a:r>
            <a:rPr lang="es-MX" sz="1600" dirty="0" smtClean="0"/>
            <a:t>Medicina, enfermería, nutrición y carreras afines </a:t>
          </a:r>
          <a:endParaRPr lang="en-US" sz="1600" dirty="0"/>
        </a:p>
      </dgm:t>
    </dgm:pt>
    <dgm:pt modelId="{8219F6E8-0396-43F0-9448-4CEDB69EEE8D}" type="parTrans" cxnId="{3D4BAB3F-9D11-4E36-91B0-614874F1ED1B}">
      <dgm:prSet/>
      <dgm:spPr/>
      <dgm:t>
        <a:bodyPr/>
        <a:lstStyle/>
        <a:p>
          <a:endParaRPr lang="en-US"/>
        </a:p>
      </dgm:t>
    </dgm:pt>
    <dgm:pt modelId="{D11BFF51-BF57-4ADB-BD8B-4EA3A9FAA980}" type="sibTrans" cxnId="{3D4BAB3F-9D11-4E36-91B0-614874F1ED1B}">
      <dgm:prSet/>
      <dgm:spPr/>
      <dgm:t>
        <a:bodyPr/>
        <a:lstStyle/>
        <a:p>
          <a:endParaRPr lang="en-US"/>
        </a:p>
      </dgm:t>
    </dgm:pt>
    <dgm:pt modelId="{182DA15A-5237-4312-A0D5-46A231B6E54F}">
      <dgm:prSet phldrT="[Texto]" custT="1"/>
      <dgm:spPr/>
      <dgm:t>
        <a:bodyPr/>
        <a:lstStyle/>
        <a:p>
          <a:r>
            <a:rPr lang="es-MX" sz="1200" b="1" dirty="0" smtClean="0"/>
            <a:t>Creación de redes de educadores en diabetes y otras enfermedades crónicas</a:t>
          </a:r>
          <a:endParaRPr lang="en-US" sz="1200" b="1" dirty="0"/>
        </a:p>
      </dgm:t>
    </dgm:pt>
    <dgm:pt modelId="{739AF6CD-7D1E-4FEB-BA2A-707D5A7C9D18}" type="parTrans" cxnId="{18C90A79-547C-4225-B1A4-A6A2E3BC26BF}">
      <dgm:prSet/>
      <dgm:spPr/>
      <dgm:t>
        <a:bodyPr/>
        <a:lstStyle/>
        <a:p>
          <a:endParaRPr lang="en-US"/>
        </a:p>
      </dgm:t>
    </dgm:pt>
    <dgm:pt modelId="{925C32F7-C507-4C2E-AA17-A8CDB9049C5B}" type="sibTrans" cxnId="{18C90A79-547C-4225-B1A4-A6A2E3BC26BF}">
      <dgm:prSet/>
      <dgm:spPr/>
      <dgm:t>
        <a:bodyPr/>
        <a:lstStyle/>
        <a:p>
          <a:endParaRPr lang="en-US"/>
        </a:p>
      </dgm:t>
    </dgm:pt>
    <dgm:pt modelId="{0941A64F-D79B-4CA4-A083-FF78D62EDDC4}">
      <dgm:prSet phldrT="[Texto]"/>
      <dgm:spPr/>
      <dgm:t>
        <a:bodyPr/>
        <a:lstStyle/>
        <a:p>
          <a:r>
            <a:rPr lang="es-MX" dirty="0" smtClean="0"/>
            <a:t>La información se deberá ser pública en el portal de educación médica y distribuirla en todas las unidades médicas de primer contacto.</a:t>
          </a:r>
          <a:endParaRPr lang="en-US" dirty="0"/>
        </a:p>
      </dgm:t>
    </dgm:pt>
    <dgm:pt modelId="{6B42453B-BED7-4E8D-82C1-446FB33B56D8}" type="parTrans" cxnId="{A27AF18A-4B82-4C61-9D1D-A175B66465A3}">
      <dgm:prSet/>
      <dgm:spPr/>
      <dgm:t>
        <a:bodyPr/>
        <a:lstStyle/>
        <a:p>
          <a:endParaRPr lang="en-US"/>
        </a:p>
      </dgm:t>
    </dgm:pt>
    <dgm:pt modelId="{4C67494F-5F07-4C09-A5AD-6CB5FDBE822E}" type="sibTrans" cxnId="{A27AF18A-4B82-4C61-9D1D-A175B66465A3}">
      <dgm:prSet/>
      <dgm:spPr/>
      <dgm:t>
        <a:bodyPr/>
        <a:lstStyle/>
        <a:p>
          <a:endParaRPr lang="en-US"/>
        </a:p>
      </dgm:t>
    </dgm:pt>
    <dgm:pt modelId="{15E464A5-FBF0-4F03-B8BF-0276A6C06FEB}">
      <dgm:prSet/>
      <dgm:spPr/>
      <dgm:t>
        <a:bodyPr/>
        <a:lstStyle/>
        <a:p>
          <a:endParaRPr lang="es-MX" dirty="0" smtClean="0"/>
        </a:p>
      </dgm:t>
    </dgm:pt>
    <dgm:pt modelId="{CD089B06-5C7D-47FF-8B05-80EDAB54BF49}" type="parTrans" cxnId="{2709251D-678D-47B7-B2BA-C0019490D85C}">
      <dgm:prSet/>
      <dgm:spPr/>
      <dgm:t>
        <a:bodyPr/>
        <a:lstStyle/>
        <a:p>
          <a:endParaRPr lang="en-US"/>
        </a:p>
      </dgm:t>
    </dgm:pt>
    <dgm:pt modelId="{C4A723C1-3935-439E-902D-E2AD82EEE5AD}" type="sibTrans" cxnId="{2709251D-678D-47B7-B2BA-C0019490D85C}">
      <dgm:prSet/>
      <dgm:spPr/>
      <dgm:t>
        <a:bodyPr/>
        <a:lstStyle/>
        <a:p>
          <a:endParaRPr lang="en-US"/>
        </a:p>
      </dgm:t>
    </dgm:pt>
    <dgm:pt modelId="{B284E2F0-4A59-4D84-B3EC-BDE527B199B7}" type="pres">
      <dgm:prSet presAssocID="{4AFFC36C-FC7A-4DD9-ABD2-16253CC674A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4CE3CD-C87D-4A4C-A181-967CCEC6F835}" type="pres">
      <dgm:prSet presAssocID="{546439E4-3234-49D7-AE36-36D62FF2006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7B69F-B4BD-4727-BC4D-7184F4CD1827}" type="pres">
      <dgm:prSet presAssocID="{546439E4-3234-49D7-AE36-36D62FF2006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C2E69-DFF7-434E-864B-3F9D9FE87362}" type="pres">
      <dgm:prSet presAssocID="{CDB1BB1C-CA40-4C08-9B3D-4872405C5D2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A73EE-8A34-4B96-8670-F0C4BD692F0C}" type="pres">
      <dgm:prSet presAssocID="{CDB1BB1C-CA40-4C08-9B3D-4872405C5D2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9F000-BF18-4C31-B9D3-FEB68123C1D9}" type="pres">
      <dgm:prSet presAssocID="{182DA15A-5237-4312-A0D5-46A231B6E54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07B09-97DB-4D42-BDAF-08DA45F7B865}" type="pres">
      <dgm:prSet presAssocID="{182DA15A-5237-4312-A0D5-46A231B6E54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15FA85-8EFC-4D84-91E8-6E6DABCAA306}" type="presOf" srcId="{5D0BAF8A-CEBE-4036-86AF-E7A9D03569C2}" destId="{5717B69F-B4BD-4727-BC4D-7184F4CD1827}" srcOrd="0" destOrd="0" presId="urn:microsoft.com/office/officeart/2009/3/layout/IncreasingArrowsProcess"/>
    <dgm:cxn modelId="{BA940AD0-E732-463A-9D4E-05286BB3784F}" type="presOf" srcId="{0941A64F-D79B-4CA4-A083-FF78D62EDDC4}" destId="{D1807B09-97DB-4D42-BDAF-08DA45F7B865}" srcOrd="0" destOrd="0" presId="urn:microsoft.com/office/officeart/2009/3/layout/IncreasingArrowsProcess"/>
    <dgm:cxn modelId="{803767E0-FBF8-4BF8-B220-7E648A937472}" type="presOf" srcId="{15E464A5-FBF0-4F03-B8BF-0276A6C06FEB}" destId="{D1807B09-97DB-4D42-BDAF-08DA45F7B865}" srcOrd="0" destOrd="1" presId="urn:microsoft.com/office/officeart/2009/3/layout/IncreasingArrowsProcess"/>
    <dgm:cxn modelId="{9B193DE6-0E76-4E8A-B954-9DA20EFE42C4}" type="presOf" srcId="{546439E4-3234-49D7-AE36-36D62FF20062}" destId="{674CE3CD-C87D-4A4C-A181-967CCEC6F835}" srcOrd="0" destOrd="0" presId="urn:microsoft.com/office/officeart/2009/3/layout/IncreasingArrowsProcess"/>
    <dgm:cxn modelId="{A10A4188-49BD-4D2D-9D35-FCB8C1370F08}" type="presOf" srcId="{8E75F2FD-2BA7-4F21-B427-4505D265F62D}" destId="{75EA73EE-8A34-4B96-8670-F0C4BD692F0C}" srcOrd="0" destOrd="0" presId="urn:microsoft.com/office/officeart/2009/3/layout/IncreasingArrowsProcess"/>
    <dgm:cxn modelId="{24C41412-5429-40C4-9197-770022680AA1}" type="presOf" srcId="{182DA15A-5237-4312-A0D5-46A231B6E54F}" destId="{CEA9F000-BF18-4C31-B9D3-FEB68123C1D9}" srcOrd="0" destOrd="0" presId="urn:microsoft.com/office/officeart/2009/3/layout/IncreasingArrowsProcess"/>
    <dgm:cxn modelId="{8C4684B6-2547-408A-B575-4046076BD11F}" srcId="{4AFFC36C-FC7A-4DD9-ABD2-16253CC674A1}" destId="{546439E4-3234-49D7-AE36-36D62FF20062}" srcOrd="0" destOrd="0" parTransId="{8E923D3D-42C3-4E00-84BA-36C2CF0DE06A}" sibTransId="{DF72CD68-1D6A-4EE3-8676-289424FE7F5F}"/>
    <dgm:cxn modelId="{3B2471A1-4649-4E7C-9B23-F125411A7357}" type="presOf" srcId="{CDB1BB1C-CA40-4C08-9B3D-4872405C5D2F}" destId="{035C2E69-DFF7-434E-864B-3F9D9FE87362}" srcOrd="0" destOrd="0" presId="urn:microsoft.com/office/officeart/2009/3/layout/IncreasingArrowsProcess"/>
    <dgm:cxn modelId="{7C305926-8B93-46D1-A784-8F8B698F597F}" srcId="{4AFFC36C-FC7A-4DD9-ABD2-16253CC674A1}" destId="{CDB1BB1C-CA40-4C08-9B3D-4872405C5D2F}" srcOrd="1" destOrd="0" parTransId="{347F9146-3EE6-4035-AEFA-953EF5D5C193}" sibTransId="{3B852659-C92E-45A0-84B5-A4243E395513}"/>
    <dgm:cxn modelId="{2709251D-678D-47B7-B2BA-C0019490D85C}" srcId="{182DA15A-5237-4312-A0D5-46A231B6E54F}" destId="{15E464A5-FBF0-4F03-B8BF-0276A6C06FEB}" srcOrd="1" destOrd="0" parTransId="{CD089B06-5C7D-47FF-8B05-80EDAB54BF49}" sibTransId="{C4A723C1-3935-439E-902D-E2AD82EEE5AD}"/>
    <dgm:cxn modelId="{C75EA67A-E444-4FD8-9833-D050A17B82BC}" type="presOf" srcId="{4AFFC36C-FC7A-4DD9-ABD2-16253CC674A1}" destId="{B284E2F0-4A59-4D84-B3EC-BDE527B199B7}" srcOrd="0" destOrd="0" presId="urn:microsoft.com/office/officeart/2009/3/layout/IncreasingArrowsProcess"/>
    <dgm:cxn modelId="{18C90A79-547C-4225-B1A4-A6A2E3BC26BF}" srcId="{4AFFC36C-FC7A-4DD9-ABD2-16253CC674A1}" destId="{182DA15A-5237-4312-A0D5-46A231B6E54F}" srcOrd="2" destOrd="0" parTransId="{739AF6CD-7D1E-4FEB-BA2A-707D5A7C9D18}" sibTransId="{925C32F7-C507-4C2E-AA17-A8CDB9049C5B}"/>
    <dgm:cxn modelId="{89411369-3219-4607-9270-1BEA1BC3CA62}" srcId="{546439E4-3234-49D7-AE36-36D62FF20062}" destId="{5D0BAF8A-CEBE-4036-86AF-E7A9D03569C2}" srcOrd="0" destOrd="0" parTransId="{9E2405BF-6190-406F-9AC9-ABB6387C4883}" sibTransId="{F1D3A437-F446-4ED2-BDD9-CBA5ADD4F6FF}"/>
    <dgm:cxn modelId="{3D4BAB3F-9D11-4E36-91B0-614874F1ED1B}" srcId="{CDB1BB1C-CA40-4C08-9B3D-4872405C5D2F}" destId="{8E75F2FD-2BA7-4F21-B427-4505D265F62D}" srcOrd="0" destOrd="0" parTransId="{8219F6E8-0396-43F0-9448-4CEDB69EEE8D}" sibTransId="{D11BFF51-BF57-4ADB-BD8B-4EA3A9FAA980}"/>
    <dgm:cxn modelId="{A27AF18A-4B82-4C61-9D1D-A175B66465A3}" srcId="{182DA15A-5237-4312-A0D5-46A231B6E54F}" destId="{0941A64F-D79B-4CA4-A083-FF78D62EDDC4}" srcOrd="0" destOrd="0" parTransId="{6B42453B-BED7-4E8D-82C1-446FB33B56D8}" sibTransId="{4C67494F-5F07-4C09-A5AD-6CB5FDBE822E}"/>
    <dgm:cxn modelId="{85029539-CB13-4EBC-B6B6-20794A31A98E}" type="presParOf" srcId="{B284E2F0-4A59-4D84-B3EC-BDE527B199B7}" destId="{674CE3CD-C87D-4A4C-A181-967CCEC6F835}" srcOrd="0" destOrd="0" presId="urn:microsoft.com/office/officeart/2009/3/layout/IncreasingArrowsProcess"/>
    <dgm:cxn modelId="{A82C0760-4503-4106-B812-D43D20B586E6}" type="presParOf" srcId="{B284E2F0-4A59-4D84-B3EC-BDE527B199B7}" destId="{5717B69F-B4BD-4727-BC4D-7184F4CD1827}" srcOrd="1" destOrd="0" presId="urn:microsoft.com/office/officeart/2009/3/layout/IncreasingArrowsProcess"/>
    <dgm:cxn modelId="{EBBBCA6C-DD84-4F02-9E76-B2731FBFD2EE}" type="presParOf" srcId="{B284E2F0-4A59-4D84-B3EC-BDE527B199B7}" destId="{035C2E69-DFF7-434E-864B-3F9D9FE87362}" srcOrd="2" destOrd="0" presId="urn:microsoft.com/office/officeart/2009/3/layout/IncreasingArrowsProcess"/>
    <dgm:cxn modelId="{2ACBED40-1C54-4998-8E91-8BF2DAD9316D}" type="presParOf" srcId="{B284E2F0-4A59-4D84-B3EC-BDE527B199B7}" destId="{75EA73EE-8A34-4B96-8670-F0C4BD692F0C}" srcOrd="3" destOrd="0" presId="urn:microsoft.com/office/officeart/2009/3/layout/IncreasingArrowsProcess"/>
    <dgm:cxn modelId="{0E09094C-8E49-47F2-B118-EE9DB73BB25E}" type="presParOf" srcId="{B284E2F0-4A59-4D84-B3EC-BDE527B199B7}" destId="{CEA9F000-BF18-4C31-B9D3-FEB68123C1D9}" srcOrd="4" destOrd="0" presId="urn:microsoft.com/office/officeart/2009/3/layout/IncreasingArrowsProcess"/>
    <dgm:cxn modelId="{68F6172E-BB6C-4282-99E2-972EA0D688B2}" type="presParOf" srcId="{B284E2F0-4A59-4D84-B3EC-BDE527B199B7}" destId="{D1807B09-97DB-4D42-BDAF-08DA45F7B86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99E0-7497-49E5-BC6F-89474A6B828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242E-0306-4DA1-941A-1E7BC30D6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E9A-7D41-4E17-B6E3-777FDD05A087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87F-18C1-4E6D-8013-E7954827BE7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E9A-7D41-4E17-B6E3-777FDD05A087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87F-18C1-4E6D-8013-E7954827BE7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714348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Título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571472" y="150017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Introducir</a:t>
            </a:r>
            <a:r>
              <a:rPr lang="es-ES" baseline="0" dirty="0" smtClean="0">
                <a:solidFill>
                  <a:schemeClr val="bg1"/>
                </a:solidFill>
              </a:rPr>
              <a:t>  texto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714348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Título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571472" y="150017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Introducir</a:t>
            </a:r>
            <a:r>
              <a:rPr lang="es-ES" baseline="0" dirty="0" smtClean="0">
                <a:solidFill>
                  <a:schemeClr val="bg1"/>
                </a:solidFill>
              </a:rPr>
              <a:t>  texto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596" y="1214422"/>
            <a:ext cx="814393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714348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Título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571472" y="150017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Introducir</a:t>
            </a:r>
            <a:r>
              <a:rPr lang="es-ES" baseline="0" dirty="0" smtClean="0">
                <a:solidFill>
                  <a:schemeClr val="bg1"/>
                </a:solidFill>
              </a:rPr>
              <a:t>  texto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596" y="1214422"/>
            <a:ext cx="814393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55B6-B253-4B21-B801-A317C3284763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 descr="AMC_Escudo.gi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8127840" y="5929330"/>
            <a:ext cx="659002" cy="850112"/>
          </a:xfrm>
          <a:prstGeom prst="rect">
            <a:avLst/>
          </a:prstGeom>
        </p:spPr>
      </p:pic>
      <p:pic>
        <p:nvPicPr>
          <p:cNvPr id="9" name="8 Imagen" descr="AMP. jpg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2428861" y="5944308"/>
            <a:ext cx="714380" cy="864400"/>
          </a:xfrm>
          <a:prstGeom prst="rect">
            <a:avLst/>
          </a:prstGeom>
        </p:spPr>
      </p:pic>
      <p:pic>
        <p:nvPicPr>
          <p:cNvPr id="10" name="9 Imagen" descr="ANM.jpg"/>
          <p:cNvPicPr>
            <a:picLocks noChangeAspect="1"/>
          </p:cNvPicPr>
          <p:nvPr userDrawn="1"/>
        </p:nvPicPr>
        <p:blipFill>
          <a:blip r:embed="rId20" cstate="print"/>
          <a:srcRect l="25000" t="6250" r="28570" b="12499"/>
          <a:stretch>
            <a:fillRect/>
          </a:stretch>
        </p:blipFill>
        <p:spPr>
          <a:xfrm>
            <a:off x="428596" y="5929306"/>
            <a:ext cx="857256" cy="857256"/>
          </a:xfrm>
          <a:prstGeom prst="rect">
            <a:avLst/>
          </a:prstGeom>
        </p:spPr>
      </p:pic>
      <p:pic>
        <p:nvPicPr>
          <p:cNvPr id="11" name="10 Imagen" descr="INSP.gif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4357686" y="5929330"/>
            <a:ext cx="785794" cy="785794"/>
          </a:xfrm>
          <a:prstGeom prst="rect">
            <a:avLst/>
          </a:prstGeom>
        </p:spPr>
      </p:pic>
      <p:pic>
        <p:nvPicPr>
          <p:cNvPr id="12" name="11 Imagen" descr="UNAM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6286512" y="6019038"/>
            <a:ext cx="714380" cy="801993"/>
          </a:xfrm>
          <a:prstGeom prst="rect">
            <a:avLst/>
          </a:prstGeom>
        </p:spPr>
      </p:pic>
      <p:sp>
        <p:nvSpPr>
          <p:cNvPr id="13" name="1 Marcador de título"/>
          <p:cNvSpPr txBox="1">
            <a:spLocks/>
          </p:cNvSpPr>
          <p:nvPr userDrawn="1"/>
        </p:nvSpPr>
        <p:spPr>
          <a:xfrm>
            <a:off x="571472" y="35718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Marcador de título"/>
          <p:cNvSpPr txBox="1">
            <a:spLocks/>
          </p:cNvSpPr>
          <p:nvPr userDrawn="1"/>
        </p:nvSpPr>
        <p:spPr>
          <a:xfrm>
            <a:off x="428596" y="1214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35" r:id="rId15"/>
    <p:sldLayoutId id="214748373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1C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11C7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11C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11C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11C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211C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46531" y="1412776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 smtClean="0"/>
          </a:p>
          <a:p>
            <a:r>
              <a:rPr lang="es-ES" sz="2800" b="1" dirty="0"/>
              <a:t>Intervenciones efectivas a nivel nacional y sub-nacional en el </a:t>
            </a:r>
            <a:r>
              <a:rPr lang="es-ES" sz="2800" b="1" dirty="0" smtClean="0"/>
              <a:t>sector salud </a:t>
            </a:r>
            <a:r>
              <a:rPr lang="es-ES" sz="2800" b="1" dirty="0"/>
              <a:t>para prevención y control de obesidad y enfermedades crónicas</a:t>
            </a:r>
          </a:p>
          <a:p>
            <a:endParaRPr lang="es-ES" sz="3600" dirty="0" smtClean="0"/>
          </a:p>
          <a:p>
            <a:endParaRPr lang="es-ES" sz="2800" b="1" dirty="0" smtClean="0"/>
          </a:p>
          <a:p>
            <a:endParaRPr lang="es-ES" sz="2800" b="1" dirty="0"/>
          </a:p>
          <a:p>
            <a:endParaRPr lang="es-ES" sz="2800" b="1" dirty="0" smtClean="0"/>
          </a:p>
          <a:p>
            <a:r>
              <a:rPr lang="es-ES" sz="2800" b="1" dirty="0" smtClean="0"/>
              <a:t>Dr</a:t>
            </a:r>
            <a:r>
              <a:rPr lang="es-ES" sz="2800" b="1" dirty="0"/>
              <a:t>. Carlos </a:t>
            </a:r>
            <a:r>
              <a:rPr lang="es-ES" sz="2800" b="1" dirty="0" smtClean="0"/>
              <a:t>A. Aguilar Salinas</a:t>
            </a:r>
            <a:endParaRPr lang="es-MX" sz="2800" b="1" dirty="0"/>
          </a:p>
          <a:p>
            <a:r>
              <a:rPr lang="es-MX" sz="2400" dirty="0" smtClean="0"/>
              <a:t>Unidad de Investigación de Enfermedades Metabólicas</a:t>
            </a:r>
          </a:p>
          <a:p>
            <a:r>
              <a:rPr lang="es-MX" sz="2400" dirty="0" smtClean="0"/>
              <a:t>Instituto Nacional de Ciencias Médicas y Nutrición</a:t>
            </a:r>
            <a:endParaRPr lang="es-ES" sz="2400" dirty="0" smtClean="0"/>
          </a:p>
        </p:txBody>
      </p:sp>
      <p:cxnSp>
        <p:nvCxnSpPr>
          <p:cNvPr id="18" name="17 Conector recto"/>
          <p:cNvCxnSpPr/>
          <p:nvPr/>
        </p:nvCxnSpPr>
        <p:spPr>
          <a:xfrm>
            <a:off x="937470" y="3501008"/>
            <a:ext cx="7715304" cy="1588"/>
          </a:xfrm>
          <a:prstGeom prst="line">
            <a:avLst/>
          </a:prstGeom>
          <a:ln w="28575">
            <a:solidFill>
              <a:srgbClr val="8F2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3" descr="LOGOINCMNS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34" y="333264"/>
            <a:ext cx="1271166" cy="1828800"/>
          </a:xfrm>
          <a:prstGeom prst="rect">
            <a:avLst/>
          </a:prstGeom>
        </p:spPr>
      </p:pic>
      <p:pic>
        <p:nvPicPr>
          <p:cNvPr id="2050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410700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MX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8" name="6 CuadroTexto"/>
          <p:cNvSpPr txBox="1">
            <a:spLocks noChangeArrowheads="1"/>
          </p:cNvSpPr>
          <p:nvPr/>
        </p:nvSpPr>
        <p:spPr bwMode="auto">
          <a:xfrm>
            <a:off x="303514" y="295051"/>
            <a:ext cx="5388526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MX" altLang="en-US" b="1" dirty="0" smtClean="0">
                <a:latin typeface="Calibri" pitchFamily="34" charset="0"/>
                <a:cs typeface="Arial" pitchFamily="34" charset="0"/>
              </a:rPr>
              <a:t>Objetivos del tratamiento de la obesidad</a:t>
            </a:r>
          </a:p>
        </p:txBody>
      </p:sp>
      <p:sp>
        <p:nvSpPr>
          <p:cNvPr id="1031" name="7 CuadroTexto"/>
          <p:cNvSpPr txBox="1">
            <a:spLocks noChangeArrowheads="1"/>
          </p:cNvSpPr>
          <p:nvPr/>
        </p:nvSpPr>
        <p:spPr bwMode="auto">
          <a:xfrm>
            <a:off x="303514" y="1196752"/>
            <a:ext cx="50782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Pérdida de peso:</a:t>
            </a:r>
          </a:p>
          <a:p>
            <a:pPr eaLnBrk="1" hangingPunct="1">
              <a:tabLst>
                <a:tab pos="358775" algn="l"/>
              </a:tabLst>
            </a:pPr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- 	</a:t>
            </a:r>
            <a:r>
              <a:rPr lang="es-MX" altLang="en-US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Alimentacion</a:t>
            </a:r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saludable</a:t>
            </a:r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58775" eaLnBrk="1" hangingPunct="1"/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-	Actividad </a:t>
            </a:r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física</a:t>
            </a:r>
          </a:p>
          <a:p>
            <a:pPr marL="342900" indent="-342900" eaLnBrk="1" hangingPunct="1">
              <a:buFontTx/>
              <a:buChar char="-"/>
              <a:tabLst>
                <a:tab pos="358775" algn="l"/>
              </a:tabLst>
            </a:pPr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Identificación y corrección de las barreras de las barreras para lograr adherencia terapéutica</a:t>
            </a:r>
          </a:p>
          <a:p>
            <a:pPr marL="342900" indent="-342900" eaLnBrk="1" hangingPunct="1">
              <a:buFontTx/>
              <a:buChar char="-"/>
              <a:tabLst>
                <a:tab pos="358775" algn="l"/>
              </a:tabLst>
            </a:pPr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Manejo de 	emociones</a:t>
            </a:r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58775" eaLnBrk="1" hangingPunct="1"/>
            <a:r>
              <a:rPr lang="es-MX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-	Tratamiento farmacológico</a:t>
            </a:r>
          </a:p>
          <a:p>
            <a:pPr defTabSz="358775" eaLnBrk="1" hangingPunct="1"/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Control de las </a:t>
            </a:r>
            <a:r>
              <a:rPr lang="es-MX" altLang="en-US" b="1" dirty="0" err="1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-morbilidades: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-Hiperglucemia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-Dislipidemia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-Hipertensión arterial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-Otros</a:t>
            </a:r>
          </a:p>
          <a:p>
            <a:pPr eaLnBrk="1" hangingPunct="1"/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5486400" y="1411288"/>
          <a:ext cx="3429000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Art" r:id="rId3" imgW="3709988" imgH="2963863" progId="MS_ClipArt_Gallery.2">
                  <p:embed/>
                </p:oleObj>
              </mc:Choice>
              <mc:Fallback>
                <p:oleObj name="ClipArt" r:id="rId3" imgW="3709988" imgH="29638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11288"/>
                        <a:ext cx="3429000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Rectangle 6"/>
          <p:cNvSpPr>
            <a:spLocks noChangeArrowheads="1"/>
          </p:cNvSpPr>
          <p:nvPr/>
        </p:nvSpPr>
        <p:spPr bwMode="auto">
          <a:xfrm>
            <a:off x="6477000" y="3316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Paciente</a:t>
            </a:r>
          </a:p>
        </p:txBody>
      </p:sp>
      <p:sp>
        <p:nvSpPr>
          <p:cNvPr id="1384455" name="Rectangle 7"/>
          <p:cNvSpPr>
            <a:spLocks noChangeArrowheads="1"/>
          </p:cNvSpPr>
          <p:nvPr/>
        </p:nvSpPr>
        <p:spPr bwMode="auto">
          <a:xfrm>
            <a:off x="5638800" y="1792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Médico</a:t>
            </a:r>
          </a:p>
        </p:txBody>
      </p:sp>
      <p:sp>
        <p:nvSpPr>
          <p:cNvPr id="1384456" name="Rectangle 8"/>
          <p:cNvSpPr>
            <a:spLocks noChangeArrowheads="1"/>
          </p:cNvSpPr>
          <p:nvPr/>
        </p:nvSpPr>
        <p:spPr bwMode="auto">
          <a:xfrm>
            <a:off x="7315200" y="1792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Nutriologo</a:t>
            </a:r>
          </a:p>
        </p:txBody>
      </p:sp>
      <p:sp>
        <p:nvSpPr>
          <p:cNvPr id="1384457" name="Rectangle 9"/>
          <p:cNvSpPr>
            <a:spLocks noChangeArrowheads="1"/>
          </p:cNvSpPr>
          <p:nvPr/>
        </p:nvSpPr>
        <p:spPr bwMode="auto">
          <a:xfrm>
            <a:off x="5486400" y="4779963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Educador</a:t>
            </a:r>
          </a:p>
        </p:txBody>
      </p:sp>
      <p:sp>
        <p:nvSpPr>
          <p:cNvPr id="1384458" name="Rectangle 10"/>
          <p:cNvSpPr>
            <a:spLocks noChangeArrowheads="1"/>
          </p:cNvSpPr>
          <p:nvPr/>
        </p:nvSpPr>
        <p:spPr bwMode="auto">
          <a:xfrm>
            <a:off x="7543800" y="4779963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Enfermera</a:t>
            </a:r>
          </a:p>
        </p:txBody>
      </p:sp>
      <p:sp>
        <p:nvSpPr>
          <p:cNvPr id="1384459" name="Text Box 11"/>
          <p:cNvSpPr txBox="1">
            <a:spLocks noChangeArrowheads="1"/>
          </p:cNvSpPr>
          <p:nvPr/>
        </p:nvSpPr>
        <p:spPr bwMode="auto">
          <a:xfrm>
            <a:off x="6780566" y="5875040"/>
            <a:ext cx="106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dirty="0">
                <a:latin typeface="Calibri" pitchFamily="34" charset="0"/>
              </a:rPr>
              <a:t>Familia</a:t>
            </a:r>
          </a:p>
        </p:txBody>
      </p:sp>
    </p:spTree>
    <p:extLst>
      <p:ext uri="{BB962C8B-B14F-4D97-AF65-F5344CB8AC3E}">
        <p14:creationId xmlns:p14="http://schemas.microsoft.com/office/powerpoint/2010/main" val="20163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CuadroTexto"/>
          <p:cNvSpPr txBox="1">
            <a:spLocks noChangeArrowheads="1"/>
          </p:cNvSpPr>
          <p:nvPr/>
        </p:nvSpPr>
        <p:spPr bwMode="auto">
          <a:xfrm>
            <a:off x="611560" y="101701"/>
            <a:ext cx="8097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 smtClean="0">
                <a:latin typeface="Calibri" pitchFamily="34" charset="0"/>
              </a:rPr>
              <a:t>Deficiencias en la implementación de las guías para el tratamiento de la obesidad. </a:t>
            </a:r>
            <a:endParaRPr lang="es-MX" altLang="en-US" sz="2400" b="1" dirty="0" smtClean="0">
              <a:latin typeface="Calibri" pitchFamily="34" charset="0"/>
            </a:endParaRPr>
          </a:p>
          <a:p>
            <a:pPr eaLnBrk="1">
              <a:defRPr/>
            </a:pPr>
            <a:r>
              <a:rPr lang="es-MX" altLang="en-US" sz="1800" b="1" dirty="0" smtClean="0">
                <a:latin typeface="Calibri" pitchFamily="34" charset="0"/>
              </a:rPr>
              <a:t>Alternativas </a:t>
            </a:r>
            <a:r>
              <a:rPr lang="es-MX" altLang="en-US" sz="1800" b="1" dirty="0" smtClean="0">
                <a:latin typeface="Calibri" pitchFamily="34" charset="0"/>
              </a:rPr>
              <a:t>de solución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74854" y="1269673"/>
            <a:ext cx="12313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Deficiencia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436096" y="1287098"/>
            <a:ext cx="11532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Propuesta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42190" y="1776383"/>
            <a:ext cx="242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Omisión del diagnóstico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355374" y="177638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Hacer del IMC un dato obligatorio y auditable en la nota médica 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2189" y="2789803"/>
            <a:ext cx="292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Evaluación clínica incompleta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331530" y="268980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búsqueda de las comorbilidades metabólicas de la obesidad debe ser factible y auditable en toda unidad médica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1560" y="4325772"/>
            <a:ext cx="424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Las barreras para lograr la adherencia </a:t>
            </a:r>
          </a:p>
          <a:p>
            <a:r>
              <a:rPr lang="es-ES" dirty="0" smtClean="0"/>
              <a:t>terapéutica no son identificadas y resueltas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88550" y="432577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Entrenamiento del personal disponible para la identificación de la depresión , alteraciones del sueño y de la conducta alimentaria</a:t>
            </a:r>
          </a:p>
          <a:p>
            <a:endParaRPr lang="es-ES" dirty="0"/>
          </a:p>
          <a:p>
            <a:r>
              <a:rPr lang="es-ES" dirty="0" smtClean="0"/>
              <a:t>Operación de equipos multidisciplinarios con procedimientos estandarizados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42189" y="5712398"/>
            <a:ext cx="405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Los tiempos de consulta son insuficientes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1196752"/>
            <a:ext cx="12313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Deficiencia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796136" y="1196752"/>
            <a:ext cx="11532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Propuesta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06889" y="1892407"/>
            <a:ext cx="399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Ausencia de individualización de las intervenciones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20072" y="1883849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Generación de competencias sobre:</a:t>
            </a:r>
          </a:p>
          <a:p>
            <a:r>
              <a:rPr lang="es-ES" dirty="0" smtClean="0"/>
              <a:t>-Etapas de motivación</a:t>
            </a:r>
          </a:p>
          <a:p>
            <a:r>
              <a:rPr lang="es-ES" dirty="0" smtClean="0"/>
              <a:t>-Expectativas del tratamiento</a:t>
            </a:r>
          </a:p>
          <a:p>
            <a:r>
              <a:rPr lang="es-ES" dirty="0" smtClean="0"/>
              <a:t>-Adaptación de la alimentación y la actividad física de acuerdo al perfil del paciente</a:t>
            </a:r>
          </a:p>
          <a:p>
            <a:r>
              <a:rPr lang="es-ES" dirty="0" smtClean="0"/>
              <a:t>-Acciones para reducir el sedentarismo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95536" y="4005064"/>
            <a:ext cx="436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Uso inadecuado de los recursos terapéuticos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176463" y="40770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Certificación de los profesionales de la salud sobre el manejo de enfermedades </a:t>
            </a:r>
            <a:r>
              <a:rPr lang="es-ES" dirty="0" err="1" smtClean="0"/>
              <a:t>metábólicas</a:t>
            </a:r>
            <a:r>
              <a:rPr lang="es-ES" dirty="0" smtClean="0"/>
              <a:t> siguiendo el modelo ACLS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7158" y="5488707"/>
            <a:ext cx="43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Falta de equidad en el acceso a la atención con calidad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176463" y="5442540"/>
            <a:ext cx="371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Certificación de las unidades de primer contacto sobre el manejo de la obesidad y sus comorbilidades</a:t>
            </a:r>
            <a:endParaRPr lang="en-US" dirty="0"/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490866" y="88756"/>
            <a:ext cx="8097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 smtClean="0">
                <a:latin typeface="Calibri" pitchFamily="34" charset="0"/>
              </a:rPr>
              <a:t>Deficiencias en la implementación de las guías para el tratamiento de la obesidad. </a:t>
            </a:r>
            <a:endParaRPr lang="es-MX" altLang="en-US" sz="2400" b="1" dirty="0" smtClean="0">
              <a:latin typeface="Calibri" pitchFamily="34" charset="0"/>
            </a:endParaRPr>
          </a:p>
          <a:p>
            <a:pPr eaLnBrk="1">
              <a:defRPr/>
            </a:pPr>
            <a:r>
              <a:rPr lang="es-MX" altLang="en-US" sz="1800" b="1" dirty="0" smtClean="0">
                <a:latin typeface="Calibri" pitchFamily="34" charset="0"/>
              </a:rPr>
              <a:t>Alternativas </a:t>
            </a:r>
            <a:r>
              <a:rPr lang="es-MX" altLang="en-US" sz="1800" b="1" dirty="0" smtClean="0">
                <a:latin typeface="Calibri" pitchFamily="34" charset="0"/>
              </a:rPr>
              <a:t>de solución</a:t>
            </a:r>
          </a:p>
        </p:txBody>
      </p:sp>
    </p:spTree>
    <p:extLst>
      <p:ext uri="{BB962C8B-B14F-4D97-AF65-F5344CB8AC3E}">
        <p14:creationId xmlns:p14="http://schemas.microsoft.com/office/powerpoint/2010/main" val="27831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836712"/>
            <a:ext cx="770485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b="1" dirty="0" smtClean="0"/>
              <a:t>Vigilancia epidemiológica:</a:t>
            </a:r>
          </a:p>
          <a:p>
            <a:pPr lvl="1"/>
            <a:r>
              <a:rPr lang="es-MX" sz="2000" dirty="0" smtClean="0"/>
              <a:t>-Inclusión de indicadores de ejecución y de atención con calidad para todos los proveedores de servicios de salud.</a:t>
            </a:r>
          </a:p>
          <a:p>
            <a:pPr lvl="1"/>
            <a:r>
              <a:rPr lang="es-MX" dirty="0" smtClean="0"/>
              <a:t>Consolidación de bases de datos de los principales sistemas de salud</a:t>
            </a:r>
          </a:p>
          <a:p>
            <a:pPr lvl="1"/>
            <a:r>
              <a:rPr lang="es-MX" dirty="0" smtClean="0"/>
              <a:t>Sistemas de información en tiempo real</a:t>
            </a:r>
          </a:p>
          <a:p>
            <a:pPr marL="285750" lvl="0" indent="-285750">
              <a:buFontTx/>
              <a:buChar char="-"/>
            </a:pPr>
            <a:endParaRPr lang="es-MX" dirty="0" smtClean="0"/>
          </a:p>
          <a:p>
            <a:pPr lvl="0"/>
            <a:r>
              <a:rPr lang="es-MX" b="1" dirty="0" smtClean="0"/>
              <a:t>Marco regulatorio:</a:t>
            </a:r>
          </a:p>
          <a:p>
            <a:pPr lvl="1"/>
            <a:r>
              <a:rPr lang="es-MX" sz="2000" dirty="0" smtClean="0"/>
              <a:t>-Modificación de las políticas de reembolso de las aseguradoras para favorecer la detección y tratamiento oportuno</a:t>
            </a:r>
            <a:r>
              <a:rPr lang="es-MX" dirty="0" smtClean="0"/>
              <a:t>. </a:t>
            </a:r>
          </a:p>
          <a:p>
            <a:pPr lvl="1"/>
            <a:r>
              <a:rPr lang="es-MX" dirty="0" smtClean="0"/>
              <a:t>Se sugiere volver obligatoria la cobertura del tratamiento de la obesidad por los seguros médicos.</a:t>
            </a:r>
          </a:p>
          <a:p>
            <a:endParaRPr lang="es-ES" dirty="0" smtClean="0"/>
          </a:p>
          <a:p>
            <a:r>
              <a:rPr lang="es-ES" b="1" dirty="0" smtClean="0"/>
              <a:t>-Autoridades regulatorias:</a:t>
            </a:r>
          </a:p>
          <a:p>
            <a:pPr lvl="1"/>
            <a:r>
              <a:rPr lang="es-ES" dirty="0" smtClean="0"/>
              <a:t>-Creación de un centro coordinador de las acciones contra la obesidad y las enfermedades crónicas: </a:t>
            </a:r>
          </a:p>
          <a:p>
            <a:pPr lvl="1"/>
            <a:r>
              <a:rPr lang="es-ES" dirty="0" smtClean="0"/>
              <a:t>La infraestructura de la Secretaria de Salud y de los otros sistemas nacionales de salud no garantiza la implementación y evaluación de los cambios requeridos en los servicios de salud. El centro coordinador tendría funciones de gestoría, entrenamiento, evaluación y diseño de estrategias y políticas públicas.</a:t>
            </a:r>
          </a:p>
          <a:p>
            <a:pPr lvl="1"/>
            <a:endParaRPr lang="es-ES" dirty="0" smtClean="0"/>
          </a:p>
          <a:p>
            <a:pPr lvl="1"/>
            <a:endParaRPr lang="es-MX" dirty="0" smtClean="0"/>
          </a:p>
          <a:p>
            <a:pPr lvl="0"/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26064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153085"/>
                </a:solidFill>
              </a:rPr>
              <a:t>Propuestas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73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80728"/>
            <a:ext cx="5184576" cy="350202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827584" y="4005064"/>
            <a:ext cx="7632848" cy="2736304"/>
            <a:chOff x="3385200" y="3260866"/>
            <a:chExt cx="2373600" cy="81620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5200" y="3260866"/>
              <a:ext cx="2373600" cy="33626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7450" y="3627639"/>
              <a:ext cx="2309100" cy="449433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395536" y="116632"/>
            <a:ext cx="667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 implementación de acciones de bajo costo contra las comorbilidades metabólicas de la obesidad es una inversión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60648"/>
            <a:ext cx="667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Conclusiones</a:t>
            </a:r>
            <a:endParaRPr lang="en-US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39552" y="112474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tratamiento de la obesidad y sus </a:t>
            </a:r>
            <a:r>
              <a:rPr lang="es-ES" sz="2400" dirty="0" err="1" smtClean="0"/>
              <a:t>co</a:t>
            </a:r>
            <a:r>
              <a:rPr lang="es-ES" sz="2400" dirty="0" smtClean="0"/>
              <a:t>-morbilidades es un componente crítico para contener el crecimiento de las enfermedades crónicas no transmisibles</a:t>
            </a:r>
          </a:p>
          <a:p>
            <a:endParaRPr lang="es-ES" sz="2400" dirty="0"/>
          </a:p>
          <a:p>
            <a:r>
              <a:rPr lang="es-ES" sz="2400" dirty="0" smtClean="0"/>
              <a:t>No hay información de la efectividad del tratamiento de la obesidad a nivel poblacional.</a:t>
            </a:r>
          </a:p>
          <a:p>
            <a:endParaRPr lang="es-ES" sz="2400" dirty="0" smtClean="0"/>
          </a:p>
          <a:p>
            <a:r>
              <a:rPr lang="es-ES" sz="2400" dirty="0" smtClean="0"/>
              <a:t>La sistematización de las evaluaciones y de las intervenciones es indispensable para lograr la eficacia y la adherencia</a:t>
            </a:r>
          </a:p>
          <a:p>
            <a:r>
              <a:rPr lang="es-ES" sz="2400" dirty="0" smtClean="0"/>
              <a:t> </a:t>
            </a:r>
            <a:endParaRPr lang="es-ES" sz="2400" dirty="0"/>
          </a:p>
          <a:p>
            <a:r>
              <a:rPr lang="es-ES" sz="2400" dirty="0" smtClean="0"/>
              <a:t>Se requieren ajustes mayores en el financiamiento y en la organización de los servicios de salud para que nuestro sistema de salud controle el crecimiento de las enfermedades crónicas mediante el tratamiento eficaz de la obesidad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3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>
            <a:solidFill>
              <a:srgbClr val="8F29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642910" y="50004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153085"/>
                </a:solidFill>
              </a:rPr>
              <a:t>Los Servicios de Salud y la Obesidad</a:t>
            </a: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262266" y="1926124"/>
            <a:ext cx="91440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</a:t>
            </a:r>
          </a:p>
          <a:p>
            <a:pPr algn="ctr"/>
            <a:r>
              <a:rPr lang="es-MX" dirty="0" smtClean="0"/>
              <a:t>O</a:t>
            </a:r>
          </a:p>
          <a:p>
            <a:pPr algn="ctr"/>
            <a:r>
              <a:rPr lang="es-MX" dirty="0" smtClean="0"/>
              <a:t>M</a:t>
            </a:r>
          </a:p>
          <a:p>
            <a:pPr algn="ctr"/>
            <a:r>
              <a:rPr lang="es-MX" dirty="0" smtClean="0"/>
              <a:t>P</a:t>
            </a:r>
          </a:p>
          <a:p>
            <a:pPr algn="ctr"/>
            <a:r>
              <a:rPr lang="es-MX" dirty="0" smtClean="0"/>
              <a:t>O</a:t>
            </a:r>
          </a:p>
          <a:p>
            <a:pPr algn="ctr"/>
            <a:r>
              <a:rPr lang="es-MX" dirty="0" smtClean="0"/>
              <a:t>N</a:t>
            </a:r>
          </a:p>
          <a:p>
            <a:pPr algn="ctr"/>
            <a:r>
              <a:rPr lang="es-MX" dirty="0" smtClean="0"/>
              <a:t>E</a:t>
            </a:r>
          </a:p>
          <a:p>
            <a:pPr algn="ctr"/>
            <a:r>
              <a:rPr lang="es-MX" dirty="0" smtClean="0"/>
              <a:t>N</a:t>
            </a:r>
          </a:p>
          <a:p>
            <a:pPr algn="ctr"/>
            <a:r>
              <a:rPr lang="es-MX" dirty="0" smtClean="0"/>
              <a:t>T</a:t>
            </a:r>
          </a:p>
          <a:p>
            <a:pPr algn="ctr"/>
            <a:r>
              <a:rPr lang="es-MX" dirty="0" smtClean="0"/>
              <a:t>E</a:t>
            </a:r>
          </a:p>
          <a:p>
            <a:pPr algn="ctr"/>
            <a:r>
              <a:rPr lang="es-MX" dirty="0" smtClean="0"/>
              <a:t>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28090" y="1969937"/>
            <a:ext cx="2618440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Financiamiento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428090" y="2807893"/>
            <a:ext cx="2618440" cy="10624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Generación de recursos</a:t>
            </a:r>
          </a:p>
          <a:p>
            <a:pPr algn="ctr"/>
            <a:r>
              <a:rPr lang="es-MX" dirty="0" smtClean="0"/>
              <a:t>(Inversión y entrenamiento)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428090" y="3939919"/>
            <a:ext cx="2618440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Administración de los servicios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428090" y="4735626"/>
            <a:ext cx="2618440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Vigilancia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176666" y="1484784"/>
            <a:ext cx="31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Funciones del Sistema de Salud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4572000" y="2014980"/>
            <a:ext cx="1656184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Salud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572000" y="2852936"/>
            <a:ext cx="1656184" cy="10624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Respuesta oportuna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4572000" y="3984962"/>
            <a:ext cx="1656184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Protección financiera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4572000" y="4780669"/>
            <a:ext cx="1656184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Calidad del desempeño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27984" y="1268760"/>
            <a:ext cx="233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Productos/desenlaces </a:t>
            </a:r>
          </a:p>
          <a:p>
            <a:r>
              <a:rPr lang="es-MX" dirty="0" smtClean="0"/>
              <a:t>del Sistema de Salud</a:t>
            </a:r>
            <a:endParaRPr lang="es-MX" dirty="0"/>
          </a:p>
        </p:txBody>
      </p:sp>
      <p:sp>
        <p:nvSpPr>
          <p:cNvPr id="17" name="16 Flecha derecha"/>
          <p:cNvSpPr/>
          <p:nvPr/>
        </p:nvSpPr>
        <p:spPr>
          <a:xfrm>
            <a:off x="4139952" y="3501008"/>
            <a:ext cx="432048" cy="2880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6372200" y="3501008"/>
            <a:ext cx="432048" cy="2880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948264" y="2492896"/>
            <a:ext cx="1872208" cy="218843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Disminución del impacto  social, económico y en la salud causado por la obesidad y sus </a:t>
            </a:r>
            <a:r>
              <a:rPr lang="es-MX" dirty="0" err="1" smtClean="0"/>
              <a:t>co</a:t>
            </a:r>
            <a:r>
              <a:rPr lang="es-MX" dirty="0" smtClean="0"/>
              <a:t>-morbilidades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2327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153085"/>
                </a:solidFill>
              </a:rPr>
              <a:t>Situación de los Servicios de Salud ante la Obesidad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5710" y="1895992"/>
            <a:ext cx="91440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</a:t>
            </a:r>
          </a:p>
          <a:p>
            <a:pPr algn="ctr"/>
            <a:r>
              <a:rPr lang="es-MX" dirty="0" smtClean="0"/>
              <a:t>O</a:t>
            </a:r>
          </a:p>
          <a:p>
            <a:pPr algn="ctr"/>
            <a:r>
              <a:rPr lang="es-MX" dirty="0" smtClean="0"/>
              <a:t>M</a:t>
            </a:r>
          </a:p>
          <a:p>
            <a:pPr algn="ctr"/>
            <a:r>
              <a:rPr lang="es-MX" dirty="0" smtClean="0"/>
              <a:t>P</a:t>
            </a:r>
          </a:p>
          <a:p>
            <a:pPr algn="ctr"/>
            <a:r>
              <a:rPr lang="es-MX" dirty="0" smtClean="0"/>
              <a:t>O</a:t>
            </a:r>
          </a:p>
          <a:p>
            <a:pPr algn="ctr"/>
            <a:r>
              <a:rPr lang="es-MX" dirty="0" smtClean="0"/>
              <a:t>N</a:t>
            </a:r>
          </a:p>
          <a:p>
            <a:pPr algn="ctr"/>
            <a:r>
              <a:rPr lang="es-MX" dirty="0" smtClean="0"/>
              <a:t>E</a:t>
            </a:r>
          </a:p>
          <a:p>
            <a:pPr algn="ctr"/>
            <a:r>
              <a:rPr lang="es-MX" dirty="0" smtClean="0"/>
              <a:t>N</a:t>
            </a:r>
          </a:p>
          <a:p>
            <a:pPr algn="ctr"/>
            <a:r>
              <a:rPr lang="es-MX" dirty="0" smtClean="0"/>
              <a:t>T</a:t>
            </a:r>
          </a:p>
          <a:p>
            <a:pPr algn="ctr"/>
            <a:r>
              <a:rPr lang="es-MX" dirty="0" smtClean="0"/>
              <a:t>E</a:t>
            </a:r>
          </a:p>
          <a:p>
            <a:pPr algn="ctr"/>
            <a:r>
              <a:rPr lang="es-MX" dirty="0" smtClean="0"/>
              <a:t>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74101" y="1906238"/>
            <a:ext cx="3190387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Financiamiento:</a:t>
            </a:r>
          </a:p>
          <a:p>
            <a:pPr algn="ctr"/>
            <a:r>
              <a:rPr lang="es-MX" dirty="0" smtClean="0">
                <a:solidFill>
                  <a:srgbClr val="FFFF00"/>
                </a:solidFill>
              </a:rPr>
              <a:t>Insuficiente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74101" y="2744194"/>
            <a:ext cx="3190387" cy="10624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Generación de recursos:</a:t>
            </a:r>
          </a:p>
          <a:p>
            <a:pPr algn="ctr"/>
            <a:r>
              <a:rPr lang="es-MX" dirty="0" smtClean="0">
                <a:solidFill>
                  <a:srgbClr val="FFFF00"/>
                </a:solidFill>
              </a:rPr>
              <a:t>Inadecuada debido a la transición epidemiológica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74101" y="3876220"/>
            <a:ext cx="3190387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Administración de los servicios:</a:t>
            </a:r>
          </a:p>
          <a:p>
            <a:pPr algn="ctr"/>
            <a:r>
              <a:rPr lang="es-MX" sz="1600" dirty="0" smtClean="0">
                <a:solidFill>
                  <a:srgbClr val="FFFF00"/>
                </a:solidFill>
              </a:rPr>
              <a:t>Ineficaz, tardía y heterogénea</a:t>
            </a:r>
          </a:p>
          <a:p>
            <a:pPr algn="ctr"/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774101" y="4671927"/>
            <a:ext cx="3190387" cy="6762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Vigilancia</a:t>
            </a:r>
          </a:p>
          <a:p>
            <a:pPr algn="ctr"/>
            <a:r>
              <a:rPr lang="es-MX" sz="1600" dirty="0" smtClean="0">
                <a:solidFill>
                  <a:srgbClr val="FFFF00"/>
                </a:solidFill>
              </a:rPr>
              <a:t>Fragmentada y sin planeación estratégica</a:t>
            </a:r>
            <a:endParaRPr lang="es-MX" sz="1600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74100" y="1449070"/>
            <a:ext cx="379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Funciones del Sistema de Salud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87624" y="1340768"/>
            <a:ext cx="4195260" cy="50783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 smtClean="0"/>
              <a:t>Presupuesto</a:t>
            </a:r>
            <a:r>
              <a:rPr lang="es-MX" dirty="0" smtClean="0"/>
              <a:t>: orientado a otras patologías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Unidades médicas</a:t>
            </a:r>
            <a:r>
              <a:rPr lang="es-MX" dirty="0" smtClean="0"/>
              <a:t>: Carencias en los recursos indispensables para la prevención y manejo la obesidad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Médicos de primer contacto: </a:t>
            </a:r>
            <a:r>
              <a:rPr lang="es-MX" dirty="0" smtClean="0"/>
              <a:t>Preparación insuficiente, incapaces para el escrutinio y tratamiento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Especialistas</a:t>
            </a:r>
            <a:r>
              <a:rPr lang="es-MX" dirty="0" smtClean="0"/>
              <a:t>: Insuficientes en número y organización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Usuarios</a:t>
            </a:r>
            <a:r>
              <a:rPr lang="es-MX" dirty="0" smtClean="0"/>
              <a:t>: Pobre adherencia al tratamiento y motivación al cambio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Marco regulatorio: </a:t>
            </a:r>
            <a:r>
              <a:rPr lang="es-MX" dirty="0" smtClean="0"/>
              <a:t>Las aseguradoras no cubren acciones preventivas.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Autoridades regulatorias</a:t>
            </a:r>
            <a:r>
              <a:rPr lang="es-MX" dirty="0" smtClean="0"/>
              <a:t>: Rebasadas por la magnitud del problema</a:t>
            </a:r>
          </a:p>
          <a:p>
            <a:pPr marL="285750" indent="-285750">
              <a:buFontTx/>
              <a:buChar char="-"/>
            </a:pPr>
            <a:r>
              <a:rPr lang="es-MX" b="1" dirty="0" smtClean="0"/>
              <a:t>Vigilancia epidemiológica</a:t>
            </a:r>
            <a:r>
              <a:rPr lang="es-MX" dirty="0" smtClean="0"/>
              <a:t>: Incipiente, basada en las encuestas nacionales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09"/>
            <a:ext cx="9144000" cy="647178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07704" y="1556792"/>
            <a:ext cx="1224136" cy="93610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1259632" y="2780928"/>
            <a:ext cx="1224136" cy="936104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331640" y="4171061"/>
            <a:ext cx="1224136" cy="93610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4499992" y="5373216"/>
            <a:ext cx="1224136" cy="93610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6228184" y="4797152"/>
            <a:ext cx="1296144" cy="93610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6588224" y="3190996"/>
            <a:ext cx="1296144" cy="95808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5940152" y="1700808"/>
            <a:ext cx="1224136" cy="936104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50" y="2963400"/>
            <a:ext cx="3521700" cy="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768752" cy="49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42910" y="119604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153085"/>
                </a:solidFill>
              </a:rPr>
              <a:t>De acuerdo a la OCDE, los sistemas de salud son un factor crítico en la lucha contra la obesidad 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628800"/>
            <a:ext cx="74168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b="1" dirty="0" smtClean="0"/>
              <a:t>Usuarios de los servicios de salud:</a:t>
            </a:r>
          </a:p>
          <a:p>
            <a:pPr lvl="1"/>
            <a:endParaRPr lang="es-ES" dirty="0"/>
          </a:p>
          <a:p>
            <a:pPr lvl="1">
              <a:buFontTx/>
              <a:buChar char="-"/>
            </a:pPr>
            <a:r>
              <a:rPr lang="es-ES" sz="2000" dirty="0" smtClean="0"/>
              <a:t>Cambios en las políticas de comunicación social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Debe ser diseñada para cambiar conductas, eliminar mitos y generar cambios en el estado de motivación.</a:t>
            </a:r>
          </a:p>
          <a:p>
            <a:pPr lvl="1">
              <a:buFontTx/>
              <a:buChar char="-"/>
            </a:pPr>
            <a:endParaRPr lang="es-ES" dirty="0"/>
          </a:p>
          <a:p>
            <a:pPr lvl="1">
              <a:buFontTx/>
              <a:buChar char="-"/>
            </a:pPr>
            <a:r>
              <a:rPr lang="es-ES" sz="2000" dirty="0"/>
              <a:t>Creación de fuentes confiables de información para los pacientes que refuercen los conocimientos generadas por los servicios de salud. </a:t>
            </a:r>
            <a:endParaRPr lang="es-ES" sz="2000" dirty="0" smtClean="0"/>
          </a:p>
          <a:p>
            <a:pPr lvl="1"/>
            <a:r>
              <a:rPr lang="es-ES" dirty="0" smtClean="0"/>
              <a:t>Ejemplos </a:t>
            </a:r>
            <a:r>
              <a:rPr lang="es-ES" dirty="0"/>
              <a:t>son la generación del “Portal nacional sobre educación alimentaria y activación física” o la publicación del “Manual del paciente para la adopción de un estilo de vida saludable”.</a:t>
            </a:r>
          </a:p>
          <a:p>
            <a:pPr lvl="1"/>
            <a:endParaRPr lang="es-MX" dirty="0" smtClean="0"/>
          </a:p>
          <a:p>
            <a:pPr lvl="1">
              <a:buFontTx/>
              <a:buChar char="-"/>
            </a:pPr>
            <a:endParaRPr lang="es-MX" dirty="0" smtClean="0"/>
          </a:p>
          <a:p>
            <a:pPr lvl="1"/>
            <a:endParaRPr lang="es-MX" sz="1400" b="1" dirty="0" smtClean="0"/>
          </a:p>
        </p:txBody>
      </p:sp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611560" y="101701"/>
            <a:ext cx="8097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 smtClean="0">
                <a:latin typeface="Calibri" pitchFamily="34" charset="0"/>
              </a:rPr>
              <a:t>Deficiencias en la implementación de las guías para el tratamiento de la obesidad. </a:t>
            </a:r>
            <a:endParaRPr lang="es-MX" altLang="en-US" sz="2400" b="1" dirty="0" smtClean="0">
              <a:latin typeface="Calibri" pitchFamily="34" charset="0"/>
            </a:endParaRPr>
          </a:p>
          <a:p>
            <a:pPr eaLnBrk="1">
              <a:defRPr/>
            </a:pPr>
            <a:r>
              <a:rPr lang="es-MX" altLang="en-US" sz="1800" b="1" dirty="0" smtClean="0">
                <a:latin typeface="Calibri" pitchFamily="34" charset="0"/>
              </a:rPr>
              <a:t>Alternativas </a:t>
            </a:r>
            <a:r>
              <a:rPr lang="es-MX" altLang="en-US" sz="1800" b="1" dirty="0" smtClean="0">
                <a:latin typeface="Calibri" pitchFamily="34" charset="0"/>
              </a:rPr>
              <a:t>de solución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0" y="1634499"/>
            <a:ext cx="3766800" cy="35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950" y="1167283"/>
            <a:ext cx="3728100" cy="45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50" y="2132433"/>
            <a:ext cx="3779700" cy="25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uadroTexto"/>
          <p:cNvSpPr txBox="1">
            <a:spLocks noChangeArrowheads="1"/>
          </p:cNvSpPr>
          <p:nvPr/>
        </p:nvSpPr>
        <p:spPr bwMode="auto">
          <a:xfrm>
            <a:off x="506888" y="224098"/>
            <a:ext cx="65527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1800" dirty="0" smtClean="0">
                <a:latin typeface="Calibri" pitchFamily="34" charset="0"/>
              </a:rPr>
              <a:t>Aplicación de la metodología de la medicina centrada en el paciente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580063" y="1628775"/>
            <a:ext cx="31734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 sz="1800" b="1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Atender</a:t>
            </a:r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Identificar un problema</a:t>
            </a:r>
          </a:p>
          <a:p>
            <a:pPr eaLnBrk="1" hangingPunct="1"/>
            <a:endParaRPr lang="es-MX" altLang="en-US" sz="18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s-MX" altLang="en-US" sz="1800" b="1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Arreglar</a:t>
            </a:r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Proponer una solución</a:t>
            </a:r>
          </a:p>
          <a:p>
            <a:pPr eaLnBrk="1" hangingPunct="1"/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eaLnBrk="1" hangingPunct="1"/>
            <a:r>
              <a:rPr lang="es-MX" altLang="en-US" sz="1800" b="1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Analizar</a:t>
            </a:r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Identificar barreras y peculiaridades</a:t>
            </a:r>
          </a:p>
          <a:p>
            <a:pPr eaLnBrk="1" hangingPunct="1"/>
            <a:endParaRPr lang="es-MX" altLang="en-US" sz="18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s-MX" altLang="en-US" sz="1800" b="1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Aconsejar</a:t>
            </a:r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Brindar conocimiento y motivación</a:t>
            </a:r>
          </a:p>
          <a:p>
            <a:pPr eaLnBrk="1" hangingPunct="1"/>
            <a:endParaRPr lang="es-MX" altLang="en-US" sz="18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s-MX" altLang="en-US" sz="1800" b="1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Acordar</a:t>
            </a:r>
            <a:r>
              <a:rPr lang="es-MX" altLang="en-US" sz="18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Consensar con el paciente una acción</a:t>
            </a:r>
          </a:p>
        </p:txBody>
      </p:sp>
      <p:sp>
        <p:nvSpPr>
          <p:cNvPr id="19462" name="CuadroTexto 16"/>
          <p:cNvSpPr txBox="1">
            <a:spLocks noChangeArrowheads="1"/>
          </p:cNvSpPr>
          <p:nvPr/>
        </p:nvSpPr>
        <p:spPr bwMode="auto">
          <a:xfrm>
            <a:off x="1835150" y="5805488"/>
            <a:ext cx="1935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Equipo</a:t>
            </a:r>
          </a:p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multidisciplinario</a:t>
            </a:r>
          </a:p>
          <a:p>
            <a:pPr algn="ctr" eaLnBrk="1" hangingPunct="1"/>
            <a:endParaRPr lang="es-ES" altLang="en-US" sz="1600">
              <a:latin typeface="Calibri" panose="020F0502020204030204" pitchFamily="34" charset="0"/>
            </a:endParaRPr>
          </a:p>
        </p:txBody>
      </p:sp>
      <p:sp>
        <p:nvSpPr>
          <p:cNvPr id="19463" name="CuadroTexto 19"/>
          <p:cNvSpPr txBox="1">
            <a:spLocks noChangeArrowheads="1"/>
          </p:cNvSpPr>
          <p:nvPr/>
        </p:nvSpPr>
        <p:spPr bwMode="auto">
          <a:xfrm>
            <a:off x="1979613" y="2825750"/>
            <a:ext cx="1368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Paciente</a:t>
            </a:r>
          </a:p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competente</a:t>
            </a:r>
          </a:p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para </a:t>
            </a:r>
          </a:p>
          <a:p>
            <a:pPr algn="ctr" eaLnBrk="1" hangingPunct="1"/>
            <a:r>
              <a:rPr lang="es-ES" altLang="en-US" sz="1600">
                <a:latin typeface="Calibri" panose="020F0502020204030204" pitchFamily="34" charset="0"/>
              </a:rPr>
              <a:t>autocuidado</a:t>
            </a:r>
          </a:p>
        </p:txBody>
      </p:sp>
      <p:graphicFrame>
        <p:nvGraphicFramePr>
          <p:cNvPr id="9" name="Diagrama 51"/>
          <p:cNvGraphicFramePr/>
          <p:nvPr/>
        </p:nvGraphicFramePr>
        <p:xfrm>
          <a:off x="-972616" y="1196752"/>
          <a:ext cx="7412633" cy="457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8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50" y="2117883"/>
            <a:ext cx="3521700" cy="26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50" y="2332900"/>
            <a:ext cx="3521700" cy="21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00" y="2507500"/>
            <a:ext cx="3560400" cy="1843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00808"/>
            <a:ext cx="2180100" cy="5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8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21294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153085"/>
                </a:solidFill>
              </a:rPr>
              <a:t>Propuestas</a:t>
            </a: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514" y="562574"/>
            <a:ext cx="79928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 smtClean="0"/>
              <a:t>Operación de las unidades médicas: </a:t>
            </a:r>
          </a:p>
          <a:p>
            <a:pPr lvl="2"/>
            <a:endParaRPr lang="es-MX" dirty="0" smtClean="0"/>
          </a:p>
          <a:p>
            <a:pPr marL="742950" lvl="1" indent="-285750">
              <a:buFontTx/>
              <a:buChar char="-"/>
            </a:pPr>
            <a:endParaRPr lang="es-MX" dirty="0"/>
          </a:p>
          <a:p>
            <a:pPr marL="742950" lvl="1" indent="-285750">
              <a:buFontTx/>
              <a:buChar char="-"/>
            </a:pPr>
            <a:endParaRPr lang="es-MX" dirty="0" smtClean="0"/>
          </a:p>
          <a:p>
            <a:pPr lvl="1"/>
            <a:endParaRPr lang="es-MX" dirty="0" smtClean="0"/>
          </a:p>
          <a:p>
            <a:pPr marL="742950" lvl="1" indent="-285750"/>
            <a:endParaRPr lang="es-MX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46865401"/>
              </p:ext>
            </p:extLst>
          </p:nvPr>
        </p:nvGraphicFramePr>
        <p:xfrm>
          <a:off x="-2124744" y="764704"/>
          <a:ext cx="105131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03648" y="59492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228184" y="764704"/>
            <a:ext cx="2808312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MX" b="1" dirty="0" smtClean="0"/>
              <a:t>Debe </a:t>
            </a:r>
            <a:r>
              <a:rPr lang="es-MX" b="1" dirty="0"/>
              <a:t>existir un equipo multidisciplinario organizado para el tratamiento de la obesidad en toda unidad médica de segundo y tercer nivel</a:t>
            </a:r>
            <a:r>
              <a:rPr lang="es-MX" dirty="0"/>
              <a:t>:  Debe facilitar el acceso a la cirugía </a:t>
            </a:r>
            <a:r>
              <a:rPr lang="es-MX" dirty="0" err="1"/>
              <a:t>bariatrica</a:t>
            </a:r>
            <a:r>
              <a:rPr lang="es-MX" dirty="0"/>
              <a:t> bajo con protocolos estandarizados.</a:t>
            </a:r>
          </a:p>
          <a:p>
            <a:r>
              <a:rPr lang="es-ES" dirty="0" smtClean="0"/>
              <a:t>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2910" y="26064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153085"/>
                </a:solidFill>
              </a:rPr>
              <a:t>Propuestas</a:t>
            </a:r>
          </a:p>
          <a:p>
            <a:r>
              <a:rPr lang="es-MX" sz="2400" b="1" dirty="0" smtClean="0">
                <a:solidFill>
                  <a:srgbClr val="153085"/>
                </a:solidFill>
              </a:rPr>
              <a:t>Profesionales de la salud</a:t>
            </a:r>
            <a:endParaRPr lang="es-MX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7914113"/>
              </p:ext>
            </p:extLst>
          </p:nvPr>
        </p:nvGraphicFramePr>
        <p:xfrm>
          <a:off x="642910" y="332656"/>
          <a:ext cx="824957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0500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2910" y="119604"/>
            <a:ext cx="824957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153085"/>
                </a:solidFill>
                <a:latin typeface="Calibri" pitchFamily="34" charset="0"/>
              </a:rPr>
              <a:t>Programas estructurados para el tratamiento de la obesidad:</a:t>
            </a:r>
          </a:p>
          <a:p>
            <a:pPr>
              <a:defRPr/>
            </a:pPr>
            <a:r>
              <a:rPr lang="es-MX" sz="2000" b="1" dirty="0">
                <a:solidFill>
                  <a:srgbClr val="153085"/>
                </a:solidFill>
                <a:latin typeface="Calibri" pitchFamily="34" charset="0"/>
              </a:rPr>
              <a:t>Efecto de diversas intervenciones</a:t>
            </a:r>
            <a:endParaRPr lang="es-MX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556792"/>
            <a:ext cx="8064896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 smtClean="0"/>
              <a:t>Infraestructura de las unidades médicas: </a:t>
            </a:r>
          </a:p>
          <a:p>
            <a:pPr marL="742950" lvl="1" indent="-285750">
              <a:buFontTx/>
              <a:buChar char="-"/>
            </a:pPr>
            <a:r>
              <a:rPr lang="es-MX" sz="2000" dirty="0" smtClean="0"/>
              <a:t>Dotar a las unidades médicas con los medicamentos y materiales necesarios para la detección/ tratamiento de la obesidad y sus </a:t>
            </a:r>
            <a:r>
              <a:rPr lang="es-MX" sz="2000" dirty="0" err="1" smtClean="0"/>
              <a:t>co</a:t>
            </a:r>
            <a:r>
              <a:rPr lang="es-MX" sz="2000" dirty="0" smtClean="0"/>
              <a:t>-morbilidades: </a:t>
            </a:r>
          </a:p>
          <a:p>
            <a:pPr marL="895350" lvl="1" indent="-438150"/>
            <a:r>
              <a:rPr lang="es-MX" dirty="0"/>
              <a:t>	</a:t>
            </a:r>
            <a:r>
              <a:rPr lang="es-MX" dirty="0" smtClean="0"/>
              <a:t>Báscula, cinta métrica, </a:t>
            </a:r>
            <a:r>
              <a:rPr lang="es-MX" dirty="0" err="1" smtClean="0"/>
              <a:t>baumanómetro</a:t>
            </a:r>
            <a:r>
              <a:rPr lang="es-MX" dirty="0" smtClean="0"/>
              <a:t>, glucómetros y cintas reactivas para la medición de la glucemia capilar, </a:t>
            </a:r>
          </a:p>
          <a:p>
            <a:pPr marL="895350" lvl="1" indent="-438150"/>
            <a:r>
              <a:rPr lang="es-MX" dirty="0"/>
              <a:t>	</a:t>
            </a:r>
            <a:r>
              <a:rPr lang="es-MX" dirty="0" smtClean="0"/>
              <a:t>Cuestionarios para la detección de barreras para la adopción de un estilo de vida saludable  </a:t>
            </a:r>
          </a:p>
          <a:p>
            <a:pPr marL="742950" lvl="1" indent="-285750">
              <a:buFontTx/>
              <a:buChar char="-"/>
            </a:pPr>
            <a:endParaRPr lang="es-MX" dirty="0" smtClean="0"/>
          </a:p>
          <a:p>
            <a:pPr marL="742950" lvl="1" indent="-285750">
              <a:buFontTx/>
              <a:buChar char="-"/>
            </a:pPr>
            <a:r>
              <a:rPr lang="es-MX" sz="2000" dirty="0" smtClean="0"/>
              <a:t>Garantizar el acceso a un laboratorio certificado.</a:t>
            </a:r>
          </a:p>
          <a:p>
            <a:pPr marL="742950" lvl="1" indent="-285750">
              <a:buFontTx/>
              <a:buChar char="-"/>
            </a:pPr>
            <a:endParaRPr lang="es-MX" dirty="0"/>
          </a:p>
          <a:p>
            <a:pPr marL="742950" lvl="1" indent="-285750">
              <a:buFontTx/>
              <a:buChar char="-"/>
            </a:pPr>
            <a:r>
              <a:rPr lang="es-MX" sz="2000" dirty="0" smtClean="0"/>
              <a:t>Revisión de las políticas de contratación de los profesionales de la salud para cubrir la atención de las enfermedades con mayor demanda de servicios</a:t>
            </a:r>
            <a:r>
              <a:rPr lang="es-MX" dirty="0" smtClean="0"/>
              <a:t>.</a:t>
            </a:r>
          </a:p>
          <a:p>
            <a:pPr lvl="1"/>
            <a:endParaRPr lang="es-MX" dirty="0" smtClean="0"/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611560" y="101701"/>
            <a:ext cx="8097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 smtClean="0">
                <a:latin typeface="Calibri" pitchFamily="34" charset="0"/>
              </a:rPr>
              <a:t>Deficiencias en la implementación de las guías para el tratamiento de la obesidad. </a:t>
            </a:r>
            <a:endParaRPr lang="es-MX" altLang="en-US" sz="2400" b="1" dirty="0" smtClean="0">
              <a:latin typeface="Calibri" pitchFamily="34" charset="0"/>
            </a:endParaRPr>
          </a:p>
          <a:p>
            <a:pPr eaLnBrk="1">
              <a:defRPr/>
            </a:pPr>
            <a:r>
              <a:rPr lang="es-MX" altLang="en-US" sz="1800" b="1" dirty="0" smtClean="0">
                <a:latin typeface="Calibri" pitchFamily="34" charset="0"/>
              </a:rPr>
              <a:t>Alternativas </a:t>
            </a:r>
            <a:r>
              <a:rPr lang="es-MX" altLang="en-US" sz="1800" b="1" dirty="0" smtClean="0">
                <a:latin typeface="Calibri" pitchFamily="34" charset="0"/>
              </a:rPr>
              <a:t>de solución</a:t>
            </a:r>
          </a:p>
        </p:txBody>
      </p:sp>
    </p:spTree>
    <p:extLst>
      <p:ext uri="{BB962C8B-B14F-4D97-AF65-F5344CB8AC3E}">
        <p14:creationId xmlns:p14="http://schemas.microsoft.com/office/powerpoint/2010/main" val="23119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12776"/>
            <a:ext cx="6336704" cy="45919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093296"/>
            <a:ext cx="2260013" cy="4320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356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</a:t>
            </a:r>
            <a:r>
              <a:rPr lang="es-ES" sz="2400" b="1" dirty="0" smtClean="0"/>
              <a:t>rogramas nacionales para el tratamiento de la obesidad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El caso del Reino Unido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52" y="1281704"/>
            <a:ext cx="7886195" cy="47709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309320"/>
            <a:ext cx="2999016" cy="2880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356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</a:t>
            </a:r>
            <a:r>
              <a:rPr lang="es-ES" sz="2400" b="1" dirty="0" smtClean="0"/>
              <a:t>rogramas regionales para el tratamiento de la obesidad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El caso de </a:t>
            </a:r>
            <a:r>
              <a:rPr lang="es-ES" sz="2400" dirty="0" err="1" smtClean="0"/>
              <a:t>Kaiser</a:t>
            </a:r>
            <a:r>
              <a:rPr lang="es-ES" sz="2400" dirty="0" smtClean="0"/>
              <a:t> Permanente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2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Evaluación de los programas nacionales o regionales para el tratamiento de la obesidad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Un área de oportunidad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75581" y="2132856"/>
            <a:ext cx="7390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Los estudios epidemiológicos con representación poblacional no incluyen información sobre el uso de los sistemas de salud para el tratamiento de la obesidad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La ausencia de información sobre la efectividad del tratamiento de la obesidad contrasta con la cantidad de reportes existentes para sus complicaciones metabólicas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Se requiere el desarrollo de indicadores para medir el impacto de las intervenciones que implementa el sistema de salud para el tratamiento de la obesidad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81075"/>
            <a:ext cx="63119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381750"/>
            <a:ext cx="2647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2910" y="119604"/>
            <a:ext cx="67374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latin typeface="Calibri" pitchFamily="34" charset="0"/>
              </a:rPr>
              <a:t>Programas estructurados para el tratamiento de la obesidad:</a:t>
            </a:r>
          </a:p>
          <a:p>
            <a:pPr>
              <a:defRPr/>
            </a:pPr>
            <a:r>
              <a:rPr lang="es-MX" sz="2000" dirty="0">
                <a:latin typeface="Calibri" pitchFamily="34" charset="0"/>
              </a:rPr>
              <a:t>Programas comerciales </a:t>
            </a:r>
          </a:p>
        </p:txBody>
      </p:sp>
    </p:spTree>
    <p:extLst>
      <p:ext uri="{BB962C8B-B14F-4D97-AF65-F5344CB8AC3E}">
        <p14:creationId xmlns:p14="http://schemas.microsoft.com/office/powerpoint/2010/main" val="38961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391834"/>
            <a:ext cx="51471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Ejemplo de una intervención por pasos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188" y="1125538"/>
          <a:ext cx="8064500" cy="409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45"/>
                <a:gridCol w="1008062"/>
                <a:gridCol w="1368085"/>
                <a:gridCol w="1512092"/>
                <a:gridCol w="1152072"/>
                <a:gridCol w="1152072"/>
                <a:gridCol w="1152072"/>
              </a:tblGrid>
              <a:tr h="1737214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Etapa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Sesión grupal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mensual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Información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por correo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Asesoría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telefónica mensual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Sesión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individual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Sustitutos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de alimentos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% casos con perdida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de peso &gt;10% a 18 meses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22.2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8.5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3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4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14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6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24003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6" name="6 CuadroTexto"/>
          <p:cNvSpPr txBox="1">
            <a:spLocks noChangeArrowheads="1"/>
          </p:cNvSpPr>
          <p:nvPr/>
        </p:nvSpPr>
        <p:spPr bwMode="auto">
          <a:xfrm>
            <a:off x="827088" y="5300663"/>
            <a:ext cx="578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38% de los casos requieren de las seis etapas</a:t>
            </a:r>
          </a:p>
        </p:txBody>
      </p:sp>
    </p:spTree>
    <p:extLst>
      <p:ext uri="{BB962C8B-B14F-4D97-AF65-F5344CB8AC3E}">
        <p14:creationId xmlns:p14="http://schemas.microsoft.com/office/powerpoint/2010/main" val="41959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981075"/>
            <a:ext cx="756126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</a:rPr>
              <a:t>Por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intensidad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clasifican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tres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tipos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endParaRPr lang="es-ES" dirty="0" smtClean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latin typeface="Calibri" pitchFamily="34" charset="0"/>
              </a:rPr>
              <a:t>Baja </a:t>
            </a:r>
            <a:r>
              <a:rPr lang="en-US" dirty="0" err="1">
                <a:latin typeface="Calibri" pitchFamily="34" charset="0"/>
              </a:rPr>
              <a:t>intensidad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Envio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materiales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correo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sesiones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profesionales</a:t>
            </a:r>
            <a:r>
              <a:rPr lang="en-US" dirty="0">
                <a:latin typeface="Calibri" pitchFamily="34" charset="0"/>
              </a:rPr>
              <a:t> de la </a:t>
            </a:r>
            <a:r>
              <a:rPr lang="en-US" dirty="0" err="1">
                <a:latin typeface="Calibri" pitchFamily="34" charset="0"/>
              </a:rPr>
              <a:t>salud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duración</a:t>
            </a:r>
            <a:r>
              <a:rPr lang="en-US" dirty="0">
                <a:latin typeface="Calibri" pitchFamily="34" charset="0"/>
              </a:rPr>
              <a:t> de 1 a 30 </a:t>
            </a:r>
            <a:r>
              <a:rPr lang="en-US" dirty="0" err="1">
                <a:latin typeface="Calibri" pitchFamily="34" charset="0"/>
              </a:rPr>
              <a:t>minutos</a:t>
            </a:r>
            <a:r>
              <a:rPr lang="en-US" dirty="0">
                <a:latin typeface="Calibri" pitchFamily="34" charset="0"/>
              </a:rPr>
              <a:t>. No </a:t>
            </a:r>
            <a:r>
              <a:rPr lang="en-US" dirty="0" err="1">
                <a:latin typeface="Calibri" pitchFamily="34" charset="0"/>
              </a:rPr>
              <a:t>tienen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impacto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desenlaces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clínicos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Intensidad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intermedia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Sesiones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telefónicas</a:t>
            </a:r>
            <a:r>
              <a:rPr lang="en-US" dirty="0">
                <a:latin typeface="Calibri" pitchFamily="34" charset="0"/>
              </a:rPr>
              <a:t> (3 a 24) o </a:t>
            </a:r>
            <a:r>
              <a:rPr lang="en-US" dirty="0" err="1">
                <a:latin typeface="Calibri" pitchFamily="34" charset="0"/>
              </a:rPr>
              <a:t>individuales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profesionales</a:t>
            </a:r>
            <a:r>
              <a:rPr lang="en-US" dirty="0">
                <a:latin typeface="Calibri" pitchFamily="34" charset="0"/>
              </a:rPr>
              <a:t> de la </a:t>
            </a:r>
            <a:r>
              <a:rPr lang="en-US" dirty="0" err="1">
                <a:latin typeface="Calibri" pitchFamily="34" charset="0"/>
              </a:rPr>
              <a:t>salud</a:t>
            </a:r>
            <a:r>
              <a:rPr lang="en-US" dirty="0">
                <a:latin typeface="Calibri" pitchFamily="34" charset="0"/>
              </a:rPr>
              <a:t>  (1 a 8) con </a:t>
            </a:r>
            <a:r>
              <a:rPr lang="en-US" dirty="0" err="1">
                <a:latin typeface="Calibri" pitchFamily="34" charset="0"/>
              </a:rPr>
              <a:t>duración</a:t>
            </a:r>
            <a:r>
              <a:rPr lang="en-US" dirty="0">
                <a:latin typeface="Calibri" pitchFamily="34" charset="0"/>
              </a:rPr>
              <a:t> de 31 a 360 </a:t>
            </a:r>
            <a:r>
              <a:rPr lang="en-US" dirty="0" err="1">
                <a:latin typeface="Calibri" pitchFamily="34" charset="0"/>
              </a:rPr>
              <a:t>minutos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Intensidad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alta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</a:rPr>
              <a:t>Sesiones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profesionales</a:t>
            </a:r>
            <a:r>
              <a:rPr lang="en-US" dirty="0">
                <a:latin typeface="Calibri" pitchFamily="34" charset="0"/>
              </a:rPr>
              <a:t> de la </a:t>
            </a:r>
            <a:r>
              <a:rPr lang="en-US" dirty="0" err="1">
                <a:latin typeface="Calibri" pitchFamily="34" charset="0"/>
              </a:rPr>
              <a:t>salud</a:t>
            </a:r>
            <a:r>
              <a:rPr lang="en-US" dirty="0">
                <a:latin typeface="Calibri" pitchFamily="34" charset="0"/>
              </a:rPr>
              <a:t> (4 a 20) </a:t>
            </a:r>
            <a:r>
              <a:rPr lang="en-US" dirty="0" err="1">
                <a:latin typeface="Calibri" pitchFamily="34" charset="0"/>
              </a:rPr>
              <a:t>individuales</a:t>
            </a:r>
            <a:r>
              <a:rPr lang="en-US" dirty="0">
                <a:latin typeface="Calibri" pitchFamily="34" charset="0"/>
              </a:rPr>
              <a:t> o en </a:t>
            </a:r>
            <a:r>
              <a:rPr lang="en-US" dirty="0" err="1">
                <a:latin typeface="Calibri" pitchFamily="34" charset="0"/>
              </a:rPr>
              <a:t>grupo</a:t>
            </a:r>
            <a:r>
              <a:rPr lang="en-US" dirty="0">
                <a:latin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</a:rPr>
              <a:t>duración</a:t>
            </a:r>
            <a:r>
              <a:rPr lang="en-US" dirty="0">
                <a:latin typeface="Calibri" pitchFamily="34" charset="0"/>
              </a:rPr>
              <a:t>  total mayor de 360 </a:t>
            </a:r>
            <a:r>
              <a:rPr lang="en-US" dirty="0" err="1">
                <a:latin typeface="Calibri" pitchFamily="34" charset="0"/>
              </a:rPr>
              <a:t>minutos</a:t>
            </a:r>
            <a:r>
              <a:rPr lang="en-US" dirty="0">
                <a:latin typeface="Calibri" pitchFamily="34" charset="0"/>
              </a:rPr>
              <a:t>.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498923"/>
            <a:ext cx="828092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Programas estructurados para el tratamiento de la obesidad </a:t>
            </a:r>
            <a:endParaRPr lang="es-MX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1449</Words>
  <Application>Microsoft Office PowerPoint</Application>
  <PresentationFormat>Presentación en pantalla (4:3)</PresentationFormat>
  <Paragraphs>270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Tema de Office</vt:lpstr>
      <vt:lpstr>ClipArt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CarlosAguilar</cp:lastModifiedBy>
  <cp:revision>109</cp:revision>
  <dcterms:created xsi:type="dcterms:W3CDTF">2012-06-01T01:06:20Z</dcterms:created>
  <dcterms:modified xsi:type="dcterms:W3CDTF">2018-04-18T03:04:10Z</dcterms:modified>
</cp:coreProperties>
</file>