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22"/>
  </p:notesMasterIdLst>
  <p:handoutMasterIdLst>
    <p:handoutMasterId r:id="rId23"/>
  </p:handoutMasterIdLst>
  <p:sldIdLst>
    <p:sldId id="261" r:id="rId2"/>
    <p:sldId id="268" r:id="rId3"/>
    <p:sldId id="303" r:id="rId4"/>
    <p:sldId id="282" r:id="rId5"/>
    <p:sldId id="275" r:id="rId6"/>
    <p:sldId id="304" r:id="rId7"/>
    <p:sldId id="301" r:id="rId8"/>
    <p:sldId id="302" r:id="rId9"/>
    <p:sldId id="284" r:id="rId10"/>
    <p:sldId id="287" r:id="rId11"/>
    <p:sldId id="290" r:id="rId12"/>
    <p:sldId id="293" r:id="rId13"/>
    <p:sldId id="292" r:id="rId14"/>
    <p:sldId id="281" r:id="rId15"/>
    <p:sldId id="294" r:id="rId16"/>
    <p:sldId id="300" r:id="rId17"/>
    <p:sldId id="295" r:id="rId18"/>
    <p:sldId id="296" r:id="rId19"/>
    <p:sldId id="297" r:id="rId20"/>
    <p:sldId id="298" r:id="rId21"/>
  </p:sldIdLst>
  <p:sldSz cx="9144000" cy="6858000" type="screen4x3"/>
  <p:notesSz cx="6797675" cy="99282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4817"/>
    <a:srgbClr val="5B9BD5"/>
    <a:srgbClr val="0070C0"/>
    <a:srgbClr val="002060"/>
    <a:srgbClr val="2F5597"/>
    <a:srgbClr val="428F41"/>
    <a:srgbClr val="9AA2B2"/>
    <a:srgbClr val="DD47C0"/>
    <a:srgbClr val="FCF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53" autoAdjust="0"/>
    <p:restoredTop sz="94660"/>
  </p:normalViewPr>
  <p:slideViewPr>
    <p:cSldViewPr>
      <p:cViewPr varScale="1">
        <p:scale>
          <a:sx n="69" d="100"/>
          <a:sy n="69" d="100"/>
        </p:scale>
        <p:origin x="72" y="900"/>
      </p:cViewPr>
      <p:guideLst>
        <p:guide orient="horz" pos="215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792" y="10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OMPARTIDA\z%20CARPETA%20PARA%20DEPURAR\Copia%20de%20DATOS%20GENERALES%202015%20A%202017%20ENVIADO%20(Autoguardado)%20(Autoguardado)%20(Autoguardado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OMPARTIDA\CHAGAS%202014%20-%20201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ownloads\CHAG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ownloads\CHAGA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F:\Direcci&#243;n%20de%20Normalizaci&#243;n%20Dra%20Estrada\Estadistica%20de%20Chagas%20%20DE%20LOS%20cets%20ACTUALIZADA%2028%2006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Hoja7!$B$2</c:f>
              <c:strCache>
                <c:ptCount val="1"/>
                <c:pt idx="0">
                  <c:v>DONADORES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11"/>
              <c:pt idx="0">
                <c:v>2007</c:v>
              </c:pt>
              <c:pt idx="1">
                <c:v>2008</c:v>
              </c:pt>
              <c:pt idx="2">
                <c:v>2009</c:v>
              </c:pt>
              <c:pt idx="3">
                <c:v>2010</c:v>
              </c:pt>
              <c:pt idx="4">
                <c:v>2011</c:v>
              </c:pt>
              <c:pt idx="5">
                <c:v>2012</c:v>
              </c:pt>
              <c:pt idx="6">
                <c:v>2013</c:v>
              </c:pt>
              <c:pt idx="7">
                <c:v>2014</c:v>
              </c:pt>
              <c:pt idx="8">
                <c:v>2015</c:v>
              </c:pt>
              <c:pt idx="9">
                <c:v>2016</c:v>
              </c:pt>
              <c:pt idx="10">
                <c:v>2017</c:v>
              </c:pt>
            </c:numLit>
          </c:cat>
          <c:val>
            <c:numRef>
              <c:f>Hoja7!$B$3:$B$13</c:f>
              <c:numCache>
                <c:formatCode>_-* #,##0_-;\-* #,##0_-;_-* "-"??_-;_-@_-</c:formatCode>
                <c:ptCount val="11"/>
                <c:pt idx="0">
                  <c:v>1517971</c:v>
                </c:pt>
                <c:pt idx="1">
                  <c:v>1614694</c:v>
                </c:pt>
                <c:pt idx="2">
                  <c:v>1663228</c:v>
                </c:pt>
                <c:pt idx="3">
                  <c:v>1698124</c:v>
                </c:pt>
                <c:pt idx="4">
                  <c:v>1755482</c:v>
                </c:pt>
                <c:pt idx="5">
                  <c:v>1893833</c:v>
                </c:pt>
                <c:pt idx="6">
                  <c:v>1759263</c:v>
                </c:pt>
                <c:pt idx="7">
                  <c:v>2014695</c:v>
                </c:pt>
                <c:pt idx="8">
                  <c:v>2170002</c:v>
                </c:pt>
                <c:pt idx="9">
                  <c:v>2356388</c:v>
                </c:pt>
                <c:pt idx="10">
                  <c:v>2402304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07-41EE-B58B-2BCBF0C08BC7}"/>
            </c:ext>
          </c:extLst>
        </c:ser>
        <c:ser>
          <c:idx val="3"/>
          <c:order val="2"/>
          <c:tx>
            <c:strRef>
              <c:f>Hoja7!$D$2</c:f>
              <c:strCache>
                <c:ptCount val="1"/>
                <c:pt idx="0">
                  <c:v>REPETIDAMENTE REACTIVOS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16543754023506E-3"/>
                  <c:y val="5.72862406972241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07-41EE-B58B-2BCBF0C08BC7}"/>
                </c:ext>
              </c:extLst>
            </c:dLbl>
            <c:dLbl>
              <c:idx val="1"/>
              <c:layout>
                <c:manualLayout>
                  <c:x val="4.7769583601566853E-3"/>
                  <c:y val="5.72862406972241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07-41EE-B58B-2BCBF0C08BC7}"/>
                </c:ext>
              </c:extLst>
            </c:dLbl>
            <c:dLbl>
              <c:idx val="2"/>
              <c:layout>
                <c:manualLayout>
                  <c:x val="5.9711979501958839E-3"/>
                  <c:y val="7.76005104480120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07-41EE-B58B-2BCBF0C08BC7}"/>
                </c:ext>
              </c:extLst>
            </c:dLbl>
            <c:dLbl>
              <c:idx val="3"/>
              <c:layout>
                <c:manualLayout>
                  <c:x val="5.9711979501959273E-3"/>
                  <c:y val="5.72862406972241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07-41EE-B58B-2BCBF0C08BC7}"/>
                </c:ext>
              </c:extLst>
            </c:dLbl>
            <c:dLbl>
              <c:idx val="4"/>
              <c:layout>
                <c:manualLayout>
                  <c:x val="4.776958360156707E-3"/>
                  <c:y val="5.72862406972241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07-41EE-B58B-2BCBF0C08BC7}"/>
                </c:ext>
              </c:extLst>
            </c:dLbl>
            <c:dLbl>
              <c:idx val="5"/>
              <c:layout>
                <c:manualLayout>
                  <c:x val="5.9711979501958839E-3"/>
                  <c:y val="5.7286240697223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07-41EE-B58B-2BCBF0C08BC7}"/>
                </c:ext>
              </c:extLst>
            </c:dLbl>
            <c:dLbl>
              <c:idx val="6"/>
              <c:layout>
                <c:manualLayout>
                  <c:x val="7.16543754023506E-3"/>
                  <c:y val="5.7286240697223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07-41EE-B58B-2BCBF0C08BC7}"/>
                </c:ext>
              </c:extLst>
            </c:dLbl>
            <c:dLbl>
              <c:idx val="7"/>
              <c:layout>
                <c:manualLayout>
                  <c:x val="4.7769583601566194E-3"/>
                  <c:y val="5.72862406972241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07-41EE-B58B-2BCBF0C08BC7}"/>
                </c:ext>
              </c:extLst>
            </c:dLbl>
            <c:dLbl>
              <c:idx val="8"/>
              <c:layout>
                <c:manualLayout>
                  <c:x val="5.9711979501958839E-3"/>
                  <c:y val="7.76005104480128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07-41EE-B58B-2BCBF0C08BC7}"/>
                </c:ext>
              </c:extLst>
            </c:dLbl>
            <c:dLbl>
              <c:idx val="9"/>
              <c:layout>
                <c:manualLayout>
                  <c:x val="5.9711979501958839E-3"/>
                  <c:y val="3.69719709464354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A07-41EE-B58B-2BCBF0C08BC7}"/>
                </c:ext>
              </c:extLst>
            </c:dLbl>
            <c:dLbl>
              <c:idx val="10"/>
              <c:layout>
                <c:manualLayout>
                  <c:x val="7.16543754023506E-3"/>
                  <c:y val="5.7286240697223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07-41EE-B58B-2BCBF0C08B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Hoja7!$D$3:$D$13</c:f>
              <c:numCache>
                <c:formatCode>_-* #,##0_-;\-* #,##0_-;_-* "-"??_-;_-@_-</c:formatCode>
                <c:ptCount val="11"/>
                <c:pt idx="0">
                  <c:v>3303</c:v>
                </c:pt>
                <c:pt idx="1">
                  <c:v>4564</c:v>
                </c:pt>
                <c:pt idx="2">
                  <c:v>5498</c:v>
                </c:pt>
                <c:pt idx="3">
                  <c:v>6550</c:v>
                </c:pt>
                <c:pt idx="4">
                  <c:v>6407</c:v>
                </c:pt>
                <c:pt idx="5">
                  <c:v>7223</c:v>
                </c:pt>
                <c:pt idx="6">
                  <c:v>6585</c:v>
                </c:pt>
                <c:pt idx="7">
                  <c:v>6963</c:v>
                </c:pt>
                <c:pt idx="8">
                  <c:v>7961</c:v>
                </c:pt>
                <c:pt idx="9">
                  <c:v>7482</c:v>
                </c:pt>
                <c:pt idx="10">
                  <c:v>8786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A07-41EE-B58B-2BCBF0C08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21703872"/>
        <c:axId val="521704264"/>
      </c:barChart>
      <c:lineChart>
        <c:grouping val="standard"/>
        <c:varyColors val="0"/>
        <c:ser>
          <c:idx val="2"/>
          <c:order val="1"/>
          <c:tx>
            <c:strRef>
              <c:f>Hoja7!$C$2</c:f>
              <c:strCache>
                <c:ptCount val="1"/>
                <c:pt idx="0">
                  <c:v>% ESTUDIADOS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54.1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A07-41EE-B58B-2BCBF0C08BC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64.4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A07-41EE-B58B-2BCBF0C08BC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82.2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A07-41EE-B58B-2BCBF0C08BC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86.5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A07-41EE-B58B-2BCBF0C08BC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88.8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A07-41EE-B58B-2BCBF0C08BC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92.6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A07-41EE-B58B-2BCBF0C08BC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97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A07-41EE-B58B-2BCBF0C08BC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92.8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A07-41EE-B58B-2BCBF0C08BC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99.3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A07-41EE-B58B-2BCBF0C08BC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A07-41EE-B58B-2BCBF0C08BC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A07-41EE-B58B-2BCBF0C08B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11"/>
              <c:pt idx="0">
                <c:v>2007</c:v>
              </c:pt>
              <c:pt idx="1">
                <c:v>2008</c:v>
              </c:pt>
              <c:pt idx="2">
                <c:v>2009</c:v>
              </c:pt>
              <c:pt idx="3">
                <c:v>2010</c:v>
              </c:pt>
              <c:pt idx="4">
                <c:v>2011</c:v>
              </c:pt>
              <c:pt idx="5">
                <c:v>2012</c:v>
              </c:pt>
              <c:pt idx="6">
                <c:v>2013</c:v>
              </c:pt>
              <c:pt idx="7">
                <c:v>2014</c:v>
              </c:pt>
              <c:pt idx="8">
                <c:v>2015</c:v>
              </c:pt>
              <c:pt idx="9">
                <c:v>2016</c:v>
              </c:pt>
              <c:pt idx="10">
                <c:v>2017</c:v>
              </c:pt>
            </c:numLit>
          </c:cat>
          <c:val>
            <c:numRef>
              <c:f>Hoja7!$C$3:$C$13</c:f>
              <c:numCache>
                <c:formatCode>_-* #,##0_-;\-* #,##0_-;_-* "-"??_-;_-@_-</c:formatCode>
                <c:ptCount val="11"/>
                <c:pt idx="0" formatCode="0%">
                  <c:v>54100</c:v>
                </c:pt>
                <c:pt idx="1">
                  <c:v>64400.000000000007</c:v>
                </c:pt>
                <c:pt idx="2">
                  <c:v>82200</c:v>
                </c:pt>
                <c:pt idx="3">
                  <c:v>86500</c:v>
                </c:pt>
                <c:pt idx="4">
                  <c:v>88800</c:v>
                </c:pt>
                <c:pt idx="5">
                  <c:v>92600</c:v>
                </c:pt>
                <c:pt idx="6">
                  <c:v>97000</c:v>
                </c:pt>
                <c:pt idx="7">
                  <c:v>92800</c:v>
                </c:pt>
                <c:pt idx="8">
                  <c:v>99300</c:v>
                </c:pt>
                <c:pt idx="9">
                  <c:v>100000</c:v>
                </c:pt>
                <c:pt idx="10">
                  <c:v>100000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3A07-41EE-B58B-2BCBF0C08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1703872"/>
        <c:axId val="521704264"/>
      </c:lineChart>
      <c:lineChart>
        <c:grouping val="standard"/>
        <c:varyColors val="0"/>
        <c:ser>
          <c:idx val="4"/>
          <c:order val="3"/>
          <c:tx>
            <c:strRef>
              <c:f>Hoja7!$E$2</c:f>
              <c:strCache>
                <c:ptCount val="1"/>
                <c:pt idx="0">
                  <c:v>PREVALENCIA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Hoja7!$E$3:$E$13</c:f>
              <c:numCache>
                <c:formatCode>General</c:formatCode>
                <c:ptCount val="11"/>
                <c:pt idx="0">
                  <c:v>0.4</c:v>
                </c:pt>
                <c:pt idx="1">
                  <c:v>0.44</c:v>
                </c:pt>
                <c:pt idx="2">
                  <c:v>0.4</c:v>
                </c:pt>
                <c:pt idx="3">
                  <c:v>0.45</c:v>
                </c:pt>
                <c:pt idx="4">
                  <c:v>0.41</c:v>
                </c:pt>
                <c:pt idx="5">
                  <c:v>0.45</c:v>
                </c:pt>
                <c:pt idx="6">
                  <c:v>0.39</c:v>
                </c:pt>
                <c:pt idx="7">
                  <c:v>0.38</c:v>
                </c:pt>
                <c:pt idx="8">
                  <c:v>0.37</c:v>
                </c:pt>
                <c:pt idx="9">
                  <c:v>0.32</c:v>
                </c:pt>
                <c:pt idx="10">
                  <c:v>0.37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3A07-41EE-B58B-2BCBF0C08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1705048"/>
        <c:axId val="521704656"/>
      </c:lineChart>
      <c:catAx>
        <c:axId val="52170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21704264"/>
        <c:crosses val="autoZero"/>
        <c:auto val="1"/>
        <c:lblAlgn val="ctr"/>
        <c:lblOffset val="100"/>
        <c:noMultiLvlLbl val="0"/>
      </c:catAx>
      <c:valAx>
        <c:axId val="521704264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21703872"/>
        <c:crosses val="autoZero"/>
        <c:crossBetween val="between"/>
      </c:valAx>
      <c:valAx>
        <c:axId val="521704656"/>
        <c:scaling>
          <c:orientation val="minMax"/>
          <c:max val="1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21705048"/>
        <c:crosses val="max"/>
        <c:crossBetween val="between"/>
      </c:valAx>
      <c:catAx>
        <c:axId val="521705048"/>
        <c:scaling>
          <c:orientation val="minMax"/>
        </c:scaling>
        <c:delete val="1"/>
        <c:axPos val="b"/>
        <c:majorTickMark val="out"/>
        <c:minorTickMark val="none"/>
        <c:tickLblPos val="nextTo"/>
        <c:crossAx val="5217046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3.3566755594538138E-2"/>
                  <c:y val="7.06243485958224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8B-4C98-9658-AE8D489F407A}"/>
                </c:ext>
              </c:extLst>
            </c:dLbl>
            <c:dLbl>
              <c:idx val="9"/>
              <c:layout>
                <c:manualLayout>
                  <c:x val="-3.3566755594538096E-2"/>
                  <c:y val="1.06888822261246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8B-4C98-9658-AE8D489F407A}"/>
                </c:ext>
              </c:extLst>
            </c:dLbl>
            <c:dLbl>
              <c:idx val="17"/>
              <c:layout>
                <c:manualLayout>
                  <c:x val="-4.0775078198948565E-2"/>
                  <c:y val="1.0688882226124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8B-4C98-9658-AE8D489F407A}"/>
                </c:ext>
              </c:extLst>
            </c:dLbl>
            <c:dLbl>
              <c:idx val="18"/>
              <c:layout>
                <c:manualLayout>
                  <c:x val="-3.3566755594538096E-2"/>
                  <c:y val="1.06888822261246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8B-4C98-9658-AE8D489F407A}"/>
                </c:ext>
              </c:extLst>
            </c:dLbl>
            <c:dLbl>
              <c:idx val="25"/>
              <c:layout>
                <c:manualLayout>
                  <c:x val="-3.8372303997478409E-2"/>
                  <c:y val="1.06888822261246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8B-4C98-9658-AE8D489F40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Hoja1!$AI$8:$AI$39</c:f>
              <c:strCache>
                <c:ptCount val="32"/>
                <c:pt idx="0">
                  <c:v>AGUASCALIENTES</c:v>
                </c:pt>
                <c:pt idx="1">
                  <c:v>BAJA CALIFORNIA</c:v>
                </c:pt>
                <c:pt idx="2">
                  <c:v>BAJA CALIFORNIA SUR</c:v>
                </c:pt>
                <c:pt idx="3">
                  <c:v>CAMPECHE</c:v>
                </c:pt>
                <c:pt idx="4">
                  <c:v>COAHUILA</c:v>
                </c:pt>
                <c:pt idx="5">
                  <c:v>COLIMA</c:v>
                </c:pt>
                <c:pt idx="6">
                  <c:v>CHIAPAS</c:v>
                </c:pt>
                <c:pt idx="7">
                  <c:v>CHIHUAHUA</c:v>
                </c:pt>
                <c:pt idx="8">
                  <c:v>DISTRITO FEDERAL</c:v>
                </c:pt>
                <c:pt idx="9">
                  <c:v>DURANGO</c:v>
                </c:pt>
                <c:pt idx="10">
                  <c:v>GUANAJUATO</c:v>
                </c:pt>
                <c:pt idx="11">
                  <c:v>GUERRERO</c:v>
                </c:pt>
                <c:pt idx="12">
                  <c:v>HIDALGO</c:v>
                </c:pt>
                <c:pt idx="13">
                  <c:v>JALISCO</c:v>
                </c:pt>
                <c:pt idx="14">
                  <c:v>ESTADO DE MÉXICO</c:v>
                </c:pt>
                <c:pt idx="15">
                  <c:v>MICHOACAN</c:v>
                </c:pt>
                <c:pt idx="16">
                  <c:v>MORELOS</c:v>
                </c:pt>
                <c:pt idx="17">
                  <c:v>NAYARIT</c:v>
                </c:pt>
                <c:pt idx="18">
                  <c:v>NUEVO LEÓN</c:v>
                </c:pt>
                <c:pt idx="19">
                  <c:v>OAXACA</c:v>
                </c:pt>
                <c:pt idx="20">
                  <c:v>PUEBLA</c:v>
                </c:pt>
                <c:pt idx="21">
                  <c:v>QUERETARO</c:v>
                </c:pt>
                <c:pt idx="22">
                  <c:v>QUINTANA ROO</c:v>
                </c:pt>
                <c:pt idx="23">
                  <c:v>SAN LUIS POTOSI</c:v>
                </c:pt>
                <c:pt idx="24">
                  <c:v>SINALOA</c:v>
                </c:pt>
                <c:pt idx="25">
                  <c:v>SONORA</c:v>
                </c:pt>
                <c:pt idx="26">
                  <c:v>TABASCO</c:v>
                </c:pt>
                <c:pt idx="27">
                  <c:v>TAMAULIPAS</c:v>
                </c:pt>
                <c:pt idx="28">
                  <c:v>TLAXCALA</c:v>
                </c:pt>
                <c:pt idx="29">
                  <c:v>VERACRUZ</c:v>
                </c:pt>
                <c:pt idx="30">
                  <c:v>YUCATAN</c:v>
                </c:pt>
                <c:pt idx="31">
                  <c:v>ZACATECAS</c:v>
                </c:pt>
              </c:strCache>
            </c:strRef>
          </c:cat>
          <c:val>
            <c:numRef>
              <c:f>Hoja1!$AM$8:$AM$39</c:f>
              <c:numCache>
                <c:formatCode>0.00</c:formatCode>
                <c:ptCount val="32"/>
                <c:pt idx="0">
                  <c:v>0.41141681666238106</c:v>
                </c:pt>
                <c:pt idx="1">
                  <c:v>0.19839480566326992</c:v>
                </c:pt>
                <c:pt idx="2">
                  <c:v>0.32782585890375032</c:v>
                </c:pt>
                <c:pt idx="3">
                  <c:v>0.33967391304347827</c:v>
                </c:pt>
                <c:pt idx="4">
                  <c:v>8.3300277667592224E-2</c:v>
                </c:pt>
                <c:pt idx="5">
                  <c:v>0.14485755673587639</c:v>
                </c:pt>
                <c:pt idx="6">
                  <c:v>0.56359984411068142</c:v>
                </c:pt>
                <c:pt idx="7">
                  <c:v>0.14001750218777348</c:v>
                </c:pt>
                <c:pt idx="8">
                  <c:v>0.24501265370873151</c:v>
                </c:pt>
                <c:pt idx="9">
                  <c:v>0.15350265140943342</c:v>
                </c:pt>
                <c:pt idx="10">
                  <c:v>0.39029099434560749</c:v>
                </c:pt>
                <c:pt idx="11">
                  <c:v>0.49875311720698251</c:v>
                </c:pt>
                <c:pt idx="12">
                  <c:v>0.74988355845365628</c:v>
                </c:pt>
                <c:pt idx="13">
                  <c:v>0.41479935684718278</c:v>
                </c:pt>
                <c:pt idx="14">
                  <c:v>0.30088946320942472</c:v>
                </c:pt>
                <c:pt idx="15">
                  <c:v>0.34156755108264714</c:v>
                </c:pt>
                <c:pt idx="16">
                  <c:v>0.40451586805427869</c:v>
                </c:pt>
                <c:pt idx="17">
                  <c:v>0.28772620579995456</c:v>
                </c:pt>
                <c:pt idx="18">
                  <c:v>0.16666666666666669</c:v>
                </c:pt>
                <c:pt idx="19">
                  <c:v>0.30437539632213062</c:v>
                </c:pt>
                <c:pt idx="20">
                  <c:v>0.35244980365493223</c:v>
                </c:pt>
                <c:pt idx="21">
                  <c:v>0.431077694235589</c:v>
                </c:pt>
                <c:pt idx="22">
                  <c:v>0.58354174109801116</c:v>
                </c:pt>
                <c:pt idx="23">
                  <c:v>0.29362214199759329</c:v>
                </c:pt>
                <c:pt idx="24">
                  <c:v>3.2189750105887338</c:v>
                </c:pt>
                <c:pt idx="25">
                  <c:v>0.17048844940755264</c:v>
                </c:pt>
                <c:pt idx="26">
                  <c:v>0.26200594306163533</c:v>
                </c:pt>
                <c:pt idx="27">
                  <c:v>1.493812811923156</c:v>
                </c:pt>
                <c:pt idx="28">
                  <c:v>0.2514860539551898</c:v>
                </c:pt>
                <c:pt idx="29">
                  <c:v>0.4262713475061769</c:v>
                </c:pt>
                <c:pt idx="30">
                  <c:v>0.40538449636391771</c:v>
                </c:pt>
                <c:pt idx="31">
                  <c:v>0.19193857965451055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68B-4C98-9658-AE8D489F4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1602960"/>
        <c:axId val="491603352"/>
      </c:line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Hoja1!$AI$8:$AI$39</c:f>
              <c:strCache>
                <c:ptCount val="32"/>
                <c:pt idx="0">
                  <c:v>AGUASCALIENTES</c:v>
                </c:pt>
                <c:pt idx="1">
                  <c:v>BAJA CALIFORNIA</c:v>
                </c:pt>
                <c:pt idx="2">
                  <c:v>BAJA CALIFORNIA SUR</c:v>
                </c:pt>
                <c:pt idx="3">
                  <c:v>CAMPECHE</c:v>
                </c:pt>
                <c:pt idx="4">
                  <c:v>COAHUILA</c:v>
                </c:pt>
                <c:pt idx="5">
                  <c:v>COLIMA</c:v>
                </c:pt>
                <c:pt idx="6">
                  <c:v>CHIAPAS</c:v>
                </c:pt>
                <c:pt idx="7">
                  <c:v>CHIHUAHUA</c:v>
                </c:pt>
                <c:pt idx="8">
                  <c:v>DISTRITO FEDERAL</c:v>
                </c:pt>
                <c:pt idx="9">
                  <c:v>DURANGO</c:v>
                </c:pt>
                <c:pt idx="10">
                  <c:v>GUANAJUATO</c:v>
                </c:pt>
                <c:pt idx="11">
                  <c:v>GUERRERO</c:v>
                </c:pt>
                <c:pt idx="12">
                  <c:v>HIDALGO</c:v>
                </c:pt>
                <c:pt idx="13">
                  <c:v>JALISCO</c:v>
                </c:pt>
                <c:pt idx="14">
                  <c:v>ESTADO DE MÉXICO</c:v>
                </c:pt>
                <c:pt idx="15">
                  <c:v>MICHOACAN</c:v>
                </c:pt>
                <c:pt idx="16">
                  <c:v>MORELOS</c:v>
                </c:pt>
                <c:pt idx="17">
                  <c:v>NAYARIT</c:v>
                </c:pt>
                <c:pt idx="18">
                  <c:v>NUEVO LEÓN</c:v>
                </c:pt>
                <c:pt idx="19">
                  <c:v>OAXACA</c:v>
                </c:pt>
                <c:pt idx="20">
                  <c:v>PUEBLA</c:v>
                </c:pt>
                <c:pt idx="21">
                  <c:v>QUERETARO</c:v>
                </c:pt>
                <c:pt idx="22">
                  <c:v>QUINTANA ROO</c:v>
                </c:pt>
                <c:pt idx="23">
                  <c:v>SAN LUIS POTOSI</c:v>
                </c:pt>
                <c:pt idx="24">
                  <c:v>SINALOA</c:v>
                </c:pt>
                <c:pt idx="25">
                  <c:v>SONORA</c:v>
                </c:pt>
                <c:pt idx="26">
                  <c:v>TABASCO</c:v>
                </c:pt>
                <c:pt idx="27">
                  <c:v>TAMAULIPAS</c:v>
                </c:pt>
                <c:pt idx="28">
                  <c:v>TLAXCALA</c:v>
                </c:pt>
                <c:pt idx="29">
                  <c:v>VERACRUZ</c:v>
                </c:pt>
                <c:pt idx="30">
                  <c:v>YUCATAN</c:v>
                </c:pt>
                <c:pt idx="31">
                  <c:v>ZACATECAS</c:v>
                </c:pt>
              </c:strCache>
            </c:strRef>
          </c:cat>
          <c:val>
            <c:numRef>
              <c:f>Hoja1!$AN$8:$AN$39</c:f>
              <c:numCache>
                <c:formatCode>0.00</c:formatCode>
                <c:ptCount val="32"/>
                <c:pt idx="0">
                  <c:v>0.37</c:v>
                </c:pt>
                <c:pt idx="1">
                  <c:v>0.37</c:v>
                </c:pt>
                <c:pt idx="2">
                  <c:v>0.37</c:v>
                </c:pt>
                <c:pt idx="3">
                  <c:v>0.37</c:v>
                </c:pt>
                <c:pt idx="4">
                  <c:v>0.37</c:v>
                </c:pt>
                <c:pt idx="5">
                  <c:v>0.37</c:v>
                </c:pt>
                <c:pt idx="6">
                  <c:v>0.37</c:v>
                </c:pt>
                <c:pt idx="7">
                  <c:v>0.37</c:v>
                </c:pt>
                <c:pt idx="8">
                  <c:v>0.37</c:v>
                </c:pt>
                <c:pt idx="9">
                  <c:v>0.37</c:v>
                </c:pt>
                <c:pt idx="10">
                  <c:v>0.37</c:v>
                </c:pt>
                <c:pt idx="11">
                  <c:v>0.37</c:v>
                </c:pt>
                <c:pt idx="12">
                  <c:v>0.37</c:v>
                </c:pt>
                <c:pt idx="13">
                  <c:v>0.37</c:v>
                </c:pt>
                <c:pt idx="14">
                  <c:v>0.37</c:v>
                </c:pt>
                <c:pt idx="15">
                  <c:v>0.37</c:v>
                </c:pt>
                <c:pt idx="16">
                  <c:v>0.37</c:v>
                </c:pt>
                <c:pt idx="17">
                  <c:v>0.37</c:v>
                </c:pt>
                <c:pt idx="18">
                  <c:v>0.37</c:v>
                </c:pt>
                <c:pt idx="19">
                  <c:v>0.37</c:v>
                </c:pt>
                <c:pt idx="20">
                  <c:v>0.37</c:v>
                </c:pt>
                <c:pt idx="21">
                  <c:v>0.37</c:v>
                </c:pt>
                <c:pt idx="22">
                  <c:v>0.37</c:v>
                </c:pt>
                <c:pt idx="23">
                  <c:v>0.37</c:v>
                </c:pt>
                <c:pt idx="24">
                  <c:v>0.37</c:v>
                </c:pt>
                <c:pt idx="25">
                  <c:v>0.37</c:v>
                </c:pt>
                <c:pt idx="26">
                  <c:v>0.37</c:v>
                </c:pt>
                <c:pt idx="27">
                  <c:v>0.37</c:v>
                </c:pt>
                <c:pt idx="28">
                  <c:v>0.37</c:v>
                </c:pt>
                <c:pt idx="29">
                  <c:v>0.37</c:v>
                </c:pt>
                <c:pt idx="30">
                  <c:v>0.37</c:v>
                </c:pt>
                <c:pt idx="31">
                  <c:v>0.37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68B-4C98-9658-AE8D489F4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1604136"/>
        <c:axId val="491603744"/>
      </c:lineChart>
      <c:catAx>
        <c:axId val="49160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91603352"/>
        <c:crosses val="autoZero"/>
        <c:auto val="1"/>
        <c:lblAlgn val="ctr"/>
        <c:lblOffset val="100"/>
        <c:noMultiLvlLbl val="0"/>
      </c:catAx>
      <c:valAx>
        <c:axId val="491603352"/>
        <c:scaling>
          <c:orientation val="minMax"/>
          <c:max val="3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91602960"/>
        <c:crosses val="autoZero"/>
        <c:crossBetween val="between"/>
      </c:valAx>
      <c:valAx>
        <c:axId val="491603744"/>
        <c:scaling>
          <c:orientation val="minMax"/>
          <c:max val="3.5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91604136"/>
        <c:crosses val="max"/>
        <c:crossBetween val="between"/>
      </c:valAx>
      <c:catAx>
        <c:axId val="491604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16037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  <c:extLst>
              <c:ext xmlns:c16="http://schemas.microsoft.com/office/drawing/2014/chart" uri="{C3380CC4-5D6E-409C-BE32-E72D297353CC}">
                <c16:uniqueId val="{00000001-4174-42B1-8E7E-B3950FBB9FD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  <c:extLst>
              <c:ext xmlns:c16="http://schemas.microsoft.com/office/drawing/2014/chart" uri="{C3380CC4-5D6E-409C-BE32-E72D297353CC}">
                <c16:uniqueId val="{00000003-4174-42B1-8E7E-B3950FBB9FD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  <c:extLst>
              <c:ext xmlns:c16="http://schemas.microsoft.com/office/drawing/2014/chart" uri="{C3380CC4-5D6E-409C-BE32-E72D297353CC}">
                <c16:uniqueId val="{00000005-4174-42B1-8E7E-B3950FBB9FD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  <c:extLst>
              <c:ext xmlns:c16="http://schemas.microsoft.com/office/drawing/2014/chart" uri="{C3380CC4-5D6E-409C-BE32-E72D297353CC}">
                <c16:uniqueId val="{00000007-4174-42B1-8E7E-B3950FBB9FD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  <c:extLst>
              <c:ext xmlns:c16="http://schemas.microsoft.com/office/drawing/2014/chart" uri="{C3380CC4-5D6E-409C-BE32-E72D297353CC}">
                <c16:uniqueId val="{00000009-4174-42B1-8E7E-B3950FBB9FD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  <c:extLst>
              <c:ext xmlns:c16="http://schemas.microsoft.com/office/drawing/2014/chart" uri="{C3380CC4-5D6E-409C-BE32-E72D297353CC}">
                <c16:uniqueId val="{0000000B-4174-42B1-8E7E-B3950FBB9FDC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  <c:extLst>
              <c:ext xmlns:c16="http://schemas.microsoft.com/office/drawing/2014/chart" uri="{C3380CC4-5D6E-409C-BE32-E72D297353CC}">
                <c16:uniqueId val="{0000000D-4174-42B1-8E7E-B3950FBB9FDC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  <c:extLst>
              <c:ext xmlns:c16="http://schemas.microsoft.com/office/drawing/2014/chart" uri="{C3380CC4-5D6E-409C-BE32-E72D297353CC}">
                <c16:uniqueId val="{0000000F-4174-42B1-8E7E-B3950FBB9FDC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  <c:extLst>
              <c:ext xmlns:c16="http://schemas.microsoft.com/office/drawing/2014/chart" uri="{C3380CC4-5D6E-409C-BE32-E72D297353CC}">
                <c16:uniqueId val="{00000011-4174-42B1-8E7E-B3950FBB9FDC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  <c:extLst>
              <c:ext xmlns:c16="http://schemas.microsoft.com/office/drawing/2014/chart" uri="{C3380CC4-5D6E-409C-BE32-E72D297353CC}">
                <c16:uniqueId val="{00000013-4174-42B1-8E7E-B3950FBB9FDC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  <c:extLst>
              <c:ext xmlns:c16="http://schemas.microsoft.com/office/drawing/2014/chart" uri="{C3380CC4-5D6E-409C-BE32-E72D297353CC}">
                <c16:uniqueId val="{00000015-4174-42B1-8E7E-B3950FBB9FDC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  <c:extLst>
              <c:ext xmlns:c16="http://schemas.microsoft.com/office/drawing/2014/chart" uri="{C3380CC4-5D6E-409C-BE32-E72D297353CC}">
                <c16:uniqueId val="{00000017-4174-42B1-8E7E-B3950FBB9FDC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  <c:extLst>
              <c:ext xmlns:c16="http://schemas.microsoft.com/office/drawing/2014/chart" uri="{C3380CC4-5D6E-409C-BE32-E72D297353CC}">
                <c16:uniqueId val="{00000019-4174-42B1-8E7E-B3950FBB9FDC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  <c:extLst>
              <c:ext xmlns:c16="http://schemas.microsoft.com/office/drawing/2014/chart" uri="{C3380CC4-5D6E-409C-BE32-E72D297353CC}">
                <c16:uniqueId val="{0000001B-4174-42B1-8E7E-B3950FBB9FDC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  <c:extLst>
              <c:ext xmlns:c16="http://schemas.microsoft.com/office/drawing/2014/chart" uri="{C3380CC4-5D6E-409C-BE32-E72D297353CC}">
                <c16:uniqueId val="{0000001D-4174-42B1-8E7E-B3950FBB9FDC}"/>
              </c:ext>
            </c:extLst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  <c:extLst>
              <c:ext xmlns:c16="http://schemas.microsoft.com/office/drawing/2014/chart" uri="{C3380CC4-5D6E-409C-BE32-E72D297353CC}">
                <c16:uniqueId val="{0000001F-4174-42B1-8E7E-B3950FBB9FDC}"/>
              </c:ext>
            </c:extLst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  <c:extLst>
              <c:ext xmlns:c16="http://schemas.microsoft.com/office/drawing/2014/chart" uri="{C3380CC4-5D6E-409C-BE32-E72D297353CC}">
                <c16:uniqueId val="{00000021-4174-42B1-8E7E-B3950FBB9FDC}"/>
              </c:ext>
            </c:extLst>
          </c:dPt>
          <c:dPt>
            <c:idx val="17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  <c:extLst>
              <c:ext xmlns:c16="http://schemas.microsoft.com/office/drawing/2014/chart" uri="{C3380CC4-5D6E-409C-BE32-E72D297353CC}">
                <c16:uniqueId val="{00000023-4174-42B1-8E7E-B3950FBB9FDC}"/>
              </c:ext>
            </c:extLst>
          </c:dPt>
          <c:dPt>
            <c:idx val="18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  <c:extLst>
              <c:ext xmlns:c16="http://schemas.microsoft.com/office/drawing/2014/chart" uri="{C3380CC4-5D6E-409C-BE32-E72D297353CC}">
                <c16:uniqueId val="{00000025-4174-42B1-8E7E-B3950FBB9FDC}"/>
              </c:ext>
            </c:extLst>
          </c:dPt>
          <c:dPt>
            <c:idx val="19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  <c:extLst>
              <c:ext xmlns:c16="http://schemas.microsoft.com/office/drawing/2014/chart" uri="{C3380CC4-5D6E-409C-BE32-E72D297353CC}">
                <c16:uniqueId val="{00000027-4174-42B1-8E7E-B3950FBB9FDC}"/>
              </c:ext>
            </c:extLst>
          </c:dPt>
          <c:dPt>
            <c:idx val="2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  <c:extLst>
              <c:ext xmlns:c16="http://schemas.microsoft.com/office/drawing/2014/chart" uri="{C3380CC4-5D6E-409C-BE32-E72D297353CC}">
                <c16:uniqueId val="{00000029-4174-42B1-8E7E-B3950FBB9FDC}"/>
              </c:ext>
            </c:extLst>
          </c:dPt>
          <c:dPt>
            <c:idx val="21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  <c:extLst>
              <c:ext xmlns:c16="http://schemas.microsoft.com/office/drawing/2014/chart" uri="{C3380CC4-5D6E-409C-BE32-E72D297353CC}">
                <c16:uniqueId val="{0000002B-4174-42B1-8E7E-B3950FBB9FDC}"/>
              </c:ext>
            </c:extLst>
          </c:dPt>
          <c:dPt>
            <c:idx val="22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25400" h="12700"/>
              </a:sp3d>
            </c:spPr>
            <c:extLst>
              <c:ext xmlns:c16="http://schemas.microsoft.com/office/drawing/2014/chart" uri="{C3380CC4-5D6E-409C-BE32-E72D297353CC}">
                <c16:uniqueId val="{0000002D-4174-42B1-8E7E-B3950FBB9F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[CHAGAS.xlsx]Hoja1!$A$2:$A$24</c:f>
              <c:strCache>
                <c:ptCount val="23"/>
                <c:pt idx="0">
                  <c:v>Architect Abbott</c:v>
                </c:pt>
                <c:pt idx="1">
                  <c:v>ACCUTRACK</c:v>
                </c:pt>
                <c:pt idx="2">
                  <c:v>ADVANCED </c:v>
                </c:pt>
                <c:pt idx="3">
                  <c:v>BIOFLASH</c:v>
                </c:pt>
                <c:pt idx="4">
                  <c:v>BIOKIT</c:v>
                </c:pt>
                <c:pt idx="5">
                  <c:v>BIOLINE</c:v>
                </c:pt>
                <c:pt idx="6">
                  <c:v>Bioschile Abbott</c:v>
                </c:pt>
                <c:pt idx="7">
                  <c:v>CHAGAS HUMAN</c:v>
                </c:pt>
                <c:pt idx="8">
                  <c:v>CHAGAS MEXLAB</c:v>
                </c:pt>
                <c:pt idx="9">
                  <c:v>CHAGAS RAPID</c:v>
                </c:pt>
                <c:pt idx="10">
                  <c:v>Chagascreen Bio Rad</c:v>
                </c:pt>
                <c:pt idx="11">
                  <c:v>CHAGATEST HAI</c:v>
                </c:pt>
                <c:pt idx="12">
                  <c:v>Chagatest Wiener Lab </c:v>
                </c:pt>
                <c:pt idx="13">
                  <c:v>CTK BIOTECH INC</c:v>
                </c:pt>
                <c:pt idx="14">
                  <c:v>DIAGMEX</c:v>
                </c:pt>
                <c:pt idx="15">
                  <c:v>DIASORIN</c:v>
                </c:pt>
                <c:pt idx="16">
                  <c:v>ESTANDAR DIAGNOSTIC</c:v>
                </c:pt>
                <c:pt idx="17">
                  <c:v>EVOLIS</c:v>
                </c:pt>
                <c:pt idx="18">
                  <c:v>GRUPO BIOS</c:v>
                </c:pt>
                <c:pt idx="19">
                  <c:v>RAPID BIOLINE INC.</c:v>
                </c:pt>
                <c:pt idx="20">
                  <c:v>SD BIOLINE</c:v>
                </c:pt>
                <c:pt idx="21">
                  <c:v>Serodia Bayer </c:v>
                </c:pt>
                <c:pt idx="22">
                  <c:v>Elisa Indre</c:v>
                </c:pt>
              </c:strCache>
            </c:strRef>
          </c:cat>
          <c:val>
            <c:numRef>
              <c:f>[CHAGAS.xlsx]Hoja1!$C$2:$C$24</c:f>
              <c:numCache>
                <c:formatCode>0.0%</c:formatCode>
                <c:ptCount val="23"/>
                <c:pt idx="0">
                  <c:v>0.539906103286385</c:v>
                </c:pt>
                <c:pt idx="1">
                  <c:v>6.1032863849765258E-2</c:v>
                </c:pt>
                <c:pt idx="2">
                  <c:v>2.3474178403755869E-3</c:v>
                </c:pt>
                <c:pt idx="3">
                  <c:v>3.2863849765258218E-2</c:v>
                </c:pt>
                <c:pt idx="4">
                  <c:v>1.4084507042253521E-2</c:v>
                </c:pt>
                <c:pt idx="5">
                  <c:v>2.5821596244131457E-2</c:v>
                </c:pt>
                <c:pt idx="6">
                  <c:v>2.3474178403755869E-3</c:v>
                </c:pt>
                <c:pt idx="7">
                  <c:v>2.3474178403755869E-3</c:v>
                </c:pt>
                <c:pt idx="8">
                  <c:v>7.0422535211267607E-3</c:v>
                </c:pt>
                <c:pt idx="9">
                  <c:v>1.8779342723004695E-2</c:v>
                </c:pt>
                <c:pt idx="10">
                  <c:v>5.39906103286385E-2</c:v>
                </c:pt>
                <c:pt idx="11">
                  <c:v>1.4084507042253521E-2</c:v>
                </c:pt>
                <c:pt idx="12">
                  <c:v>3.9906103286384977E-2</c:v>
                </c:pt>
                <c:pt idx="13">
                  <c:v>4.6948356807511738E-3</c:v>
                </c:pt>
                <c:pt idx="14">
                  <c:v>2.3474178403755869E-3</c:v>
                </c:pt>
                <c:pt idx="15">
                  <c:v>7.5117370892018781E-2</c:v>
                </c:pt>
                <c:pt idx="16">
                  <c:v>2.3474178403755867E-2</c:v>
                </c:pt>
                <c:pt idx="17">
                  <c:v>1.1737089201877934E-2</c:v>
                </c:pt>
                <c:pt idx="18">
                  <c:v>9.3896713615023476E-3</c:v>
                </c:pt>
                <c:pt idx="19">
                  <c:v>2.3474178403755869E-3</c:v>
                </c:pt>
                <c:pt idx="20">
                  <c:v>5.1643192488262914E-2</c:v>
                </c:pt>
                <c:pt idx="21">
                  <c:v>2.3474178403755869E-3</c:v>
                </c:pt>
                <c:pt idx="22">
                  <c:v>2.3474178403755869E-3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4174-42B1-8E7E-B3950FBB9FD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[CHAGAS.xlsx]Hoja1!$B$29:$B$33</c:f>
              <c:strCache>
                <c:ptCount val="5"/>
                <c:pt idx="0">
                  <c:v>ISSSTE</c:v>
                </c:pt>
                <c:pt idx="1">
                  <c:v>PEMEX</c:v>
                </c:pt>
                <c:pt idx="2">
                  <c:v>SS</c:v>
                </c:pt>
                <c:pt idx="3">
                  <c:v>IMSS</c:v>
                </c:pt>
                <c:pt idx="4">
                  <c:v>PRIVADOS</c:v>
                </c:pt>
              </c:strCache>
            </c:strRef>
          </c:cat>
          <c:val>
            <c:numRef>
              <c:f>[CHAGAS.xlsx]Hoja1!$C$29:$C$33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51-47D4-9D3D-04F7B9FDD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7026992"/>
        <c:axId val="496039104"/>
      </c:barChart>
      <c:catAx>
        <c:axId val="367026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96039104"/>
        <c:crosses val="autoZero"/>
        <c:auto val="1"/>
        <c:lblAlgn val="ctr"/>
        <c:lblOffset val="100"/>
        <c:noMultiLvlLbl val="0"/>
      </c:catAx>
      <c:valAx>
        <c:axId val="496039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6702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Hoja1!$B$118</c:f>
              <c:strCache>
                <c:ptCount val="1"/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Hoja1!$A$119:$A$126</c:f>
              <c:strCache>
                <c:ptCount val="8"/>
                <c:pt idx="0">
                  <c:v>7 dias</c:v>
                </c:pt>
                <c:pt idx="1">
                  <c:v>8-15 dias</c:v>
                </c:pt>
                <c:pt idx="2">
                  <c:v>10 dias</c:v>
                </c:pt>
                <c:pt idx="3">
                  <c:v>2 semanas - 1 mes</c:v>
                </c:pt>
                <c:pt idx="4">
                  <c:v>20- 30 dias</c:v>
                </c:pt>
                <c:pt idx="5">
                  <c:v>1 mes</c:v>
                </c:pt>
                <c:pt idx="6">
                  <c:v>3 meses</c:v>
                </c:pt>
                <c:pt idx="7">
                  <c:v>No entregan resultados</c:v>
                </c:pt>
              </c:strCache>
            </c:strRef>
          </c:cat>
          <c:val>
            <c:numRef>
              <c:f>Hoja1!$B$119:$B$126</c:f>
              <c:numCache>
                <c:formatCode>General</c:formatCode>
                <c:ptCount val="8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2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1C-48B3-863B-5E05C9458B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6690296"/>
        <c:axId val="516690688"/>
      </c:barChart>
      <c:catAx>
        <c:axId val="516690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16690688"/>
        <c:crosses val="autoZero"/>
        <c:auto val="1"/>
        <c:lblAlgn val="ctr"/>
        <c:lblOffset val="100"/>
        <c:noMultiLvlLbl val="0"/>
      </c:catAx>
      <c:valAx>
        <c:axId val="516690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16690296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>
        <a:lumMod val="95000"/>
      </a:sysClr>
    </a:solidFill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DE7E9A-664D-494B-9E6E-F7986AEFF7FE}" type="doc">
      <dgm:prSet loTypeId="urn:microsoft.com/office/officeart/2005/8/layout/hierarchy4#2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1698B2A1-80EC-4409-A478-52138336B8CE}">
      <dgm:prSet phldrT="[Texto]"/>
      <dgm:spPr/>
      <dgm:t>
        <a:bodyPr/>
        <a:lstStyle/>
        <a:p>
          <a:r>
            <a:rPr lang="es-MX" b="1" dirty="0">
              <a:cs typeface="Times New Roman" pitchFamily="18" charset="0"/>
            </a:rPr>
            <a:t>15.1.2. Los laboratorios de los bancos de sangre y, en su caso, de los servicios de transfusión que realicen pruebas de compatibilidad sanguínea, </a:t>
          </a:r>
          <a:r>
            <a:rPr lang="es-MX" b="1" dirty="0">
              <a:solidFill>
                <a:srgbClr val="FFFF00"/>
              </a:solidFill>
              <a:cs typeface="Times New Roman" pitchFamily="18" charset="0"/>
            </a:rPr>
            <a:t>deberán participar en los programas de control de calidad externo que aplica el Centro Nacional de la Transfusión Sanguínea</a:t>
          </a:r>
          <a:endParaRPr lang="es-MX" b="1" dirty="0">
            <a:solidFill>
              <a:srgbClr val="FFFF00"/>
            </a:solidFill>
          </a:endParaRPr>
        </a:p>
      </dgm:t>
    </dgm:pt>
    <dgm:pt modelId="{36CCAF64-C2AB-4315-AC46-2FBDF2EACCAC}" type="parTrans" cxnId="{59302FE2-9ED6-4E55-AA65-FF332186C771}">
      <dgm:prSet/>
      <dgm:spPr/>
      <dgm:t>
        <a:bodyPr/>
        <a:lstStyle/>
        <a:p>
          <a:endParaRPr lang="es-MX"/>
        </a:p>
      </dgm:t>
    </dgm:pt>
    <dgm:pt modelId="{0A86226C-F9D4-44BD-BE53-D71645CE097D}" type="sibTrans" cxnId="{59302FE2-9ED6-4E55-AA65-FF332186C771}">
      <dgm:prSet/>
      <dgm:spPr/>
      <dgm:t>
        <a:bodyPr/>
        <a:lstStyle/>
        <a:p>
          <a:endParaRPr lang="es-MX"/>
        </a:p>
      </dgm:t>
    </dgm:pt>
    <dgm:pt modelId="{6C1A7621-EBED-460C-BB36-54C6C6B045FC}">
      <dgm:prSet phldrT="[Texto]"/>
      <dgm:spPr/>
      <dgm:t>
        <a:bodyPr/>
        <a:lstStyle/>
        <a:p>
          <a:r>
            <a:rPr lang="es-MX" b="1" dirty="0">
              <a:solidFill>
                <a:srgbClr val="FFFF00"/>
              </a:solidFill>
            </a:rPr>
            <a:t>20 días para reportar </a:t>
          </a:r>
        </a:p>
      </dgm:t>
    </dgm:pt>
    <dgm:pt modelId="{68BC03C3-59CB-4D08-BA0C-5D640D4C851C}" type="parTrans" cxnId="{4425A883-1BFC-42A4-A9D9-6586FF5AAC48}">
      <dgm:prSet/>
      <dgm:spPr/>
      <dgm:t>
        <a:bodyPr/>
        <a:lstStyle/>
        <a:p>
          <a:endParaRPr lang="es-MX"/>
        </a:p>
      </dgm:t>
    </dgm:pt>
    <dgm:pt modelId="{8CCABF5D-CB98-4DD2-BD9F-5990347E5245}" type="sibTrans" cxnId="{4425A883-1BFC-42A4-A9D9-6586FF5AAC48}">
      <dgm:prSet/>
      <dgm:spPr/>
      <dgm:t>
        <a:bodyPr/>
        <a:lstStyle/>
        <a:p>
          <a:endParaRPr lang="es-MX"/>
        </a:p>
      </dgm:t>
    </dgm:pt>
    <dgm:pt modelId="{0521B880-0FDD-402B-BAFF-2A48FADEFD37}">
      <dgm:prSet phldrT="[Texto]"/>
      <dgm:spPr/>
      <dgm:t>
        <a:bodyPr/>
        <a:lstStyle/>
        <a:p>
          <a:r>
            <a:rPr lang="es-MX" b="1" dirty="0">
              <a:solidFill>
                <a:srgbClr val="FFFF00"/>
              </a:solidFill>
            </a:rPr>
            <a:t>Notificación a COFEPRIS</a:t>
          </a:r>
        </a:p>
      </dgm:t>
    </dgm:pt>
    <dgm:pt modelId="{38CD2645-18A9-417B-A993-70323DEEF945}" type="parTrans" cxnId="{6F2E0AAE-1149-41E2-9A90-84F37F966A7E}">
      <dgm:prSet/>
      <dgm:spPr/>
      <dgm:t>
        <a:bodyPr/>
        <a:lstStyle/>
        <a:p>
          <a:endParaRPr lang="es-MX"/>
        </a:p>
      </dgm:t>
    </dgm:pt>
    <dgm:pt modelId="{F48806D0-8078-49C7-9029-D3A9D7ED3850}" type="sibTrans" cxnId="{6F2E0AAE-1149-41E2-9A90-84F37F966A7E}">
      <dgm:prSet/>
      <dgm:spPr/>
      <dgm:t>
        <a:bodyPr/>
        <a:lstStyle/>
        <a:p>
          <a:endParaRPr lang="es-MX"/>
        </a:p>
      </dgm:t>
    </dgm:pt>
    <dgm:pt modelId="{FF4EE54F-5343-41F8-A6FD-7148C3ACACC9}">
      <dgm:prSet phldrT="[Texto]"/>
      <dgm:spPr/>
      <dgm:t>
        <a:bodyPr/>
        <a:lstStyle/>
        <a:p>
          <a:r>
            <a:rPr lang="es-MX" b="1" dirty="0">
              <a:cs typeface="Times New Roman" pitchFamily="18" charset="0"/>
            </a:rPr>
            <a:t>Asimismo, </a:t>
          </a:r>
          <a:r>
            <a:rPr lang="es-MX" b="1" dirty="0">
              <a:solidFill>
                <a:schemeClr val="bg1"/>
              </a:solidFill>
              <a:cs typeface="Times New Roman" pitchFamily="18" charset="0"/>
            </a:rPr>
            <a:t>deberán participar en un</a:t>
          </a:r>
          <a:r>
            <a:rPr lang="es-MX" b="1" dirty="0">
              <a:solidFill>
                <a:schemeClr val="tx1"/>
              </a:solidFill>
              <a:cs typeface="Times New Roman" pitchFamily="18" charset="0"/>
            </a:rPr>
            <a:t> </a:t>
          </a:r>
          <a:r>
            <a:rPr lang="es-MX" b="1" dirty="0">
              <a:solidFill>
                <a:srgbClr val="FFFF00"/>
              </a:solidFill>
              <a:cs typeface="Times New Roman" pitchFamily="18" charset="0"/>
            </a:rPr>
            <a:t>control de calidad externo </a:t>
          </a:r>
          <a:r>
            <a:rPr lang="es-MX" b="1" dirty="0">
              <a:solidFill>
                <a:schemeClr val="bg1"/>
              </a:solidFill>
              <a:cs typeface="Times New Roman" pitchFamily="18" charset="0"/>
            </a:rPr>
            <a:t>adicional </a:t>
          </a:r>
          <a:r>
            <a:rPr lang="es-MX" b="1" dirty="0">
              <a:cs typeface="Times New Roman" pitchFamily="18" charset="0"/>
            </a:rPr>
            <a:t>al que aplica el Centro Nacional de la Transfusión Sanguínea</a:t>
          </a:r>
          <a:endParaRPr lang="es-MX" b="1" dirty="0"/>
        </a:p>
      </dgm:t>
    </dgm:pt>
    <dgm:pt modelId="{8C327A2C-61AD-41FB-B93F-56F32DACD031}" type="parTrans" cxnId="{C7662A45-AC04-4B60-992B-4240E20C36B8}">
      <dgm:prSet/>
      <dgm:spPr/>
      <dgm:t>
        <a:bodyPr/>
        <a:lstStyle/>
        <a:p>
          <a:endParaRPr lang="es-MX"/>
        </a:p>
      </dgm:t>
    </dgm:pt>
    <dgm:pt modelId="{38DFC420-0C24-4268-AB72-68352094FE3F}" type="sibTrans" cxnId="{C7662A45-AC04-4B60-992B-4240E20C36B8}">
      <dgm:prSet/>
      <dgm:spPr/>
      <dgm:t>
        <a:bodyPr/>
        <a:lstStyle/>
        <a:p>
          <a:endParaRPr lang="es-MX"/>
        </a:p>
      </dgm:t>
    </dgm:pt>
    <dgm:pt modelId="{8FC90EA5-D04E-4EB2-9556-493478A52551}">
      <dgm:prSet phldrT="[Texto]"/>
      <dgm:spPr/>
      <dgm:t>
        <a:bodyPr/>
        <a:lstStyle/>
        <a:p>
          <a:r>
            <a:rPr lang="es-MX" b="1" dirty="0">
              <a:solidFill>
                <a:srgbClr val="FFFF00"/>
              </a:solidFill>
            </a:rPr>
            <a:t>Visita de verificación</a:t>
          </a:r>
        </a:p>
      </dgm:t>
    </dgm:pt>
    <dgm:pt modelId="{D7BFBA8B-CE89-40B1-B9E1-A103DDB85CE2}" type="parTrans" cxnId="{39A709D2-EDCA-4E56-8683-C48F82601877}">
      <dgm:prSet/>
      <dgm:spPr/>
      <dgm:t>
        <a:bodyPr/>
        <a:lstStyle/>
        <a:p>
          <a:endParaRPr lang="es-MX"/>
        </a:p>
      </dgm:t>
    </dgm:pt>
    <dgm:pt modelId="{F595C6FC-2A7C-4826-B9D5-4770EDBC3B20}" type="sibTrans" cxnId="{39A709D2-EDCA-4E56-8683-C48F82601877}">
      <dgm:prSet/>
      <dgm:spPr/>
      <dgm:t>
        <a:bodyPr/>
        <a:lstStyle/>
        <a:p>
          <a:endParaRPr lang="es-MX"/>
        </a:p>
      </dgm:t>
    </dgm:pt>
    <dgm:pt modelId="{BD7E693E-0FA7-42CC-BD88-80371910C268}">
      <dgm:prSet phldrT="[Texto]"/>
      <dgm:spPr/>
      <dgm:t>
        <a:bodyPr/>
        <a:lstStyle/>
        <a:p>
          <a:r>
            <a:rPr lang="es-ES_tradnl" b="1" dirty="0"/>
            <a:t>NOM-253-SSA1-2012</a:t>
          </a:r>
        </a:p>
        <a:p>
          <a:r>
            <a:rPr lang="es-ES_tradnl" b="1" dirty="0"/>
            <a:t> PARA LA DISPOSICIÓN DE SANGRE HUMANA Y SUS COMPONENTES CON FINES TERAPÉUTICOS.</a:t>
          </a:r>
        </a:p>
      </dgm:t>
    </dgm:pt>
    <dgm:pt modelId="{D28CE22F-AD73-455C-98C1-5FBFFABF9885}" type="sibTrans" cxnId="{7AA704C8-D009-438A-99D4-B50F5DD20AD6}">
      <dgm:prSet/>
      <dgm:spPr/>
      <dgm:t>
        <a:bodyPr/>
        <a:lstStyle/>
        <a:p>
          <a:endParaRPr lang="es-MX"/>
        </a:p>
      </dgm:t>
    </dgm:pt>
    <dgm:pt modelId="{E0118BB3-BB04-4D01-B551-11FBAC0487F9}" type="parTrans" cxnId="{7AA704C8-D009-438A-99D4-B50F5DD20AD6}">
      <dgm:prSet/>
      <dgm:spPr/>
      <dgm:t>
        <a:bodyPr/>
        <a:lstStyle/>
        <a:p>
          <a:endParaRPr lang="es-MX"/>
        </a:p>
      </dgm:t>
    </dgm:pt>
    <dgm:pt modelId="{1982098C-3AF7-477B-B77A-9520B1826F2A}" type="pres">
      <dgm:prSet presAssocID="{E1DE7E9A-664D-494B-9E6E-F7986AEFF7F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D3A085D0-AE4D-43EA-999E-373808ED3879}" type="pres">
      <dgm:prSet presAssocID="{BD7E693E-0FA7-42CC-BD88-80371910C268}" presName="vertOne" presStyleCnt="0"/>
      <dgm:spPr/>
    </dgm:pt>
    <dgm:pt modelId="{8C7B24F1-1FC2-4997-A0D3-DD33ADC852E7}" type="pres">
      <dgm:prSet presAssocID="{BD7E693E-0FA7-42CC-BD88-80371910C26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C730044-AD5D-4EEF-BAF7-DEC275B9BBF7}" type="pres">
      <dgm:prSet presAssocID="{BD7E693E-0FA7-42CC-BD88-80371910C268}" presName="parTransOne" presStyleCnt="0"/>
      <dgm:spPr/>
    </dgm:pt>
    <dgm:pt modelId="{2653D242-42D1-499C-BC39-28EE7057D79E}" type="pres">
      <dgm:prSet presAssocID="{BD7E693E-0FA7-42CC-BD88-80371910C268}" presName="horzOne" presStyleCnt="0"/>
      <dgm:spPr/>
    </dgm:pt>
    <dgm:pt modelId="{D5358CA3-0F0D-4F16-9E73-B6C479AB6F34}" type="pres">
      <dgm:prSet presAssocID="{1698B2A1-80EC-4409-A478-52138336B8CE}" presName="vertTwo" presStyleCnt="0"/>
      <dgm:spPr/>
    </dgm:pt>
    <dgm:pt modelId="{8FD5AD4B-51C6-4499-BD1F-F4376532D457}" type="pres">
      <dgm:prSet presAssocID="{1698B2A1-80EC-4409-A478-52138336B8C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D858B16-49EE-4FE8-8016-C11EF107EF91}" type="pres">
      <dgm:prSet presAssocID="{1698B2A1-80EC-4409-A478-52138336B8CE}" presName="parTransTwo" presStyleCnt="0"/>
      <dgm:spPr/>
    </dgm:pt>
    <dgm:pt modelId="{D5BEE947-5604-426F-BED3-CDEC3BFCC731}" type="pres">
      <dgm:prSet presAssocID="{1698B2A1-80EC-4409-A478-52138336B8CE}" presName="horzTwo" presStyleCnt="0"/>
      <dgm:spPr/>
    </dgm:pt>
    <dgm:pt modelId="{B9F4E14C-EF09-41D3-939C-F9CFF61148F2}" type="pres">
      <dgm:prSet presAssocID="{6C1A7621-EBED-460C-BB36-54C6C6B045FC}" presName="vertThree" presStyleCnt="0"/>
      <dgm:spPr/>
    </dgm:pt>
    <dgm:pt modelId="{9C61860C-04E5-4B42-BFC3-5F5CB20D2412}" type="pres">
      <dgm:prSet presAssocID="{6C1A7621-EBED-460C-BB36-54C6C6B045FC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217F5ED-EA1C-4663-A2B3-515EBCDB4305}" type="pres">
      <dgm:prSet presAssocID="{6C1A7621-EBED-460C-BB36-54C6C6B045FC}" presName="horzThree" presStyleCnt="0"/>
      <dgm:spPr/>
    </dgm:pt>
    <dgm:pt modelId="{A6921BCF-36DC-46EB-9D57-0474FD46B184}" type="pres">
      <dgm:prSet presAssocID="{8CCABF5D-CB98-4DD2-BD9F-5990347E5245}" presName="sibSpaceThree" presStyleCnt="0"/>
      <dgm:spPr/>
    </dgm:pt>
    <dgm:pt modelId="{A9C22D7D-09C0-48BA-AF25-7EBC5A1DF0BE}" type="pres">
      <dgm:prSet presAssocID="{0521B880-0FDD-402B-BAFF-2A48FADEFD37}" presName="vertThree" presStyleCnt="0"/>
      <dgm:spPr/>
    </dgm:pt>
    <dgm:pt modelId="{64152B35-72FD-4709-BF23-DFC3C783B656}" type="pres">
      <dgm:prSet presAssocID="{0521B880-0FDD-402B-BAFF-2A48FADEFD37}" presName="txThree" presStyleLbl="node3" presStyleIdx="1" presStyleCnt="3" custLinFactNeighborX="962" custLinFactNeighborY="392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7960B04-4C82-4E0C-B68C-3101A48A0DBA}" type="pres">
      <dgm:prSet presAssocID="{0521B880-0FDD-402B-BAFF-2A48FADEFD37}" presName="horzThree" presStyleCnt="0"/>
      <dgm:spPr/>
    </dgm:pt>
    <dgm:pt modelId="{7459A37E-E452-49C9-AAD7-AAC0FB6C98EA}" type="pres">
      <dgm:prSet presAssocID="{0A86226C-F9D4-44BD-BE53-D71645CE097D}" presName="sibSpaceTwo" presStyleCnt="0"/>
      <dgm:spPr/>
    </dgm:pt>
    <dgm:pt modelId="{11F00567-B872-4F32-9154-32F6503D8E79}" type="pres">
      <dgm:prSet presAssocID="{FF4EE54F-5343-41F8-A6FD-7148C3ACACC9}" presName="vertTwo" presStyleCnt="0"/>
      <dgm:spPr/>
    </dgm:pt>
    <dgm:pt modelId="{CFE1F343-B068-44BA-9D87-89D49535B01C}" type="pres">
      <dgm:prSet presAssocID="{FF4EE54F-5343-41F8-A6FD-7148C3ACACC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0D84897-D799-45A6-92C2-765712E89B49}" type="pres">
      <dgm:prSet presAssocID="{FF4EE54F-5343-41F8-A6FD-7148C3ACACC9}" presName="parTransTwo" presStyleCnt="0"/>
      <dgm:spPr/>
    </dgm:pt>
    <dgm:pt modelId="{6E46726E-6F13-4A66-9334-F2E8C9BBD67B}" type="pres">
      <dgm:prSet presAssocID="{FF4EE54F-5343-41F8-A6FD-7148C3ACACC9}" presName="horzTwo" presStyleCnt="0"/>
      <dgm:spPr/>
    </dgm:pt>
    <dgm:pt modelId="{50311CFA-F414-4858-BCFD-872189BAD9C7}" type="pres">
      <dgm:prSet presAssocID="{8FC90EA5-D04E-4EB2-9556-493478A52551}" presName="vertThree" presStyleCnt="0"/>
      <dgm:spPr/>
    </dgm:pt>
    <dgm:pt modelId="{D0ED4440-47B0-4D4C-B7D8-1426C17D3562}" type="pres">
      <dgm:prSet presAssocID="{8FC90EA5-D04E-4EB2-9556-493478A52551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8313A50-9F2D-4291-A76A-4212DCC6F11F}" type="pres">
      <dgm:prSet presAssocID="{8FC90EA5-D04E-4EB2-9556-493478A52551}" presName="horzThree" presStyleCnt="0"/>
      <dgm:spPr/>
    </dgm:pt>
  </dgm:ptLst>
  <dgm:cxnLst>
    <dgm:cxn modelId="{4425A883-1BFC-42A4-A9D9-6586FF5AAC48}" srcId="{1698B2A1-80EC-4409-A478-52138336B8CE}" destId="{6C1A7621-EBED-460C-BB36-54C6C6B045FC}" srcOrd="0" destOrd="0" parTransId="{68BC03C3-59CB-4D08-BA0C-5D640D4C851C}" sibTransId="{8CCABF5D-CB98-4DD2-BD9F-5990347E5245}"/>
    <dgm:cxn modelId="{6A2F7B88-7594-4372-A4C5-5172735450BF}" type="presOf" srcId="{E1DE7E9A-664D-494B-9E6E-F7986AEFF7FE}" destId="{1982098C-3AF7-477B-B77A-9520B1826F2A}" srcOrd="0" destOrd="0" presId="urn:microsoft.com/office/officeart/2005/8/layout/hierarchy4#2"/>
    <dgm:cxn modelId="{C7662A45-AC04-4B60-992B-4240E20C36B8}" srcId="{BD7E693E-0FA7-42CC-BD88-80371910C268}" destId="{FF4EE54F-5343-41F8-A6FD-7148C3ACACC9}" srcOrd="1" destOrd="0" parTransId="{8C327A2C-61AD-41FB-B93F-56F32DACD031}" sibTransId="{38DFC420-0C24-4268-AB72-68352094FE3F}"/>
    <dgm:cxn modelId="{6F2E0AAE-1149-41E2-9A90-84F37F966A7E}" srcId="{1698B2A1-80EC-4409-A478-52138336B8CE}" destId="{0521B880-0FDD-402B-BAFF-2A48FADEFD37}" srcOrd="1" destOrd="0" parTransId="{38CD2645-18A9-417B-A993-70323DEEF945}" sibTransId="{F48806D0-8078-49C7-9029-D3A9D7ED3850}"/>
    <dgm:cxn modelId="{7AA704C8-D009-438A-99D4-B50F5DD20AD6}" srcId="{E1DE7E9A-664D-494B-9E6E-F7986AEFF7FE}" destId="{BD7E693E-0FA7-42CC-BD88-80371910C268}" srcOrd="0" destOrd="0" parTransId="{E0118BB3-BB04-4D01-B551-11FBAC0487F9}" sibTransId="{D28CE22F-AD73-455C-98C1-5FBFFABF9885}"/>
    <dgm:cxn modelId="{39A709D2-EDCA-4E56-8683-C48F82601877}" srcId="{FF4EE54F-5343-41F8-A6FD-7148C3ACACC9}" destId="{8FC90EA5-D04E-4EB2-9556-493478A52551}" srcOrd="0" destOrd="0" parTransId="{D7BFBA8B-CE89-40B1-B9E1-A103DDB85CE2}" sibTransId="{F595C6FC-2A7C-4826-B9D5-4770EDBC3B20}"/>
    <dgm:cxn modelId="{F785FCA5-4DF3-482A-B712-68B47A28AFA9}" type="presOf" srcId="{8FC90EA5-D04E-4EB2-9556-493478A52551}" destId="{D0ED4440-47B0-4D4C-B7D8-1426C17D3562}" srcOrd="0" destOrd="0" presId="urn:microsoft.com/office/officeart/2005/8/layout/hierarchy4#2"/>
    <dgm:cxn modelId="{E37C4FAB-6E6C-4F8B-BBD6-D38037ED8AE9}" type="presOf" srcId="{1698B2A1-80EC-4409-A478-52138336B8CE}" destId="{8FD5AD4B-51C6-4499-BD1F-F4376532D457}" srcOrd="0" destOrd="0" presId="urn:microsoft.com/office/officeart/2005/8/layout/hierarchy4#2"/>
    <dgm:cxn modelId="{F57B106F-2C91-4EEB-98D3-E9AA8A2607B4}" type="presOf" srcId="{0521B880-0FDD-402B-BAFF-2A48FADEFD37}" destId="{64152B35-72FD-4709-BF23-DFC3C783B656}" srcOrd="0" destOrd="0" presId="urn:microsoft.com/office/officeart/2005/8/layout/hierarchy4#2"/>
    <dgm:cxn modelId="{AA65AAD3-3F71-475E-ACF9-7141B26B2C4A}" type="presOf" srcId="{BD7E693E-0FA7-42CC-BD88-80371910C268}" destId="{8C7B24F1-1FC2-4997-A0D3-DD33ADC852E7}" srcOrd="0" destOrd="0" presId="urn:microsoft.com/office/officeart/2005/8/layout/hierarchy4#2"/>
    <dgm:cxn modelId="{73025AB7-3C17-4C71-BAE7-D6AE0A8448CA}" type="presOf" srcId="{FF4EE54F-5343-41F8-A6FD-7148C3ACACC9}" destId="{CFE1F343-B068-44BA-9D87-89D49535B01C}" srcOrd="0" destOrd="0" presId="urn:microsoft.com/office/officeart/2005/8/layout/hierarchy4#2"/>
    <dgm:cxn modelId="{F0E5C238-6068-45D2-8C0C-0C6357090DD9}" type="presOf" srcId="{6C1A7621-EBED-460C-BB36-54C6C6B045FC}" destId="{9C61860C-04E5-4B42-BFC3-5F5CB20D2412}" srcOrd="0" destOrd="0" presId="urn:microsoft.com/office/officeart/2005/8/layout/hierarchy4#2"/>
    <dgm:cxn modelId="{59302FE2-9ED6-4E55-AA65-FF332186C771}" srcId="{BD7E693E-0FA7-42CC-BD88-80371910C268}" destId="{1698B2A1-80EC-4409-A478-52138336B8CE}" srcOrd="0" destOrd="0" parTransId="{36CCAF64-C2AB-4315-AC46-2FBDF2EACCAC}" sibTransId="{0A86226C-F9D4-44BD-BE53-D71645CE097D}"/>
    <dgm:cxn modelId="{FB7155EB-C015-4EFE-8688-553796E8B38B}" type="presParOf" srcId="{1982098C-3AF7-477B-B77A-9520B1826F2A}" destId="{D3A085D0-AE4D-43EA-999E-373808ED3879}" srcOrd="0" destOrd="0" presId="urn:microsoft.com/office/officeart/2005/8/layout/hierarchy4#2"/>
    <dgm:cxn modelId="{506EFA61-796D-4A73-9B01-93FF60D2E0C8}" type="presParOf" srcId="{D3A085D0-AE4D-43EA-999E-373808ED3879}" destId="{8C7B24F1-1FC2-4997-A0D3-DD33ADC852E7}" srcOrd="0" destOrd="0" presId="urn:microsoft.com/office/officeart/2005/8/layout/hierarchy4#2"/>
    <dgm:cxn modelId="{8A5FF781-574F-4D0A-B012-1EC5AFB06063}" type="presParOf" srcId="{D3A085D0-AE4D-43EA-999E-373808ED3879}" destId="{8C730044-AD5D-4EEF-BAF7-DEC275B9BBF7}" srcOrd="1" destOrd="0" presId="urn:microsoft.com/office/officeart/2005/8/layout/hierarchy4#2"/>
    <dgm:cxn modelId="{8BAF417C-2E58-4229-8059-906FCECB1FE1}" type="presParOf" srcId="{D3A085D0-AE4D-43EA-999E-373808ED3879}" destId="{2653D242-42D1-499C-BC39-28EE7057D79E}" srcOrd="2" destOrd="0" presId="urn:microsoft.com/office/officeart/2005/8/layout/hierarchy4#2"/>
    <dgm:cxn modelId="{08EC8A0C-02E7-4CBA-9F30-395B58AE42FF}" type="presParOf" srcId="{2653D242-42D1-499C-BC39-28EE7057D79E}" destId="{D5358CA3-0F0D-4F16-9E73-B6C479AB6F34}" srcOrd="0" destOrd="0" presId="urn:microsoft.com/office/officeart/2005/8/layout/hierarchy4#2"/>
    <dgm:cxn modelId="{53D2446A-0DB1-44B3-A81A-21F0C7E21A26}" type="presParOf" srcId="{D5358CA3-0F0D-4F16-9E73-B6C479AB6F34}" destId="{8FD5AD4B-51C6-4499-BD1F-F4376532D457}" srcOrd="0" destOrd="0" presId="urn:microsoft.com/office/officeart/2005/8/layout/hierarchy4#2"/>
    <dgm:cxn modelId="{48C4C3ED-A6C3-4B20-9DBA-DE5DC5D949D8}" type="presParOf" srcId="{D5358CA3-0F0D-4F16-9E73-B6C479AB6F34}" destId="{0D858B16-49EE-4FE8-8016-C11EF107EF91}" srcOrd="1" destOrd="0" presId="urn:microsoft.com/office/officeart/2005/8/layout/hierarchy4#2"/>
    <dgm:cxn modelId="{A2AA7A36-7A88-40F5-B3DA-A633FDEB7503}" type="presParOf" srcId="{D5358CA3-0F0D-4F16-9E73-B6C479AB6F34}" destId="{D5BEE947-5604-426F-BED3-CDEC3BFCC731}" srcOrd="2" destOrd="0" presId="urn:microsoft.com/office/officeart/2005/8/layout/hierarchy4#2"/>
    <dgm:cxn modelId="{9778ADCC-CB3F-48FE-941C-A7C9695BC8DC}" type="presParOf" srcId="{D5BEE947-5604-426F-BED3-CDEC3BFCC731}" destId="{B9F4E14C-EF09-41D3-939C-F9CFF61148F2}" srcOrd="0" destOrd="0" presId="urn:microsoft.com/office/officeart/2005/8/layout/hierarchy4#2"/>
    <dgm:cxn modelId="{7FDB8B25-F3A7-4247-9FF0-241C8E84C698}" type="presParOf" srcId="{B9F4E14C-EF09-41D3-939C-F9CFF61148F2}" destId="{9C61860C-04E5-4B42-BFC3-5F5CB20D2412}" srcOrd="0" destOrd="0" presId="urn:microsoft.com/office/officeart/2005/8/layout/hierarchy4#2"/>
    <dgm:cxn modelId="{7689BE06-4707-42B8-97C4-31EF26B77C87}" type="presParOf" srcId="{B9F4E14C-EF09-41D3-939C-F9CFF61148F2}" destId="{7217F5ED-EA1C-4663-A2B3-515EBCDB4305}" srcOrd="1" destOrd="0" presId="urn:microsoft.com/office/officeart/2005/8/layout/hierarchy4#2"/>
    <dgm:cxn modelId="{0D1FE016-9E67-4E7F-A9DB-A6572DC21064}" type="presParOf" srcId="{D5BEE947-5604-426F-BED3-CDEC3BFCC731}" destId="{A6921BCF-36DC-46EB-9D57-0474FD46B184}" srcOrd="1" destOrd="0" presId="urn:microsoft.com/office/officeart/2005/8/layout/hierarchy4#2"/>
    <dgm:cxn modelId="{88EB6E22-A445-406B-B4F9-338D9864CF85}" type="presParOf" srcId="{D5BEE947-5604-426F-BED3-CDEC3BFCC731}" destId="{A9C22D7D-09C0-48BA-AF25-7EBC5A1DF0BE}" srcOrd="2" destOrd="0" presId="urn:microsoft.com/office/officeart/2005/8/layout/hierarchy4#2"/>
    <dgm:cxn modelId="{120DEA85-768B-4FCC-A997-D1F9F7B2D39B}" type="presParOf" srcId="{A9C22D7D-09C0-48BA-AF25-7EBC5A1DF0BE}" destId="{64152B35-72FD-4709-BF23-DFC3C783B656}" srcOrd="0" destOrd="0" presId="urn:microsoft.com/office/officeart/2005/8/layout/hierarchy4#2"/>
    <dgm:cxn modelId="{F1F4B501-53D7-46B0-86BA-109A11445EDF}" type="presParOf" srcId="{A9C22D7D-09C0-48BA-AF25-7EBC5A1DF0BE}" destId="{57960B04-4C82-4E0C-B68C-3101A48A0DBA}" srcOrd="1" destOrd="0" presId="urn:microsoft.com/office/officeart/2005/8/layout/hierarchy4#2"/>
    <dgm:cxn modelId="{FEA63479-1ECD-44C9-B6AB-1DB587768D0F}" type="presParOf" srcId="{2653D242-42D1-499C-BC39-28EE7057D79E}" destId="{7459A37E-E452-49C9-AAD7-AAC0FB6C98EA}" srcOrd="1" destOrd="0" presId="urn:microsoft.com/office/officeart/2005/8/layout/hierarchy4#2"/>
    <dgm:cxn modelId="{4CAAF77C-3DFA-4E11-B4D2-71CE58F8F71D}" type="presParOf" srcId="{2653D242-42D1-499C-BC39-28EE7057D79E}" destId="{11F00567-B872-4F32-9154-32F6503D8E79}" srcOrd="2" destOrd="0" presId="urn:microsoft.com/office/officeart/2005/8/layout/hierarchy4#2"/>
    <dgm:cxn modelId="{1452071C-D966-4829-98FD-0A1E7E9337A9}" type="presParOf" srcId="{11F00567-B872-4F32-9154-32F6503D8E79}" destId="{CFE1F343-B068-44BA-9D87-89D49535B01C}" srcOrd="0" destOrd="0" presId="urn:microsoft.com/office/officeart/2005/8/layout/hierarchy4#2"/>
    <dgm:cxn modelId="{1C4AC858-CF7D-4E4D-9B1D-AB2356C45581}" type="presParOf" srcId="{11F00567-B872-4F32-9154-32F6503D8E79}" destId="{60D84897-D799-45A6-92C2-765712E89B49}" srcOrd="1" destOrd="0" presId="urn:microsoft.com/office/officeart/2005/8/layout/hierarchy4#2"/>
    <dgm:cxn modelId="{B3533789-4F8A-408E-BE4B-F874FD85516D}" type="presParOf" srcId="{11F00567-B872-4F32-9154-32F6503D8E79}" destId="{6E46726E-6F13-4A66-9334-F2E8C9BBD67B}" srcOrd="2" destOrd="0" presId="urn:microsoft.com/office/officeart/2005/8/layout/hierarchy4#2"/>
    <dgm:cxn modelId="{442DA23D-E23E-47BF-85A4-C0C50A395857}" type="presParOf" srcId="{6E46726E-6F13-4A66-9334-F2E8C9BBD67B}" destId="{50311CFA-F414-4858-BCFD-872189BAD9C7}" srcOrd="0" destOrd="0" presId="urn:microsoft.com/office/officeart/2005/8/layout/hierarchy4#2"/>
    <dgm:cxn modelId="{94C0E164-959B-4F37-8741-D9979790D18F}" type="presParOf" srcId="{50311CFA-F414-4858-BCFD-872189BAD9C7}" destId="{D0ED4440-47B0-4D4C-B7D8-1426C17D3562}" srcOrd="0" destOrd="0" presId="urn:microsoft.com/office/officeart/2005/8/layout/hierarchy4#2"/>
    <dgm:cxn modelId="{E19A8A27-1AEC-481B-A476-7278D3374305}" type="presParOf" srcId="{50311CFA-F414-4858-BCFD-872189BAD9C7}" destId="{C8313A50-9F2D-4291-A76A-4212DCC6F11F}" srcOrd="1" destOrd="0" presId="urn:microsoft.com/office/officeart/2005/8/layout/hierarchy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6C4300-749E-4F5B-A3F2-D2EA8C384E1A}" type="doc">
      <dgm:prSet loTypeId="urn:microsoft.com/office/officeart/2005/8/layout/cycle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BB20872E-2C20-4FA2-B35E-95D33602A0F0}">
      <dgm:prSet phldrT="[Texto]" custT="1"/>
      <dgm:spPr/>
      <dgm:t>
        <a:bodyPr/>
        <a:lstStyle/>
        <a:p>
          <a:r>
            <a:rPr lang="es-MX" sz="1400" dirty="0" smtClean="0">
              <a:latin typeface="Soberana Texto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rPr>
            <a:t>Banco de sangre envía la muestra el día </a:t>
          </a:r>
          <a:r>
            <a:rPr lang="es-MX" sz="1400" b="1" dirty="0" smtClean="0">
              <a:latin typeface="Soberana Texto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rPr>
            <a:t>23 de septiembre</a:t>
          </a:r>
          <a:endParaRPr lang="es-MX" sz="1400" b="1" dirty="0">
            <a:latin typeface="Soberana Texto" panose="02000000000000000000" pitchFamily="50" charset="0"/>
          </a:endParaRPr>
        </a:p>
      </dgm:t>
    </dgm:pt>
    <dgm:pt modelId="{CBD6FB17-DF4B-4ADE-9FEA-578D619F3D14}" type="parTrans" cxnId="{496B90CB-2804-4181-9073-EC4256356D4A}">
      <dgm:prSet/>
      <dgm:spPr/>
      <dgm:t>
        <a:bodyPr/>
        <a:lstStyle/>
        <a:p>
          <a:endParaRPr lang="es-MX">
            <a:latin typeface="Soberana Texto" panose="02000000000000000000" pitchFamily="50" charset="0"/>
          </a:endParaRPr>
        </a:p>
      </dgm:t>
    </dgm:pt>
    <dgm:pt modelId="{B0A95845-A25F-44D3-9839-91A707E2470A}" type="sibTrans" cxnId="{496B90CB-2804-4181-9073-EC4256356D4A}">
      <dgm:prSet/>
      <dgm:spPr/>
      <dgm:t>
        <a:bodyPr/>
        <a:lstStyle/>
        <a:p>
          <a:endParaRPr lang="es-MX">
            <a:latin typeface="Soberana Texto" panose="02000000000000000000" pitchFamily="50" charset="0"/>
          </a:endParaRPr>
        </a:p>
      </dgm:t>
    </dgm:pt>
    <dgm:pt modelId="{A7760587-BDD9-42B7-8CFE-88949BD5B974}">
      <dgm:prSet phldrT="[Texto]" custT="1"/>
      <dgm:spPr/>
      <dgm:t>
        <a:bodyPr/>
        <a:lstStyle/>
        <a:p>
          <a:r>
            <a:rPr lang="es-MX" sz="1400" dirty="0" smtClean="0">
              <a:latin typeface="Soberana Texto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rPr>
            <a:t>Laboratorio estatal recibe muestra el 24 de septiembre</a:t>
          </a:r>
          <a:endParaRPr lang="es-MX" sz="1400" dirty="0">
            <a:latin typeface="Soberana Texto" panose="02000000000000000000" pitchFamily="50" charset="0"/>
          </a:endParaRPr>
        </a:p>
      </dgm:t>
    </dgm:pt>
    <dgm:pt modelId="{C4B1F2C3-F70E-47A3-913D-69CB0E3575DE}" type="parTrans" cxnId="{E3CAEA84-6921-4B92-8F3A-8817A4633219}">
      <dgm:prSet/>
      <dgm:spPr/>
      <dgm:t>
        <a:bodyPr/>
        <a:lstStyle/>
        <a:p>
          <a:endParaRPr lang="es-MX">
            <a:latin typeface="Soberana Texto" panose="02000000000000000000" pitchFamily="50" charset="0"/>
          </a:endParaRPr>
        </a:p>
      </dgm:t>
    </dgm:pt>
    <dgm:pt modelId="{40C11946-2333-47AE-BD4F-D9D9A04C191C}" type="sibTrans" cxnId="{E3CAEA84-6921-4B92-8F3A-8817A4633219}">
      <dgm:prSet/>
      <dgm:spPr/>
      <dgm:t>
        <a:bodyPr/>
        <a:lstStyle/>
        <a:p>
          <a:endParaRPr lang="es-MX">
            <a:latin typeface="Soberana Texto" panose="02000000000000000000" pitchFamily="50" charset="0"/>
          </a:endParaRPr>
        </a:p>
      </dgm:t>
    </dgm:pt>
    <dgm:pt modelId="{61B79922-1C25-4F64-91D8-1407ED123712}">
      <dgm:prSet phldrT="[Texto]" custT="1"/>
      <dgm:spPr/>
      <dgm:t>
        <a:bodyPr/>
        <a:lstStyle/>
        <a:p>
          <a:r>
            <a:rPr lang="es-MX" sz="1400" dirty="0" smtClean="0">
              <a:latin typeface="Soberana Texto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rPr>
            <a:t>Laboratorio estatal </a:t>
          </a:r>
          <a:r>
            <a:rPr lang="es-MX" sz="1400" b="1" dirty="0" smtClean="0">
              <a:latin typeface="Soberana Texto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rPr>
            <a:t>procesa; 2 de octubre</a:t>
          </a:r>
          <a:endParaRPr lang="es-MX" sz="1400" b="1" dirty="0">
            <a:latin typeface="Soberana Texto" panose="02000000000000000000" pitchFamily="50" charset="0"/>
          </a:endParaRPr>
        </a:p>
      </dgm:t>
    </dgm:pt>
    <dgm:pt modelId="{4D8F0F31-93B7-4061-839B-9BB155CB1328}" type="parTrans" cxnId="{55C33313-1259-42DA-B7FF-6B09E0287F45}">
      <dgm:prSet/>
      <dgm:spPr/>
      <dgm:t>
        <a:bodyPr/>
        <a:lstStyle/>
        <a:p>
          <a:endParaRPr lang="es-MX">
            <a:latin typeface="Soberana Texto" panose="02000000000000000000" pitchFamily="50" charset="0"/>
          </a:endParaRPr>
        </a:p>
      </dgm:t>
    </dgm:pt>
    <dgm:pt modelId="{A8304059-14EB-44D1-B9E9-3C59C1966E6E}" type="sibTrans" cxnId="{55C33313-1259-42DA-B7FF-6B09E0287F45}">
      <dgm:prSet/>
      <dgm:spPr/>
      <dgm:t>
        <a:bodyPr/>
        <a:lstStyle/>
        <a:p>
          <a:endParaRPr lang="es-MX">
            <a:latin typeface="Soberana Texto" panose="02000000000000000000" pitchFamily="50" charset="0"/>
          </a:endParaRPr>
        </a:p>
      </dgm:t>
    </dgm:pt>
    <dgm:pt modelId="{CD7ED698-13ED-4CD8-BDF4-08F5587C1D43}">
      <dgm:prSet phldrT="[Texto]" custT="1"/>
      <dgm:spPr/>
      <dgm:t>
        <a:bodyPr/>
        <a:lstStyle/>
        <a:p>
          <a:r>
            <a:rPr lang="es-MX" sz="1400" dirty="0" smtClean="0">
              <a:latin typeface="Soberana Texto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rPr>
            <a:t>Laboratorio estatal emite resultado 6 de octubre</a:t>
          </a:r>
          <a:endParaRPr lang="es-MX" sz="1400" dirty="0">
            <a:latin typeface="Soberana Texto" panose="02000000000000000000" pitchFamily="50" charset="0"/>
          </a:endParaRPr>
        </a:p>
      </dgm:t>
    </dgm:pt>
    <dgm:pt modelId="{DDA8C260-1114-48EF-8ECD-47A19D55B6EC}" type="parTrans" cxnId="{78A01998-4DC4-431E-9B9F-B9461E3A577D}">
      <dgm:prSet/>
      <dgm:spPr/>
      <dgm:t>
        <a:bodyPr/>
        <a:lstStyle/>
        <a:p>
          <a:endParaRPr lang="es-MX">
            <a:latin typeface="Soberana Texto" panose="02000000000000000000" pitchFamily="50" charset="0"/>
          </a:endParaRPr>
        </a:p>
      </dgm:t>
    </dgm:pt>
    <dgm:pt modelId="{708C85C6-2351-4371-B6D9-BB97DC81D28B}" type="sibTrans" cxnId="{78A01998-4DC4-431E-9B9F-B9461E3A577D}">
      <dgm:prSet/>
      <dgm:spPr/>
      <dgm:t>
        <a:bodyPr/>
        <a:lstStyle/>
        <a:p>
          <a:endParaRPr lang="es-MX">
            <a:latin typeface="Soberana Texto" panose="02000000000000000000" pitchFamily="50" charset="0"/>
          </a:endParaRPr>
        </a:p>
      </dgm:t>
    </dgm:pt>
    <dgm:pt modelId="{A6161F5F-9E32-49D0-80EE-B81521144E09}">
      <dgm:prSet phldrT="[Texto]" custT="1"/>
      <dgm:spPr/>
      <dgm:t>
        <a:bodyPr/>
        <a:lstStyle/>
        <a:p>
          <a:r>
            <a:rPr lang="es-MX" sz="1400" dirty="0" smtClean="0">
              <a:latin typeface="Soberana Texto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rPr>
            <a:t>Laboratorio estatal envía resultado de forma </a:t>
          </a:r>
          <a:r>
            <a:rPr lang="es-MX" sz="1400" b="1" dirty="0" smtClean="0">
              <a:latin typeface="Soberana Texto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rPr>
            <a:t>oficial 19 de octubre</a:t>
          </a:r>
          <a:endParaRPr lang="es-MX" sz="1400" b="1" dirty="0">
            <a:latin typeface="Soberana Texto" panose="02000000000000000000" pitchFamily="50" charset="0"/>
          </a:endParaRPr>
        </a:p>
      </dgm:t>
    </dgm:pt>
    <dgm:pt modelId="{1F00EFC4-6D64-434A-A9A5-28EC8B32D4B4}" type="parTrans" cxnId="{D19FA83C-79C5-4211-B45C-5FAD33B5225B}">
      <dgm:prSet/>
      <dgm:spPr/>
      <dgm:t>
        <a:bodyPr/>
        <a:lstStyle/>
        <a:p>
          <a:endParaRPr lang="es-MX">
            <a:latin typeface="Soberana Texto" panose="02000000000000000000" pitchFamily="50" charset="0"/>
          </a:endParaRPr>
        </a:p>
      </dgm:t>
    </dgm:pt>
    <dgm:pt modelId="{507F0306-D923-4A97-BCD4-CBA3D32D3466}" type="sibTrans" cxnId="{D19FA83C-79C5-4211-B45C-5FAD33B5225B}">
      <dgm:prSet/>
      <dgm:spPr/>
      <dgm:t>
        <a:bodyPr/>
        <a:lstStyle/>
        <a:p>
          <a:endParaRPr lang="es-MX">
            <a:latin typeface="Soberana Texto" panose="02000000000000000000" pitchFamily="50" charset="0"/>
          </a:endParaRPr>
        </a:p>
      </dgm:t>
    </dgm:pt>
    <dgm:pt modelId="{7D30D5C1-48A5-4A3D-B4C4-BB640755D63B}">
      <dgm:prSet custT="1"/>
      <dgm:spPr/>
      <dgm:t>
        <a:bodyPr/>
        <a:lstStyle/>
        <a:p>
          <a:r>
            <a:rPr lang="es-ES" sz="1400" dirty="0" smtClean="0">
              <a:latin typeface="Soberana Texto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rPr>
            <a:t>Banco de Sangre recibe el </a:t>
          </a:r>
          <a:r>
            <a:rPr lang="es-ES" sz="1400" b="1" dirty="0" smtClean="0">
              <a:latin typeface="Soberana Texto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rPr>
            <a:t>3 de noviembre</a:t>
          </a:r>
          <a:endParaRPr lang="es-ES" sz="1400" b="1" dirty="0">
            <a:latin typeface="Soberana Texto" panose="02000000000000000000" pitchFamily="50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8C6ADF-5635-4C5C-8C8A-BE1E8D4C72A1}" type="parTrans" cxnId="{7F8B429F-DDD7-42B6-8B64-AB31F16532E7}">
      <dgm:prSet/>
      <dgm:spPr/>
      <dgm:t>
        <a:bodyPr/>
        <a:lstStyle/>
        <a:p>
          <a:endParaRPr lang="es-MX">
            <a:latin typeface="Soberana Texto" panose="02000000000000000000" pitchFamily="50" charset="0"/>
          </a:endParaRPr>
        </a:p>
      </dgm:t>
    </dgm:pt>
    <dgm:pt modelId="{FDDDD1A7-755D-430C-A801-1841319F72D1}" type="sibTrans" cxnId="{7F8B429F-DDD7-42B6-8B64-AB31F16532E7}">
      <dgm:prSet/>
      <dgm:spPr/>
      <dgm:t>
        <a:bodyPr/>
        <a:lstStyle/>
        <a:p>
          <a:endParaRPr lang="es-MX">
            <a:latin typeface="Soberana Texto" panose="02000000000000000000" pitchFamily="50" charset="0"/>
          </a:endParaRPr>
        </a:p>
      </dgm:t>
    </dgm:pt>
    <dgm:pt modelId="{CF7340BD-5CD2-4A68-9598-D337B59427E2}" type="pres">
      <dgm:prSet presAssocID="{2D6C4300-749E-4F5B-A3F2-D2EA8C384E1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C4E1DDF-6117-4B44-A224-52A6B9308B85}" type="pres">
      <dgm:prSet presAssocID="{BB20872E-2C20-4FA2-B35E-95D33602A0F0}" presName="node" presStyleLbl="node1" presStyleIdx="0" presStyleCnt="6" custScaleX="11700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AEB7D3-3161-4E8A-B459-8DADA79582DA}" type="pres">
      <dgm:prSet presAssocID="{BB20872E-2C20-4FA2-B35E-95D33602A0F0}" presName="spNode" presStyleCnt="0"/>
      <dgm:spPr/>
      <dgm:t>
        <a:bodyPr/>
        <a:lstStyle/>
        <a:p>
          <a:endParaRPr lang="es-MX"/>
        </a:p>
      </dgm:t>
    </dgm:pt>
    <dgm:pt modelId="{43F58699-E28B-41A1-A160-DDE6BD979233}" type="pres">
      <dgm:prSet presAssocID="{B0A95845-A25F-44D3-9839-91A707E2470A}" presName="sibTrans" presStyleLbl="sibTrans1D1" presStyleIdx="0" presStyleCnt="6"/>
      <dgm:spPr/>
      <dgm:t>
        <a:bodyPr/>
        <a:lstStyle/>
        <a:p>
          <a:endParaRPr lang="es-MX"/>
        </a:p>
      </dgm:t>
    </dgm:pt>
    <dgm:pt modelId="{E4A309EC-BB71-4DCB-829F-F96E7DBC20BB}" type="pres">
      <dgm:prSet presAssocID="{A7760587-BDD9-42B7-8CFE-88949BD5B974}" presName="node" presStyleLbl="node1" presStyleIdx="1" presStyleCnt="6" custScaleX="12068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A327C4C-9B0B-4BCF-B8CA-3BBBD872BC07}" type="pres">
      <dgm:prSet presAssocID="{A7760587-BDD9-42B7-8CFE-88949BD5B974}" presName="spNode" presStyleCnt="0"/>
      <dgm:spPr/>
      <dgm:t>
        <a:bodyPr/>
        <a:lstStyle/>
        <a:p>
          <a:endParaRPr lang="es-MX"/>
        </a:p>
      </dgm:t>
    </dgm:pt>
    <dgm:pt modelId="{B4DEFB11-55E7-42C9-98C1-A30AE72EC4E5}" type="pres">
      <dgm:prSet presAssocID="{40C11946-2333-47AE-BD4F-D9D9A04C191C}" presName="sibTrans" presStyleLbl="sibTrans1D1" presStyleIdx="1" presStyleCnt="6"/>
      <dgm:spPr/>
      <dgm:t>
        <a:bodyPr/>
        <a:lstStyle/>
        <a:p>
          <a:endParaRPr lang="es-MX"/>
        </a:p>
      </dgm:t>
    </dgm:pt>
    <dgm:pt modelId="{069A1A10-5B89-459D-951C-11D26F49958F}" type="pres">
      <dgm:prSet presAssocID="{61B79922-1C25-4F64-91D8-1407ED12371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CCD65C2-CC86-4D0F-8522-C63BEDD52856}" type="pres">
      <dgm:prSet presAssocID="{61B79922-1C25-4F64-91D8-1407ED123712}" presName="spNode" presStyleCnt="0"/>
      <dgm:spPr/>
      <dgm:t>
        <a:bodyPr/>
        <a:lstStyle/>
        <a:p>
          <a:endParaRPr lang="es-MX"/>
        </a:p>
      </dgm:t>
    </dgm:pt>
    <dgm:pt modelId="{7F52C3B9-FF3C-4B24-B2B7-10C7FACD387C}" type="pres">
      <dgm:prSet presAssocID="{A8304059-14EB-44D1-B9E9-3C59C1966E6E}" presName="sibTrans" presStyleLbl="sibTrans1D1" presStyleIdx="2" presStyleCnt="6"/>
      <dgm:spPr/>
      <dgm:t>
        <a:bodyPr/>
        <a:lstStyle/>
        <a:p>
          <a:endParaRPr lang="es-MX"/>
        </a:p>
      </dgm:t>
    </dgm:pt>
    <dgm:pt modelId="{57AF25F1-7675-473A-8AE4-6DBD91FC5E0B}" type="pres">
      <dgm:prSet presAssocID="{CD7ED698-13ED-4CD8-BDF4-08F5587C1D4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1988A66-E782-415F-84BA-EC97E117FAE4}" type="pres">
      <dgm:prSet presAssocID="{CD7ED698-13ED-4CD8-BDF4-08F5587C1D43}" presName="spNode" presStyleCnt="0"/>
      <dgm:spPr/>
      <dgm:t>
        <a:bodyPr/>
        <a:lstStyle/>
        <a:p>
          <a:endParaRPr lang="es-MX"/>
        </a:p>
      </dgm:t>
    </dgm:pt>
    <dgm:pt modelId="{5FB6F656-5B12-4A81-A23D-1923AE0A3E28}" type="pres">
      <dgm:prSet presAssocID="{708C85C6-2351-4371-B6D9-BB97DC81D28B}" presName="sibTrans" presStyleLbl="sibTrans1D1" presStyleIdx="3" presStyleCnt="6"/>
      <dgm:spPr/>
      <dgm:t>
        <a:bodyPr/>
        <a:lstStyle/>
        <a:p>
          <a:endParaRPr lang="es-MX"/>
        </a:p>
      </dgm:t>
    </dgm:pt>
    <dgm:pt modelId="{086C17FC-BC5D-48A3-BE39-D07C42F5110D}" type="pres">
      <dgm:prSet presAssocID="{A6161F5F-9E32-49D0-80EE-B81521144E09}" presName="node" presStyleLbl="node1" presStyleIdx="4" presStyleCnt="6" custScaleX="13417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4554F55-3515-43FA-B407-C0698D4BBC82}" type="pres">
      <dgm:prSet presAssocID="{A6161F5F-9E32-49D0-80EE-B81521144E09}" presName="spNode" presStyleCnt="0"/>
      <dgm:spPr/>
      <dgm:t>
        <a:bodyPr/>
        <a:lstStyle/>
        <a:p>
          <a:endParaRPr lang="es-MX"/>
        </a:p>
      </dgm:t>
    </dgm:pt>
    <dgm:pt modelId="{34131891-C153-4CBA-B611-D255F8ECD69A}" type="pres">
      <dgm:prSet presAssocID="{507F0306-D923-4A97-BCD4-CBA3D32D3466}" presName="sibTrans" presStyleLbl="sibTrans1D1" presStyleIdx="4" presStyleCnt="6"/>
      <dgm:spPr/>
      <dgm:t>
        <a:bodyPr/>
        <a:lstStyle/>
        <a:p>
          <a:endParaRPr lang="es-MX"/>
        </a:p>
      </dgm:t>
    </dgm:pt>
    <dgm:pt modelId="{12DD261D-FE82-43BF-A509-BA454D423B53}" type="pres">
      <dgm:prSet presAssocID="{7D30D5C1-48A5-4A3D-B4C4-BB640755D63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D89203C-B7A7-4290-A54E-C917D08FC0F9}" type="pres">
      <dgm:prSet presAssocID="{7D30D5C1-48A5-4A3D-B4C4-BB640755D63B}" presName="spNode" presStyleCnt="0"/>
      <dgm:spPr/>
      <dgm:t>
        <a:bodyPr/>
        <a:lstStyle/>
        <a:p>
          <a:endParaRPr lang="es-MX"/>
        </a:p>
      </dgm:t>
    </dgm:pt>
    <dgm:pt modelId="{F3E78475-428E-4F81-B826-90D3A618C123}" type="pres">
      <dgm:prSet presAssocID="{FDDDD1A7-755D-430C-A801-1841319F72D1}" presName="sibTrans" presStyleLbl="sibTrans1D1" presStyleIdx="5" presStyleCnt="6"/>
      <dgm:spPr/>
      <dgm:t>
        <a:bodyPr/>
        <a:lstStyle/>
        <a:p>
          <a:endParaRPr lang="es-MX"/>
        </a:p>
      </dgm:t>
    </dgm:pt>
  </dgm:ptLst>
  <dgm:cxnLst>
    <dgm:cxn modelId="{AD3AEFD3-6EF8-43E0-B97C-AA734EC0F63B}" type="presOf" srcId="{7D30D5C1-48A5-4A3D-B4C4-BB640755D63B}" destId="{12DD261D-FE82-43BF-A509-BA454D423B53}" srcOrd="0" destOrd="0" presId="urn:microsoft.com/office/officeart/2005/8/layout/cycle5"/>
    <dgm:cxn modelId="{FA7D786F-71F7-426E-A839-83CE5DE1565A}" type="presOf" srcId="{61B79922-1C25-4F64-91D8-1407ED123712}" destId="{069A1A10-5B89-459D-951C-11D26F49958F}" srcOrd="0" destOrd="0" presId="urn:microsoft.com/office/officeart/2005/8/layout/cycle5"/>
    <dgm:cxn modelId="{4681B1BC-29B2-4AF2-BF89-E7FDF508AB53}" type="presOf" srcId="{507F0306-D923-4A97-BCD4-CBA3D32D3466}" destId="{34131891-C153-4CBA-B611-D255F8ECD69A}" srcOrd="0" destOrd="0" presId="urn:microsoft.com/office/officeart/2005/8/layout/cycle5"/>
    <dgm:cxn modelId="{9C55DDC3-4892-4EF9-8F7E-2AF653253C49}" type="presOf" srcId="{FDDDD1A7-755D-430C-A801-1841319F72D1}" destId="{F3E78475-428E-4F81-B826-90D3A618C123}" srcOrd="0" destOrd="0" presId="urn:microsoft.com/office/officeart/2005/8/layout/cycle5"/>
    <dgm:cxn modelId="{98AB36B1-BDF6-4D66-B6B8-440D5279813D}" type="presOf" srcId="{A8304059-14EB-44D1-B9E9-3C59C1966E6E}" destId="{7F52C3B9-FF3C-4B24-B2B7-10C7FACD387C}" srcOrd="0" destOrd="0" presId="urn:microsoft.com/office/officeart/2005/8/layout/cycle5"/>
    <dgm:cxn modelId="{1C6AB0D1-FAA0-47D4-8F95-4B8337C3C17A}" type="presOf" srcId="{2D6C4300-749E-4F5B-A3F2-D2EA8C384E1A}" destId="{CF7340BD-5CD2-4A68-9598-D337B59427E2}" srcOrd="0" destOrd="0" presId="urn:microsoft.com/office/officeart/2005/8/layout/cycle5"/>
    <dgm:cxn modelId="{55C33313-1259-42DA-B7FF-6B09E0287F45}" srcId="{2D6C4300-749E-4F5B-A3F2-D2EA8C384E1A}" destId="{61B79922-1C25-4F64-91D8-1407ED123712}" srcOrd="2" destOrd="0" parTransId="{4D8F0F31-93B7-4061-839B-9BB155CB1328}" sibTransId="{A8304059-14EB-44D1-B9E9-3C59C1966E6E}"/>
    <dgm:cxn modelId="{496B90CB-2804-4181-9073-EC4256356D4A}" srcId="{2D6C4300-749E-4F5B-A3F2-D2EA8C384E1A}" destId="{BB20872E-2C20-4FA2-B35E-95D33602A0F0}" srcOrd="0" destOrd="0" parTransId="{CBD6FB17-DF4B-4ADE-9FEA-578D619F3D14}" sibTransId="{B0A95845-A25F-44D3-9839-91A707E2470A}"/>
    <dgm:cxn modelId="{4C375612-3B8D-4BE0-838F-F9C2B1DB2ACE}" type="presOf" srcId="{B0A95845-A25F-44D3-9839-91A707E2470A}" destId="{43F58699-E28B-41A1-A160-DDE6BD979233}" srcOrd="0" destOrd="0" presId="urn:microsoft.com/office/officeart/2005/8/layout/cycle5"/>
    <dgm:cxn modelId="{34E51853-C9C1-4647-A843-6185427EC75D}" type="presOf" srcId="{BB20872E-2C20-4FA2-B35E-95D33602A0F0}" destId="{4C4E1DDF-6117-4B44-A224-52A6B9308B85}" srcOrd="0" destOrd="0" presId="urn:microsoft.com/office/officeart/2005/8/layout/cycle5"/>
    <dgm:cxn modelId="{D19FA83C-79C5-4211-B45C-5FAD33B5225B}" srcId="{2D6C4300-749E-4F5B-A3F2-D2EA8C384E1A}" destId="{A6161F5F-9E32-49D0-80EE-B81521144E09}" srcOrd="4" destOrd="0" parTransId="{1F00EFC4-6D64-434A-A9A5-28EC8B32D4B4}" sibTransId="{507F0306-D923-4A97-BCD4-CBA3D32D3466}"/>
    <dgm:cxn modelId="{4625EA01-09AE-4A8C-8518-10C50EC45596}" type="presOf" srcId="{A6161F5F-9E32-49D0-80EE-B81521144E09}" destId="{086C17FC-BC5D-48A3-BE39-D07C42F5110D}" srcOrd="0" destOrd="0" presId="urn:microsoft.com/office/officeart/2005/8/layout/cycle5"/>
    <dgm:cxn modelId="{8CCCF9B8-FF47-41D9-BA86-723DA7B9FB0A}" type="presOf" srcId="{A7760587-BDD9-42B7-8CFE-88949BD5B974}" destId="{E4A309EC-BB71-4DCB-829F-F96E7DBC20BB}" srcOrd="0" destOrd="0" presId="urn:microsoft.com/office/officeart/2005/8/layout/cycle5"/>
    <dgm:cxn modelId="{2993BA61-F068-4C96-AE61-9671FB278D8B}" type="presOf" srcId="{40C11946-2333-47AE-BD4F-D9D9A04C191C}" destId="{B4DEFB11-55E7-42C9-98C1-A30AE72EC4E5}" srcOrd="0" destOrd="0" presId="urn:microsoft.com/office/officeart/2005/8/layout/cycle5"/>
    <dgm:cxn modelId="{E3CAEA84-6921-4B92-8F3A-8817A4633219}" srcId="{2D6C4300-749E-4F5B-A3F2-D2EA8C384E1A}" destId="{A7760587-BDD9-42B7-8CFE-88949BD5B974}" srcOrd="1" destOrd="0" parTransId="{C4B1F2C3-F70E-47A3-913D-69CB0E3575DE}" sibTransId="{40C11946-2333-47AE-BD4F-D9D9A04C191C}"/>
    <dgm:cxn modelId="{2250BD19-ABCE-4408-AAD4-3757C37945FF}" type="presOf" srcId="{CD7ED698-13ED-4CD8-BDF4-08F5587C1D43}" destId="{57AF25F1-7675-473A-8AE4-6DBD91FC5E0B}" srcOrd="0" destOrd="0" presId="urn:microsoft.com/office/officeart/2005/8/layout/cycle5"/>
    <dgm:cxn modelId="{7F8B429F-DDD7-42B6-8B64-AB31F16532E7}" srcId="{2D6C4300-749E-4F5B-A3F2-D2EA8C384E1A}" destId="{7D30D5C1-48A5-4A3D-B4C4-BB640755D63B}" srcOrd="5" destOrd="0" parTransId="{9D8C6ADF-5635-4C5C-8C8A-BE1E8D4C72A1}" sibTransId="{FDDDD1A7-755D-430C-A801-1841319F72D1}"/>
    <dgm:cxn modelId="{78A01998-4DC4-431E-9B9F-B9461E3A577D}" srcId="{2D6C4300-749E-4F5B-A3F2-D2EA8C384E1A}" destId="{CD7ED698-13ED-4CD8-BDF4-08F5587C1D43}" srcOrd="3" destOrd="0" parTransId="{DDA8C260-1114-48EF-8ECD-47A19D55B6EC}" sibTransId="{708C85C6-2351-4371-B6D9-BB97DC81D28B}"/>
    <dgm:cxn modelId="{505A7C0B-249E-4619-AB97-307D2BFA3181}" type="presOf" srcId="{708C85C6-2351-4371-B6D9-BB97DC81D28B}" destId="{5FB6F656-5B12-4A81-A23D-1923AE0A3E28}" srcOrd="0" destOrd="0" presId="urn:microsoft.com/office/officeart/2005/8/layout/cycle5"/>
    <dgm:cxn modelId="{B6AC0F05-262B-4799-99F1-789458F9126B}" type="presParOf" srcId="{CF7340BD-5CD2-4A68-9598-D337B59427E2}" destId="{4C4E1DDF-6117-4B44-A224-52A6B9308B85}" srcOrd="0" destOrd="0" presId="urn:microsoft.com/office/officeart/2005/8/layout/cycle5"/>
    <dgm:cxn modelId="{227F5A47-22ED-4A14-A257-9EEA145337DA}" type="presParOf" srcId="{CF7340BD-5CD2-4A68-9598-D337B59427E2}" destId="{97AEB7D3-3161-4E8A-B459-8DADA79582DA}" srcOrd="1" destOrd="0" presId="urn:microsoft.com/office/officeart/2005/8/layout/cycle5"/>
    <dgm:cxn modelId="{7A4A5081-DA12-4FF6-9AD8-9B2FC44A8375}" type="presParOf" srcId="{CF7340BD-5CD2-4A68-9598-D337B59427E2}" destId="{43F58699-E28B-41A1-A160-DDE6BD979233}" srcOrd="2" destOrd="0" presId="urn:microsoft.com/office/officeart/2005/8/layout/cycle5"/>
    <dgm:cxn modelId="{5EDB0C78-8D31-47D0-B47C-F91FA8D020F7}" type="presParOf" srcId="{CF7340BD-5CD2-4A68-9598-D337B59427E2}" destId="{E4A309EC-BB71-4DCB-829F-F96E7DBC20BB}" srcOrd="3" destOrd="0" presId="urn:microsoft.com/office/officeart/2005/8/layout/cycle5"/>
    <dgm:cxn modelId="{60D42D2D-905B-4A69-84CA-4D5B38B6E401}" type="presParOf" srcId="{CF7340BD-5CD2-4A68-9598-D337B59427E2}" destId="{DA327C4C-9B0B-4BCF-B8CA-3BBBD872BC07}" srcOrd="4" destOrd="0" presId="urn:microsoft.com/office/officeart/2005/8/layout/cycle5"/>
    <dgm:cxn modelId="{A51DB3F4-977B-4C6E-BA24-9935A3BCA7A8}" type="presParOf" srcId="{CF7340BD-5CD2-4A68-9598-D337B59427E2}" destId="{B4DEFB11-55E7-42C9-98C1-A30AE72EC4E5}" srcOrd="5" destOrd="0" presId="urn:microsoft.com/office/officeart/2005/8/layout/cycle5"/>
    <dgm:cxn modelId="{E272F492-2450-4672-BF10-16233FD7CC30}" type="presParOf" srcId="{CF7340BD-5CD2-4A68-9598-D337B59427E2}" destId="{069A1A10-5B89-459D-951C-11D26F49958F}" srcOrd="6" destOrd="0" presId="urn:microsoft.com/office/officeart/2005/8/layout/cycle5"/>
    <dgm:cxn modelId="{387770E8-629A-4AB9-B804-F0CB96079199}" type="presParOf" srcId="{CF7340BD-5CD2-4A68-9598-D337B59427E2}" destId="{5CCD65C2-CC86-4D0F-8522-C63BEDD52856}" srcOrd="7" destOrd="0" presId="urn:microsoft.com/office/officeart/2005/8/layout/cycle5"/>
    <dgm:cxn modelId="{BECF15C2-5B13-441D-8AB3-BEBBE0AFF83D}" type="presParOf" srcId="{CF7340BD-5CD2-4A68-9598-D337B59427E2}" destId="{7F52C3B9-FF3C-4B24-B2B7-10C7FACD387C}" srcOrd="8" destOrd="0" presId="urn:microsoft.com/office/officeart/2005/8/layout/cycle5"/>
    <dgm:cxn modelId="{B655CA79-AB97-4D11-8FC7-FCCB0EEFDD2E}" type="presParOf" srcId="{CF7340BD-5CD2-4A68-9598-D337B59427E2}" destId="{57AF25F1-7675-473A-8AE4-6DBD91FC5E0B}" srcOrd="9" destOrd="0" presId="urn:microsoft.com/office/officeart/2005/8/layout/cycle5"/>
    <dgm:cxn modelId="{08279F60-D584-4244-A2C1-EF586DCE8655}" type="presParOf" srcId="{CF7340BD-5CD2-4A68-9598-D337B59427E2}" destId="{B1988A66-E782-415F-84BA-EC97E117FAE4}" srcOrd="10" destOrd="0" presId="urn:microsoft.com/office/officeart/2005/8/layout/cycle5"/>
    <dgm:cxn modelId="{D52ED619-CF36-4B24-A9C3-46B791BBB458}" type="presParOf" srcId="{CF7340BD-5CD2-4A68-9598-D337B59427E2}" destId="{5FB6F656-5B12-4A81-A23D-1923AE0A3E28}" srcOrd="11" destOrd="0" presId="urn:microsoft.com/office/officeart/2005/8/layout/cycle5"/>
    <dgm:cxn modelId="{17A1840F-0581-42B4-8D90-B25112788DFB}" type="presParOf" srcId="{CF7340BD-5CD2-4A68-9598-D337B59427E2}" destId="{086C17FC-BC5D-48A3-BE39-D07C42F5110D}" srcOrd="12" destOrd="0" presId="urn:microsoft.com/office/officeart/2005/8/layout/cycle5"/>
    <dgm:cxn modelId="{0A948978-BF1C-47D4-83D5-22EAEA184B2B}" type="presParOf" srcId="{CF7340BD-5CD2-4A68-9598-D337B59427E2}" destId="{94554F55-3515-43FA-B407-C0698D4BBC82}" srcOrd="13" destOrd="0" presId="urn:microsoft.com/office/officeart/2005/8/layout/cycle5"/>
    <dgm:cxn modelId="{3EE667AC-F8FF-4FF1-928D-EA947FEB1E60}" type="presParOf" srcId="{CF7340BD-5CD2-4A68-9598-D337B59427E2}" destId="{34131891-C153-4CBA-B611-D255F8ECD69A}" srcOrd="14" destOrd="0" presId="urn:microsoft.com/office/officeart/2005/8/layout/cycle5"/>
    <dgm:cxn modelId="{8DED2C19-D22F-4789-A495-B6930F43D678}" type="presParOf" srcId="{CF7340BD-5CD2-4A68-9598-D337B59427E2}" destId="{12DD261D-FE82-43BF-A509-BA454D423B53}" srcOrd="15" destOrd="0" presId="urn:microsoft.com/office/officeart/2005/8/layout/cycle5"/>
    <dgm:cxn modelId="{2BC9FC4B-7CAB-4791-99F6-FF058C3969DB}" type="presParOf" srcId="{CF7340BD-5CD2-4A68-9598-D337B59427E2}" destId="{AD89203C-B7A7-4290-A54E-C917D08FC0F9}" srcOrd="16" destOrd="0" presId="urn:microsoft.com/office/officeart/2005/8/layout/cycle5"/>
    <dgm:cxn modelId="{E512E40F-2A81-411D-A4EA-E24CA7B7058D}" type="presParOf" srcId="{CF7340BD-5CD2-4A68-9598-D337B59427E2}" destId="{F3E78475-428E-4F81-B826-90D3A618C123}" srcOrd="17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B24F1-1FC2-4997-A0D3-DD33ADC852E7}">
      <dsp:nvSpPr>
        <dsp:cNvPr id="0" name=""/>
        <dsp:cNvSpPr/>
      </dsp:nvSpPr>
      <dsp:spPr>
        <a:xfrm>
          <a:off x="925" y="3773"/>
          <a:ext cx="8063045" cy="16668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b="1" kern="1200" dirty="0"/>
            <a:t>NOM-253-SSA1-2012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b="1" kern="1200" dirty="0"/>
            <a:t> PARA LA DISPOSICIÓN DE SANGRE HUMANA Y SUS COMPONENTES CON FINES TERAPÉUTICOS.</a:t>
          </a:r>
        </a:p>
      </dsp:txBody>
      <dsp:txXfrm>
        <a:off x="49746" y="52594"/>
        <a:ext cx="7965403" cy="1569213"/>
      </dsp:txXfrm>
    </dsp:sp>
    <dsp:sp modelId="{8FD5AD4B-51C6-4499-BD1F-F4376532D457}">
      <dsp:nvSpPr>
        <dsp:cNvPr id="0" name=""/>
        <dsp:cNvSpPr/>
      </dsp:nvSpPr>
      <dsp:spPr>
        <a:xfrm>
          <a:off x="925" y="1812866"/>
          <a:ext cx="5267030" cy="16668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>
              <a:cs typeface="Times New Roman" pitchFamily="18" charset="0"/>
            </a:rPr>
            <a:t>15.1.2. Los laboratorios de los bancos de sangre y, en su caso, de los servicios de transfusión que realicen pruebas de compatibilidad sanguínea, </a:t>
          </a:r>
          <a:r>
            <a:rPr lang="es-MX" sz="1700" b="1" kern="1200" dirty="0">
              <a:solidFill>
                <a:srgbClr val="FFFF00"/>
              </a:solidFill>
              <a:cs typeface="Times New Roman" pitchFamily="18" charset="0"/>
            </a:rPr>
            <a:t>deberán participar en los programas de control de calidad externo que aplica el Centro Nacional de la Transfusión Sanguínea</a:t>
          </a:r>
          <a:endParaRPr lang="es-MX" sz="1700" b="1" kern="1200" dirty="0">
            <a:solidFill>
              <a:srgbClr val="FFFF00"/>
            </a:solidFill>
          </a:endParaRPr>
        </a:p>
      </dsp:txBody>
      <dsp:txXfrm>
        <a:off x="49746" y="1861687"/>
        <a:ext cx="5169388" cy="1569213"/>
      </dsp:txXfrm>
    </dsp:sp>
    <dsp:sp modelId="{9C61860C-04E5-4B42-BFC3-5F5CB20D2412}">
      <dsp:nvSpPr>
        <dsp:cNvPr id="0" name=""/>
        <dsp:cNvSpPr/>
      </dsp:nvSpPr>
      <dsp:spPr>
        <a:xfrm>
          <a:off x="925" y="3621959"/>
          <a:ext cx="2579349" cy="16668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>
              <a:solidFill>
                <a:srgbClr val="FFFF00"/>
              </a:solidFill>
            </a:rPr>
            <a:t>20 días para reportar </a:t>
          </a:r>
        </a:p>
      </dsp:txBody>
      <dsp:txXfrm>
        <a:off x="49746" y="3670780"/>
        <a:ext cx="2481707" cy="1569213"/>
      </dsp:txXfrm>
    </dsp:sp>
    <dsp:sp modelId="{64152B35-72FD-4709-BF23-DFC3C783B656}">
      <dsp:nvSpPr>
        <dsp:cNvPr id="0" name=""/>
        <dsp:cNvSpPr/>
      </dsp:nvSpPr>
      <dsp:spPr>
        <a:xfrm>
          <a:off x="2713420" y="3625732"/>
          <a:ext cx="2579349" cy="16668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>
              <a:solidFill>
                <a:srgbClr val="FFFF00"/>
              </a:solidFill>
            </a:rPr>
            <a:t>Notificación a COFEPRIS</a:t>
          </a:r>
        </a:p>
      </dsp:txBody>
      <dsp:txXfrm>
        <a:off x="2762241" y="3674553"/>
        <a:ext cx="2481707" cy="1569213"/>
      </dsp:txXfrm>
    </dsp:sp>
    <dsp:sp modelId="{CFE1F343-B068-44BA-9D87-89D49535B01C}">
      <dsp:nvSpPr>
        <dsp:cNvPr id="0" name=""/>
        <dsp:cNvSpPr/>
      </dsp:nvSpPr>
      <dsp:spPr>
        <a:xfrm>
          <a:off x="5484621" y="1812866"/>
          <a:ext cx="2579349" cy="16668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>
              <a:cs typeface="Times New Roman" pitchFamily="18" charset="0"/>
            </a:rPr>
            <a:t>Asimismo, </a:t>
          </a:r>
          <a:r>
            <a:rPr lang="es-MX" sz="1700" b="1" kern="1200" dirty="0">
              <a:solidFill>
                <a:schemeClr val="bg1"/>
              </a:solidFill>
              <a:cs typeface="Times New Roman" pitchFamily="18" charset="0"/>
            </a:rPr>
            <a:t>deberán participar en un</a:t>
          </a:r>
          <a:r>
            <a:rPr lang="es-MX" sz="1700" b="1" kern="1200" dirty="0">
              <a:solidFill>
                <a:schemeClr val="tx1"/>
              </a:solidFill>
              <a:cs typeface="Times New Roman" pitchFamily="18" charset="0"/>
            </a:rPr>
            <a:t> </a:t>
          </a:r>
          <a:r>
            <a:rPr lang="es-MX" sz="1700" b="1" kern="1200" dirty="0">
              <a:solidFill>
                <a:srgbClr val="FFFF00"/>
              </a:solidFill>
              <a:cs typeface="Times New Roman" pitchFamily="18" charset="0"/>
            </a:rPr>
            <a:t>control de calidad externo </a:t>
          </a:r>
          <a:r>
            <a:rPr lang="es-MX" sz="1700" b="1" kern="1200" dirty="0">
              <a:solidFill>
                <a:schemeClr val="bg1"/>
              </a:solidFill>
              <a:cs typeface="Times New Roman" pitchFamily="18" charset="0"/>
            </a:rPr>
            <a:t>adicional </a:t>
          </a:r>
          <a:r>
            <a:rPr lang="es-MX" sz="1700" b="1" kern="1200" dirty="0">
              <a:cs typeface="Times New Roman" pitchFamily="18" charset="0"/>
            </a:rPr>
            <a:t>al que aplica el Centro Nacional de la Transfusión Sanguínea</a:t>
          </a:r>
          <a:endParaRPr lang="es-MX" sz="1700" b="1" kern="1200" dirty="0"/>
        </a:p>
      </dsp:txBody>
      <dsp:txXfrm>
        <a:off x="5533442" y="1861687"/>
        <a:ext cx="2481707" cy="1569213"/>
      </dsp:txXfrm>
    </dsp:sp>
    <dsp:sp modelId="{D0ED4440-47B0-4D4C-B7D8-1426C17D3562}">
      <dsp:nvSpPr>
        <dsp:cNvPr id="0" name=""/>
        <dsp:cNvSpPr/>
      </dsp:nvSpPr>
      <dsp:spPr>
        <a:xfrm>
          <a:off x="5484621" y="3621959"/>
          <a:ext cx="2579349" cy="16668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>
              <a:solidFill>
                <a:srgbClr val="FFFF00"/>
              </a:solidFill>
            </a:rPr>
            <a:t>Visita de verificación</a:t>
          </a:r>
        </a:p>
      </dsp:txBody>
      <dsp:txXfrm>
        <a:off x="5533442" y="3670780"/>
        <a:ext cx="2481707" cy="15692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E1DDF-6117-4B44-A224-52A6B9308B85}">
      <dsp:nvSpPr>
        <dsp:cNvPr id="0" name=""/>
        <dsp:cNvSpPr/>
      </dsp:nvSpPr>
      <dsp:spPr>
        <a:xfrm>
          <a:off x="1804734" y="1281"/>
          <a:ext cx="1594651" cy="8858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Soberana Texto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rPr>
            <a:t>Banco de sangre envía la muestra el día </a:t>
          </a:r>
          <a:r>
            <a:rPr lang="es-MX" sz="1400" b="1" kern="1200" dirty="0" smtClean="0">
              <a:latin typeface="Soberana Texto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rPr>
            <a:t>23 de septiembre</a:t>
          </a:r>
          <a:endParaRPr lang="es-MX" sz="1400" b="1" kern="1200" dirty="0">
            <a:latin typeface="Soberana Texto" panose="02000000000000000000" pitchFamily="50" charset="0"/>
          </a:endParaRPr>
        </a:p>
      </dsp:txBody>
      <dsp:txXfrm>
        <a:off x="1847980" y="44527"/>
        <a:ext cx="1508159" cy="799402"/>
      </dsp:txXfrm>
    </dsp:sp>
    <dsp:sp modelId="{43F58699-E28B-41A1-A160-DDE6BD979233}">
      <dsp:nvSpPr>
        <dsp:cNvPr id="0" name=""/>
        <dsp:cNvSpPr/>
      </dsp:nvSpPr>
      <dsp:spPr>
        <a:xfrm>
          <a:off x="516940" y="444228"/>
          <a:ext cx="4170239" cy="4170239"/>
        </a:xfrm>
        <a:custGeom>
          <a:avLst/>
          <a:gdLst/>
          <a:ahLst/>
          <a:cxnLst/>
          <a:rect l="0" t="0" r="0" b="0"/>
          <a:pathLst>
            <a:path>
              <a:moveTo>
                <a:pt x="3027572" y="225145"/>
              </a:moveTo>
              <a:arcTo wR="2085119" hR="2085119" stAng="17812286" swAng="798339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309EC-BB71-4DCB-829F-F96E7DBC20BB}">
      <dsp:nvSpPr>
        <dsp:cNvPr id="0" name=""/>
        <dsp:cNvSpPr/>
      </dsp:nvSpPr>
      <dsp:spPr>
        <a:xfrm>
          <a:off x="3585430" y="1043840"/>
          <a:ext cx="1644792" cy="8858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Soberana Texto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rPr>
            <a:t>Laboratorio estatal recibe muestra el 24 de septiembre</a:t>
          </a:r>
          <a:endParaRPr lang="es-MX" sz="1400" kern="1200" dirty="0">
            <a:latin typeface="Soberana Texto" panose="02000000000000000000" pitchFamily="50" charset="0"/>
          </a:endParaRPr>
        </a:p>
      </dsp:txBody>
      <dsp:txXfrm>
        <a:off x="3628676" y="1087086"/>
        <a:ext cx="1558300" cy="799402"/>
      </dsp:txXfrm>
    </dsp:sp>
    <dsp:sp modelId="{B4DEFB11-55E7-42C9-98C1-A30AE72EC4E5}">
      <dsp:nvSpPr>
        <dsp:cNvPr id="0" name=""/>
        <dsp:cNvSpPr/>
      </dsp:nvSpPr>
      <dsp:spPr>
        <a:xfrm>
          <a:off x="516940" y="444228"/>
          <a:ext cx="4170239" cy="4170239"/>
        </a:xfrm>
        <a:custGeom>
          <a:avLst/>
          <a:gdLst/>
          <a:ahLst/>
          <a:cxnLst/>
          <a:rect l="0" t="0" r="0" b="0"/>
          <a:pathLst>
            <a:path>
              <a:moveTo>
                <a:pt x="4137787" y="1718677"/>
              </a:moveTo>
              <a:arcTo wR="2085119" hR="2085119" stAng="20992691" swAng="1214618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A1A10-5B89-459D-951C-11D26F49958F}">
      <dsp:nvSpPr>
        <dsp:cNvPr id="0" name=""/>
        <dsp:cNvSpPr/>
      </dsp:nvSpPr>
      <dsp:spPr>
        <a:xfrm>
          <a:off x="3726369" y="3128960"/>
          <a:ext cx="1362914" cy="8858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Soberana Texto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rPr>
            <a:t>Laboratorio estatal </a:t>
          </a:r>
          <a:r>
            <a:rPr lang="es-MX" sz="1400" b="1" kern="1200" dirty="0" smtClean="0">
              <a:latin typeface="Soberana Texto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rPr>
            <a:t>procesa; 2 de octubre</a:t>
          </a:r>
          <a:endParaRPr lang="es-MX" sz="1400" b="1" kern="1200" dirty="0">
            <a:latin typeface="Soberana Texto" panose="02000000000000000000" pitchFamily="50" charset="0"/>
          </a:endParaRPr>
        </a:p>
      </dsp:txBody>
      <dsp:txXfrm>
        <a:off x="3769615" y="3172206"/>
        <a:ext cx="1276422" cy="799402"/>
      </dsp:txXfrm>
    </dsp:sp>
    <dsp:sp modelId="{7F52C3B9-FF3C-4B24-B2B7-10C7FACD387C}">
      <dsp:nvSpPr>
        <dsp:cNvPr id="0" name=""/>
        <dsp:cNvSpPr/>
      </dsp:nvSpPr>
      <dsp:spPr>
        <a:xfrm>
          <a:off x="516940" y="444228"/>
          <a:ext cx="4170239" cy="4170239"/>
        </a:xfrm>
        <a:custGeom>
          <a:avLst/>
          <a:gdLst/>
          <a:ahLst/>
          <a:cxnLst/>
          <a:rect l="0" t="0" r="0" b="0"/>
          <a:pathLst>
            <a:path>
              <a:moveTo>
                <a:pt x="3411715" y="3693804"/>
              </a:moveTo>
              <a:arcTo wR="2085119" hR="2085119" stAng="3029366" swAng="922708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F25F1-7675-473A-8AE4-6DBD91FC5E0B}">
      <dsp:nvSpPr>
        <dsp:cNvPr id="0" name=""/>
        <dsp:cNvSpPr/>
      </dsp:nvSpPr>
      <dsp:spPr>
        <a:xfrm>
          <a:off x="1920603" y="4171520"/>
          <a:ext cx="1362914" cy="8858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Soberana Texto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rPr>
            <a:t>Laboratorio estatal emite resultado 6 de octubre</a:t>
          </a:r>
          <a:endParaRPr lang="es-MX" sz="1400" kern="1200" dirty="0">
            <a:latin typeface="Soberana Texto" panose="02000000000000000000" pitchFamily="50" charset="0"/>
          </a:endParaRPr>
        </a:p>
      </dsp:txBody>
      <dsp:txXfrm>
        <a:off x="1963849" y="4214766"/>
        <a:ext cx="1276422" cy="799402"/>
      </dsp:txXfrm>
    </dsp:sp>
    <dsp:sp modelId="{5FB6F656-5B12-4A81-A23D-1923AE0A3E28}">
      <dsp:nvSpPr>
        <dsp:cNvPr id="0" name=""/>
        <dsp:cNvSpPr/>
      </dsp:nvSpPr>
      <dsp:spPr>
        <a:xfrm>
          <a:off x="516940" y="444228"/>
          <a:ext cx="4170239" cy="4170239"/>
        </a:xfrm>
        <a:custGeom>
          <a:avLst/>
          <a:gdLst/>
          <a:ahLst/>
          <a:cxnLst/>
          <a:rect l="0" t="0" r="0" b="0"/>
          <a:pathLst>
            <a:path>
              <a:moveTo>
                <a:pt x="1232635" y="3988010"/>
              </a:moveTo>
              <a:arcTo wR="2085119" hR="2085119" stAng="6847925" swAng="922708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C17FC-BC5D-48A3-BE39-D07C42F5110D}">
      <dsp:nvSpPr>
        <dsp:cNvPr id="0" name=""/>
        <dsp:cNvSpPr/>
      </dsp:nvSpPr>
      <dsp:spPr>
        <a:xfrm>
          <a:off x="-118044" y="3128960"/>
          <a:ext cx="1828677" cy="8858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Soberana Texto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rPr>
            <a:t>Laboratorio estatal envía resultado de forma </a:t>
          </a:r>
          <a:r>
            <a:rPr lang="es-MX" sz="1400" b="1" kern="1200" dirty="0" smtClean="0">
              <a:latin typeface="Soberana Texto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rPr>
            <a:t>oficial 19 de octubre</a:t>
          </a:r>
          <a:endParaRPr lang="es-MX" sz="1400" b="1" kern="1200" dirty="0">
            <a:latin typeface="Soberana Texto" panose="02000000000000000000" pitchFamily="50" charset="0"/>
          </a:endParaRPr>
        </a:p>
      </dsp:txBody>
      <dsp:txXfrm>
        <a:off x="-74798" y="3172206"/>
        <a:ext cx="1742185" cy="799402"/>
      </dsp:txXfrm>
    </dsp:sp>
    <dsp:sp modelId="{34131891-C153-4CBA-B611-D255F8ECD69A}">
      <dsp:nvSpPr>
        <dsp:cNvPr id="0" name=""/>
        <dsp:cNvSpPr/>
      </dsp:nvSpPr>
      <dsp:spPr>
        <a:xfrm>
          <a:off x="516940" y="444228"/>
          <a:ext cx="4170239" cy="4170239"/>
        </a:xfrm>
        <a:custGeom>
          <a:avLst/>
          <a:gdLst/>
          <a:ahLst/>
          <a:cxnLst/>
          <a:rect l="0" t="0" r="0" b="0"/>
          <a:pathLst>
            <a:path>
              <a:moveTo>
                <a:pt x="32452" y="2451561"/>
              </a:moveTo>
              <a:arcTo wR="2085119" hR="2085119" stAng="10192691" swAng="1214618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D261D-FE82-43BF-A509-BA454D423B53}">
      <dsp:nvSpPr>
        <dsp:cNvPr id="0" name=""/>
        <dsp:cNvSpPr/>
      </dsp:nvSpPr>
      <dsp:spPr>
        <a:xfrm>
          <a:off x="114836" y="1043840"/>
          <a:ext cx="1362914" cy="8858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Soberana Texto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rPr>
            <a:t>Banco de Sangre recibe el </a:t>
          </a:r>
          <a:r>
            <a:rPr lang="es-ES" sz="1400" b="1" kern="1200" dirty="0" smtClean="0">
              <a:latin typeface="Soberana Texto" panose="02000000000000000000" pitchFamily="50" charset="0"/>
              <a:ea typeface="Times New Roman" panose="02020603050405020304" pitchFamily="18" charset="0"/>
              <a:cs typeface="Times New Roman" panose="02020603050405020304" pitchFamily="18" charset="0"/>
            </a:rPr>
            <a:t>3 de noviembre</a:t>
          </a:r>
          <a:endParaRPr lang="es-ES" sz="1400" b="1" kern="1200" dirty="0">
            <a:latin typeface="Soberana Texto" panose="02000000000000000000" pitchFamily="50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082" y="1087086"/>
        <a:ext cx="1276422" cy="799402"/>
      </dsp:txXfrm>
    </dsp:sp>
    <dsp:sp modelId="{F3E78475-428E-4F81-B826-90D3A618C123}">
      <dsp:nvSpPr>
        <dsp:cNvPr id="0" name=""/>
        <dsp:cNvSpPr/>
      </dsp:nvSpPr>
      <dsp:spPr>
        <a:xfrm>
          <a:off x="516940" y="444228"/>
          <a:ext cx="4170239" cy="4170239"/>
        </a:xfrm>
        <a:custGeom>
          <a:avLst/>
          <a:gdLst/>
          <a:ahLst/>
          <a:cxnLst/>
          <a:rect l="0" t="0" r="0" b="0"/>
          <a:pathLst>
            <a:path>
              <a:moveTo>
                <a:pt x="739900" y="491975"/>
              </a:moveTo>
              <a:arcTo wR="2085119" hR="2085119" stAng="13789375" swAng="798339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#2">
  <dgm:title val=""/>
  <dgm:desc val=""/>
  <dgm:catLst>
    <dgm:cat type="hierarchy" pri="4000"/>
    <dgm:cat type="list" pri="24000"/>
    <dgm:cat type="relationship" pri="10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44" cy="496751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 latinLnBrk="0">
              <a:defRPr lang="es-US" altLang="en-US"/>
            </a:pPr>
            <a:endParaRPr lang="es-US" alt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63" y="1"/>
            <a:ext cx="2946443" cy="496751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es-US" altLang="en-US"/>
            </a:pPr>
            <a:fld id="{994F546F-FF22-4039-BBCD-35B688E8D351}" type="datetime1">
              <a:rPr lang="es-MX"/>
              <a:pPr lvl="0">
                <a:defRPr lang="es-US" altLang="en-US"/>
              </a:pPr>
              <a:t>25/04/2018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6444" cy="496751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 latinLnBrk="0">
              <a:defRPr lang="es-US" altLang="en-US"/>
            </a:pPr>
            <a:endParaRPr lang="es-US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63" y="9429779"/>
            <a:ext cx="2946443" cy="496751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es-US" altLang="en-US"/>
            </a:pPr>
            <a:fld id="{1A658F66-9F8B-460C-8E0D-8DB020EAAC38}" type="slidenum">
              <a:rPr lang="es-MX"/>
              <a:pPr lvl="0">
                <a:defRPr lang="es-US" altLang="en-US"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0403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44" cy="496751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es-US" altLang="en-US"/>
            </a:pPr>
            <a:endParaRPr lang="es-US" alt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63" y="1"/>
            <a:ext cx="2946443" cy="496751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es-US" altLang="en-US"/>
            </a:pPr>
            <a:fld id="{BC321BD6-9587-4E31-BF30-000D51BA3AA6}" type="datetime1">
              <a:rPr lang="es-US" altLang="en-US"/>
              <a:pPr lvl="0">
                <a:defRPr lang="es-US" altLang="en-US"/>
              </a:pPr>
              <a:t>4/25/2018</a:t>
            </a:fld>
            <a:endParaRPr lang="es-US" altLang="en-US"/>
          </a:p>
        </p:txBody>
      </p:sp>
      <p:sp>
        <p:nvSpPr>
          <p:cNvPr id="4" name="3 Marcador de imagen de diapositiva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es-US" altLang="en-US"/>
            </a:pPr>
            <a:endParaRPr lang="es-US" alt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551" y="4716588"/>
            <a:ext cx="5438140" cy="44673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es-US" altLang="en-US"/>
            </a:pPr>
            <a:r>
              <a:rPr lang="es-US" altLang="en-US"/>
              <a:t>Pulsar dos veces para modificar los estilos de texto principales</a:t>
            </a:r>
          </a:p>
          <a:p>
            <a:pPr lvl="1">
              <a:defRPr lang="es-US" altLang="en-US"/>
            </a:pPr>
            <a:r>
              <a:rPr lang="es-US" altLang="en-US"/>
              <a:t>Segundo nivel</a:t>
            </a:r>
          </a:p>
          <a:p>
            <a:pPr lvl="2">
              <a:defRPr lang="es-US" altLang="en-US"/>
            </a:pPr>
            <a:r>
              <a:rPr lang="es-US" altLang="en-US"/>
              <a:t>Tercer nivel</a:t>
            </a:r>
          </a:p>
          <a:p>
            <a:pPr lvl="3">
              <a:defRPr lang="es-US" altLang="en-US"/>
            </a:pPr>
            <a:r>
              <a:rPr lang="es-US" altLang="en-US"/>
              <a:t>Cuarto nivel</a:t>
            </a:r>
          </a:p>
          <a:p>
            <a:pPr lvl="4">
              <a:defRPr lang="es-US" altLang="en-US"/>
            </a:pPr>
            <a:r>
              <a:rPr lang="es-US" altLang="en-U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79"/>
            <a:ext cx="2946444" cy="496751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es-US" altLang="en-US"/>
            </a:pPr>
            <a:endParaRPr lang="es-U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63" y="9429779"/>
            <a:ext cx="2946443" cy="496751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es-US" altLang="en-US"/>
            </a:pPr>
            <a:fld id="{3EF7DB9A-DBA3-47EF-8985-50789ADFDF58}" type="slidenum">
              <a:rPr lang="es-US" altLang="en-US"/>
              <a:pPr lvl="0">
                <a:defRPr lang="es-US" altLang="en-US"/>
              </a:pPr>
              <a:t>‹Nº›</a:t>
            </a:fld>
            <a:endParaRPr lang="es-US" altLang="en-US"/>
          </a:p>
        </p:txBody>
      </p:sp>
    </p:spTree>
    <p:extLst>
      <p:ext uri="{BB962C8B-B14F-4D97-AF65-F5344CB8AC3E}">
        <p14:creationId xmlns:p14="http://schemas.microsoft.com/office/powerpoint/2010/main" val="808247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 smtClean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es-US" altLang="en-US"/>
            </a:pPr>
            <a:fld id="{3EF7DB9A-DBA3-47EF-8985-50789ADFDF58}" type="slidenum">
              <a:rPr lang="es-US" altLang="en-US" smtClean="0"/>
              <a:pPr lvl="0">
                <a:defRPr lang="es-US" altLang="en-US"/>
              </a:pPr>
              <a:t>12</a:t>
            </a:fld>
            <a:endParaRPr lang="es-US" altLang="en-US"/>
          </a:p>
        </p:txBody>
      </p:sp>
    </p:spTree>
    <p:extLst>
      <p:ext uri="{BB962C8B-B14F-4D97-AF65-F5344CB8AC3E}">
        <p14:creationId xmlns:p14="http://schemas.microsoft.com/office/powerpoint/2010/main" val="352700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CC6A2A50-23F2-4A64-9ABE-5EBC7C45FD51}" type="datetimeFigureOut">
              <a:rPr lang="es-MX" smtClean="0"/>
              <a:pPr/>
              <a:t>25/04/2018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0DEC3942-D4C7-4C37-8ABB-2D4D683AD1E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-1674"/>
            <a:ext cx="1743318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2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2A50-23F2-4A64-9ABE-5EBC7C45FD51}" type="datetimeFigureOut">
              <a:rPr lang="es-MX" smtClean="0"/>
              <a:pPr/>
              <a:t>25/04/2018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3942-D4C7-4C37-8ABB-2D4D683AD1E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862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2A50-23F2-4A64-9ABE-5EBC7C45FD51}" type="datetimeFigureOut">
              <a:rPr lang="es-MX" smtClean="0"/>
              <a:pPr/>
              <a:t>25/04/2018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3942-D4C7-4C37-8ABB-2D4D683AD1E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4230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2A50-23F2-4A64-9ABE-5EBC7C45FD51}" type="datetimeFigureOut">
              <a:rPr lang="es-MX" smtClean="0"/>
              <a:pPr/>
              <a:t>25/04/2018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3942-D4C7-4C37-8ABB-2D4D683AD1E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0127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2A50-23F2-4A64-9ABE-5EBC7C45FD51}" type="datetimeFigureOut">
              <a:rPr lang="es-MX" smtClean="0"/>
              <a:pPr/>
              <a:t>25/04/2018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3942-D4C7-4C37-8ABB-2D4D683AD1E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965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2A50-23F2-4A64-9ABE-5EBC7C45FD51}" type="datetimeFigureOut">
              <a:rPr lang="es-MX" smtClean="0"/>
              <a:pPr/>
              <a:t>25/04/2018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3942-D4C7-4C37-8ABB-2D4D683AD1E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7852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2A50-23F2-4A64-9ABE-5EBC7C45FD51}" type="datetimeFigureOut">
              <a:rPr lang="es-MX" smtClean="0"/>
              <a:pPr/>
              <a:t>25/04/2018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3942-D4C7-4C37-8ABB-2D4D683AD1E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1369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2A50-23F2-4A64-9ABE-5EBC7C45FD51}" type="datetimeFigureOut">
              <a:rPr lang="es-MX" smtClean="0"/>
              <a:pPr/>
              <a:t>25/04/2018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3942-D4C7-4C37-8ABB-2D4D683AD1E5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036" y="8620"/>
            <a:ext cx="2452092" cy="7350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0"/>
            <a:ext cx="1743318" cy="743054"/>
          </a:xfrm>
          <a:prstGeom prst="rect">
            <a:avLst/>
          </a:prstGeom>
        </p:spPr>
      </p:pic>
      <p:pic>
        <p:nvPicPr>
          <p:cNvPr id="9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933"/>
            <a:ext cx="172561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9"/>
          <p:cNvSpPr/>
          <p:nvPr userDrawn="1"/>
        </p:nvSpPr>
        <p:spPr>
          <a:xfrm>
            <a:off x="2951820" y="0"/>
            <a:ext cx="3132348" cy="743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941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2A50-23F2-4A64-9ABE-5EBC7C45FD51}" type="datetimeFigureOut">
              <a:rPr lang="es-MX" smtClean="0"/>
              <a:pPr/>
              <a:t>25/04/2018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3942-D4C7-4C37-8ABB-2D4D683AD1E5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036" y="8620"/>
            <a:ext cx="2452092" cy="7350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-1674"/>
            <a:ext cx="1743318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40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76FD-AA1E-4641-A695-F1CEA61B5030}" type="datetimeFigureOut">
              <a:rPr lang="es-MX" smtClean="0"/>
              <a:t>25/04/2018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ACBA-275B-4610-8178-46D18A94F111}" type="slidenum">
              <a:rPr lang="es-MX" smtClean="0"/>
              <a:t>‹Nº›</a:t>
            </a:fld>
            <a:endParaRPr lang="es-MX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0"/>
            <a:ext cx="1743318" cy="743054"/>
          </a:xfrm>
          <a:prstGeom prst="rect">
            <a:avLst/>
          </a:prstGeom>
        </p:spPr>
      </p:pic>
      <p:pic>
        <p:nvPicPr>
          <p:cNvPr id="13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933"/>
            <a:ext cx="172561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 userDrawn="1"/>
        </p:nvSpPr>
        <p:spPr>
          <a:xfrm>
            <a:off x="3419872" y="0"/>
            <a:ext cx="2412268" cy="743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91152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3175" y="6742113"/>
            <a:ext cx="9140825" cy="1158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7"/>
          <p:cNvSpPr/>
          <p:nvPr/>
        </p:nvSpPr>
        <p:spPr>
          <a:xfrm>
            <a:off x="0" y="6677025"/>
            <a:ext cx="9142413" cy="6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152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CC6A2A50-23F2-4A64-9ABE-5EBC7C45FD51}" type="datetimeFigureOut">
              <a:rPr lang="es-MX" smtClean="0"/>
              <a:pPr/>
              <a:t>25/04/2018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0DEC3942-D4C7-4C37-8ABB-2D4D683AD1E5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743318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72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3175" y="6742113"/>
            <a:ext cx="9140825" cy="115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7"/>
          <p:cNvSpPr/>
          <p:nvPr/>
        </p:nvSpPr>
        <p:spPr>
          <a:xfrm>
            <a:off x="0" y="6677025"/>
            <a:ext cx="9142413" cy="6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0"/>
            <a:ext cx="1743318" cy="743054"/>
          </a:xfrm>
          <a:prstGeom prst="rect">
            <a:avLst/>
          </a:prstGeom>
        </p:spPr>
      </p:pic>
      <p:pic>
        <p:nvPicPr>
          <p:cNvPr id="10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933"/>
            <a:ext cx="172561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/>
          <p:cNvSpPr/>
          <p:nvPr userDrawn="1"/>
        </p:nvSpPr>
        <p:spPr>
          <a:xfrm>
            <a:off x="2951820" y="0"/>
            <a:ext cx="3132348" cy="743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3554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3175" y="6742113"/>
            <a:ext cx="9140825" cy="115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7"/>
          <p:cNvSpPr/>
          <p:nvPr/>
        </p:nvSpPr>
        <p:spPr>
          <a:xfrm>
            <a:off x="0" y="6677025"/>
            <a:ext cx="9142413" cy="6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0"/>
            <a:ext cx="1743318" cy="743054"/>
          </a:xfrm>
          <a:prstGeom prst="rect">
            <a:avLst/>
          </a:prstGeom>
        </p:spPr>
      </p:pic>
      <p:pic>
        <p:nvPicPr>
          <p:cNvPr id="7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7" y="65933"/>
            <a:ext cx="172561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/>
          <p:cNvSpPr/>
          <p:nvPr userDrawn="1"/>
        </p:nvSpPr>
        <p:spPr>
          <a:xfrm>
            <a:off x="2951820" y="0"/>
            <a:ext cx="3132348" cy="743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0952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3175" y="6742113"/>
            <a:ext cx="9140825" cy="115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7"/>
          <p:cNvSpPr/>
          <p:nvPr/>
        </p:nvSpPr>
        <p:spPr>
          <a:xfrm>
            <a:off x="0" y="6677025"/>
            <a:ext cx="9142413" cy="6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036" y="8620"/>
            <a:ext cx="2452092" cy="7350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0"/>
            <a:ext cx="1743318" cy="743054"/>
          </a:xfrm>
          <a:prstGeom prst="rect">
            <a:avLst/>
          </a:prstGeom>
        </p:spPr>
      </p:pic>
      <p:pic>
        <p:nvPicPr>
          <p:cNvPr id="9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933"/>
            <a:ext cx="172561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9"/>
          <p:cNvSpPr/>
          <p:nvPr userDrawn="1"/>
        </p:nvSpPr>
        <p:spPr>
          <a:xfrm>
            <a:off x="2951820" y="0"/>
            <a:ext cx="3132348" cy="743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5437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3175" y="6742113"/>
            <a:ext cx="9140825" cy="115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7"/>
          <p:cNvSpPr/>
          <p:nvPr/>
        </p:nvSpPr>
        <p:spPr>
          <a:xfrm>
            <a:off x="0" y="6677025"/>
            <a:ext cx="9142413" cy="6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036" y="8620"/>
            <a:ext cx="2452092" cy="7350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0"/>
            <a:ext cx="1743318" cy="743054"/>
          </a:xfrm>
          <a:prstGeom prst="rect">
            <a:avLst/>
          </a:prstGeom>
        </p:spPr>
      </p:pic>
      <p:pic>
        <p:nvPicPr>
          <p:cNvPr id="9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933"/>
            <a:ext cx="172561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9"/>
          <p:cNvSpPr/>
          <p:nvPr userDrawn="1"/>
        </p:nvSpPr>
        <p:spPr>
          <a:xfrm>
            <a:off x="2951820" y="0"/>
            <a:ext cx="3132348" cy="743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978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2A50-23F2-4A64-9ABE-5EBC7C45FD51}" type="datetimeFigureOut">
              <a:rPr lang="es-MX" smtClean="0"/>
              <a:pPr/>
              <a:t>25/04/2018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0DEC3942-D4C7-4C37-8ABB-2D4D683AD1E5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-1674"/>
            <a:ext cx="1743318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2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2A50-23F2-4A64-9ABE-5EBC7C45FD51}" type="datetimeFigureOut">
              <a:rPr lang="es-MX" smtClean="0"/>
              <a:pPr/>
              <a:t>25/04/2018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3942-D4C7-4C37-8ABB-2D4D683AD1E5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-1674"/>
            <a:ext cx="1743318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0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2A50-23F2-4A64-9ABE-5EBC7C45FD51}" type="datetimeFigureOut">
              <a:rPr lang="es-MX" smtClean="0"/>
              <a:pPr/>
              <a:t>25/04/2018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3942-D4C7-4C37-8ABB-2D4D683AD1E5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-1674"/>
            <a:ext cx="1743318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3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2A50-23F2-4A64-9ABE-5EBC7C45FD51}" type="datetimeFigureOut">
              <a:rPr lang="es-MX" smtClean="0"/>
              <a:pPr/>
              <a:t>25/04/2018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3942-D4C7-4C37-8ABB-2D4D683AD1E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974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2A50-23F2-4A64-9ABE-5EBC7C45FD51}" type="datetimeFigureOut">
              <a:rPr lang="es-MX" smtClean="0"/>
              <a:pPr/>
              <a:t>25/04/2018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3942-D4C7-4C37-8ABB-2D4D683AD1E5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0"/>
            <a:ext cx="1743318" cy="743054"/>
          </a:xfrm>
          <a:prstGeom prst="rect">
            <a:avLst/>
          </a:prstGeom>
        </p:spPr>
      </p:pic>
      <p:pic>
        <p:nvPicPr>
          <p:cNvPr id="6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933"/>
            <a:ext cx="172561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/>
          <p:nvPr userDrawn="1"/>
        </p:nvSpPr>
        <p:spPr>
          <a:xfrm>
            <a:off x="2951820" y="0"/>
            <a:ext cx="3132348" cy="743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477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2A50-23F2-4A64-9ABE-5EBC7C45FD51}" type="datetimeFigureOut">
              <a:rPr lang="es-MX" smtClean="0"/>
              <a:pPr/>
              <a:t>25/04/2018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3942-D4C7-4C37-8ABB-2D4D683AD1E5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036" y="8620"/>
            <a:ext cx="2452092" cy="7350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0"/>
            <a:ext cx="1743318" cy="743054"/>
          </a:xfrm>
          <a:prstGeom prst="rect">
            <a:avLst/>
          </a:prstGeom>
        </p:spPr>
      </p:pic>
      <p:pic>
        <p:nvPicPr>
          <p:cNvPr id="10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933"/>
            <a:ext cx="172561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/>
          <p:cNvSpPr/>
          <p:nvPr userDrawn="1"/>
        </p:nvSpPr>
        <p:spPr>
          <a:xfrm>
            <a:off x="2951820" y="0"/>
            <a:ext cx="3132348" cy="743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365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2A50-23F2-4A64-9ABE-5EBC7C45FD51}" type="datetimeFigureOut">
              <a:rPr lang="es-MX" smtClean="0"/>
              <a:pPr/>
              <a:t>25/04/2018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3942-D4C7-4C37-8ABB-2D4D683AD1E5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036" y="8620"/>
            <a:ext cx="2452092" cy="7350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0"/>
            <a:ext cx="1743318" cy="743054"/>
          </a:xfrm>
          <a:prstGeom prst="rect">
            <a:avLst/>
          </a:prstGeom>
        </p:spPr>
      </p:pic>
      <p:pic>
        <p:nvPicPr>
          <p:cNvPr id="10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933"/>
            <a:ext cx="172561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/>
          <p:cNvSpPr/>
          <p:nvPr userDrawn="1"/>
        </p:nvSpPr>
        <p:spPr>
          <a:xfrm>
            <a:off x="2951820" y="-42334"/>
            <a:ext cx="3132348" cy="743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919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6A2A50-23F2-4A64-9ABE-5EBC7C45FD51}" type="datetimeFigureOut">
              <a:rPr lang="es-MX" smtClean="0"/>
              <a:pPr/>
              <a:t>25/04/2018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EC3942-D4C7-4C37-8ABB-2D4D683AD1E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319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669" r:id="rId22"/>
    <p:sldLayoutId id="2147483670" r:id="rId23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564142" y="2491772"/>
            <a:ext cx="8137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3200" b="1" dirty="0">
                <a:solidFill>
                  <a:srgbClr val="C00000"/>
                </a:solidFill>
                <a:latin typeface="Soberana Titular" panose="02000000000000000000" pitchFamily="50" charset="0"/>
              </a:rPr>
              <a:t>SEROPREVALENCIA </a:t>
            </a:r>
            <a:r>
              <a:rPr lang="es-MX" altLang="es-MX" sz="3200" b="1" dirty="0" smtClean="0">
                <a:solidFill>
                  <a:srgbClr val="C00000"/>
                </a:solidFill>
                <a:latin typeface="Soberana Titular" panose="02000000000000000000" pitchFamily="50" charset="0"/>
              </a:rPr>
              <a:t>DE T.</a:t>
            </a:r>
            <a:r>
              <a:rPr lang="es-MX" altLang="es-MX" sz="3200" b="1" i="1" dirty="0" smtClean="0">
                <a:solidFill>
                  <a:srgbClr val="C00000"/>
                </a:solidFill>
                <a:latin typeface="Soberana Titular" panose="02000000000000000000" pitchFamily="50" charset="0"/>
              </a:rPr>
              <a:t>CRUZI  </a:t>
            </a:r>
            <a:r>
              <a:rPr lang="es-MX" altLang="es-MX" sz="3200" b="1" dirty="0" smtClean="0">
                <a:solidFill>
                  <a:srgbClr val="C00000"/>
                </a:solidFill>
                <a:latin typeface="Soberana Titular" panose="02000000000000000000" pitchFamily="50" charset="0"/>
              </a:rPr>
              <a:t>EN BANCOS DE SANGRE</a:t>
            </a:r>
            <a:endParaRPr lang="es-MX" altLang="es-MX" sz="3200" b="1" dirty="0">
              <a:solidFill>
                <a:srgbClr val="C00000"/>
              </a:solidFill>
              <a:latin typeface="Soberana Titular" panose="02000000000000000000" pitchFamily="50" charset="0"/>
            </a:endParaRPr>
          </a:p>
        </p:txBody>
      </p:sp>
      <p:pic>
        <p:nvPicPr>
          <p:cNvPr id="6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350640"/>
            <a:ext cx="244426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340" y="188640"/>
            <a:ext cx="1096305" cy="10440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564142" y="5013176"/>
            <a:ext cx="7847012" cy="1344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/>
              <a:buNone/>
            </a:pPr>
            <a:r>
              <a:rPr lang="en-CA" sz="2600" b="1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Acad. Dra. ed. </a:t>
            </a:r>
            <a:r>
              <a:rPr lang="en-CA" sz="2600" b="1" dirty="0" err="1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Julieta</a:t>
            </a:r>
            <a:r>
              <a:rPr lang="en-CA" sz="2600" b="1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CA" sz="2600" b="1" dirty="0" err="1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Rojo</a:t>
            </a:r>
            <a:r>
              <a:rPr lang="en-CA" sz="2600" b="1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 Medina</a:t>
            </a:r>
          </a:p>
          <a:p>
            <a:pPr marL="0" indent="0" algn="ctr">
              <a:lnSpc>
                <a:spcPct val="80000"/>
              </a:lnSpc>
              <a:buFont typeface="Arial"/>
              <a:buNone/>
            </a:pPr>
            <a:r>
              <a:rPr lang="en-CA" sz="2600" b="1" dirty="0" err="1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Directora</a:t>
            </a:r>
            <a:r>
              <a:rPr lang="en-CA" sz="2600" b="1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 General</a:t>
            </a:r>
          </a:p>
          <a:p>
            <a:pPr marL="0" indent="0" algn="ctr">
              <a:lnSpc>
                <a:spcPct val="80000"/>
              </a:lnSpc>
              <a:buFont typeface="Arial"/>
              <a:buNone/>
            </a:pPr>
            <a:r>
              <a:rPr lang="en-CA" sz="2600" b="1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Centro Nacional de la </a:t>
            </a:r>
            <a:r>
              <a:rPr lang="en-CA" sz="2600" b="1" dirty="0" err="1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Transfusión</a:t>
            </a:r>
            <a:r>
              <a:rPr lang="en-CA" sz="2600" b="1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CA" sz="2600" b="1" dirty="0" err="1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Sanguínea</a:t>
            </a:r>
            <a:endParaRPr lang="en-CA" sz="2600" b="1" dirty="0" smtClean="0">
              <a:solidFill>
                <a:schemeClr val="accent2">
                  <a:lumMod val="50000"/>
                </a:schemeClr>
              </a:solidFill>
              <a:ea typeface="ＭＳ Ｐゴシック" pitchFamily="34" charset="-128"/>
            </a:endParaRPr>
          </a:p>
          <a:p>
            <a:pPr marL="0" indent="0" algn="ctr">
              <a:lnSpc>
                <a:spcPct val="80000"/>
              </a:lnSpc>
              <a:buFont typeface="Arial"/>
              <a:buNone/>
            </a:pPr>
            <a:endParaRPr lang="en-CA" sz="1800" b="1" dirty="0">
              <a:solidFill>
                <a:schemeClr val="accent2">
                  <a:lumMod val="50000"/>
                </a:schemeClr>
              </a:solidFill>
              <a:ea typeface="ＭＳ Ｐゴシック" pitchFamily="34" charset="-128"/>
            </a:endParaRPr>
          </a:p>
          <a:p>
            <a:pPr marL="0" indent="0" algn="ctr">
              <a:lnSpc>
                <a:spcPct val="80000"/>
              </a:lnSpc>
              <a:buFont typeface="Arial"/>
              <a:buNone/>
            </a:pPr>
            <a:r>
              <a:rPr lang="en-CA" sz="1900" b="1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25 de </a:t>
            </a:r>
            <a:r>
              <a:rPr lang="en-CA" sz="1900" b="1" dirty="0" err="1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abril</a:t>
            </a:r>
            <a:r>
              <a:rPr lang="en-CA" sz="1900" b="1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 de 2018</a:t>
            </a: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en-CA" sz="1800" b="1" dirty="0" smtClean="0">
              <a:solidFill>
                <a:schemeClr val="accent2">
                  <a:lumMod val="50000"/>
                </a:schemeClr>
              </a:solidFill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en-CA" sz="1400" b="1" dirty="0" smtClean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896" y="350640"/>
            <a:ext cx="2324424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72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CuadroTexto 3"/>
          <p:cNvSpPr txBox="1">
            <a:spLocks noChangeArrowheads="1"/>
          </p:cNvSpPr>
          <p:nvPr/>
        </p:nvSpPr>
        <p:spPr bwMode="auto">
          <a:xfrm>
            <a:off x="743730" y="1798710"/>
            <a:ext cx="30437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s-MX" sz="1600" dirty="0">
                <a:latin typeface="Soberana Texto" panose="02000000000000000000" pitchFamily="50" charset="0"/>
              </a:rPr>
              <a:t>Total </a:t>
            </a:r>
            <a:r>
              <a:rPr lang="es-MX" altLang="es-MX" sz="1600" dirty="0" smtClean="0">
                <a:latin typeface="Soberana Texto" panose="02000000000000000000" pitchFamily="50" charset="0"/>
              </a:rPr>
              <a:t>14 </a:t>
            </a:r>
            <a:r>
              <a:rPr lang="es-MX" altLang="es-MX" sz="1600" dirty="0">
                <a:latin typeface="Soberana Texto" panose="02000000000000000000" pitchFamily="50" charset="0"/>
              </a:rPr>
              <a:t>Bancos de sangre </a:t>
            </a:r>
            <a:endParaRPr lang="es-MX" altLang="es-MX" sz="1600" dirty="0" smtClean="0">
              <a:latin typeface="Soberana Texto" panose="02000000000000000000" pitchFamily="50" charset="0"/>
            </a:endParaRPr>
          </a:p>
          <a:p>
            <a:endParaRPr lang="es-MX" altLang="es-MX" sz="1600" dirty="0">
              <a:latin typeface="Soberana Texto" panose="02000000000000000000" pitchFamily="50" charset="0"/>
            </a:endParaRPr>
          </a:p>
          <a:p>
            <a:r>
              <a:rPr lang="es-MX" altLang="es-MX" sz="1600" dirty="0">
                <a:latin typeface="Soberana Texto" panose="02000000000000000000" pitchFamily="50" charset="0"/>
              </a:rPr>
              <a:t>Se envió panel a </a:t>
            </a:r>
            <a:r>
              <a:rPr lang="es-MX" altLang="es-MX" sz="1600" dirty="0" smtClean="0">
                <a:latin typeface="Soberana Texto" panose="02000000000000000000" pitchFamily="50" charset="0"/>
              </a:rPr>
              <a:t>486 </a:t>
            </a:r>
            <a:r>
              <a:rPr lang="es-MX" altLang="es-MX" sz="1600" dirty="0">
                <a:latin typeface="Soberana Texto" panose="02000000000000000000" pitchFamily="50" charset="0"/>
              </a:rPr>
              <a:t>bancos y </a:t>
            </a:r>
          </a:p>
          <a:p>
            <a:r>
              <a:rPr lang="es-MX" altLang="es-MX" sz="1600" dirty="0" smtClean="0">
                <a:latin typeface="Soberana Texto" panose="02000000000000000000" pitchFamily="50" charset="0"/>
              </a:rPr>
              <a:t>429 </a:t>
            </a:r>
            <a:r>
              <a:rPr lang="es-MX" altLang="es-MX" sz="1600" dirty="0">
                <a:latin typeface="Soberana Texto" panose="02000000000000000000" pitchFamily="50" charset="0"/>
              </a:rPr>
              <a:t>bancos enviaron resultados </a:t>
            </a:r>
          </a:p>
          <a:p>
            <a:r>
              <a:rPr lang="es-MX" altLang="es-MX" sz="1600" dirty="0">
                <a:latin typeface="Soberana Texto" panose="02000000000000000000" pitchFamily="50" charset="0"/>
              </a:rPr>
              <a:t>( </a:t>
            </a:r>
            <a:r>
              <a:rPr lang="es-MX" altLang="es-MX" sz="1600" dirty="0" smtClean="0">
                <a:latin typeface="Soberana Texto" panose="02000000000000000000" pitchFamily="50" charset="0"/>
              </a:rPr>
              <a:t>88.2% </a:t>
            </a:r>
            <a:r>
              <a:rPr lang="es-MX" altLang="es-MX" sz="1600" dirty="0">
                <a:latin typeface="Soberana Texto" panose="02000000000000000000" pitchFamily="50" charset="0"/>
              </a:rPr>
              <a:t>de participación)</a:t>
            </a:r>
          </a:p>
        </p:txBody>
      </p:sp>
      <p:sp>
        <p:nvSpPr>
          <p:cNvPr id="53252" name="CuadroTexto 3"/>
          <p:cNvSpPr txBox="1">
            <a:spLocks noChangeArrowheads="1"/>
          </p:cNvSpPr>
          <p:nvPr/>
        </p:nvSpPr>
        <p:spPr bwMode="auto">
          <a:xfrm>
            <a:off x="244583" y="3239186"/>
            <a:ext cx="29912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s-MX" sz="1600" b="1" dirty="0">
                <a:solidFill>
                  <a:srgbClr val="C00000"/>
                </a:solidFill>
                <a:latin typeface="Soberana Texto" panose="02000000000000000000" pitchFamily="50" charset="0"/>
              </a:rPr>
              <a:t>Reactivos con falsos negativos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319107"/>
              </p:ext>
            </p:extLst>
          </p:nvPr>
        </p:nvGraphicFramePr>
        <p:xfrm>
          <a:off x="493697" y="3668811"/>
          <a:ext cx="2614612" cy="28661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60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4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851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Reactivo</a:t>
                      </a:r>
                      <a:endParaRPr lang="es-MX" sz="1400" dirty="0">
                        <a:latin typeface="Soberana Texto" panose="02000000000000000000" pitchFamily="50" charset="0"/>
                      </a:endParaRPr>
                    </a:p>
                  </a:txBody>
                  <a:tcPr marL="91423" marR="91423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Cantidad</a:t>
                      </a:r>
                      <a:endParaRPr lang="es-MX" sz="1400" dirty="0">
                        <a:latin typeface="Soberana Texto" panose="02000000000000000000" pitchFamily="50" charset="0"/>
                      </a:endParaRPr>
                    </a:p>
                  </a:txBody>
                  <a:tcPr marL="91423" marR="914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629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</a:pPr>
                      <a:r>
                        <a:rPr lang="es-MX" sz="1400" b="1" dirty="0" err="1" smtClean="0"/>
                        <a:t>Architec</a:t>
                      </a:r>
                      <a:r>
                        <a:rPr lang="es-MX" sz="1400" b="1" dirty="0" smtClean="0"/>
                        <a:t> Abbott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Soberana Texto" panose="02000000000000000000" pitchFamily="50" charset="0"/>
                      </a:endParaRPr>
                    </a:p>
                  </a:txBody>
                  <a:tcPr marL="91423" marR="914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s-MX" sz="1400" b="1" dirty="0" smtClean="0"/>
                        <a:t>2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Soberana Texto" panose="02000000000000000000" pitchFamily="50" charset="0"/>
                      </a:endParaRPr>
                    </a:p>
                  </a:txBody>
                  <a:tcPr marL="91423" marR="914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851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</a:pPr>
                      <a:r>
                        <a:rPr lang="es-MX" sz="1400" b="1" dirty="0" err="1" smtClean="0"/>
                        <a:t>Biokit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Soberana Texto" panose="02000000000000000000" pitchFamily="50" charset="0"/>
                      </a:endParaRPr>
                    </a:p>
                  </a:txBody>
                  <a:tcPr marL="91423" marR="914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/>
                        <a:t>1</a:t>
                      </a:r>
                      <a:endParaRPr lang="es-MX" sz="1400" b="1" dirty="0" smtClean="0">
                        <a:solidFill>
                          <a:schemeClr val="bg1"/>
                        </a:solidFill>
                        <a:latin typeface="Soberana Texto" panose="02000000000000000000" pitchFamily="50" charset="0"/>
                      </a:endParaRPr>
                    </a:p>
                  </a:txBody>
                  <a:tcPr marL="91423" marR="914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851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</a:pPr>
                      <a:r>
                        <a:rPr lang="es-MX" sz="1400" b="1" dirty="0" err="1" smtClean="0"/>
                        <a:t>Bioline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Soberana Texto" panose="02000000000000000000" pitchFamily="50" charset="0"/>
                      </a:endParaRPr>
                    </a:p>
                  </a:txBody>
                  <a:tcPr marL="91423" marR="914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s-MX" sz="1400" b="1" dirty="0" smtClean="0"/>
                        <a:t>3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Soberana Texto" panose="02000000000000000000" pitchFamily="50" charset="0"/>
                      </a:endParaRPr>
                    </a:p>
                  </a:txBody>
                  <a:tcPr marL="91423" marR="914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851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</a:pPr>
                      <a:r>
                        <a:rPr lang="es-MX" sz="1400" b="1" dirty="0" err="1" smtClean="0"/>
                        <a:t>Chagastest</a:t>
                      </a:r>
                      <a:r>
                        <a:rPr lang="es-MX" sz="1400" b="1" baseline="0" dirty="0" smtClean="0"/>
                        <a:t> HAI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Soberana Texto" panose="02000000000000000000" pitchFamily="50" charset="0"/>
                      </a:endParaRPr>
                    </a:p>
                  </a:txBody>
                  <a:tcPr marL="91423" marR="914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s-MX" sz="1400" b="1" dirty="0" smtClean="0"/>
                        <a:t>1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Soberana Texto" panose="02000000000000000000" pitchFamily="50" charset="0"/>
                      </a:endParaRPr>
                    </a:p>
                  </a:txBody>
                  <a:tcPr marL="91423" marR="914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851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</a:pPr>
                      <a:r>
                        <a:rPr lang="es-MX" sz="1400" b="1" dirty="0" err="1" smtClean="0"/>
                        <a:t>Diasorin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Soberana Texto" panose="02000000000000000000" pitchFamily="50" charset="0"/>
                      </a:endParaRPr>
                    </a:p>
                  </a:txBody>
                  <a:tcPr marL="91423" marR="914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s-MX" sz="1400" b="1" dirty="0" smtClean="0"/>
                        <a:t>2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Soberana Texto" panose="02000000000000000000" pitchFamily="50" charset="0"/>
                      </a:endParaRPr>
                    </a:p>
                  </a:txBody>
                  <a:tcPr marL="91423" marR="914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851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</a:pPr>
                      <a:r>
                        <a:rPr lang="es-MX" sz="1400" b="1" dirty="0" err="1" smtClean="0"/>
                        <a:t>Estandar</a:t>
                      </a:r>
                      <a:r>
                        <a:rPr lang="es-MX" sz="1400" b="1" dirty="0" smtClean="0"/>
                        <a:t> </a:t>
                      </a:r>
                      <a:r>
                        <a:rPr lang="es-MX" sz="1400" b="1" dirty="0" err="1" smtClean="0"/>
                        <a:t>Diagnostig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Soberana Texto" panose="02000000000000000000" pitchFamily="50" charset="0"/>
                      </a:endParaRPr>
                    </a:p>
                  </a:txBody>
                  <a:tcPr marL="91423" marR="914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s-MX" sz="1400" b="1" dirty="0" smtClean="0"/>
                        <a:t>1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Soberana Texto" panose="02000000000000000000" pitchFamily="50" charset="0"/>
                      </a:endParaRPr>
                    </a:p>
                  </a:txBody>
                  <a:tcPr marL="91423" marR="914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851"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</a:pPr>
                      <a:r>
                        <a:rPr lang="es-MX" sz="1400" b="1" dirty="0" smtClean="0"/>
                        <a:t>Rapid</a:t>
                      </a:r>
                      <a:r>
                        <a:rPr lang="es-MX" sz="1400" b="1" baseline="0" dirty="0" smtClean="0"/>
                        <a:t> </a:t>
                      </a:r>
                      <a:r>
                        <a:rPr lang="es-MX" sz="1400" b="1" baseline="0" dirty="0" err="1" smtClean="0"/>
                        <a:t>Bioline</a:t>
                      </a:r>
                      <a:r>
                        <a:rPr lang="es-MX" sz="1400" b="1" baseline="0" dirty="0" smtClean="0"/>
                        <a:t> Inc.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Soberana Texto" panose="02000000000000000000" pitchFamily="50" charset="0"/>
                      </a:endParaRPr>
                    </a:p>
                  </a:txBody>
                  <a:tcPr marL="91423" marR="914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s-MX" sz="1400" b="1" dirty="0" smtClean="0"/>
                        <a:t>1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Soberana Texto" panose="02000000000000000000" pitchFamily="50" charset="0"/>
                      </a:endParaRPr>
                    </a:p>
                  </a:txBody>
                  <a:tcPr marL="91423" marR="914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8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 smtClean="0"/>
                        <a:t>SD</a:t>
                      </a:r>
                      <a:r>
                        <a:rPr lang="es-MX" sz="1400" b="1" kern="1200" baseline="0" dirty="0" smtClean="0"/>
                        <a:t> </a:t>
                      </a:r>
                      <a:r>
                        <a:rPr lang="es-MX" sz="1400" b="1" kern="1200" baseline="0" dirty="0" err="1" smtClean="0"/>
                        <a:t>Bioline</a:t>
                      </a:r>
                      <a:endParaRPr lang="es-MX" sz="1400" b="1" kern="1200" dirty="0" smtClean="0">
                        <a:solidFill>
                          <a:schemeClr val="bg1"/>
                        </a:solidFill>
                        <a:latin typeface="Soberana Texto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91423" marR="9142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20"/>
                        </a:lnSpc>
                      </a:pPr>
                      <a:r>
                        <a:rPr lang="es-MX" sz="1400" b="1" kern="1200" dirty="0" smtClean="0"/>
                        <a:t>3</a:t>
                      </a:r>
                      <a:endParaRPr lang="es-MX" sz="1400" b="1" kern="1200" dirty="0">
                        <a:solidFill>
                          <a:schemeClr val="bg1"/>
                        </a:solidFill>
                        <a:latin typeface="Soberana Texto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91423" marR="9142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851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C00000"/>
                          </a:solidFill>
                        </a:rPr>
                        <a:t>Total </a:t>
                      </a:r>
                      <a:endParaRPr lang="es-MX" sz="1400" b="1" dirty="0">
                        <a:solidFill>
                          <a:srgbClr val="C00000"/>
                        </a:solidFill>
                        <a:latin typeface="Soberana Texto" panose="02000000000000000000" pitchFamily="50" charset="0"/>
                      </a:endParaRPr>
                    </a:p>
                  </a:txBody>
                  <a:tcPr marL="91423" marR="914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rgbClr val="C00000"/>
                          </a:solidFill>
                        </a:rPr>
                        <a:t>14</a:t>
                      </a:r>
                      <a:endParaRPr lang="es-MX" sz="1400" b="1" dirty="0">
                        <a:solidFill>
                          <a:srgbClr val="C00000"/>
                        </a:solidFill>
                        <a:latin typeface="Soberana Texto" panose="02000000000000000000" pitchFamily="50" charset="0"/>
                      </a:endParaRPr>
                    </a:p>
                  </a:txBody>
                  <a:tcPr marL="91423" marR="9142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4443056" y="1079244"/>
            <a:ext cx="4572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sz="1400" dirty="0">
                <a:solidFill>
                  <a:srgbClr val="FF0000"/>
                </a:solidFill>
                <a:latin typeface="Soberana Texto" panose="02000000000000000000" pitchFamily="50" charset="0"/>
              </a:rPr>
              <a:t>FALSOS NEGATIVOS </a:t>
            </a:r>
            <a:r>
              <a:rPr lang="es-MX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oberana Texto" panose="02000000000000000000" pitchFamily="50" charset="0"/>
              </a:rPr>
              <a:t>A TAMIZAJE DE </a:t>
            </a:r>
            <a:r>
              <a:rPr lang="es-MX" sz="1400" dirty="0">
                <a:solidFill>
                  <a:srgbClr val="FF0000"/>
                </a:solidFill>
                <a:latin typeface="Soberana Texto" panose="02000000000000000000" pitchFamily="50" charset="0"/>
              </a:rPr>
              <a:t>CHAGAS</a:t>
            </a:r>
            <a:r>
              <a:rPr lang="es-MX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oberana Texto" panose="02000000000000000000" pitchFamily="50" charset="0"/>
              </a:rPr>
              <a:t> POR INSTITUCIÓN panel </a:t>
            </a:r>
            <a:r>
              <a:rPr lang="es-MX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berana Texto" panose="02000000000000000000" pitchFamily="50" charset="0"/>
              </a:rPr>
              <a:t>052/2017-2</a:t>
            </a:r>
            <a:endParaRPr lang="es-MX" sz="1400" dirty="0">
              <a:solidFill>
                <a:prstClr val="black">
                  <a:lumMod val="65000"/>
                  <a:lumOff val="35000"/>
                </a:prstClr>
              </a:solidFill>
              <a:latin typeface="Soberana Texto" panose="02000000000000000000" pitchFamily="50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420514"/>
              </p:ext>
            </p:extLst>
          </p:nvPr>
        </p:nvGraphicFramePr>
        <p:xfrm>
          <a:off x="4304111" y="2024844"/>
          <a:ext cx="4780995" cy="3704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29210"/>
              </p:ext>
            </p:extLst>
          </p:nvPr>
        </p:nvGraphicFramePr>
        <p:xfrm>
          <a:off x="211206" y="590357"/>
          <a:ext cx="4108766" cy="120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05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542911"/>
              </p:ext>
            </p:extLst>
          </p:nvPr>
        </p:nvGraphicFramePr>
        <p:xfrm>
          <a:off x="1079475" y="1592796"/>
          <a:ext cx="705678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/>
          <p:cNvSpPr/>
          <p:nvPr/>
        </p:nvSpPr>
        <p:spPr>
          <a:xfrm>
            <a:off x="1619398" y="512676"/>
            <a:ext cx="597693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sz="2800" b="1" dirty="0">
                <a:solidFill>
                  <a:srgbClr val="C00000"/>
                </a:solidFill>
                <a:latin typeface="+mn-lt"/>
                <a:cs typeface="+mn-cs"/>
              </a:rPr>
              <a:t>Tiempo de entrega de </a:t>
            </a:r>
            <a:r>
              <a:rPr lang="es-MX" sz="2800" b="1" dirty="0" smtClean="0">
                <a:solidFill>
                  <a:srgbClr val="C00000"/>
                </a:solidFill>
                <a:latin typeface="+mn-lt"/>
                <a:cs typeface="+mn-cs"/>
              </a:rPr>
              <a:t>resultados de prueba confirmatoria</a:t>
            </a:r>
            <a:endParaRPr lang="es-MX" sz="28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648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77246" y="400908"/>
            <a:ext cx="88004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C00000"/>
                </a:solidFill>
                <a:latin typeface="Soberana Texto" panose="02000000000000000000" pitchFamily="50" charset="0"/>
              </a:rPr>
              <a:t>Enfermedad de </a:t>
            </a:r>
            <a:r>
              <a:rPr lang="es-ES_tradnl" sz="2800" b="1" dirty="0" smtClean="0">
                <a:solidFill>
                  <a:srgbClr val="C00000"/>
                </a:solidFill>
                <a:latin typeface="Soberana Texto" panose="02000000000000000000" pitchFamily="50" charset="0"/>
              </a:rPr>
              <a:t>Chagas </a:t>
            </a:r>
            <a:r>
              <a:rPr lang="es-ES" sz="2800" b="1" dirty="0" smtClean="0">
                <a:solidFill>
                  <a:srgbClr val="C00000"/>
                </a:solidFill>
                <a:latin typeface="Soberana Texto" panose="02000000000000000000" pitchFamily="50" charset="0"/>
              </a:rPr>
              <a:t>Áreas </a:t>
            </a:r>
            <a:r>
              <a:rPr lang="es-ES" sz="2800" b="1" dirty="0">
                <a:solidFill>
                  <a:srgbClr val="C00000"/>
                </a:solidFill>
                <a:latin typeface="Soberana Texto" panose="02000000000000000000" pitchFamily="50" charset="0"/>
              </a:rPr>
              <a:t>de oportunidad: </a:t>
            </a:r>
            <a:endParaRPr lang="es-ES_tradnl" sz="2800" b="1" dirty="0">
              <a:solidFill>
                <a:srgbClr val="C00000"/>
              </a:solidFill>
              <a:latin typeface="Soberana Texto" panose="02000000000000000000" pitchFamily="50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2000" b="1" dirty="0">
              <a:solidFill>
                <a:schemeClr val="tx1">
                  <a:lumMod val="65000"/>
                  <a:lumOff val="35000"/>
                </a:schemeClr>
              </a:solidFill>
              <a:latin typeface="Soberana Texto" panose="02000000000000000000" pitchFamily="50" charset="0"/>
            </a:endParaRPr>
          </a:p>
        </p:txBody>
      </p:sp>
      <p:sp>
        <p:nvSpPr>
          <p:cNvPr id="59398" name="CuadroTexto 6"/>
          <p:cNvSpPr txBox="1">
            <a:spLocks noChangeArrowheads="1"/>
          </p:cNvSpPr>
          <p:nvPr/>
        </p:nvSpPr>
        <p:spPr bwMode="auto">
          <a:xfrm>
            <a:off x="5257800" y="3170238"/>
            <a:ext cx="1752600" cy="9223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/>
              <a:t>40 días en emitir un resultado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194003" y="1017222"/>
            <a:ext cx="8447925" cy="5228367"/>
            <a:chOff x="-3606950" y="1146647"/>
            <a:chExt cx="12690738" cy="5228367"/>
          </a:xfrm>
        </p:grpSpPr>
        <p:graphicFrame>
          <p:nvGraphicFramePr>
            <p:cNvPr id="2" name="Diagrama 1"/>
            <p:cNvGraphicFramePr/>
            <p:nvPr>
              <p:extLst>
                <p:ext uri="{D42A27DB-BD31-4B8C-83A1-F6EECF244321}">
                  <p14:modId xmlns:p14="http://schemas.microsoft.com/office/powerpoint/2010/main" val="3461711863"/>
                </p:ext>
              </p:extLst>
            </p:nvPr>
          </p:nvGraphicFramePr>
          <p:xfrm>
            <a:off x="1404112" y="1316318"/>
            <a:ext cx="7679676" cy="50586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4" name="Rectángulo 3"/>
            <p:cNvSpPr/>
            <p:nvPr/>
          </p:nvSpPr>
          <p:spPr>
            <a:xfrm>
              <a:off x="-3606950" y="1146647"/>
              <a:ext cx="4727992" cy="46782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  <a:defRPr/>
              </a:pPr>
              <a:endParaRPr lang="es-ES" dirty="0">
                <a:latin typeface="Calibri Light" panose="020F0302020204030204" pitchFamily="34" charset="0"/>
                <a:ea typeface="Times New Roman" panose="02020603050405020304" pitchFamily="18" charset="0"/>
              </a:endParaRPr>
            </a:p>
            <a:p>
              <a:pPr marL="342900" indent="-342900" algn="just">
                <a:spcAft>
                  <a:spcPts val="0"/>
                </a:spcAft>
                <a:buFont typeface="Wingdings" panose="05000000000000000000" pitchFamily="2" charset="2"/>
                <a:buChar char=""/>
                <a:defRPr/>
              </a:pPr>
              <a:endParaRPr lang="es-ES" b="1" dirty="0" smtClean="0">
                <a:latin typeface="Calibri Light" panose="020F0302020204030204" pitchFamily="34" charset="0"/>
                <a:ea typeface="Times New Roman" panose="02020603050405020304" pitchFamily="18" charset="0"/>
              </a:endParaRPr>
            </a:p>
            <a:p>
              <a:pPr marL="342900" indent="-342900" algn="just">
                <a:spcAft>
                  <a:spcPts val="0"/>
                </a:spcAft>
                <a:buFont typeface="Wingdings" panose="05000000000000000000" pitchFamily="2" charset="2"/>
                <a:buChar char=""/>
                <a:defRPr/>
              </a:pPr>
              <a:endParaRPr lang="es-ES" b="1" dirty="0">
                <a:latin typeface="Calibri Light" panose="020F0302020204030204" pitchFamily="34" charset="0"/>
                <a:ea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  <a:defRPr/>
              </a:pPr>
              <a:r>
                <a:rPr lang="es-ES" sz="2800" b="1" dirty="0" smtClean="0">
                  <a:solidFill>
                    <a:srgbClr val="FF0000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rPr>
                <a:t>        PROPUESTA</a:t>
              </a:r>
              <a:endParaRPr lang="es-ES" sz="2800" b="1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  <a:defRPr/>
              </a:pPr>
              <a:endParaRPr lang="es-ES" b="1" dirty="0">
                <a:latin typeface="Calibri Light" panose="020F0302020204030204" pitchFamily="34" charset="0"/>
                <a:ea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  <a:defRPr/>
              </a:pPr>
              <a:r>
                <a:rPr lang="es-ES" b="1" dirty="0">
                  <a:solidFill>
                    <a:schemeClr val="accent2">
                      <a:lumMod val="50000"/>
                    </a:schemeClr>
                  </a:solidFill>
                  <a:latin typeface="Soberana Texto" panose="02000000000000000000" pitchFamily="50" charset="0"/>
                  <a:ea typeface="Times New Roman" panose="02020603050405020304" pitchFamily="18" charset="0"/>
                </a:rPr>
                <a:t>Que </a:t>
              </a:r>
              <a:r>
                <a:rPr lang="es-ES" b="1" dirty="0" smtClean="0">
                  <a:solidFill>
                    <a:schemeClr val="accent2">
                      <a:lumMod val="50000"/>
                    </a:schemeClr>
                  </a:solidFill>
                  <a:latin typeface="Soberana Texto" panose="02000000000000000000" pitchFamily="50" charset="0"/>
                  <a:ea typeface="Times New Roman" panose="02020603050405020304" pitchFamily="18" charset="0"/>
                </a:rPr>
                <a:t>los Centros Estatales de la Transfusión Sanguínea y el CNTS confirmen los </a:t>
              </a:r>
              <a:r>
                <a:rPr lang="es-ES" b="1" dirty="0">
                  <a:solidFill>
                    <a:schemeClr val="accent2">
                      <a:lumMod val="50000"/>
                    </a:schemeClr>
                  </a:solidFill>
                  <a:latin typeface="Soberana Texto" panose="02000000000000000000" pitchFamily="50" charset="0"/>
                  <a:ea typeface="Times New Roman" panose="02020603050405020304" pitchFamily="18" charset="0"/>
                </a:rPr>
                <a:t>casos doblemente </a:t>
              </a:r>
              <a:r>
                <a:rPr lang="es-ES" b="1" dirty="0" smtClean="0">
                  <a:solidFill>
                    <a:schemeClr val="accent2">
                      <a:lumMod val="50000"/>
                    </a:schemeClr>
                  </a:solidFill>
                  <a:latin typeface="Soberana Texto" panose="02000000000000000000" pitchFamily="50" charset="0"/>
                  <a:ea typeface="Times New Roman" panose="02020603050405020304" pitchFamily="18" charset="0"/>
                </a:rPr>
                <a:t>reactivos a fin de acortar el tiempo de entrega de resultados.</a:t>
              </a:r>
            </a:p>
            <a:p>
              <a:pPr marL="342900" indent="-342900" algn="just">
                <a:spcAft>
                  <a:spcPts val="0"/>
                </a:spcAft>
                <a:buFont typeface="Wingdings" panose="05000000000000000000" pitchFamily="2" charset="2"/>
                <a:buChar char=""/>
                <a:defRPr/>
              </a:pPr>
              <a:endParaRPr lang="es-ES" b="1" dirty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  <a:ea typeface="Times New Roman" panose="02020603050405020304" pitchFamily="18" charset="0"/>
              </a:endParaRPr>
            </a:p>
            <a:p>
              <a:pPr marL="342900" indent="-342900" algn="just">
                <a:spcAft>
                  <a:spcPts val="0"/>
                </a:spcAft>
                <a:buFont typeface="Wingdings" panose="05000000000000000000" pitchFamily="2" charset="2"/>
                <a:buChar char=""/>
                <a:defRPr/>
              </a:pPr>
              <a:endParaRPr lang="es-ES" b="1" dirty="0" smtClean="0">
                <a:latin typeface="Calibri Light" panose="020F0302020204030204" pitchFamily="34" charset="0"/>
                <a:ea typeface="Times New Roman" panose="02020603050405020304" pitchFamily="18" charset="0"/>
              </a:endParaRPr>
            </a:p>
            <a:p>
              <a:pPr marL="342900" indent="-342900" algn="just">
                <a:spcAft>
                  <a:spcPts val="0"/>
                </a:spcAft>
                <a:buFont typeface="Wingdings" panose="05000000000000000000" pitchFamily="2" charset="2"/>
                <a:buChar char=""/>
                <a:defRPr/>
              </a:pPr>
              <a:endParaRPr lang="es-ES" b="1" dirty="0">
                <a:latin typeface="Calibri Light" panose="020F0302020204030204" pitchFamily="34" charset="0"/>
                <a:ea typeface="Times New Roman" panose="02020603050405020304" pitchFamily="18" charset="0"/>
              </a:endParaRPr>
            </a:p>
            <a:p>
              <a:pPr marL="342900" indent="-342900" algn="just">
                <a:spcAft>
                  <a:spcPts val="0"/>
                </a:spcAft>
                <a:buFont typeface="Wingdings" panose="05000000000000000000" pitchFamily="2" charset="2"/>
                <a:buChar char=""/>
                <a:defRPr/>
              </a:pPr>
              <a:endParaRPr lang="es-ES" b="1" dirty="0" smtClean="0">
                <a:latin typeface="Calibri Light" panose="020F0302020204030204" pitchFamily="34" charset="0"/>
                <a:ea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  <a:defRPr/>
              </a:pPr>
              <a:endParaRPr lang="es-ES" b="1" dirty="0">
                <a:latin typeface="Calibri Light" panose="020F030202020403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3232939" y="1686707"/>
              <a:ext cx="839786" cy="5857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373638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9" t="13300" r="31882" b="12604"/>
          <a:stretch>
            <a:fillRect/>
          </a:stretch>
        </p:blipFill>
        <p:spPr bwMode="auto">
          <a:xfrm>
            <a:off x="2375756" y="548680"/>
            <a:ext cx="42941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74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1763688" y="512676"/>
            <a:ext cx="5481638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_tradnl" altLang="es-MX" b="1" dirty="0">
                <a:solidFill>
                  <a:srgbClr val="C00000"/>
                </a:solidFill>
                <a:latin typeface="Soberana Texto" panose="02000000000000000000" pitchFamily="50" charset="0"/>
                <a:cs typeface="Times New Roman" panose="02020603050405020304" pitchFamily="18" charset="0"/>
              </a:rPr>
              <a:t>Estandarización de un cuestionario </a:t>
            </a:r>
            <a:r>
              <a:rPr lang="es-ES_tradnl" altLang="es-MX" b="1" i="1" dirty="0">
                <a:solidFill>
                  <a:srgbClr val="C00000"/>
                </a:solidFill>
                <a:latin typeface="Soberana Texto" panose="02000000000000000000" pitchFamily="50" charset="0"/>
                <a:cs typeface="Times New Roman" panose="02020603050405020304" pitchFamily="18" charset="0"/>
              </a:rPr>
              <a:t>ad hoc </a:t>
            </a:r>
            <a:r>
              <a:rPr lang="es-ES_tradnl" altLang="es-MX" b="1" dirty="0">
                <a:solidFill>
                  <a:srgbClr val="C00000"/>
                </a:solidFill>
                <a:latin typeface="Soberana Texto" panose="02000000000000000000" pitchFamily="50" charset="0"/>
                <a:cs typeface="Times New Roman" panose="02020603050405020304" pitchFamily="18" charset="0"/>
              </a:rPr>
              <a:t>dirigido a detección de enfermedad de Chagas</a:t>
            </a:r>
          </a:p>
          <a:p>
            <a:pPr eaLnBrk="1" hangingPunct="1"/>
            <a:endParaRPr lang="es-ES" altLang="es-MX" sz="1600" b="1" dirty="0">
              <a:solidFill>
                <a:srgbClr val="FF0000"/>
              </a:solidFill>
              <a:latin typeface="Soberana Texto" panose="02000000000000000000" pitchFamily="50" charset="0"/>
            </a:endParaRPr>
          </a:p>
          <a:p>
            <a:pPr eaLnBrk="1" hangingPunct="1"/>
            <a:r>
              <a:rPr lang="es-ES" altLang="es-MX" sz="1600" b="1" dirty="0">
                <a:solidFill>
                  <a:srgbClr val="FF0000"/>
                </a:solidFill>
                <a:latin typeface="Soberana Texto" panose="02000000000000000000" pitchFamily="50" charset="0"/>
              </a:rPr>
              <a:t>CUESTIONARIO: Candidato a donación de sangre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791580" y="1808820"/>
            <a:ext cx="81009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" sz="1400" b="1" dirty="0" smtClean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</a:rPr>
              <a:t>Lugar de Origen				           Tiempo</a:t>
            </a:r>
          </a:p>
          <a:p>
            <a:pPr eaLnBrk="1" hangingPunct="1">
              <a:defRPr/>
            </a:pPr>
            <a:endParaRPr lang="es-ES" sz="1400" b="1" dirty="0" smtClean="0">
              <a:solidFill>
                <a:schemeClr val="accent2">
                  <a:lumMod val="50000"/>
                </a:schemeClr>
              </a:solidFill>
              <a:latin typeface="Soberana Texto" panose="02000000000000000000" pitchFamily="50" charset="0"/>
            </a:endParaRPr>
          </a:p>
          <a:p>
            <a:pPr eaLnBrk="1" hangingPunct="1">
              <a:defRPr/>
            </a:pPr>
            <a:r>
              <a:rPr lang="es-ES" sz="1400" b="1" dirty="0" smtClean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</a:rPr>
              <a:t>Lugar de Residencia			                               Tiempo</a:t>
            </a:r>
          </a:p>
          <a:p>
            <a:pPr eaLnBrk="1" hangingPunct="1">
              <a:defRPr/>
            </a:pPr>
            <a:endParaRPr lang="es-ES" sz="1400" b="1" dirty="0" smtClean="0">
              <a:solidFill>
                <a:schemeClr val="accent2">
                  <a:lumMod val="50000"/>
                </a:schemeClr>
              </a:solidFill>
              <a:latin typeface="Soberana Texto" panose="02000000000000000000" pitchFamily="50" charset="0"/>
            </a:endParaRPr>
          </a:p>
          <a:p>
            <a:pPr eaLnBrk="1" hangingPunct="1">
              <a:defRPr/>
            </a:pPr>
            <a:r>
              <a:rPr lang="es-ES" sz="1400" b="1" dirty="0" smtClean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</a:rPr>
              <a:t>¿Le han transfundido sangre?	        SI    NO  ¿Cuantas veces?</a:t>
            </a:r>
          </a:p>
          <a:p>
            <a:pPr eaLnBrk="1" hangingPunct="1">
              <a:defRPr/>
            </a:pPr>
            <a:endParaRPr lang="es-ES" sz="1400" b="1" dirty="0" smtClean="0">
              <a:solidFill>
                <a:schemeClr val="accent2">
                  <a:lumMod val="50000"/>
                </a:schemeClr>
              </a:solidFill>
              <a:latin typeface="Soberana Texto" panose="02000000000000000000" pitchFamily="50" charset="0"/>
            </a:endParaRPr>
          </a:p>
          <a:p>
            <a:pPr eaLnBrk="1" hangingPunct="1">
              <a:defRPr/>
            </a:pPr>
            <a:r>
              <a:rPr lang="es-ES" sz="1400" b="1" dirty="0" smtClean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</a:rPr>
              <a:t>¿Ha donado sangre?		        SI    NO  ¿Cuántas veces?</a:t>
            </a:r>
          </a:p>
          <a:p>
            <a:pPr eaLnBrk="1" hangingPunct="1">
              <a:defRPr/>
            </a:pPr>
            <a:endParaRPr lang="es-ES" sz="1400" b="1" dirty="0" smtClean="0">
              <a:solidFill>
                <a:schemeClr val="accent2">
                  <a:lumMod val="50000"/>
                </a:schemeClr>
              </a:solidFill>
              <a:latin typeface="Soberana Texto" panose="02000000000000000000" pitchFamily="50" charset="0"/>
            </a:endParaRPr>
          </a:p>
          <a:p>
            <a:pPr eaLnBrk="1" hangingPunct="1">
              <a:defRPr/>
            </a:pPr>
            <a:r>
              <a:rPr lang="es-ES" sz="1400" b="1" dirty="0" smtClean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</a:rPr>
              <a:t>Lugar y ¿Hace cuanto tiempo?</a:t>
            </a:r>
          </a:p>
          <a:p>
            <a:pPr eaLnBrk="1" hangingPunct="1">
              <a:defRPr/>
            </a:pPr>
            <a:endParaRPr lang="es-ES" sz="1400" b="1" dirty="0" smtClean="0">
              <a:solidFill>
                <a:schemeClr val="accent2">
                  <a:lumMod val="50000"/>
                </a:schemeClr>
              </a:solidFill>
              <a:latin typeface="Soberana Texto" panose="02000000000000000000" pitchFamily="50" charset="0"/>
            </a:endParaRPr>
          </a:p>
          <a:p>
            <a:pPr eaLnBrk="1" hangingPunct="1">
              <a:defRPr/>
            </a:pPr>
            <a:r>
              <a:rPr lang="es-ES" sz="1400" b="1" dirty="0" smtClean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</a:rPr>
              <a:t>¿Conoce a los vectores		        SI   NO</a:t>
            </a:r>
          </a:p>
          <a:p>
            <a:pPr eaLnBrk="1" hangingPunct="1">
              <a:defRPr/>
            </a:pPr>
            <a:endParaRPr lang="es-ES" sz="1400" b="1" dirty="0" smtClean="0">
              <a:solidFill>
                <a:schemeClr val="accent2">
                  <a:lumMod val="50000"/>
                </a:schemeClr>
              </a:solidFill>
              <a:latin typeface="Soberana Texto" panose="02000000000000000000" pitchFamily="50" charset="0"/>
            </a:endParaRPr>
          </a:p>
          <a:p>
            <a:pPr eaLnBrk="1" hangingPunct="1">
              <a:defRPr/>
            </a:pPr>
            <a:r>
              <a:rPr lang="es-ES" sz="1400" b="1" dirty="0" smtClean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</a:rPr>
              <a:t>¿Ha sido picado por los vectores?          SI   NO   </a:t>
            </a:r>
            <a:r>
              <a:rPr lang="es-ES" sz="1400" b="1" dirty="0" err="1" smtClean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</a:rPr>
              <a:t>NO</a:t>
            </a:r>
            <a:r>
              <a:rPr lang="es-ES" sz="1400" b="1" dirty="0" smtClean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</a:rPr>
              <a:t> RECUERDO</a:t>
            </a:r>
          </a:p>
          <a:p>
            <a:pPr eaLnBrk="1" hangingPunct="1">
              <a:defRPr/>
            </a:pPr>
            <a:endParaRPr lang="es-ES" sz="1400" b="1" dirty="0" smtClean="0">
              <a:solidFill>
                <a:schemeClr val="accent2">
                  <a:lumMod val="50000"/>
                </a:schemeClr>
              </a:solidFill>
              <a:latin typeface="Soberana Texto" panose="02000000000000000000" pitchFamily="50" charset="0"/>
            </a:endParaRPr>
          </a:p>
          <a:p>
            <a:pPr eaLnBrk="1" hangingPunct="1">
              <a:defRPr/>
            </a:pPr>
            <a:r>
              <a:rPr lang="es-ES" sz="1400" b="1" dirty="0" smtClean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</a:rPr>
              <a:t>Descripción que otorgue el donador del vector (su cercanía o contacto con el vector)</a:t>
            </a:r>
          </a:p>
          <a:p>
            <a:pPr eaLnBrk="1" hangingPunct="1">
              <a:defRPr/>
            </a:pPr>
            <a:endParaRPr lang="es-ES" sz="1200" b="1" dirty="0" smtClean="0">
              <a:solidFill>
                <a:schemeClr val="accent2">
                  <a:lumMod val="50000"/>
                </a:schemeClr>
              </a:solidFill>
              <a:latin typeface="Soberana Texto" panose="02000000000000000000" pitchFamily="50" charset="0"/>
            </a:endParaRPr>
          </a:p>
          <a:p>
            <a:pPr eaLnBrk="1" hangingPunct="1">
              <a:defRPr/>
            </a:pPr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</a:rPr>
              <a:t>TIPO DE VIVIENDA </a:t>
            </a:r>
          </a:p>
          <a:p>
            <a:pPr eaLnBrk="1" hangingPunct="1">
              <a:defRPr/>
            </a:pPr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</a:rPr>
              <a:t>(material de construcción)                                </a:t>
            </a:r>
            <a:r>
              <a:rPr lang="es-ES" sz="1400" b="1" dirty="0" smtClean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</a:rPr>
              <a:t>TECHO      PAREDES      PISO </a:t>
            </a:r>
          </a:p>
          <a:p>
            <a:pPr eaLnBrk="1" hangingPunct="1">
              <a:defRPr/>
            </a:pPr>
            <a:endParaRPr lang="es-ES" sz="1200" b="1" dirty="0" smtClean="0">
              <a:solidFill>
                <a:schemeClr val="accent2">
                  <a:lumMod val="50000"/>
                </a:schemeClr>
              </a:solidFill>
              <a:latin typeface="Soberana Texto" panose="02000000000000000000" pitchFamily="50" charset="0"/>
            </a:endParaRPr>
          </a:p>
          <a:p>
            <a:pPr eaLnBrk="1" hangingPunct="1">
              <a:defRPr/>
            </a:pPr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</a:rPr>
              <a:t>CONVIVENCIA CON ANIMALES (cuáles y cuántos)</a:t>
            </a:r>
          </a:p>
          <a:p>
            <a:pPr eaLnBrk="1" hangingPunct="1">
              <a:defRPr/>
            </a:pPr>
            <a:endParaRPr lang="es-ES" sz="1200" b="1" dirty="0" smtClean="0">
              <a:solidFill>
                <a:schemeClr val="accent2">
                  <a:lumMod val="50000"/>
                </a:schemeClr>
              </a:solidFill>
              <a:latin typeface="Soberana Texto" panose="02000000000000000000" pitchFamily="50" charset="0"/>
            </a:endParaRPr>
          </a:p>
          <a:p>
            <a:pPr eaLnBrk="1" hangingPunct="1">
              <a:defRPr/>
            </a:pPr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</a:rPr>
              <a:t>OTRAS OBSERVACIONES:</a:t>
            </a:r>
          </a:p>
          <a:p>
            <a:pPr eaLnBrk="1" hangingPunct="1">
              <a:defRPr/>
            </a:pPr>
            <a:endParaRPr lang="es-ES" sz="1200" b="1" dirty="0" smtClean="0">
              <a:solidFill>
                <a:schemeClr val="accent2">
                  <a:lumMod val="50000"/>
                </a:schemeClr>
              </a:solidFill>
              <a:latin typeface="Soberana Texto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53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79512" y="1340768"/>
            <a:ext cx="8748972" cy="5059818"/>
            <a:chOff x="1619250" y="1916113"/>
            <a:chExt cx="6115050" cy="3683000"/>
          </a:xfrm>
        </p:grpSpPr>
        <p:pic>
          <p:nvPicPr>
            <p:cNvPr id="60418" name="Imagen 1" descr="C:\Users\Yurika\Pictures\FLUJOGRAMA OKFINAL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0" y="1916113"/>
              <a:ext cx="6115050" cy="36830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Conector recto de flecha 3"/>
            <p:cNvCxnSpPr/>
            <p:nvPr/>
          </p:nvCxnSpPr>
          <p:spPr>
            <a:xfrm flipV="1">
              <a:off x="2411413" y="3141663"/>
              <a:ext cx="504825" cy="4318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420" name="Rectángulo 6"/>
          <p:cNvSpPr>
            <a:spLocks noChangeArrowheads="1"/>
          </p:cNvSpPr>
          <p:nvPr/>
        </p:nvSpPr>
        <p:spPr bwMode="auto">
          <a:xfrm>
            <a:off x="1007604" y="474336"/>
            <a:ext cx="62639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MX" sz="2000" b="1" dirty="0">
                <a:solidFill>
                  <a:srgbClr val="C00000"/>
                </a:solidFill>
                <a:latin typeface="Soberana Texto" panose="02000000000000000000" pitchFamily="50" charset="0"/>
                <a:cs typeface="Times New Roman" panose="02020603050405020304" pitchFamily="18" charset="0"/>
              </a:rPr>
              <a:t>Tamizaje en banco de sangre</a:t>
            </a:r>
          </a:p>
          <a:p>
            <a:pPr algn="ctr"/>
            <a:r>
              <a:rPr lang="es-ES" altLang="es-MX" b="1" dirty="0">
                <a:solidFill>
                  <a:srgbClr val="C00000"/>
                </a:solidFill>
                <a:latin typeface="Soberana Texto" panose="02000000000000000000" pitchFamily="50" charset="0"/>
                <a:cs typeface="Times New Roman" panose="02020603050405020304" pitchFamily="18" charset="0"/>
              </a:rPr>
              <a:t>Enfermedad de Chagas</a:t>
            </a:r>
            <a:endParaRPr lang="es-MX" altLang="es-MX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8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46485" y="2344565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altLang="es-MX" sz="2400" b="1" dirty="0" smtClean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Realizar </a:t>
            </a:r>
            <a:r>
              <a:rPr lang="es-MX" altLang="es-MX" sz="2400" b="1" dirty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tamizaje serológico a donadores excluidos para donación por encontrarse factores de riesgo relacionados a la enfermedad de Chagas , principalmente en aquellos estados altamente endémicos.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627784" y="1412776"/>
            <a:ext cx="3744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3600" b="1" dirty="0">
                <a:solidFill>
                  <a:srgbClr val="C00000"/>
                </a:solidFill>
                <a:latin typeface="Soberana Texto" panose="02000000000000000000" pitchFamily="50" charset="0"/>
              </a:rPr>
              <a:t>R e t o </a:t>
            </a:r>
            <a:endParaRPr lang="es-ES" altLang="es-MX" sz="3600" b="1" dirty="0">
              <a:solidFill>
                <a:srgbClr val="C00000"/>
              </a:solidFill>
              <a:latin typeface="Soberana Texto" panose="02000000000000000000" pitchFamily="50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90436"/>
            <a:ext cx="2414587" cy="16192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186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95288" y="632302"/>
            <a:ext cx="8208962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Low">
              <a:defRPr/>
            </a:pPr>
            <a:endParaRPr lang="es-ES_tradnl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Texto" panose="02000000000000000000" pitchFamily="50" charset="0"/>
              <a:cs typeface="Times New Roman" pitchFamily="18" charset="0"/>
            </a:endParaRPr>
          </a:p>
          <a:p>
            <a:pPr algn="justLow">
              <a:defRPr/>
            </a:pPr>
            <a:endParaRPr lang="es-ES_tradnl" sz="2000" b="1" dirty="0">
              <a:solidFill>
                <a:schemeClr val="tx1">
                  <a:lumMod val="65000"/>
                  <a:lumOff val="35000"/>
                </a:schemeClr>
              </a:solidFill>
              <a:latin typeface="Soberana Texto" panose="02000000000000000000" pitchFamily="50" charset="0"/>
              <a:cs typeface="Times New Roman" pitchFamily="18" charset="0"/>
            </a:endParaRPr>
          </a:p>
          <a:p>
            <a:pPr algn="justLow">
              <a:defRPr/>
            </a:pPr>
            <a:endParaRPr lang="es-ES_tradnl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Texto" panose="02000000000000000000" pitchFamily="50" charset="0"/>
              <a:cs typeface="Times New Roman" pitchFamily="18" charset="0"/>
            </a:endParaRPr>
          </a:p>
          <a:p>
            <a:pPr algn="justLow">
              <a:defRPr/>
            </a:pPr>
            <a:endParaRPr lang="es-ES_tradnl" sz="2000" b="1" dirty="0">
              <a:solidFill>
                <a:schemeClr val="tx1">
                  <a:lumMod val="65000"/>
                  <a:lumOff val="35000"/>
                </a:schemeClr>
              </a:solidFill>
              <a:latin typeface="Soberana Texto" panose="02000000000000000000" pitchFamily="50" charset="0"/>
              <a:cs typeface="Times New Roman" pitchFamily="18" charset="0"/>
            </a:endParaRPr>
          </a:p>
          <a:p>
            <a:pPr algn="justLow">
              <a:lnSpc>
                <a:spcPct val="150000"/>
              </a:lnSpc>
              <a:defRPr/>
            </a:pPr>
            <a:r>
              <a:rPr lang="es-ES_tradnl" sz="2400" b="1" dirty="0" smtClean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  <a:cs typeface="Times New Roman" pitchFamily="18" charset="0"/>
              </a:rPr>
              <a:t>Dada </a:t>
            </a:r>
            <a:r>
              <a:rPr lang="es-ES_tradnl" sz="2400" b="1" dirty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  <a:cs typeface="Times New Roman" pitchFamily="18" charset="0"/>
              </a:rPr>
              <a:t>la diversidad de especies de </a:t>
            </a:r>
            <a:r>
              <a:rPr lang="es-ES_tradnl" sz="2400" b="1" dirty="0" err="1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  <a:cs typeface="Times New Roman" pitchFamily="18" charset="0"/>
              </a:rPr>
              <a:t>triatóminos</a:t>
            </a:r>
            <a:r>
              <a:rPr lang="es-ES_tradnl" sz="2400" b="1" dirty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  <a:cs typeface="Times New Roman" pitchFamily="18" charset="0"/>
              </a:rPr>
              <a:t> en México, es necesario contar con una prueba de tamizaje para bancos de sangre con antígenos elaborados en el país, para evitar resultados falsos negativos.</a:t>
            </a:r>
          </a:p>
          <a:p>
            <a:pPr algn="justLow">
              <a:defRPr/>
            </a:pPr>
            <a:endParaRPr lang="es-ES_tradnl" sz="2000" b="1" dirty="0">
              <a:solidFill>
                <a:schemeClr val="tx1">
                  <a:lumMod val="65000"/>
                  <a:lumOff val="35000"/>
                </a:schemeClr>
              </a:solidFill>
              <a:latin typeface="Soberana Texto" panose="02000000000000000000" pitchFamily="50" charset="0"/>
              <a:cs typeface="Times New Roman" pitchFamily="18" charset="0"/>
            </a:endParaRPr>
          </a:p>
        </p:txBody>
      </p: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2627313" y="836712"/>
            <a:ext cx="37449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3200" b="1" dirty="0">
                <a:solidFill>
                  <a:srgbClr val="C00000"/>
                </a:solidFill>
                <a:latin typeface="Soberana Texto" panose="02000000000000000000" pitchFamily="50" charset="0"/>
              </a:rPr>
              <a:t>R e t o </a:t>
            </a:r>
            <a:endParaRPr lang="es-ES" altLang="es-MX" sz="3200" b="1" dirty="0">
              <a:solidFill>
                <a:srgbClr val="C00000"/>
              </a:solidFill>
              <a:latin typeface="Soberana Texto" panose="02000000000000000000" pitchFamily="50" charset="0"/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4" b="31015"/>
          <a:stretch>
            <a:fillRect/>
          </a:stretch>
        </p:blipFill>
        <p:spPr bwMode="auto">
          <a:xfrm>
            <a:off x="2807804" y="4509120"/>
            <a:ext cx="3911600" cy="1417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04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880617" y="339762"/>
            <a:ext cx="4302125" cy="998538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4000" b="1" dirty="0" smtClean="0">
                <a:solidFill>
                  <a:srgbClr val="C00000"/>
                </a:solidFill>
                <a:latin typeface="Soberana Texto" panose="02000000000000000000" pitchFamily="50" charset="0"/>
              </a:rPr>
              <a:t>Conclusiones</a:t>
            </a:r>
            <a:endParaRPr lang="es-MX" sz="4000" b="1" dirty="0">
              <a:solidFill>
                <a:srgbClr val="C00000"/>
              </a:solidFill>
              <a:latin typeface="Soberana Texto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62467" name="Marcador de contenido 2"/>
          <p:cNvSpPr>
            <a:spLocks noGrp="1"/>
          </p:cNvSpPr>
          <p:nvPr>
            <p:ph idx="4294967295"/>
          </p:nvPr>
        </p:nvSpPr>
        <p:spPr bwMode="auto">
          <a:xfrm>
            <a:off x="251520" y="2096852"/>
            <a:ext cx="8280400" cy="273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endParaRPr lang="es-MX" altLang="es-MX" sz="2400" dirty="0" smtClean="0">
              <a:latin typeface="Soberana Texto" panose="02000000000000000000" pitchFamily="50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MX" altLang="es-MX" sz="2400" dirty="0" smtClean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</a:rPr>
              <a:t>Los Bancos de Sangre son  un área de oportunidad de detección temprana  y de referencia </a:t>
            </a:r>
            <a:r>
              <a:rPr lang="es-MX" altLang="es-MX" sz="2400" dirty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</a:rPr>
              <a:t> </a:t>
            </a:r>
            <a:r>
              <a:rPr lang="es-MX" altLang="es-MX" sz="2400" dirty="0" smtClean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</a:rPr>
              <a:t>de pacientes a la Jurisdicción Sanitaria para diagnóstico, tratamiento  y seguimiento de la enfermedad de Chagas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es-MX" altLang="es-MX" sz="2400" dirty="0" smtClean="0">
              <a:solidFill>
                <a:schemeClr val="accent2">
                  <a:lumMod val="50000"/>
                </a:schemeClr>
              </a:solidFill>
              <a:latin typeface="Soberana Texto" panose="02000000000000000000" pitchFamily="50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MX" altLang="es-MX" sz="2400" dirty="0" smtClean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</a:rPr>
              <a:t> Debería considerarse la responsabilidad de definición  de la prueba suplementaria</a:t>
            </a:r>
          </a:p>
          <a:p>
            <a:pPr marL="0" indent="0" algn="just" eaLnBrk="1" hangingPunct="1">
              <a:buNone/>
            </a:pPr>
            <a:endParaRPr lang="es-MX" altLang="es-MX" sz="2400" dirty="0" smtClean="0">
              <a:solidFill>
                <a:schemeClr val="accent2">
                  <a:lumMod val="50000"/>
                </a:schemeClr>
              </a:solidFill>
              <a:latin typeface="Soberana Texto" panose="02000000000000000000" pitchFamily="50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MX" altLang="es-MX" sz="2400" dirty="0" smtClean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</a:rPr>
              <a:t>Los donadores excluidos por factores de riesgo para enfermedad de Chagas  deberán ser tamizados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23913" y="393700"/>
            <a:ext cx="7620000" cy="64452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defRPr/>
            </a:pPr>
            <a:r>
              <a:rPr lang="es-MX" dirty="0" smtClean="0"/>
              <a:t>          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372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251520" y="1376772"/>
            <a:ext cx="60864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s-ES_tradnl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s-ES_tradnl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20000"/>
              </a:spcBef>
              <a:defRPr/>
            </a:pPr>
            <a:endParaRPr lang="es-ES_tradnl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s-ES_tradnl" sz="2400" dirty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  <a:cs typeface="Arial" charset="0"/>
              </a:rPr>
              <a:t>El modo de transmisión por la vía del vector de </a:t>
            </a:r>
            <a:r>
              <a:rPr lang="es-ES_tradnl" sz="2400" i="1" dirty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  <a:cs typeface="Arial" charset="0"/>
              </a:rPr>
              <a:t>T. </a:t>
            </a:r>
            <a:r>
              <a:rPr lang="es-ES_tradnl" sz="2400" i="1" dirty="0" err="1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  <a:cs typeface="Arial" charset="0"/>
              </a:rPr>
              <a:t>Cruzi</a:t>
            </a:r>
            <a:r>
              <a:rPr lang="es-ES_tradnl" sz="2400" dirty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  <a:cs typeface="Arial" charset="0"/>
              </a:rPr>
              <a:t>   sigue siendo en México el más importante y no así la transfusión sanguínea, sin embargo deben considerarse los antecedentes transfusionales.</a:t>
            </a:r>
          </a:p>
          <a:p>
            <a:pPr algn="just" eaLnBrk="1" hangingPunct="1">
              <a:spcBef>
                <a:spcPct val="20000"/>
              </a:spcBef>
              <a:defRPr/>
            </a:pPr>
            <a:endParaRPr lang="es-ES_tradnl" sz="2400" dirty="0">
              <a:solidFill>
                <a:schemeClr val="tx1">
                  <a:lumMod val="65000"/>
                  <a:lumOff val="35000"/>
                </a:schemeClr>
              </a:solidFill>
              <a:latin typeface="Soberana Texto" panose="02000000000000000000" pitchFamily="50" charset="0"/>
              <a:cs typeface="Arial" charset="0"/>
            </a:endParaRP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endParaRPr lang="es-ES_tradnl" sz="20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endParaRPr lang="es-ES_tradnl" sz="2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3492" name="1 CuadroTexto"/>
          <p:cNvSpPr txBox="1">
            <a:spLocks noChangeArrowheads="1"/>
          </p:cNvSpPr>
          <p:nvPr/>
        </p:nvSpPr>
        <p:spPr bwMode="auto">
          <a:xfrm>
            <a:off x="1154091" y="1016732"/>
            <a:ext cx="4032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4000" b="1" dirty="0">
                <a:solidFill>
                  <a:srgbClr val="C00000"/>
                </a:solidFill>
                <a:latin typeface="Soberana Texto" panose="02000000000000000000" pitchFamily="50" charset="0"/>
              </a:rPr>
              <a:t>Conclusiones</a:t>
            </a:r>
          </a:p>
        </p:txBody>
      </p:sp>
      <p:pic>
        <p:nvPicPr>
          <p:cNvPr id="63493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709" y="4149080"/>
            <a:ext cx="2414587" cy="1641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"/>
          <a:stretch>
            <a:fillRect/>
          </a:stretch>
        </p:blipFill>
        <p:spPr bwMode="auto">
          <a:xfrm>
            <a:off x="6577709" y="1552014"/>
            <a:ext cx="2424112" cy="1597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40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1354117" y="380875"/>
            <a:ext cx="6264271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MX" sz="3200" b="1" dirty="0">
                <a:solidFill>
                  <a:srgbClr val="C00000"/>
                </a:solidFill>
                <a:latin typeface="Soberana Texto" panose="02000000000000000000" pitchFamily="50" charset="0"/>
              </a:rPr>
              <a:t>Mecanismos de Transmisión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98438" y="1865313"/>
            <a:ext cx="369887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  <a:defRPr/>
            </a:pP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Texto" panose="02000000000000000000" pitchFamily="50" charset="0"/>
              </a:rPr>
              <a:t> Natural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berana Texto" panose="02000000000000000000" pitchFamily="50" charset="0"/>
              </a:rPr>
              <a:t>o </a:t>
            </a: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Texto" panose="02000000000000000000" pitchFamily="50" charset="0"/>
              </a:rPr>
              <a:t>vectorial</a:t>
            </a:r>
          </a:p>
          <a:p>
            <a:pPr eaLnBrk="1" hangingPunct="1">
              <a:defRPr/>
            </a:pP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Texto" panose="02000000000000000000" pitchFamily="50" charset="0"/>
              </a:rPr>
              <a:t>        - Chagas Rural-</a:t>
            </a:r>
          </a:p>
          <a:p>
            <a:pPr eaLnBrk="1" hangingPunct="1">
              <a:defRPr/>
            </a:pPr>
            <a:endParaRPr lang="es-ES" b="1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Texto" panose="02000000000000000000" pitchFamily="50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Texto" panose="02000000000000000000" pitchFamily="50" charset="0"/>
              </a:rPr>
              <a:t>  </a:t>
            </a:r>
            <a:r>
              <a:rPr lang="es-ES" b="1" dirty="0" smtClean="0">
                <a:solidFill>
                  <a:srgbClr val="FF0000"/>
                </a:solidFill>
                <a:latin typeface="Soberana Texto" panose="02000000000000000000" pitchFamily="50" charset="0"/>
              </a:rPr>
              <a:t>Transfusional/</a:t>
            </a:r>
            <a:r>
              <a:rPr lang="es-ES" b="1" dirty="0" err="1" smtClean="0">
                <a:solidFill>
                  <a:srgbClr val="FF0000"/>
                </a:solidFill>
                <a:latin typeface="Soberana Texto" panose="02000000000000000000" pitchFamily="50" charset="0"/>
              </a:rPr>
              <a:t>Transplantes</a:t>
            </a:r>
            <a:endParaRPr lang="es-ES" b="1" dirty="0" smtClean="0">
              <a:solidFill>
                <a:srgbClr val="FF0000"/>
              </a:solidFill>
              <a:latin typeface="Soberana Texto" panose="02000000000000000000" pitchFamily="50" charset="0"/>
            </a:endParaRPr>
          </a:p>
          <a:p>
            <a:pPr eaLnBrk="1" hangingPunct="1">
              <a:defRPr/>
            </a:pPr>
            <a:r>
              <a:rPr lang="es-ES" b="1" dirty="0">
                <a:solidFill>
                  <a:srgbClr val="FF0000"/>
                </a:solidFill>
                <a:latin typeface="Soberana Texto" panose="02000000000000000000" pitchFamily="50" charset="0"/>
              </a:rPr>
              <a:t> </a:t>
            </a:r>
            <a:r>
              <a:rPr lang="es-ES" b="1" dirty="0" smtClean="0">
                <a:solidFill>
                  <a:srgbClr val="FF0000"/>
                </a:solidFill>
                <a:latin typeface="Soberana Texto" panose="02000000000000000000" pitchFamily="50" charset="0"/>
              </a:rPr>
              <a:t>       - Chagas urbano-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es-ES" b="1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Texto" panose="02000000000000000000" pitchFamily="50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Texto" panose="02000000000000000000" pitchFamily="50" charset="0"/>
              </a:rPr>
              <a:t>  Connatal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es-ES" b="1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Texto" panose="02000000000000000000" pitchFamily="50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Texto" panose="02000000000000000000" pitchFamily="50" charset="0"/>
              </a:rPr>
              <a:t>  Ingestión del vector o  alimentos contaminados</a:t>
            </a:r>
          </a:p>
          <a:p>
            <a:pPr eaLnBrk="1" hangingPunct="1">
              <a:defRPr/>
            </a:pPr>
            <a:endParaRPr lang="es-ES" b="1" dirty="0" smtClean="0">
              <a:solidFill>
                <a:schemeClr val="tx1">
                  <a:lumMod val="65000"/>
                  <a:lumOff val="35000"/>
                </a:schemeClr>
              </a:solidFill>
              <a:latin typeface="Soberana Texto" panose="02000000000000000000" pitchFamily="50" charset="0"/>
            </a:endParaRPr>
          </a:p>
        </p:txBody>
      </p:sp>
      <p:grpSp>
        <p:nvGrpSpPr>
          <p:cNvPr id="33798" name="Grupo 1"/>
          <p:cNvGrpSpPr>
            <a:grpSpLocks/>
          </p:cNvGrpSpPr>
          <p:nvPr/>
        </p:nvGrpSpPr>
        <p:grpSpPr bwMode="auto">
          <a:xfrm>
            <a:off x="1701845" y="1118946"/>
            <a:ext cx="7291504" cy="5281123"/>
            <a:chOff x="-623995" y="271356"/>
            <a:chExt cx="7894745" cy="6110394"/>
          </a:xfrm>
        </p:grpSpPr>
        <p:sp>
          <p:nvSpPr>
            <p:cNvPr id="33799" name="Text Box 4"/>
            <p:cNvSpPr txBox="1">
              <a:spLocks noChangeArrowheads="1"/>
            </p:cNvSpPr>
            <p:nvPr/>
          </p:nvSpPr>
          <p:spPr bwMode="auto">
            <a:xfrm>
              <a:off x="-623995" y="271356"/>
              <a:ext cx="6029536" cy="411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MX" b="1" dirty="0" smtClean="0">
                  <a:solidFill>
                    <a:srgbClr val="C00000"/>
                  </a:solidFill>
                  <a:latin typeface="Soberana Texto" panose="02000000000000000000" pitchFamily="50" charset="0"/>
                </a:rPr>
                <a:t>Transmisión Urbana y </a:t>
              </a:r>
              <a:r>
                <a:rPr lang="es-ES" altLang="es-MX" b="1" dirty="0" err="1" smtClean="0">
                  <a:solidFill>
                    <a:srgbClr val="C00000"/>
                  </a:solidFill>
                  <a:latin typeface="Soberana Texto" panose="02000000000000000000" pitchFamily="50" charset="0"/>
                </a:rPr>
                <a:t>Connatal</a:t>
              </a:r>
              <a:r>
                <a:rPr lang="es-ES" altLang="es-MX" b="1" dirty="0" smtClean="0">
                  <a:solidFill>
                    <a:srgbClr val="C00000"/>
                  </a:solidFill>
                  <a:latin typeface="Soberana Texto" panose="02000000000000000000" pitchFamily="50" charset="0"/>
                </a:rPr>
                <a:t> de </a:t>
              </a:r>
              <a:r>
                <a:rPr lang="es-ES" altLang="es-MX" b="1" i="1" dirty="0" err="1" smtClean="0">
                  <a:solidFill>
                    <a:srgbClr val="C00000"/>
                  </a:solidFill>
                  <a:latin typeface="Soberana Texto" panose="02000000000000000000" pitchFamily="50" charset="0"/>
                </a:rPr>
                <a:t>Trypanosoma</a:t>
              </a:r>
              <a:r>
                <a:rPr lang="es-ES" altLang="es-MX" b="1" i="1" dirty="0" smtClean="0">
                  <a:solidFill>
                    <a:srgbClr val="C00000"/>
                  </a:solidFill>
                  <a:latin typeface="Soberana Texto" panose="02000000000000000000" pitchFamily="50" charset="0"/>
                </a:rPr>
                <a:t> </a:t>
              </a:r>
              <a:r>
                <a:rPr lang="es-ES" altLang="es-MX" b="1" i="1" dirty="0" err="1" smtClean="0">
                  <a:solidFill>
                    <a:srgbClr val="C00000"/>
                  </a:solidFill>
                  <a:latin typeface="Soberana Texto" panose="02000000000000000000" pitchFamily="50" charset="0"/>
                </a:rPr>
                <a:t>cruzi</a:t>
              </a:r>
              <a:endParaRPr lang="es-ES" altLang="es-MX" dirty="0">
                <a:solidFill>
                  <a:srgbClr val="C00000"/>
                </a:solidFill>
                <a:latin typeface="Soberana Texto" panose="02000000000000000000" pitchFamily="50" charset="0"/>
              </a:endParaRPr>
            </a:p>
          </p:txBody>
        </p:sp>
        <p:sp>
          <p:nvSpPr>
            <p:cNvPr id="33800" name="AutoShape 5"/>
            <p:cNvSpPr>
              <a:spLocks noChangeArrowheads="1"/>
            </p:cNvSpPr>
            <p:nvPr/>
          </p:nvSpPr>
          <p:spPr bwMode="auto">
            <a:xfrm rot="10800000">
              <a:off x="6124575" y="3867150"/>
              <a:ext cx="342900" cy="571500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7885 h 21600"/>
                <a:gd name="T20" fmla="*/ 1688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24"/>
                  </a:lnTo>
                  <a:lnTo>
                    <a:pt x="13977" y="7224"/>
                  </a:lnTo>
                  <a:lnTo>
                    <a:pt x="13977" y="17885"/>
                  </a:lnTo>
                  <a:lnTo>
                    <a:pt x="0" y="17885"/>
                  </a:lnTo>
                  <a:lnTo>
                    <a:pt x="0" y="21600"/>
                  </a:lnTo>
                  <a:lnTo>
                    <a:pt x="16880" y="21600"/>
                  </a:lnTo>
                  <a:lnTo>
                    <a:pt x="16880" y="7224"/>
                  </a:lnTo>
                  <a:lnTo>
                    <a:pt x="21600" y="7224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pic>
          <p:nvPicPr>
            <p:cNvPr id="3380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450" y="957263"/>
              <a:ext cx="2171700" cy="204311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2" name="Picture 7" descr="G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57" t="18886" r="7143" b="15016"/>
            <a:stretch>
              <a:fillRect/>
            </a:stretch>
          </p:blipFill>
          <p:spPr bwMode="auto">
            <a:xfrm>
              <a:off x="2997200" y="3960813"/>
              <a:ext cx="2514600" cy="156051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3" name="AutoShape 8"/>
            <p:cNvSpPr>
              <a:spLocks noChangeArrowheads="1"/>
            </p:cNvSpPr>
            <p:nvPr/>
          </p:nvSpPr>
          <p:spPr bwMode="auto">
            <a:xfrm>
              <a:off x="2276475" y="3571394"/>
              <a:ext cx="1714500" cy="410057"/>
            </a:xfrm>
            <a:prstGeom prst="curvedDownArrow">
              <a:avLst>
                <a:gd name="adj1" fmla="val 49667"/>
                <a:gd name="adj2" fmla="val 150667"/>
                <a:gd name="adj3" fmla="val 36111"/>
              </a:avLst>
            </a:prstGeom>
            <a:solidFill>
              <a:srgbClr val="3399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MX" altLang="es-MX"/>
            </a:p>
          </p:txBody>
        </p:sp>
        <p:sp>
          <p:nvSpPr>
            <p:cNvPr id="33804" name="AutoShape 10"/>
            <p:cNvSpPr>
              <a:spLocks noChangeArrowheads="1"/>
            </p:cNvSpPr>
            <p:nvPr/>
          </p:nvSpPr>
          <p:spPr bwMode="auto">
            <a:xfrm rot="10858761">
              <a:off x="2199011" y="5695937"/>
              <a:ext cx="1714500" cy="501116"/>
            </a:xfrm>
            <a:prstGeom prst="curvedDownArrow">
              <a:avLst>
                <a:gd name="adj1" fmla="val 41389"/>
                <a:gd name="adj2" fmla="val 125556"/>
                <a:gd name="adj3" fmla="val 36111"/>
              </a:avLst>
            </a:prstGeom>
            <a:solidFill>
              <a:srgbClr val="3399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MX" altLang="es-MX"/>
            </a:p>
          </p:txBody>
        </p:sp>
        <p:sp>
          <p:nvSpPr>
            <p:cNvPr id="33805" name="AutoShape 11"/>
            <p:cNvSpPr>
              <a:spLocks noChangeArrowheads="1"/>
            </p:cNvSpPr>
            <p:nvPr/>
          </p:nvSpPr>
          <p:spPr bwMode="auto">
            <a:xfrm rot="16796927">
              <a:off x="4899025" y="4699000"/>
              <a:ext cx="469900" cy="2895600"/>
            </a:xfrm>
            <a:prstGeom prst="curvedRightArrow">
              <a:avLst>
                <a:gd name="adj1" fmla="val 49925"/>
                <a:gd name="adj2" fmla="val 243177"/>
                <a:gd name="adj3" fmla="val 19593"/>
              </a:avLst>
            </a:prstGeom>
            <a:solidFill>
              <a:srgbClr val="3399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MX" altLang="es-MX"/>
            </a:p>
          </p:txBody>
        </p:sp>
        <p:pic>
          <p:nvPicPr>
            <p:cNvPr id="33806" name="Picture 12" descr="PT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20" t="22574" r="34961" b="46498"/>
            <a:stretch>
              <a:fillRect/>
            </a:stretch>
          </p:blipFill>
          <p:spPr bwMode="auto">
            <a:xfrm>
              <a:off x="1552575" y="4162425"/>
              <a:ext cx="1138238" cy="13049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7" name="Picture 13" descr="CORAZÓN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09" b="4424"/>
            <a:stretch>
              <a:fillRect/>
            </a:stretch>
          </p:blipFill>
          <p:spPr bwMode="auto">
            <a:xfrm>
              <a:off x="4213225" y="1343025"/>
              <a:ext cx="939800" cy="11445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8" name="Picture 1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6055" y="892578"/>
              <a:ext cx="1136650" cy="169030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9" name="Picture 15" descr="dimidiataconapar2004invertid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16" t="32648" r="5702" b="21747"/>
            <a:stretch>
              <a:fillRect/>
            </a:stretch>
          </p:blipFill>
          <p:spPr bwMode="auto">
            <a:xfrm>
              <a:off x="3678238" y="4114800"/>
              <a:ext cx="6096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0" name="Rectangle 16"/>
            <p:cNvSpPr>
              <a:spLocks noChangeArrowheads="1"/>
            </p:cNvSpPr>
            <p:nvPr/>
          </p:nvSpPr>
          <p:spPr bwMode="auto">
            <a:xfrm>
              <a:off x="1552575" y="1571625"/>
              <a:ext cx="18415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tabLst>
                  <a:tab pos="449263" algn="l"/>
                  <a:tab pos="898525" algn="l"/>
                  <a:tab pos="1349375" algn="l"/>
                  <a:tab pos="1798638" algn="l"/>
                  <a:tab pos="2247900" algn="l"/>
                  <a:tab pos="2697163" algn="l"/>
                  <a:tab pos="3146425" algn="l"/>
                  <a:tab pos="3597275" algn="l"/>
                  <a:tab pos="4046538" algn="l"/>
                  <a:tab pos="4495800" algn="l"/>
                  <a:tab pos="4945063" algn="l"/>
                  <a:tab pos="5394325" algn="l"/>
                  <a:tab pos="5845175" algn="l"/>
                  <a:tab pos="6294438" algn="l"/>
                  <a:tab pos="6743700" algn="l"/>
                  <a:tab pos="7192963" algn="l"/>
                  <a:tab pos="7642225" algn="l"/>
                  <a:tab pos="8093075" algn="l"/>
                  <a:tab pos="8542338" algn="l"/>
                  <a:tab pos="8991600" algn="l"/>
                  <a:tab pos="9440863" algn="l"/>
                  <a:tab pos="9890125" algn="l"/>
                  <a:tab pos="10340975" algn="l"/>
                  <a:tab pos="10790238" algn="l"/>
                  <a:tab pos="11239500" algn="l"/>
                  <a:tab pos="11688763" algn="l"/>
                  <a:tab pos="12138025" algn="l"/>
                  <a:tab pos="12588875" algn="l"/>
                  <a:tab pos="13038138" algn="l"/>
                  <a:tab pos="13487400" algn="l"/>
                  <a:tab pos="13936663" algn="l"/>
                  <a:tab pos="143859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449263" algn="l"/>
                  <a:tab pos="898525" algn="l"/>
                  <a:tab pos="1349375" algn="l"/>
                  <a:tab pos="1798638" algn="l"/>
                  <a:tab pos="2247900" algn="l"/>
                  <a:tab pos="2697163" algn="l"/>
                  <a:tab pos="3146425" algn="l"/>
                  <a:tab pos="3597275" algn="l"/>
                  <a:tab pos="4046538" algn="l"/>
                  <a:tab pos="4495800" algn="l"/>
                  <a:tab pos="4945063" algn="l"/>
                  <a:tab pos="5394325" algn="l"/>
                  <a:tab pos="5845175" algn="l"/>
                  <a:tab pos="6294438" algn="l"/>
                  <a:tab pos="6743700" algn="l"/>
                  <a:tab pos="7192963" algn="l"/>
                  <a:tab pos="7642225" algn="l"/>
                  <a:tab pos="8093075" algn="l"/>
                  <a:tab pos="8542338" algn="l"/>
                  <a:tab pos="8991600" algn="l"/>
                  <a:tab pos="9440863" algn="l"/>
                  <a:tab pos="9890125" algn="l"/>
                  <a:tab pos="10340975" algn="l"/>
                  <a:tab pos="10790238" algn="l"/>
                  <a:tab pos="11239500" algn="l"/>
                  <a:tab pos="11688763" algn="l"/>
                  <a:tab pos="12138025" algn="l"/>
                  <a:tab pos="12588875" algn="l"/>
                  <a:tab pos="13038138" algn="l"/>
                  <a:tab pos="13487400" algn="l"/>
                  <a:tab pos="13936663" algn="l"/>
                  <a:tab pos="143859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449263" algn="l"/>
                  <a:tab pos="898525" algn="l"/>
                  <a:tab pos="1349375" algn="l"/>
                  <a:tab pos="1798638" algn="l"/>
                  <a:tab pos="2247900" algn="l"/>
                  <a:tab pos="2697163" algn="l"/>
                  <a:tab pos="3146425" algn="l"/>
                  <a:tab pos="3597275" algn="l"/>
                  <a:tab pos="4046538" algn="l"/>
                  <a:tab pos="4495800" algn="l"/>
                  <a:tab pos="4945063" algn="l"/>
                  <a:tab pos="5394325" algn="l"/>
                  <a:tab pos="5845175" algn="l"/>
                  <a:tab pos="6294438" algn="l"/>
                  <a:tab pos="6743700" algn="l"/>
                  <a:tab pos="7192963" algn="l"/>
                  <a:tab pos="7642225" algn="l"/>
                  <a:tab pos="8093075" algn="l"/>
                  <a:tab pos="8542338" algn="l"/>
                  <a:tab pos="8991600" algn="l"/>
                  <a:tab pos="9440863" algn="l"/>
                  <a:tab pos="9890125" algn="l"/>
                  <a:tab pos="10340975" algn="l"/>
                  <a:tab pos="10790238" algn="l"/>
                  <a:tab pos="11239500" algn="l"/>
                  <a:tab pos="11688763" algn="l"/>
                  <a:tab pos="12138025" algn="l"/>
                  <a:tab pos="12588875" algn="l"/>
                  <a:tab pos="13038138" algn="l"/>
                  <a:tab pos="13487400" algn="l"/>
                  <a:tab pos="13936663" algn="l"/>
                  <a:tab pos="143859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449263" algn="l"/>
                  <a:tab pos="898525" algn="l"/>
                  <a:tab pos="1349375" algn="l"/>
                  <a:tab pos="1798638" algn="l"/>
                  <a:tab pos="2247900" algn="l"/>
                  <a:tab pos="2697163" algn="l"/>
                  <a:tab pos="3146425" algn="l"/>
                  <a:tab pos="3597275" algn="l"/>
                  <a:tab pos="4046538" algn="l"/>
                  <a:tab pos="4495800" algn="l"/>
                  <a:tab pos="4945063" algn="l"/>
                  <a:tab pos="5394325" algn="l"/>
                  <a:tab pos="5845175" algn="l"/>
                  <a:tab pos="6294438" algn="l"/>
                  <a:tab pos="6743700" algn="l"/>
                  <a:tab pos="7192963" algn="l"/>
                  <a:tab pos="7642225" algn="l"/>
                  <a:tab pos="8093075" algn="l"/>
                  <a:tab pos="8542338" algn="l"/>
                  <a:tab pos="8991600" algn="l"/>
                  <a:tab pos="9440863" algn="l"/>
                  <a:tab pos="9890125" algn="l"/>
                  <a:tab pos="10340975" algn="l"/>
                  <a:tab pos="10790238" algn="l"/>
                  <a:tab pos="11239500" algn="l"/>
                  <a:tab pos="11688763" algn="l"/>
                  <a:tab pos="12138025" algn="l"/>
                  <a:tab pos="12588875" algn="l"/>
                  <a:tab pos="13038138" algn="l"/>
                  <a:tab pos="13487400" algn="l"/>
                  <a:tab pos="13936663" algn="l"/>
                  <a:tab pos="143859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449263" algn="l"/>
                  <a:tab pos="898525" algn="l"/>
                  <a:tab pos="1349375" algn="l"/>
                  <a:tab pos="1798638" algn="l"/>
                  <a:tab pos="2247900" algn="l"/>
                  <a:tab pos="2697163" algn="l"/>
                  <a:tab pos="3146425" algn="l"/>
                  <a:tab pos="3597275" algn="l"/>
                  <a:tab pos="4046538" algn="l"/>
                  <a:tab pos="4495800" algn="l"/>
                  <a:tab pos="4945063" algn="l"/>
                  <a:tab pos="5394325" algn="l"/>
                  <a:tab pos="5845175" algn="l"/>
                  <a:tab pos="6294438" algn="l"/>
                  <a:tab pos="6743700" algn="l"/>
                  <a:tab pos="7192963" algn="l"/>
                  <a:tab pos="7642225" algn="l"/>
                  <a:tab pos="8093075" algn="l"/>
                  <a:tab pos="8542338" algn="l"/>
                  <a:tab pos="8991600" algn="l"/>
                  <a:tab pos="9440863" algn="l"/>
                  <a:tab pos="9890125" algn="l"/>
                  <a:tab pos="10340975" algn="l"/>
                  <a:tab pos="10790238" algn="l"/>
                  <a:tab pos="11239500" algn="l"/>
                  <a:tab pos="11688763" algn="l"/>
                  <a:tab pos="12138025" algn="l"/>
                  <a:tab pos="12588875" algn="l"/>
                  <a:tab pos="13038138" algn="l"/>
                  <a:tab pos="13487400" algn="l"/>
                  <a:tab pos="13936663" algn="l"/>
                  <a:tab pos="143859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9375" algn="l"/>
                  <a:tab pos="1798638" algn="l"/>
                  <a:tab pos="2247900" algn="l"/>
                  <a:tab pos="2697163" algn="l"/>
                  <a:tab pos="3146425" algn="l"/>
                  <a:tab pos="3597275" algn="l"/>
                  <a:tab pos="4046538" algn="l"/>
                  <a:tab pos="4495800" algn="l"/>
                  <a:tab pos="4945063" algn="l"/>
                  <a:tab pos="5394325" algn="l"/>
                  <a:tab pos="5845175" algn="l"/>
                  <a:tab pos="6294438" algn="l"/>
                  <a:tab pos="6743700" algn="l"/>
                  <a:tab pos="7192963" algn="l"/>
                  <a:tab pos="7642225" algn="l"/>
                  <a:tab pos="8093075" algn="l"/>
                  <a:tab pos="8542338" algn="l"/>
                  <a:tab pos="8991600" algn="l"/>
                  <a:tab pos="9440863" algn="l"/>
                  <a:tab pos="9890125" algn="l"/>
                  <a:tab pos="10340975" algn="l"/>
                  <a:tab pos="10790238" algn="l"/>
                  <a:tab pos="11239500" algn="l"/>
                  <a:tab pos="11688763" algn="l"/>
                  <a:tab pos="12138025" algn="l"/>
                  <a:tab pos="12588875" algn="l"/>
                  <a:tab pos="13038138" algn="l"/>
                  <a:tab pos="13487400" algn="l"/>
                  <a:tab pos="13936663" algn="l"/>
                  <a:tab pos="143859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9375" algn="l"/>
                  <a:tab pos="1798638" algn="l"/>
                  <a:tab pos="2247900" algn="l"/>
                  <a:tab pos="2697163" algn="l"/>
                  <a:tab pos="3146425" algn="l"/>
                  <a:tab pos="3597275" algn="l"/>
                  <a:tab pos="4046538" algn="l"/>
                  <a:tab pos="4495800" algn="l"/>
                  <a:tab pos="4945063" algn="l"/>
                  <a:tab pos="5394325" algn="l"/>
                  <a:tab pos="5845175" algn="l"/>
                  <a:tab pos="6294438" algn="l"/>
                  <a:tab pos="6743700" algn="l"/>
                  <a:tab pos="7192963" algn="l"/>
                  <a:tab pos="7642225" algn="l"/>
                  <a:tab pos="8093075" algn="l"/>
                  <a:tab pos="8542338" algn="l"/>
                  <a:tab pos="8991600" algn="l"/>
                  <a:tab pos="9440863" algn="l"/>
                  <a:tab pos="9890125" algn="l"/>
                  <a:tab pos="10340975" algn="l"/>
                  <a:tab pos="10790238" algn="l"/>
                  <a:tab pos="11239500" algn="l"/>
                  <a:tab pos="11688763" algn="l"/>
                  <a:tab pos="12138025" algn="l"/>
                  <a:tab pos="12588875" algn="l"/>
                  <a:tab pos="13038138" algn="l"/>
                  <a:tab pos="13487400" algn="l"/>
                  <a:tab pos="13936663" algn="l"/>
                  <a:tab pos="143859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9375" algn="l"/>
                  <a:tab pos="1798638" algn="l"/>
                  <a:tab pos="2247900" algn="l"/>
                  <a:tab pos="2697163" algn="l"/>
                  <a:tab pos="3146425" algn="l"/>
                  <a:tab pos="3597275" algn="l"/>
                  <a:tab pos="4046538" algn="l"/>
                  <a:tab pos="4495800" algn="l"/>
                  <a:tab pos="4945063" algn="l"/>
                  <a:tab pos="5394325" algn="l"/>
                  <a:tab pos="5845175" algn="l"/>
                  <a:tab pos="6294438" algn="l"/>
                  <a:tab pos="6743700" algn="l"/>
                  <a:tab pos="7192963" algn="l"/>
                  <a:tab pos="7642225" algn="l"/>
                  <a:tab pos="8093075" algn="l"/>
                  <a:tab pos="8542338" algn="l"/>
                  <a:tab pos="8991600" algn="l"/>
                  <a:tab pos="9440863" algn="l"/>
                  <a:tab pos="9890125" algn="l"/>
                  <a:tab pos="10340975" algn="l"/>
                  <a:tab pos="10790238" algn="l"/>
                  <a:tab pos="11239500" algn="l"/>
                  <a:tab pos="11688763" algn="l"/>
                  <a:tab pos="12138025" algn="l"/>
                  <a:tab pos="12588875" algn="l"/>
                  <a:tab pos="13038138" algn="l"/>
                  <a:tab pos="13487400" algn="l"/>
                  <a:tab pos="13936663" algn="l"/>
                  <a:tab pos="143859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9375" algn="l"/>
                  <a:tab pos="1798638" algn="l"/>
                  <a:tab pos="2247900" algn="l"/>
                  <a:tab pos="2697163" algn="l"/>
                  <a:tab pos="3146425" algn="l"/>
                  <a:tab pos="3597275" algn="l"/>
                  <a:tab pos="4046538" algn="l"/>
                  <a:tab pos="4495800" algn="l"/>
                  <a:tab pos="4945063" algn="l"/>
                  <a:tab pos="5394325" algn="l"/>
                  <a:tab pos="5845175" algn="l"/>
                  <a:tab pos="6294438" algn="l"/>
                  <a:tab pos="6743700" algn="l"/>
                  <a:tab pos="7192963" algn="l"/>
                  <a:tab pos="7642225" algn="l"/>
                  <a:tab pos="8093075" algn="l"/>
                  <a:tab pos="8542338" algn="l"/>
                  <a:tab pos="8991600" algn="l"/>
                  <a:tab pos="9440863" algn="l"/>
                  <a:tab pos="9890125" algn="l"/>
                  <a:tab pos="10340975" algn="l"/>
                  <a:tab pos="10790238" algn="l"/>
                  <a:tab pos="11239500" algn="l"/>
                  <a:tab pos="11688763" algn="l"/>
                  <a:tab pos="12138025" algn="l"/>
                  <a:tab pos="12588875" algn="l"/>
                  <a:tab pos="13038138" algn="l"/>
                  <a:tab pos="13487400" algn="l"/>
                  <a:tab pos="13936663" algn="l"/>
                  <a:tab pos="143859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s-ES" altLang="es-MX" sz="1200">
                  <a:cs typeface="Times New Roman" panose="02020603050405020304" pitchFamily="18" charset="0"/>
                </a:rPr>
                <a:t/>
              </a:r>
              <a:br>
                <a:rPr lang="es-ES" altLang="es-MX" sz="1200">
                  <a:cs typeface="Times New Roman" panose="02020603050405020304" pitchFamily="18" charset="0"/>
                </a:rPr>
              </a:br>
              <a:endParaRPr lang="es-ES" altLang="es-MX"/>
            </a:p>
          </p:txBody>
        </p:sp>
        <p:sp>
          <p:nvSpPr>
            <p:cNvPr id="33811" name="Text Box 17"/>
            <p:cNvSpPr txBox="1">
              <a:spLocks noChangeArrowheads="1"/>
            </p:cNvSpPr>
            <p:nvPr/>
          </p:nvSpPr>
          <p:spPr bwMode="auto">
            <a:xfrm>
              <a:off x="1476375" y="3144838"/>
              <a:ext cx="1828800" cy="3429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MX" sz="1400" b="1">
                  <a:solidFill>
                    <a:srgbClr val="FFFFFF"/>
                  </a:solidFill>
                </a:rPr>
                <a:t>CICLO SILVESTRE</a:t>
              </a:r>
              <a:endParaRPr lang="es-ES" altLang="es-MX"/>
            </a:p>
          </p:txBody>
        </p:sp>
        <p:sp>
          <p:nvSpPr>
            <p:cNvPr id="33812" name="AutoShape 18"/>
            <p:cNvSpPr>
              <a:spLocks noChangeArrowheads="1"/>
            </p:cNvSpPr>
            <p:nvPr/>
          </p:nvSpPr>
          <p:spPr bwMode="auto">
            <a:xfrm rot="10283605">
              <a:off x="6432008" y="1452800"/>
              <a:ext cx="686853" cy="2044700"/>
            </a:xfrm>
            <a:prstGeom prst="curvedRightArrow">
              <a:avLst>
                <a:gd name="adj1" fmla="val 36211"/>
                <a:gd name="adj2" fmla="val 111389"/>
                <a:gd name="adj3" fmla="val 21162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MX" altLang="es-MX"/>
            </a:p>
          </p:txBody>
        </p:sp>
        <p:sp>
          <p:nvSpPr>
            <p:cNvPr id="33813" name="AutoShape 19"/>
            <p:cNvSpPr>
              <a:spLocks noChangeArrowheads="1"/>
            </p:cNvSpPr>
            <p:nvPr/>
          </p:nvSpPr>
          <p:spPr bwMode="auto">
            <a:xfrm rot="5372289">
              <a:off x="5198944" y="2038734"/>
              <a:ext cx="723136" cy="2349500"/>
            </a:xfrm>
            <a:prstGeom prst="curvedRightArrow">
              <a:avLst>
                <a:gd name="adj1" fmla="val 41608"/>
                <a:gd name="adj2" fmla="val 127993"/>
                <a:gd name="adj3" fmla="val 21162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MX" altLang="es-MX"/>
            </a:p>
          </p:txBody>
        </p:sp>
        <p:pic>
          <p:nvPicPr>
            <p:cNvPr id="33814" name="Picture 20" descr="D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99" t="7257" r="42793"/>
            <a:stretch>
              <a:fillRect/>
            </a:stretch>
          </p:blipFill>
          <p:spPr bwMode="auto">
            <a:xfrm>
              <a:off x="5667375" y="3524250"/>
              <a:ext cx="1603375" cy="21717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990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707639" y="30170"/>
            <a:ext cx="3887788" cy="145097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3200" b="1" dirty="0" smtClean="0">
                <a:solidFill>
                  <a:srgbClr val="C00000"/>
                </a:solidFill>
                <a:latin typeface="Soberana Texto" panose="02000000000000000000" pitchFamily="50" charset="0"/>
                <a:cs typeface="Arial" panose="020B0604020202020204" pitchFamily="34" charset="0"/>
              </a:rPr>
              <a:t>Conclusiones</a:t>
            </a:r>
            <a:endParaRPr lang="es-MX" sz="3200" b="1" dirty="0">
              <a:solidFill>
                <a:srgbClr val="C00000"/>
              </a:solidFill>
              <a:latin typeface="Soberana Texto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64515" name="Marcador de contenido 2"/>
          <p:cNvSpPr>
            <a:spLocks noGrp="1"/>
          </p:cNvSpPr>
          <p:nvPr>
            <p:ph idx="4294967295"/>
          </p:nvPr>
        </p:nvSpPr>
        <p:spPr bwMode="auto">
          <a:xfrm>
            <a:off x="175847" y="2383040"/>
            <a:ext cx="3400793" cy="21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/>
            <a:endParaRPr lang="es-MX" altLang="es-MX" sz="2400" dirty="0" smtClean="0">
              <a:latin typeface="Soberana Texto" panose="02000000000000000000" pitchFamily="50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s-MX" altLang="es-MX" sz="2400" dirty="0" smtClean="0">
                <a:latin typeface="Soberana Texto" panose="02000000000000000000" pitchFamily="50" charset="0"/>
              </a:rPr>
              <a:t> </a:t>
            </a:r>
            <a:r>
              <a:rPr lang="es-MX" altLang="es-MX" sz="2400" dirty="0" smtClean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</a:rPr>
              <a:t>Compartir la información, conduce a la elaboración de   programas multisectoriales con objetivos comunes, en beneficio de la población mexicana</a:t>
            </a:r>
            <a:r>
              <a:rPr lang="es-MX" altLang="es-MX" sz="2400" dirty="0" smtClean="0">
                <a:latin typeface="Soberana Texto" panose="02000000000000000000" pitchFamily="50" charset="0"/>
              </a:rPr>
              <a:t>.</a:t>
            </a:r>
          </a:p>
          <a:p>
            <a:pPr eaLnBrk="1" hangingPunct="1"/>
            <a:endParaRPr lang="es-MX" altLang="es-MX" sz="2400" dirty="0" smtClean="0">
              <a:latin typeface="Soberana Texto" panose="02000000000000000000" pitchFamily="50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23913" y="393700"/>
            <a:ext cx="7620000" cy="64452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defRPr/>
            </a:pPr>
            <a:r>
              <a:rPr lang="es-MX" dirty="0" smtClean="0"/>
              <a:t>            </a:t>
            </a:r>
            <a:endParaRPr lang="es-MX" dirty="0"/>
          </a:p>
        </p:txBody>
      </p:sp>
      <p:grpSp>
        <p:nvGrpSpPr>
          <p:cNvPr id="3" name="Grupo 2"/>
          <p:cNvGrpSpPr/>
          <p:nvPr/>
        </p:nvGrpSpPr>
        <p:grpSpPr>
          <a:xfrm>
            <a:off x="3923928" y="1212970"/>
            <a:ext cx="4833228" cy="4464375"/>
            <a:chOff x="2204920" y="2420888"/>
            <a:chExt cx="4833228" cy="4464375"/>
          </a:xfrm>
        </p:grpSpPr>
        <p:sp>
          <p:nvSpPr>
            <p:cNvPr id="4" name="Arco de bloque 3"/>
            <p:cNvSpPr/>
            <p:nvPr/>
          </p:nvSpPr>
          <p:spPr>
            <a:xfrm>
              <a:off x="2831798" y="2871689"/>
              <a:ext cx="3633604" cy="3633604"/>
            </a:xfrm>
            <a:prstGeom prst="blockArc">
              <a:avLst>
                <a:gd name="adj1" fmla="val 12600000"/>
                <a:gd name="adj2" fmla="val 16200000"/>
                <a:gd name="adj3" fmla="val 4525"/>
              </a:avLst>
            </a:prstGeom>
            <a:solidFill>
              <a:srgbClr val="95A39D">
                <a:hueOff val="-7036575"/>
                <a:satOff val="42238"/>
                <a:lumOff val="-3725"/>
                <a:alphaOff val="0"/>
              </a:srgbClr>
            </a:solidFill>
            <a:ln>
              <a:noFill/>
            </a:ln>
            <a:effectLst>
              <a:outerShdw blurRad="50800" dist="25400" algn="bl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Arco de bloque 5"/>
            <p:cNvSpPr/>
            <p:nvPr/>
          </p:nvSpPr>
          <p:spPr>
            <a:xfrm>
              <a:off x="2831798" y="2871689"/>
              <a:ext cx="3633604" cy="3633604"/>
            </a:xfrm>
            <a:prstGeom prst="blockArc">
              <a:avLst>
                <a:gd name="adj1" fmla="val 11400000"/>
                <a:gd name="adj2" fmla="val 13800000"/>
                <a:gd name="adj3" fmla="val 3053"/>
              </a:avLst>
            </a:pr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3906673"/>
                <a:satOff val="23537"/>
                <a:lumOff val="1887"/>
                <a:alphaOff val="0"/>
              </a:schemeClr>
            </a:fillRef>
            <a:effectRef idx="2">
              <a:schemeClr val="accent4">
                <a:hueOff val="-3906673"/>
                <a:satOff val="23537"/>
                <a:lumOff val="188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rco de bloque 6"/>
            <p:cNvSpPr/>
            <p:nvPr/>
          </p:nvSpPr>
          <p:spPr>
            <a:xfrm>
              <a:off x="2831798" y="2871689"/>
              <a:ext cx="3633604" cy="3633604"/>
            </a:xfrm>
            <a:prstGeom prst="blockArc">
              <a:avLst>
                <a:gd name="adj1" fmla="val 9000000"/>
                <a:gd name="adj2" fmla="val 11400000"/>
                <a:gd name="adj3" fmla="val 3053"/>
              </a:avLst>
            </a:pr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3348577"/>
                <a:satOff val="20174"/>
                <a:lumOff val="1617"/>
                <a:alphaOff val="0"/>
              </a:schemeClr>
            </a:fillRef>
            <a:effectRef idx="2">
              <a:schemeClr val="accent4">
                <a:hueOff val="-3348577"/>
                <a:satOff val="20174"/>
                <a:lumOff val="161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Arco de bloque 7"/>
            <p:cNvSpPr/>
            <p:nvPr/>
          </p:nvSpPr>
          <p:spPr>
            <a:xfrm>
              <a:off x="2831798" y="2871689"/>
              <a:ext cx="3633604" cy="3633604"/>
            </a:xfrm>
            <a:prstGeom prst="blockArc">
              <a:avLst>
                <a:gd name="adj1" fmla="val 6600000"/>
                <a:gd name="adj2" fmla="val 9000000"/>
                <a:gd name="adj3" fmla="val 3053"/>
              </a:avLst>
            </a:pr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2790481"/>
                <a:satOff val="16812"/>
                <a:lumOff val="1348"/>
                <a:alphaOff val="0"/>
              </a:schemeClr>
            </a:fillRef>
            <a:effectRef idx="2">
              <a:schemeClr val="accent4">
                <a:hueOff val="-2790481"/>
                <a:satOff val="16812"/>
                <a:lumOff val="134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Arco de bloque 8"/>
            <p:cNvSpPr/>
            <p:nvPr/>
          </p:nvSpPr>
          <p:spPr>
            <a:xfrm>
              <a:off x="2831798" y="2871689"/>
              <a:ext cx="3633604" cy="3633604"/>
            </a:xfrm>
            <a:prstGeom prst="blockArc">
              <a:avLst>
                <a:gd name="adj1" fmla="val 9000000"/>
                <a:gd name="adj2" fmla="val 12955193"/>
                <a:gd name="adj3" fmla="val 4447"/>
              </a:avLst>
            </a:prstGeom>
            <a:solidFill>
              <a:srgbClr val="95A39D">
                <a:hueOff val="-5629260"/>
                <a:satOff val="33790"/>
                <a:lumOff val="-2980"/>
                <a:alphaOff val="0"/>
              </a:srgbClr>
            </a:solidFill>
            <a:ln>
              <a:noFill/>
            </a:ln>
            <a:effectLst>
              <a:outerShdw blurRad="50800" dist="25400" algn="bl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Arco de bloque 9"/>
            <p:cNvSpPr/>
            <p:nvPr/>
          </p:nvSpPr>
          <p:spPr>
            <a:xfrm>
              <a:off x="2831798" y="2871689"/>
              <a:ext cx="3633604" cy="3633604"/>
            </a:xfrm>
            <a:prstGeom prst="blockArc">
              <a:avLst>
                <a:gd name="adj1" fmla="val 5400000"/>
                <a:gd name="adj2" fmla="val 9000000"/>
                <a:gd name="adj3" fmla="val 4525"/>
              </a:avLst>
            </a:prstGeom>
            <a:solidFill>
              <a:srgbClr val="95A39D">
                <a:hueOff val="-4221945"/>
                <a:satOff val="25343"/>
                <a:lumOff val="-2235"/>
                <a:alphaOff val="0"/>
              </a:srgbClr>
            </a:solidFill>
            <a:ln>
              <a:noFill/>
            </a:ln>
            <a:effectLst>
              <a:outerShdw blurRad="50800" dist="25400" algn="bl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Arco de bloque 10"/>
            <p:cNvSpPr/>
            <p:nvPr/>
          </p:nvSpPr>
          <p:spPr>
            <a:xfrm>
              <a:off x="2831798" y="2871689"/>
              <a:ext cx="3633604" cy="3633604"/>
            </a:xfrm>
            <a:prstGeom prst="blockArc">
              <a:avLst>
                <a:gd name="adj1" fmla="val 1800000"/>
                <a:gd name="adj2" fmla="val 5400000"/>
                <a:gd name="adj3" fmla="val 4525"/>
              </a:avLst>
            </a:prstGeom>
            <a:solidFill>
              <a:srgbClr val="95A39D">
                <a:hueOff val="-2814630"/>
                <a:satOff val="16895"/>
                <a:lumOff val="-1490"/>
                <a:alphaOff val="0"/>
              </a:srgbClr>
            </a:solidFill>
            <a:ln>
              <a:noFill/>
            </a:ln>
            <a:effectLst>
              <a:outerShdw blurRad="50800" dist="25400" algn="bl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Arco de bloque 11"/>
            <p:cNvSpPr/>
            <p:nvPr/>
          </p:nvSpPr>
          <p:spPr>
            <a:xfrm>
              <a:off x="2831798" y="2871689"/>
              <a:ext cx="3633604" cy="3633604"/>
            </a:xfrm>
            <a:prstGeom prst="blockArc">
              <a:avLst>
                <a:gd name="adj1" fmla="val 19800000"/>
                <a:gd name="adj2" fmla="val 1800000"/>
                <a:gd name="adj3" fmla="val 4525"/>
              </a:avLst>
            </a:prstGeom>
            <a:solidFill>
              <a:srgbClr val="95A39D">
                <a:hueOff val="-1407315"/>
                <a:satOff val="8448"/>
                <a:lumOff val="-745"/>
                <a:alphaOff val="0"/>
              </a:srgbClr>
            </a:solidFill>
            <a:ln>
              <a:noFill/>
            </a:ln>
            <a:effectLst>
              <a:outerShdw blurRad="50800" dist="25400" algn="bl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Arco de bloque 12"/>
            <p:cNvSpPr/>
            <p:nvPr/>
          </p:nvSpPr>
          <p:spPr>
            <a:xfrm>
              <a:off x="2831798" y="2871689"/>
              <a:ext cx="3633604" cy="3633604"/>
            </a:xfrm>
            <a:prstGeom prst="blockArc">
              <a:avLst>
                <a:gd name="adj1" fmla="val 16200000"/>
                <a:gd name="adj2" fmla="val 19800000"/>
                <a:gd name="adj3" fmla="val 4525"/>
              </a:avLst>
            </a:prstGeom>
            <a:solidFill>
              <a:srgbClr val="95A39D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50800" dist="25400" algn="bl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Forma libre 13"/>
            <p:cNvSpPr/>
            <p:nvPr/>
          </p:nvSpPr>
          <p:spPr>
            <a:xfrm>
              <a:off x="3794963" y="4032431"/>
              <a:ext cx="1713141" cy="1170172"/>
            </a:xfrm>
            <a:custGeom>
              <a:avLst/>
              <a:gdLst>
                <a:gd name="connsiteX0" fmla="*/ 0 w 1329555"/>
                <a:gd name="connsiteY0" fmla="*/ 550221 h 1100442"/>
                <a:gd name="connsiteX1" fmla="*/ 664778 w 1329555"/>
                <a:gd name="connsiteY1" fmla="*/ 0 h 1100442"/>
                <a:gd name="connsiteX2" fmla="*/ 1329556 w 1329555"/>
                <a:gd name="connsiteY2" fmla="*/ 550221 h 1100442"/>
                <a:gd name="connsiteX3" fmla="*/ 664778 w 1329555"/>
                <a:gd name="connsiteY3" fmla="*/ 1100442 h 1100442"/>
                <a:gd name="connsiteX4" fmla="*/ 0 w 1329555"/>
                <a:gd name="connsiteY4" fmla="*/ 550221 h 110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9555" h="1100442">
                  <a:moveTo>
                    <a:pt x="0" y="550221"/>
                  </a:moveTo>
                  <a:cubicBezTo>
                    <a:pt x="0" y="246342"/>
                    <a:pt x="297631" y="0"/>
                    <a:pt x="664778" y="0"/>
                  </a:cubicBezTo>
                  <a:cubicBezTo>
                    <a:pt x="1031925" y="0"/>
                    <a:pt x="1329556" y="246342"/>
                    <a:pt x="1329556" y="550221"/>
                  </a:cubicBezTo>
                  <a:cubicBezTo>
                    <a:pt x="1329556" y="854100"/>
                    <a:pt x="1031925" y="1100442"/>
                    <a:pt x="664778" y="1100442"/>
                  </a:cubicBezTo>
                  <a:cubicBezTo>
                    <a:pt x="297631" y="1100442"/>
                    <a:pt x="0" y="854100"/>
                    <a:pt x="0" y="550221"/>
                  </a:cubicBezTo>
                  <a:close/>
                </a:path>
              </a:pathLst>
            </a:custGeom>
            <a:solidFill>
              <a:srgbClr val="D2CB6C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50800" dist="25400" algn="bl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489" tIns="178936" rIns="212489" bIns="17893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altLang="es-MX" sz="1400" kern="1200" dirty="0" smtClean="0">
                  <a:solidFill>
                    <a:srgbClr val="2F2B20"/>
                  </a:solidFill>
                  <a:latin typeface="Soberana Texto" panose="02000000000000000000" pitchFamily="50" charset="0"/>
                </a:rPr>
                <a:t>Programas multisectoriales</a:t>
              </a:r>
              <a:endParaRPr lang="es-MX" sz="1400" kern="1200" dirty="0">
                <a:solidFill>
                  <a:srgbClr val="2F2B20"/>
                </a:solidFill>
                <a:latin typeface="Soberana Texto" panose="02000000000000000000" pitchFamily="50" charset="0"/>
              </a:endParaRPr>
            </a:p>
          </p:txBody>
        </p:sp>
        <p:sp>
          <p:nvSpPr>
            <p:cNvPr id="15" name="Forma libre 14"/>
            <p:cNvSpPr/>
            <p:nvPr/>
          </p:nvSpPr>
          <p:spPr>
            <a:xfrm>
              <a:off x="4218190" y="2420888"/>
              <a:ext cx="1289913" cy="1080000"/>
            </a:xfrm>
            <a:custGeom>
              <a:avLst/>
              <a:gdLst>
                <a:gd name="connsiteX0" fmla="*/ 0 w 770310"/>
                <a:gd name="connsiteY0" fmla="*/ 385155 h 770310"/>
                <a:gd name="connsiteX1" fmla="*/ 385155 w 770310"/>
                <a:gd name="connsiteY1" fmla="*/ 0 h 770310"/>
                <a:gd name="connsiteX2" fmla="*/ 770310 w 770310"/>
                <a:gd name="connsiteY2" fmla="*/ 385155 h 770310"/>
                <a:gd name="connsiteX3" fmla="*/ 385155 w 770310"/>
                <a:gd name="connsiteY3" fmla="*/ 770310 h 770310"/>
                <a:gd name="connsiteX4" fmla="*/ 0 w 770310"/>
                <a:gd name="connsiteY4" fmla="*/ 385155 h 77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310" h="770310">
                  <a:moveTo>
                    <a:pt x="0" y="385155"/>
                  </a:moveTo>
                  <a:cubicBezTo>
                    <a:pt x="0" y="172440"/>
                    <a:pt x="172440" y="0"/>
                    <a:pt x="385155" y="0"/>
                  </a:cubicBezTo>
                  <a:cubicBezTo>
                    <a:pt x="597870" y="0"/>
                    <a:pt x="770310" y="172440"/>
                    <a:pt x="770310" y="385155"/>
                  </a:cubicBezTo>
                  <a:cubicBezTo>
                    <a:pt x="770310" y="597870"/>
                    <a:pt x="597870" y="770310"/>
                    <a:pt x="385155" y="770310"/>
                  </a:cubicBezTo>
                  <a:cubicBezTo>
                    <a:pt x="172440" y="770310"/>
                    <a:pt x="0" y="597870"/>
                    <a:pt x="0" y="385155"/>
                  </a:cubicBezTo>
                  <a:close/>
                </a:path>
              </a:pathLst>
            </a:custGeom>
            <a:solidFill>
              <a:srgbClr val="95A39D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50800" dist="25400" algn="bl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0589" tIns="130589" rIns="130589" bIns="13058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b="1" kern="1200" dirty="0" smtClean="0">
                  <a:solidFill>
                    <a:srgbClr val="2F2B20"/>
                  </a:solidFill>
                  <a:latin typeface="Soberana Texto" panose="02000000000000000000" pitchFamily="50" charset="0"/>
                </a:rPr>
                <a:t>CENAPRECE</a:t>
              </a:r>
              <a:endParaRPr lang="es-MX" sz="1200" b="1" kern="1200" dirty="0">
                <a:solidFill>
                  <a:srgbClr val="2F2B20"/>
                </a:solidFill>
                <a:latin typeface="Soberana Texto" panose="02000000000000000000" pitchFamily="50" charset="0"/>
              </a:endParaRPr>
            </a:p>
          </p:txBody>
        </p:sp>
        <p:sp>
          <p:nvSpPr>
            <p:cNvPr id="16" name="Forma libre 15"/>
            <p:cNvSpPr/>
            <p:nvPr/>
          </p:nvSpPr>
          <p:spPr>
            <a:xfrm>
              <a:off x="5413438" y="2691405"/>
              <a:ext cx="1210790" cy="1080000"/>
            </a:xfrm>
            <a:custGeom>
              <a:avLst/>
              <a:gdLst>
                <a:gd name="connsiteX0" fmla="*/ 0 w 770310"/>
                <a:gd name="connsiteY0" fmla="*/ 385155 h 770310"/>
                <a:gd name="connsiteX1" fmla="*/ 385155 w 770310"/>
                <a:gd name="connsiteY1" fmla="*/ 0 h 770310"/>
                <a:gd name="connsiteX2" fmla="*/ 770310 w 770310"/>
                <a:gd name="connsiteY2" fmla="*/ 385155 h 770310"/>
                <a:gd name="connsiteX3" fmla="*/ 385155 w 770310"/>
                <a:gd name="connsiteY3" fmla="*/ 770310 h 770310"/>
                <a:gd name="connsiteX4" fmla="*/ 0 w 770310"/>
                <a:gd name="connsiteY4" fmla="*/ 385155 h 77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310" h="770310">
                  <a:moveTo>
                    <a:pt x="0" y="385155"/>
                  </a:moveTo>
                  <a:cubicBezTo>
                    <a:pt x="0" y="172440"/>
                    <a:pt x="172440" y="0"/>
                    <a:pt x="385155" y="0"/>
                  </a:cubicBezTo>
                  <a:cubicBezTo>
                    <a:pt x="597870" y="0"/>
                    <a:pt x="770310" y="172440"/>
                    <a:pt x="770310" y="385155"/>
                  </a:cubicBezTo>
                  <a:cubicBezTo>
                    <a:pt x="770310" y="597870"/>
                    <a:pt x="597870" y="770310"/>
                    <a:pt x="385155" y="770310"/>
                  </a:cubicBezTo>
                  <a:cubicBezTo>
                    <a:pt x="172440" y="770310"/>
                    <a:pt x="0" y="597870"/>
                    <a:pt x="0" y="385155"/>
                  </a:cubicBezTo>
                  <a:close/>
                </a:path>
              </a:pathLst>
            </a:custGeom>
            <a:solidFill>
              <a:srgbClr val="95A39D">
                <a:hueOff val="-1407315"/>
                <a:satOff val="8448"/>
                <a:lumOff val="-745"/>
                <a:alphaOff val="0"/>
              </a:srgbClr>
            </a:solidFill>
            <a:ln>
              <a:noFill/>
            </a:ln>
            <a:effectLst>
              <a:outerShdw blurRad="50800" dist="25400" algn="bl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6779" tIns="126779" rIns="126779" bIns="126779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b="1" dirty="0" smtClean="0">
                  <a:solidFill>
                    <a:srgbClr val="2F2B20"/>
                  </a:solidFill>
                  <a:latin typeface="Soberana Texto" panose="02000000000000000000" pitchFamily="50" charset="0"/>
                  <a:cs typeface="Times New Roman" pitchFamily="18" charset="0"/>
                </a:rPr>
                <a:t>CNTS</a:t>
              </a:r>
              <a:endParaRPr lang="es-MX" sz="1400" dirty="0">
                <a:solidFill>
                  <a:srgbClr val="2F2B20"/>
                </a:solidFill>
                <a:latin typeface="Soberana Texto" panose="02000000000000000000" pitchFamily="50" charset="0"/>
              </a:endParaRPr>
            </a:p>
          </p:txBody>
        </p:sp>
        <p:sp>
          <p:nvSpPr>
            <p:cNvPr id="17" name="Forma libre 16"/>
            <p:cNvSpPr/>
            <p:nvPr/>
          </p:nvSpPr>
          <p:spPr>
            <a:xfrm>
              <a:off x="5904148" y="3764278"/>
              <a:ext cx="1134000" cy="1080000"/>
            </a:xfrm>
            <a:custGeom>
              <a:avLst/>
              <a:gdLst>
                <a:gd name="connsiteX0" fmla="*/ 0 w 770310"/>
                <a:gd name="connsiteY0" fmla="*/ 385155 h 770310"/>
                <a:gd name="connsiteX1" fmla="*/ 385155 w 770310"/>
                <a:gd name="connsiteY1" fmla="*/ 0 h 770310"/>
                <a:gd name="connsiteX2" fmla="*/ 770310 w 770310"/>
                <a:gd name="connsiteY2" fmla="*/ 385155 h 770310"/>
                <a:gd name="connsiteX3" fmla="*/ 385155 w 770310"/>
                <a:gd name="connsiteY3" fmla="*/ 770310 h 770310"/>
                <a:gd name="connsiteX4" fmla="*/ 0 w 770310"/>
                <a:gd name="connsiteY4" fmla="*/ 385155 h 77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310" h="770310">
                  <a:moveTo>
                    <a:pt x="0" y="385155"/>
                  </a:moveTo>
                  <a:cubicBezTo>
                    <a:pt x="0" y="172440"/>
                    <a:pt x="172440" y="0"/>
                    <a:pt x="385155" y="0"/>
                  </a:cubicBezTo>
                  <a:cubicBezTo>
                    <a:pt x="597870" y="0"/>
                    <a:pt x="770310" y="172440"/>
                    <a:pt x="770310" y="385155"/>
                  </a:cubicBezTo>
                  <a:cubicBezTo>
                    <a:pt x="770310" y="597870"/>
                    <a:pt x="597870" y="770310"/>
                    <a:pt x="385155" y="770310"/>
                  </a:cubicBezTo>
                  <a:cubicBezTo>
                    <a:pt x="172440" y="770310"/>
                    <a:pt x="0" y="597870"/>
                    <a:pt x="0" y="385155"/>
                  </a:cubicBezTo>
                  <a:close/>
                </a:path>
              </a:pathLst>
            </a:custGeom>
            <a:solidFill>
              <a:srgbClr val="95A39D">
                <a:hueOff val="-2814630"/>
                <a:satOff val="16895"/>
                <a:lumOff val="-1490"/>
                <a:alphaOff val="0"/>
              </a:srgbClr>
            </a:solidFill>
            <a:ln>
              <a:noFill/>
            </a:ln>
            <a:effectLst>
              <a:outerShdw blurRad="50800" dist="25400" algn="bl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0589" tIns="130589" rIns="130589" bIns="13058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b="1" kern="1200" dirty="0" smtClean="0">
                  <a:solidFill>
                    <a:srgbClr val="2F2B20"/>
                  </a:solidFill>
                  <a:latin typeface="Soberana Texto" panose="02000000000000000000" pitchFamily="50" charset="0"/>
                  <a:cs typeface="Times New Roman" pitchFamily="18" charset="0"/>
                </a:rPr>
                <a:t>Equidad y Género</a:t>
              </a:r>
              <a:endParaRPr lang="es-ES_tradnl" sz="1400" b="1" kern="1200" dirty="0">
                <a:solidFill>
                  <a:srgbClr val="2F2B20"/>
                </a:solidFill>
                <a:latin typeface="Soberana Texto" panose="02000000000000000000" pitchFamily="50" charset="0"/>
                <a:cs typeface="Times New Roman" pitchFamily="18" charset="0"/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>
              <a:off x="5573881" y="4977172"/>
              <a:ext cx="1132083" cy="1080120"/>
            </a:xfrm>
            <a:custGeom>
              <a:avLst/>
              <a:gdLst>
                <a:gd name="connsiteX0" fmla="*/ 0 w 770310"/>
                <a:gd name="connsiteY0" fmla="*/ 385155 h 770310"/>
                <a:gd name="connsiteX1" fmla="*/ 385155 w 770310"/>
                <a:gd name="connsiteY1" fmla="*/ 0 h 770310"/>
                <a:gd name="connsiteX2" fmla="*/ 770310 w 770310"/>
                <a:gd name="connsiteY2" fmla="*/ 385155 h 770310"/>
                <a:gd name="connsiteX3" fmla="*/ 385155 w 770310"/>
                <a:gd name="connsiteY3" fmla="*/ 770310 h 770310"/>
                <a:gd name="connsiteX4" fmla="*/ 0 w 770310"/>
                <a:gd name="connsiteY4" fmla="*/ 385155 h 77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310" h="770310">
                  <a:moveTo>
                    <a:pt x="0" y="385155"/>
                  </a:moveTo>
                  <a:cubicBezTo>
                    <a:pt x="0" y="172440"/>
                    <a:pt x="172440" y="0"/>
                    <a:pt x="385155" y="0"/>
                  </a:cubicBezTo>
                  <a:cubicBezTo>
                    <a:pt x="597870" y="0"/>
                    <a:pt x="770310" y="172440"/>
                    <a:pt x="770310" y="385155"/>
                  </a:cubicBezTo>
                  <a:cubicBezTo>
                    <a:pt x="770310" y="597870"/>
                    <a:pt x="597870" y="770310"/>
                    <a:pt x="385155" y="770310"/>
                  </a:cubicBezTo>
                  <a:cubicBezTo>
                    <a:pt x="172440" y="770310"/>
                    <a:pt x="0" y="597870"/>
                    <a:pt x="0" y="385155"/>
                  </a:cubicBezTo>
                  <a:close/>
                </a:path>
              </a:pathLst>
            </a:custGeom>
            <a:solidFill>
              <a:srgbClr val="95A39D">
                <a:hueOff val="-4221945"/>
                <a:satOff val="25343"/>
                <a:lumOff val="-2235"/>
                <a:alphaOff val="0"/>
              </a:srgbClr>
            </a:solidFill>
            <a:ln>
              <a:noFill/>
            </a:ln>
            <a:effectLst>
              <a:outerShdw blurRad="50800" dist="25400" algn="bl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0589" tIns="130589" rIns="130589" bIns="13058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b="1" kern="1200" smtClean="0">
                  <a:solidFill>
                    <a:srgbClr val="2F2B20"/>
                  </a:solidFill>
                  <a:latin typeface="Soberana Texto" panose="02000000000000000000" pitchFamily="50" charset="0"/>
                  <a:cs typeface="Times New Roman" pitchFamily="18" charset="0"/>
                </a:rPr>
                <a:t>InDRE</a:t>
              </a:r>
              <a:endParaRPr lang="es-ES_tradnl" sz="1400" b="1" kern="1200" dirty="0">
                <a:solidFill>
                  <a:srgbClr val="2F2B20"/>
                </a:solidFill>
                <a:latin typeface="Soberana Texto" panose="02000000000000000000" pitchFamily="50" charset="0"/>
                <a:cs typeface="Times New Roman" pitchFamily="18" charset="0"/>
              </a:endParaRPr>
            </a:p>
          </p:txBody>
        </p:sp>
        <p:sp>
          <p:nvSpPr>
            <p:cNvPr id="19" name="Forma libre 18"/>
            <p:cNvSpPr/>
            <p:nvPr/>
          </p:nvSpPr>
          <p:spPr>
            <a:xfrm>
              <a:off x="4644008" y="5805263"/>
              <a:ext cx="1134000" cy="1080000"/>
            </a:xfrm>
            <a:custGeom>
              <a:avLst/>
              <a:gdLst>
                <a:gd name="connsiteX0" fmla="*/ 0 w 770310"/>
                <a:gd name="connsiteY0" fmla="*/ 385155 h 770310"/>
                <a:gd name="connsiteX1" fmla="*/ 385155 w 770310"/>
                <a:gd name="connsiteY1" fmla="*/ 0 h 770310"/>
                <a:gd name="connsiteX2" fmla="*/ 770310 w 770310"/>
                <a:gd name="connsiteY2" fmla="*/ 385155 h 770310"/>
                <a:gd name="connsiteX3" fmla="*/ 385155 w 770310"/>
                <a:gd name="connsiteY3" fmla="*/ 770310 h 770310"/>
                <a:gd name="connsiteX4" fmla="*/ 0 w 770310"/>
                <a:gd name="connsiteY4" fmla="*/ 385155 h 77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310" h="770310">
                  <a:moveTo>
                    <a:pt x="0" y="385155"/>
                  </a:moveTo>
                  <a:cubicBezTo>
                    <a:pt x="0" y="172440"/>
                    <a:pt x="172440" y="0"/>
                    <a:pt x="385155" y="0"/>
                  </a:cubicBezTo>
                  <a:cubicBezTo>
                    <a:pt x="597870" y="0"/>
                    <a:pt x="770310" y="172440"/>
                    <a:pt x="770310" y="385155"/>
                  </a:cubicBezTo>
                  <a:cubicBezTo>
                    <a:pt x="770310" y="597870"/>
                    <a:pt x="597870" y="770310"/>
                    <a:pt x="385155" y="770310"/>
                  </a:cubicBezTo>
                  <a:cubicBezTo>
                    <a:pt x="172440" y="770310"/>
                    <a:pt x="0" y="597870"/>
                    <a:pt x="0" y="385155"/>
                  </a:cubicBezTo>
                  <a:close/>
                </a:path>
              </a:pathLst>
            </a:custGeom>
            <a:solidFill>
              <a:srgbClr val="95A39D">
                <a:hueOff val="-5629260"/>
                <a:satOff val="33790"/>
                <a:lumOff val="-2980"/>
                <a:alphaOff val="0"/>
              </a:srgbClr>
            </a:solidFill>
            <a:ln>
              <a:noFill/>
            </a:ln>
            <a:effectLst>
              <a:outerShdw blurRad="50800" dist="25400" algn="bl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0589" tIns="130589" rIns="130589" bIns="13058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b="1" kern="1200" dirty="0" smtClean="0">
                  <a:solidFill>
                    <a:srgbClr val="2F2B20"/>
                  </a:solidFill>
                  <a:latin typeface="Soberana Texto" panose="02000000000000000000" pitchFamily="50" charset="0"/>
                  <a:cs typeface="Times New Roman" pitchFamily="18" charset="0"/>
                </a:rPr>
                <a:t>IMSS</a:t>
              </a:r>
              <a:endParaRPr lang="es-ES_tradnl" sz="1400" b="1" kern="1200" dirty="0">
                <a:solidFill>
                  <a:srgbClr val="2F2B20"/>
                </a:solidFill>
                <a:latin typeface="Soberana Texto" panose="02000000000000000000" pitchFamily="50" charset="0"/>
                <a:cs typeface="Times New Roman" pitchFamily="18" charset="0"/>
              </a:endParaRPr>
            </a:p>
          </p:txBody>
        </p:sp>
        <p:sp>
          <p:nvSpPr>
            <p:cNvPr id="20" name="Forma libre 19"/>
            <p:cNvSpPr/>
            <p:nvPr/>
          </p:nvSpPr>
          <p:spPr>
            <a:xfrm>
              <a:off x="3419871" y="5733255"/>
              <a:ext cx="1134000" cy="1080000"/>
            </a:xfrm>
            <a:custGeom>
              <a:avLst/>
              <a:gdLst>
                <a:gd name="connsiteX0" fmla="*/ 0 w 770310"/>
                <a:gd name="connsiteY0" fmla="*/ 385155 h 770310"/>
                <a:gd name="connsiteX1" fmla="*/ 385155 w 770310"/>
                <a:gd name="connsiteY1" fmla="*/ 0 h 770310"/>
                <a:gd name="connsiteX2" fmla="*/ 770310 w 770310"/>
                <a:gd name="connsiteY2" fmla="*/ 385155 h 770310"/>
                <a:gd name="connsiteX3" fmla="*/ 385155 w 770310"/>
                <a:gd name="connsiteY3" fmla="*/ 770310 h 770310"/>
                <a:gd name="connsiteX4" fmla="*/ 0 w 770310"/>
                <a:gd name="connsiteY4" fmla="*/ 385155 h 77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310" h="770310">
                  <a:moveTo>
                    <a:pt x="0" y="385155"/>
                  </a:moveTo>
                  <a:cubicBezTo>
                    <a:pt x="0" y="172440"/>
                    <a:pt x="172440" y="0"/>
                    <a:pt x="385155" y="0"/>
                  </a:cubicBezTo>
                  <a:cubicBezTo>
                    <a:pt x="597870" y="0"/>
                    <a:pt x="770310" y="172440"/>
                    <a:pt x="770310" y="385155"/>
                  </a:cubicBezTo>
                  <a:cubicBezTo>
                    <a:pt x="770310" y="597870"/>
                    <a:pt x="597870" y="770310"/>
                    <a:pt x="385155" y="770310"/>
                  </a:cubicBezTo>
                  <a:cubicBezTo>
                    <a:pt x="172440" y="770310"/>
                    <a:pt x="0" y="597870"/>
                    <a:pt x="0" y="385155"/>
                  </a:cubicBezTo>
                  <a:close/>
                </a:path>
              </a:pathLst>
            </a:custGeom>
            <a:solidFill>
              <a:srgbClr val="95A39D">
                <a:hueOff val="-5629260"/>
                <a:satOff val="33790"/>
                <a:lumOff val="-2980"/>
                <a:alphaOff val="0"/>
              </a:srgbClr>
            </a:solidFill>
            <a:ln>
              <a:noFill/>
            </a:ln>
            <a:effectLst>
              <a:outerShdw blurRad="50800" dist="25400" algn="bl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0589" tIns="130589" rIns="130589" bIns="13058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b="1" kern="1200" dirty="0" smtClean="0">
                  <a:solidFill>
                    <a:srgbClr val="2F2B20"/>
                  </a:solidFill>
                  <a:latin typeface="Soberana Texto" panose="02000000000000000000" pitchFamily="50" charset="0"/>
                  <a:cs typeface="Times New Roman" pitchFamily="18" charset="0"/>
                </a:rPr>
                <a:t>ISSSTE</a:t>
              </a:r>
              <a:endParaRPr lang="es-ES_tradnl" sz="1400" b="1" kern="1200" dirty="0">
                <a:solidFill>
                  <a:srgbClr val="2F2B20"/>
                </a:solidFill>
                <a:latin typeface="Soberana Texto" panose="02000000000000000000" pitchFamily="50" charset="0"/>
                <a:cs typeface="Times New Roman" pitchFamily="18" charset="0"/>
              </a:endParaRPr>
            </a:p>
          </p:txBody>
        </p:sp>
        <p:sp>
          <p:nvSpPr>
            <p:cNvPr id="21" name="Forma libre 20"/>
            <p:cNvSpPr/>
            <p:nvPr/>
          </p:nvSpPr>
          <p:spPr>
            <a:xfrm>
              <a:off x="2375755" y="4977172"/>
              <a:ext cx="1134000" cy="1080000"/>
            </a:xfrm>
            <a:custGeom>
              <a:avLst/>
              <a:gdLst>
                <a:gd name="connsiteX0" fmla="*/ 0 w 770310"/>
                <a:gd name="connsiteY0" fmla="*/ 385155 h 770310"/>
                <a:gd name="connsiteX1" fmla="*/ 385155 w 770310"/>
                <a:gd name="connsiteY1" fmla="*/ 0 h 770310"/>
                <a:gd name="connsiteX2" fmla="*/ 770310 w 770310"/>
                <a:gd name="connsiteY2" fmla="*/ 385155 h 770310"/>
                <a:gd name="connsiteX3" fmla="*/ 385155 w 770310"/>
                <a:gd name="connsiteY3" fmla="*/ 770310 h 770310"/>
                <a:gd name="connsiteX4" fmla="*/ 0 w 770310"/>
                <a:gd name="connsiteY4" fmla="*/ 385155 h 77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310" h="770310">
                  <a:moveTo>
                    <a:pt x="0" y="385155"/>
                  </a:moveTo>
                  <a:cubicBezTo>
                    <a:pt x="0" y="172440"/>
                    <a:pt x="172440" y="0"/>
                    <a:pt x="385155" y="0"/>
                  </a:cubicBezTo>
                  <a:cubicBezTo>
                    <a:pt x="597870" y="0"/>
                    <a:pt x="770310" y="172440"/>
                    <a:pt x="770310" y="385155"/>
                  </a:cubicBezTo>
                  <a:cubicBezTo>
                    <a:pt x="770310" y="597870"/>
                    <a:pt x="597870" y="770310"/>
                    <a:pt x="385155" y="770310"/>
                  </a:cubicBezTo>
                  <a:cubicBezTo>
                    <a:pt x="172440" y="770310"/>
                    <a:pt x="0" y="597870"/>
                    <a:pt x="0" y="385155"/>
                  </a:cubicBezTo>
                  <a:close/>
                </a:path>
              </a:pathLst>
            </a:custGeom>
            <a:solidFill>
              <a:srgbClr val="95A39D">
                <a:hueOff val="-5629260"/>
                <a:satOff val="33790"/>
                <a:lumOff val="-2980"/>
                <a:alphaOff val="0"/>
              </a:srgbClr>
            </a:solidFill>
            <a:ln>
              <a:noFill/>
            </a:ln>
            <a:effectLst>
              <a:outerShdw blurRad="50800" dist="25400" algn="bl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0589" tIns="130589" rIns="130589" bIns="13058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200" b="1" kern="1200" dirty="0" smtClean="0">
                  <a:solidFill>
                    <a:srgbClr val="2F2B20"/>
                  </a:solidFill>
                  <a:latin typeface="Soberana Texto" panose="02000000000000000000" pitchFamily="50" charset="0"/>
                  <a:cs typeface="Times New Roman" pitchFamily="18" charset="0"/>
                </a:rPr>
                <a:t>COFEPRIS</a:t>
              </a:r>
              <a:endParaRPr lang="es-ES_tradnl" sz="1200" b="1" kern="1200" dirty="0">
                <a:solidFill>
                  <a:srgbClr val="2F2B20"/>
                </a:solidFill>
                <a:latin typeface="Soberana Texto" panose="02000000000000000000" pitchFamily="50" charset="0"/>
                <a:cs typeface="Times New Roman" pitchFamily="18" charset="0"/>
              </a:endParaRPr>
            </a:p>
          </p:txBody>
        </p:sp>
        <p:sp>
          <p:nvSpPr>
            <p:cNvPr id="22" name="Forma libre 21"/>
            <p:cNvSpPr/>
            <p:nvPr/>
          </p:nvSpPr>
          <p:spPr>
            <a:xfrm>
              <a:off x="2204920" y="3804994"/>
              <a:ext cx="1134000" cy="1080000"/>
            </a:xfrm>
            <a:custGeom>
              <a:avLst/>
              <a:gdLst>
                <a:gd name="connsiteX0" fmla="*/ 0 w 770310"/>
                <a:gd name="connsiteY0" fmla="*/ 385155 h 770310"/>
                <a:gd name="connsiteX1" fmla="*/ 385155 w 770310"/>
                <a:gd name="connsiteY1" fmla="*/ 0 h 770310"/>
                <a:gd name="connsiteX2" fmla="*/ 770310 w 770310"/>
                <a:gd name="connsiteY2" fmla="*/ 385155 h 770310"/>
                <a:gd name="connsiteX3" fmla="*/ 385155 w 770310"/>
                <a:gd name="connsiteY3" fmla="*/ 770310 h 770310"/>
                <a:gd name="connsiteX4" fmla="*/ 0 w 770310"/>
                <a:gd name="connsiteY4" fmla="*/ 385155 h 77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310" h="770310">
                  <a:moveTo>
                    <a:pt x="0" y="385155"/>
                  </a:moveTo>
                  <a:cubicBezTo>
                    <a:pt x="0" y="172440"/>
                    <a:pt x="172440" y="0"/>
                    <a:pt x="385155" y="0"/>
                  </a:cubicBezTo>
                  <a:cubicBezTo>
                    <a:pt x="597870" y="0"/>
                    <a:pt x="770310" y="172440"/>
                    <a:pt x="770310" y="385155"/>
                  </a:cubicBezTo>
                  <a:cubicBezTo>
                    <a:pt x="770310" y="597870"/>
                    <a:pt x="597870" y="770310"/>
                    <a:pt x="385155" y="770310"/>
                  </a:cubicBezTo>
                  <a:cubicBezTo>
                    <a:pt x="172440" y="770310"/>
                    <a:pt x="0" y="597870"/>
                    <a:pt x="0" y="385155"/>
                  </a:cubicBezTo>
                  <a:close/>
                </a:path>
              </a:pathLst>
            </a:custGeom>
            <a:solidFill>
              <a:srgbClr val="95A39D">
                <a:hueOff val="-5629260"/>
                <a:satOff val="33790"/>
                <a:lumOff val="-2980"/>
                <a:alphaOff val="0"/>
              </a:srgbClr>
            </a:solidFill>
            <a:ln>
              <a:noFill/>
            </a:ln>
            <a:effectLst>
              <a:outerShdw blurRad="50800" dist="25400" algn="bl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0589" tIns="130589" rIns="130589" bIns="13058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400" b="1" kern="1200" dirty="0" smtClean="0">
                  <a:solidFill>
                    <a:srgbClr val="2F2B20"/>
                  </a:solidFill>
                  <a:latin typeface="Soberana Texto" panose="02000000000000000000" pitchFamily="50" charset="0"/>
                  <a:cs typeface="Times New Roman" pitchFamily="18" charset="0"/>
                </a:rPr>
                <a:t>UNAM</a:t>
              </a:r>
              <a:endParaRPr lang="es-ES_tradnl" sz="1400" b="1" kern="1200" dirty="0">
                <a:solidFill>
                  <a:srgbClr val="2F2B20"/>
                </a:solidFill>
                <a:latin typeface="Soberana Texto" panose="02000000000000000000" pitchFamily="50" charset="0"/>
                <a:cs typeface="Times New Roman" pitchFamily="18" charset="0"/>
              </a:endParaRPr>
            </a:p>
          </p:txBody>
        </p:sp>
        <p:sp>
          <p:nvSpPr>
            <p:cNvPr id="23" name="Forma libre 22"/>
            <p:cNvSpPr/>
            <p:nvPr/>
          </p:nvSpPr>
          <p:spPr>
            <a:xfrm>
              <a:off x="2591236" y="2754497"/>
              <a:ext cx="1626955" cy="1080000"/>
            </a:xfrm>
            <a:custGeom>
              <a:avLst/>
              <a:gdLst>
                <a:gd name="connsiteX0" fmla="*/ 0 w 1048207"/>
                <a:gd name="connsiteY0" fmla="*/ 385155 h 770310"/>
                <a:gd name="connsiteX1" fmla="*/ 524104 w 1048207"/>
                <a:gd name="connsiteY1" fmla="*/ 0 h 770310"/>
                <a:gd name="connsiteX2" fmla="*/ 1048208 w 1048207"/>
                <a:gd name="connsiteY2" fmla="*/ 385155 h 770310"/>
                <a:gd name="connsiteX3" fmla="*/ 524104 w 1048207"/>
                <a:gd name="connsiteY3" fmla="*/ 770310 h 770310"/>
                <a:gd name="connsiteX4" fmla="*/ 0 w 1048207"/>
                <a:gd name="connsiteY4" fmla="*/ 385155 h 77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8207" h="770310">
                  <a:moveTo>
                    <a:pt x="0" y="385155"/>
                  </a:moveTo>
                  <a:cubicBezTo>
                    <a:pt x="0" y="172440"/>
                    <a:pt x="234649" y="0"/>
                    <a:pt x="524104" y="0"/>
                  </a:cubicBezTo>
                  <a:cubicBezTo>
                    <a:pt x="813559" y="0"/>
                    <a:pt x="1048208" y="172440"/>
                    <a:pt x="1048208" y="385155"/>
                  </a:cubicBezTo>
                  <a:cubicBezTo>
                    <a:pt x="1048208" y="597870"/>
                    <a:pt x="813559" y="770310"/>
                    <a:pt x="524104" y="770310"/>
                  </a:cubicBezTo>
                  <a:cubicBezTo>
                    <a:pt x="234649" y="770310"/>
                    <a:pt x="0" y="597870"/>
                    <a:pt x="0" y="385155"/>
                  </a:cubicBezTo>
                  <a:close/>
                </a:path>
              </a:pathLst>
            </a:custGeom>
            <a:solidFill>
              <a:srgbClr val="95A39D">
                <a:hueOff val="-7036575"/>
                <a:satOff val="42238"/>
                <a:lumOff val="-3725"/>
                <a:alphaOff val="0"/>
              </a:srgbClr>
            </a:solidFill>
            <a:ln>
              <a:noFill/>
            </a:ln>
            <a:effectLst>
              <a:outerShdw blurRad="50800" dist="25400" algn="bl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476" tIns="126779" rIns="167476" bIns="12677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100" b="1" kern="1200" dirty="0" smtClean="0">
                  <a:solidFill>
                    <a:srgbClr val="2F2B20"/>
                  </a:solidFill>
                  <a:latin typeface="Soberana Texto" panose="02000000000000000000" pitchFamily="50" charset="0"/>
                  <a:cs typeface="Times New Roman" pitchFamily="18" charset="0"/>
                </a:rPr>
                <a:t>EPIDEMIOLOGIA</a:t>
              </a:r>
              <a:endParaRPr lang="es-ES_tradnl" sz="1100" b="1" kern="1200" dirty="0">
                <a:solidFill>
                  <a:srgbClr val="2F2B20"/>
                </a:solidFill>
                <a:latin typeface="Soberana Texto" panose="02000000000000000000" pitchFamily="50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15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259632" y="980728"/>
            <a:ext cx="6659275" cy="4964247"/>
            <a:chOff x="1333503" y="839202"/>
            <a:chExt cx="6513644" cy="547496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0" t="27511" r="8923" b="29931"/>
            <a:stretch/>
          </p:blipFill>
          <p:spPr>
            <a:xfrm>
              <a:off x="4714300" y="4373220"/>
              <a:ext cx="809983" cy="238248"/>
            </a:xfrm>
            <a:prstGeom prst="rect">
              <a:avLst/>
            </a:prstGeom>
          </p:spPr>
        </p:pic>
        <p:grpSp>
          <p:nvGrpSpPr>
            <p:cNvPr id="4" name="Grupo 3"/>
            <p:cNvGrpSpPr>
              <a:grpSpLocks/>
            </p:cNvGrpSpPr>
            <p:nvPr/>
          </p:nvGrpSpPr>
          <p:grpSpPr bwMode="auto">
            <a:xfrm>
              <a:off x="1343579" y="2171596"/>
              <a:ext cx="6503568" cy="4142571"/>
              <a:chOff x="953570" y="1594882"/>
              <a:chExt cx="7512922" cy="5009945"/>
            </a:xfrm>
          </p:grpSpPr>
          <p:grpSp>
            <p:nvGrpSpPr>
              <p:cNvPr id="17" name="Grupo 1"/>
              <p:cNvGrpSpPr>
                <a:grpSpLocks/>
              </p:cNvGrpSpPr>
              <p:nvPr/>
            </p:nvGrpSpPr>
            <p:grpSpPr bwMode="auto">
              <a:xfrm>
                <a:off x="953570" y="1594882"/>
                <a:ext cx="7512922" cy="5009945"/>
                <a:chOff x="304803" y="1470139"/>
                <a:chExt cx="7512922" cy="5009945"/>
              </a:xfrm>
            </p:grpSpPr>
            <p:pic>
              <p:nvPicPr>
                <p:cNvPr id="19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483" t="12199" r="20868" b="19954"/>
                <a:stretch>
                  <a:fillRect/>
                </a:stretch>
              </p:blipFill>
              <p:spPr bwMode="auto">
                <a:xfrm>
                  <a:off x="406195" y="1470139"/>
                  <a:ext cx="3606418" cy="25117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0" name="Rectangle 17"/>
                <p:cNvSpPr>
                  <a:spLocks noChangeArrowheads="1"/>
                </p:cNvSpPr>
                <p:nvPr/>
              </p:nvSpPr>
              <p:spPr bwMode="auto">
                <a:xfrm>
                  <a:off x="2531676" y="5627204"/>
                  <a:ext cx="1483518" cy="3622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800000"/>
                          </a:gs>
                          <a:gs pos="100000">
                            <a:srgbClr val="C60000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es-MX" altLang="es-MX" sz="1050" b="1" dirty="0" smtClean="0">
                      <a:latin typeface="Calibri" panose="020F0502020204030204" pitchFamily="34" charset="0"/>
                    </a:rPr>
                    <a:t>58       </a:t>
                  </a:r>
                  <a:endParaRPr lang="es-ES" altLang="es-MX" sz="105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" name="Rectangle 18"/>
                <p:cNvSpPr>
                  <a:spLocks noChangeArrowheads="1"/>
                </p:cNvSpPr>
                <p:nvPr/>
              </p:nvSpPr>
              <p:spPr bwMode="auto">
                <a:xfrm>
                  <a:off x="936672" y="5646294"/>
                  <a:ext cx="1266733" cy="501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800000"/>
                          </a:gs>
                          <a:gs pos="100000">
                            <a:srgbClr val="C60000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es-MX" altLang="es-MX" sz="1050" b="1" dirty="0">
                      <a:latin typeface="Calibri" panose="020F0502020204030204" pitchFamily="34" charset="0"/>
                    </a:rPr>
                    <a:t>ISSSTE</a:t>
                  </a:r>
                  <a:endParaRPr lang="es-ES" altLang="es-MX" sz="105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" name="Rectangle 19"/>
                <p:cNvSpPr>
                  <a:spLocks noChangeArrowheads="1"/>
                </p:cNvSpPr>
                <p:nvPr/>
              </p:nvSpPr>
              <p:spPr bwMode="auto">
                <a:xfrm>
                  <a:off x="2586350" y="5156849"/>
                  <a:ext cx="1219435" cy="2915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800000"/>
                          </a:gs>
                          <a:gs pos="100000">
                            <a:srgbClr val="C60000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es-MX" altLang="es-MX" sz="1050" b="1" dirty="0">
                      <a:latin typeface="Calibri" panose="020F0502020204030204" pitchFamily="34" charset="0"/>
                    </a:rPr>
                    <a:t>    </a:t>
                  </a:r>
                  <a:r>
                    <a:rPr lang="es-MX" altLang="es-MX" sz="1050" b="1" dirty="0" smtClean="0">
                      <a:latin typeface="Calibri" panose="020F0502020204030204" pitchFamily="34" charset="0"/>
                    </a:rPr>
                    <a:t>81     </a:t>
                  </a:r>
                  <a:endParaRPr lang="es-ES" altLang="es-MX" sz="105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" name="Rectangle 20"/>
                <p:cNvSpPr>
                  <a:spLocks noChangeArrowheads="1"/>
                </p:cNvSpPr>
                <p:nvPr/>
              </p:nvSpPr>
              <p:spPr bwMode="auto">
                <a:xfrm>
                  <a:off x="961516" y="5182275"/>
                  <a:ext cx="1187881" cy="503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800000"/>
                          </a:gs>
                          <a:gs pos="100000">
                            <a:srgbClr val="C60000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es-MX" altLang="es-MX" sz="1050" b="1" dirty="0">
                      <a:latin typeface="Calibri" panose="020F0502020204030204" pitchFamily="34" charset="0"/>
                    </a:rPr>
                    <a:t>IMSS</a:t>
                  </a:r>
                  <a:endParaRPr lang="es-ES" altLang="es-MX" sz="105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" name="Rectangle 21"/>
                <p:cNvSpPr>
                  <a:spLocks noChangeArrowheads="1"/>
                </p:cNvSpPr>
                <p:nvPr/>
              </p:nvSpPr>
              <p:spPr bwMode="auto">
                <a:xfrm>
                  <a:off x="2521836" y="4713310"/>
                  <a:ext cx="1314020" cy="4000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800000"/>
                          </a:gs>
                          <a:gs pos="100000">
                            <a:srgbClr val="C60000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es-MX" altLang="es-MX" sz="1050" b="1" dirty="0">
                      <a:latin typeface="Calibri" panose="020F0502020204030204" pitchFamily="34" charset="0"/>
                    </a:rPr>
                    <a:t>  </a:t>
                  </a:r>
                  <a:r>
                    <a:rPr lang="es-MX" altLang="es-MX" sz="1050" b="1" dirty="0" smtClean="0">
                      <a:latin typeface="Calibri" panose="020F0502020204030204" pitchFamily="34" charset="0"/>
                    </a:rPr>
                    <a:t>105                        </a:t>
                  </a:r>
                  <a:r>
                    <a:rPr lang="es-MX" altLang="es-MX" sz="1050" b="1" dirty="0">
                      <a:latin typeface="Calibri" panose="020F0502020204030204" pitchFamily="34" charset="0"/>
                    </a:rPr>
                    <a:t>	</a:t>
                  </a:r>
                  <a:endParaRPr lang="es-ES" altLang="es-MX" sz="105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" name="Rectangle 22"/>
                <p:cNvSpPr>
                  <a:spLocks noChangeArrowheads="1"/>
                </p:cNvSpPr>
                <p:nvPr/>
              </p:nvSpPr>
              <p:spPr bwMode="auto">
                <a:xfrm>
                  <a:off x="977802" y="4698230"/>
                  <a:ext cx="1172857" cy="4000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800000"/>
                          </a:gs>
                          <a:gs pos="100000">
                            <a:srgbClr val="C60000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es-MX" altLang="es-MX" sz="1050" b="1" dirty="0">
                      <a:latin typeface="Calibri" panose="020F0502020204030204" pitchFamily="34" charset="0"/>
                    </a:rPr>
                    <a:t>SS</a:t>
                  </a:r>
                  <a:endParaRPr lang="es-ES" altLang="es-MX" sz="105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6" name="Rectangle 23"/>
                <p:cNvSpPr>
                  <a:spLocks noChangeArrowheads="1"/>
                </p:cNvSpPr>
                <p:nvPr/>
              </p:nvSpPr>
              <p:spPr bwMode="auto">
                <a:xfrm>
                  <a:off x="2224283" y="4185940"/>
                  <a:ext cx="2039937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800000"/>
                          </a:gs>
                          <a:gs pos="100000">
                            <a:srgbClr val="C60000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es-MX" altLang="es-MX" sz="1050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B.S.             </a:t>
                  </a:r>
                  <a:endParaRPr lang="es-ES" altLang="es-MX" sz="1050" b="1" dirty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7" name="Rectangle 24"/>
                <p:cNvSpPr>
                  <a:spLocks noChangeArrowheads="1"/>
                </p:cNvSpPr>
                <p:nvPr/>
              </p:nvSpPr>
              <p:spPr bwMode="auto">
                <a:xfrm>
                  <a:off x="311933" y="4216832"/>
                  <a:ext cx="203835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800000"/>
                          </a:gs>
                          <a:gs pos="100000">
                            <a:srgbClr val="C60000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es-MX" altLang="es-MX" sz="1200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INSTITUCIÓN</a:t>
                  </a:r>
                  <a:endParaRPr lang="es-ES" altLang="es-MX" sz="1200" b="1" dirty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8" name="Line 25"/>
                <p:cNvSpPr>
                  <a:spLocks noChangeShapeType="1"/>
                </p:cNvSpPr>
                <p:nvPr/>
              </p:nvSpPr>
              <p:spPr bwMode="auto">
                <a:xfrm>
                  <a:off x="312738" y="4185230"/>
                  <a:ext cx="3890267" cy="0"/>
                </a:xfrm>
                <a:prstGeom prst="line">
                  <a:avLst/>
                </a:prstGeom>
                <a:noFill/>
                <a:ln w="28575" cap="sq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sz="1400"/>
                </a:p>
              </p:txBody>
            </p:sp>
            <p:sp>
              <p:nvSpPr>
                <p:cNvPr id="29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327571" y="4643140"/>
                  <a:ext cx="3884873" cy="12350"/>
                </a:xfrm>
                <a:prstGeom prst="line">
                  <a:avLst/>
                </a:prstGeom>
                <a:noFill/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sz="1400"/>
                </a:p>
              </p:txBody>
            </p:sp>
            <p:sp>
              <p:nvSpPr>
                <p:cNvPr id="30" name="Line 28"/>
                <p:cNvSpPr>
                  <a:spLocks noChangeShapeType="1"/>
                </p:cNvSpPr>
                <p:nvPr/>
              </p:nvSpPr>
              <p:spPr bwMode="auto">
                <a:xfrm>
                  <a:off x="315822" y="5530568"/>
                  <a:ext cx="3904118" cy="14422"/>
                </a:xfrm>
                <a:prstGeom prst="line">
                  <a:avLst/>
                </a:prstGeom>
                <a:noFill/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sz="1400"/>
                </a:p>
              </p:txBody>
            </p:sp>
            <p:sp>
              <p:nvSpPr>
                <p:cNvPr id="31" name="Line 29"/>
                <p:cNvSpPr>
                  <a:spLocks noChangeShapeType="1"/>
                </p:cNvSpPr>
                <p:nvPr/>
              </p:nvSpPr>
              <p:spPr bwMode="auto">
                <a:xfrm>
                  <a:off x="312738" y="6030913"/>
                  <a:ext cx="4078287" cy="0"/>
                </a:xfrm>
                <a:prstGeom prst="line">
                  <a:avLst/>
                </a:prstGeom>
                <a:noFill/>
                <a:ln w="28575" cap="sq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sz="1400"/>
                </a:p>
              </p:txBody>
            </p:sp>
            <p:sp>
              <p:nvSpPr>
                <p:cNvPr id="32" name="Line 30"/>
                <p:cNvSpPr>
                  <a:spLocks noChangeShapeType="1"/>
                </p:cNvSpPr>
                <p:nvPr/>
              </p:nvSpPr>
              <p:spPr bwMode="auto">
                <a:xfrm>
                  <a:off x="312737" y="4185940"/>
                  <a:ext cx="1" cy="1844972"/>
                </a:xfrm>
                <a:prstGeom prst="line">
                  <a:avLst/>
                </a:prstGeom>
                <a:noFill/>
                <a:ln w="28575" cap="sq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sz="1400"/>
                </a:p>
              </p:txBody>
            </p:sp>
            <p:sp>
              <p:nvSpPr>
                <p:cNvPr id="33" name="Line 31"/>
                <p:cNvSpPr>
                  <a:spLocks noChangeShapeType="1"/>
                </p:cNvSpPr>
                <p:nvPr/>
              </p:nvSpPr>
              <p:spPr bwMode="auto">
                <a:xfrm>
                  <a:off x="2351088" y="4197217"/>
                  <a:ext cx="0" cy="1862138"/>
                </a:xfrm>
                <a:prstGeom prst="line">
                  <a:avLst/>
                </a:prstGeom>
                <a:noFill/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sz="1400"/>
                </a:p>
              </p:txBody>
            </p:sp>
            <p:sp>
              <p:nvSpPr>
                <p:cNvPr id="34" name="Rectangle 32"/>
                <p:cNvSpPr>
                  <a:spLocks noChangeArrowheads="1"/>
                </p:cNvSpPr>
                <p:nvPr/>
              </p:nvSpPr>
              <p:spPr bwMode="auto">
                <a:xfrm>
                  <a:off x="6136225" y="5178632"/>
                  <a:ext cx="1409162" cy="5984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800000"/>
                          </a:gs>
                          <a:gs pos="100000">
                            <a:srgbClr val="C60000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endParaRPr lang="es-MX" altLang="es-MX" sz="1050" b="1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5" name="Rectangle 33"/>
                <p:cNvSpPr>
                  <a:spLocks noChangeArrowheads="1"/>
                </p:cNvSpPr>
                <p:nvPr/>
              </p:nvSpPr>
              <p:spPr bwMode="auto">
                <a:xfrm>
                  <a:off x="4295775" y="5196579"/>
                  <a:ext cx="1968500" cy="5984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800000"/>
                          </a:gs>
                          <a:gs pos="100000">
                            <a:srgbClr val="C60000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endParaRPr lang="es-ES" altLang="es-MX" sz="1000" b="1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6" name="Rectangle 34"/>
                <p:cNvSpPr>
                  <a:spLocks noChangeArrowheads="1"/>
                </p:cNvSpPr>
                <p:nvPr/>
              </p:nvSpPr>
              <p:spPr bwMode="auto">
                <a:xfrm>
                  <a:off x="6227914" y="4978090"/>
                  <a:ext cx="1428216" cy="2870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800000"/>
                          </a:gs>
                          <a:gs pos="100000">
                            <a:srgbClr val="C60000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es-ES" altLang="es-MX" sz="1050" b="1" dirty="0">
                      <a:latin typeface="Calibri" panose="020F0502020204030204" pitchFamily="34" charset="0"/>
                    </a:rPr>
                    <a:t>           </a:t>
                  </a:r>
                  <a:r>
                    <a:rPr lang="es-ES" altLang="es-MX" sz="1050" b="1" dirty="0" smtClean="0">
                      <a:latin typeface="Calibri" panose="020F0502020204030204" pitchFamily="34" charset="0"/>
                    </a:rPr>
                    <a:t>4                      </a:t>
                  </a:r>
                  <a:endParaRPr lang="es-ES" altLang="es-MX" sz="105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7" name="Rectangle 35"/>
                <p:cNvSpPr>
                  <a:spLocks noChangeArrowheads="1"/>
                </p:cNvSpPr>
                <p:nvPr/>
              </p:nvSpPr>
              <p:spPr bwMode="auto">
                <a:xfrm>
                  <a:off x="4963232" y="4979426"/>
                  <a:ext cx="1103180" cy="3277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800000"/>
                          </a:gs>
                          <a:gs pos="100000">
                            <a:srgbClr val="C60000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es-MX" altLang="es-MX" sz="1050" b="1" dirty="0">
                      <a:latin typeface="Calibri" panose="020F0502020204030204" pitchFamily="34" charset="0"/>
                    </a:rPr>
                    <a:t>SEDENA</a:t>
                  </a:r>
                  <a:endParaRPr lang="es-ES" altLang="es-MX" sz="105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8" name="Rectangle 36"/>
                <p:cNvSpPr>
                  <a:spLocks noChangeArrowheads="1"/>
                </p:cNvSpPr>
                <p:nvPr/>
              </p:nvSpPr>
              <p:spPr bwMode="auto">
                <a:xfrm>
                  <a:off x="6264274" y="4533569"/>
                  <a:ext cx="1399638" cy="3952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800000"/>
                          </a:gs>
                          <a:gs pos="100000">
                            <a:srgbClr val="C60000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es-MX" altLang="es-MX" sz="1050" b="1" dirty="0">
                      <a:latin typeface="Calibri" panose="020F0502020204030204" pitchFamily="34" charset="0"/>
                    </a:rPr>
                    <a:t>          </a:t>
                  </a:r>
                  <a:r>
                    <a:rPr lang="es-MX" altLang="es-MX" sz="1050" b="1" dirty="0" smtClean="0">
                      <a:latin typeface="Calibri" panose="020F0502020204030204" pitchFamily="34" charset="0"/>
                    </a:rPr>
                    <a:t>4                 </a:t>
                  </a:r>
                  <a:endParaRPr lang="es-ES" altLang="es-MX" sz="105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9" name="Rectangle 37"/>
                <p:cNvSpPr>
                  <a:spLocks noChangeArrowheads="1"/>
                </p:cNvSpPr>
                <p:nvPr/>
              </p:nvSpPr>
              <p:spPr bwMode="auto">
                <a:xfrm>
                  <a:off x="4903288" y="4530877"/>
                  <a:ext cx="1025143" cy="3952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800000"/>
                          </a:gs>
                          <a:gs pos="100000">
                            <a:srgbClr val="C60000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es-MX" altLang="es-MX" sz="1050" b="1" dirty="0">
                      <a:latin typeface="Calibri" panose="020F0502020204030204" pitchFamily="34" charset="0"/>
                    </a:rPr>
                    <a:t>DIF</a:t>
                  </a:r>
                  <a:endParaRPr lang="es-ES" altLang="es-MX" sz="105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0" name="Rectangle 38"/>
                <p:cNvSpPr>
                  <a:spLocks noChangeArrowheads="1"/>
                </p:cNvSpPr>
                <p:nvPr/>
              </p:nvSpPr>
              <p:spPr bwMode="auto">
                <a:xfrm>
                  <a:off x="6271248" y="4100489"/>
                  <a:ext cx="1422111" cy="3211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800000"/>
                          </a:gs>
                          <a:gs pos="100000">
                            <a:srgbClr val="C60000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es-MX" altLang="es-MX" sz="1050" b="1" dirty="0">
                      <a:latin typeface="Calibri" panose="020F0502020204030204" pitchFamily="34" charset="0"/>
                    </a:rPr>
                    <a:t>          </a:t>
                  </a:r>
                  <a:r>
                    <a:rPr lang="es-MX" altLang="es-MX" sz="1050" b="1" dirty="0" smtClean="0">
                      <a:latin typeface="Calibri" panose="020F0502020204030204" pitchFamily="34" charset="0"/>
                    </a:rPr>
                    <a:t>3                        </a:t>
                  </a:r>
                  <a:endParaRPr lang="es-ES" altLang="es-MX" sz="105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1" name="Rectangle 39"/>
                <p:cNvSpPr>
                  <a:spLocks noChangeArrowheads="1"/>
                </p:cNvSpPr>
                <p:nvPr/>
              </p:nvSpPr>
              <p:spPr bwMode="auto">
                <a:xfrm>
                  <a:off x="4423666" y="4084851"/>
                  <a:ext cx="1968500" cy="3968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800000"/>
                          </a:gs>
                          <a:gs pos="100000">
                            <a:srgbClr val="C60000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es-MX" altLang="es-MX" sz="1050" b="1" dirty="0">
                      <a:latin typeface="Calibri" panose="020F0502020204030204" pitchFamily="34" charset="0"/>
                    </a:rPr>
                    <a:t>SEMAR</a:t>
                  </a:r>
                  <a:endParaRPr lang="es-ES" altLang="es-MX" sz="105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2" name="Rectangle 42"/>
                <p:cNvSpPr>
                  <a:spLocks noChangeArrowheads="1"/>
                </p:cNvSpPr>
                <p:nvPr/>
              </p:nvSpPr>
              <p:spPr bwMode="auto">
                <a:xfrm>
                  <a:off x="6264274" y="3739728"/>
                  <a:ext cx="1413926" cy="3952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800000"/>
                          </a:gs>
                          <a:gs pos="100000">
                            <a:srgbClr val="C60000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es-MX" altLang="es-MX" sz="1050" b="1" dirty="0">
                      <a:latin typeface="Calibri" panose="020F0502020204030204" pitchFamily="34" charset="0"/>
                    </a:rPr>
                    <a:t>          </a:t>
                  </a:r>
                  <a:r>
                    <a:rPr lang="es-MX" altLang="es-MX" sz="1050" b="1" dirty="0" smtClean="0">
                      <a:latin typeface="Calibri" panose="020F0502020204030204" pitchFamily="34" charset="0"/>
                    </a:rPr>
                    <a:t>9                        </a:t>
                  </a:r>
                  <a:endParaRPr lang="es-ES" altLang="es-MX" sz="105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3" name="Rectangle 43"/>
                <p:cNvSpPr>
                  <a:spLocks noChangeArrowheads="1"/>
                </p:cNvSpPr>
                <p:nvPr/>
              </p:nvSpPr>
              <p:spPr bwMode="auto">
                <a:xfrm>
                  <a:off x="4400920" y="3663254"/>
                  <a:ext cx="1968500" cy="3937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800000"/>
                          </a:gs>
                          <a:gs pos="100000">
                            <a:srgbClr val="C60000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es-MX" altLang="es-MX" sz="1050" b="1" dirty="0" smtClean="0">
                      <a:latin typeface="Calibri" panose="020F0502020204030204" pitchFamily="34" charset="0"/>
                    </a:rPr>
                    <a:t>UNIVERSITARIOS</a:t>
                  </a:r>
                  <a:endParaRPr lang="es-ES" altLang="es-MX" sz="105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4" name="Rectangle 44"/>
                <p:cNvSpPr>
                  <a:spLocks noChangeArrowheads="1"/>
                </p:cNvSpPr>
                <p:nvPr/>
              </p:nvSpPr>
              <p:spPr bwMode="auto">
                <a:xfrm>
                  <a:off x="6272121" y="3298969"/>
                  <a:ext cx="1409163" cy="3952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800000"/>
                          </a:gs>
                          <a:gs pos="100000">
                            <a:srgbClr val="C60000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es-ES" altLang="es-MX" sz="1050" b="1" dirty="0">
                      <a:latin typeface="Calibri" panose="020F0502020204030204" pitchFamily="34" charset="0"/>
                    </a:rPr>
                    <a:t>          </a:t>
                  </a:r>
                  <a:r>
                    <a:rPr lang="es-ES" altLang="es-MX" sz="1050" b="1" dirty="0" smtClean="0">
                      <a:latin typeface="Calibri" panose="020F0502020204030204" pitchFamily="34" charset="0"/>
                    </a:rPr>
                    <a:t>9              </a:t>
                  </a:r>
                  <a:endParaRPr lang="es-ES" altLang="es-MX" sz="105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5" name="Rectangle 45"/>
                <p:cNvSpPr>
                  <a:spLocks noChangeArrowheads="1"/>
                </p:cNvSpPr>
                <p:nvPr/>
              </p:nvSpPr>
              <p:spPr bwMode="auto">
                <a:xfrm>
                  <a:off x="4508746" y="3252985"/>
                  <a:ext cx="1968500" cy="3952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800000"/>
                          </a:gs>
                          <a:gs pos="100000">
                            <a:srgbClr val="C60000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es-MX" altLang="es-MX" sz="1050" b="1" dirty="0">
                      <a:latin typeface="Calibri" panose="020F0502020204030204" pitchFamily="34" charset="0"/>
                    </a:rPr>
                    <a:t>CRUZ ROJA</a:t>
                  </a:r>
                  <a:endParaRPr lang="es-ES" altLang="es-MX" sz="105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6" name="Rectangle 46"/>
                <p:cNvSpPr>
                  <a:spLocks noChangeArrowheads="1"/>
                </p:cNvSpPr>
                <p:nvPr/>
              </p:nvSpPr>
              <p:spPr bwMode="auto">
                <a:xfrm>
                  <a:off x="6257349" y="2752523"/>
                  <a:ext cx="1409163" cy="3968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800000"/>
                          </a:gs>
                          <a:gs pos="100000">
                            <a:srgbClr val="C60000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es-MX" altLang="es-MX" sz="1050" b="1" dirty="0">
                      <a:latin typeface="Calibri" panose="020F0502020204030204" pitchFamily="34" charset="0"/>
                    </a:rPr>
                    <a:t>         </a:t>
                  </a:r>
                  <a:r>
                    <a:rPr lang="es-MX" altLang="es-MX" sz="1050" b="1" dirty="0" smtClean="0">
                      <a:latin typeface="Calibri" panose="020F0502020204030204" pitchFamily="34" charset="0"/>
                    </a:rPr>
                    <a:t>12                   </a:t>
                  </a:r>
                  <a:endParaRPr lang="es-ES" altLang="es-MX" sz="105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7" name="Rectangle 47"/>
                <p:cNvSpPr>
                  <a:spLocks noChangeArrowheads="1"/>
                </p:cNvSpPr>
                <p:nvPr/>
              </p:nvSpPr>
              <p:spPr bwMode="auto">
                <a:xfrm>
                  <a:off x="4400920" y="2797788"/>
                  <a:ext cx="1968500" cy="3968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800000"/>
                          </a:gs>
                          <a:gs pos="100000">
                            <a:srgbClr val="C60000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es-MX" altLang="es-MX" sz="1050" b="1" dirty="0">
                      <a:latin typeface="Calibri" panose="020F0502020204030204" pitchFamily="34" charset="0"/>
                    </a:rPr>
                    <a:t>PEMEX</a:t>
                  </a:r>
                  <a:endParaRPr lang="es-ES" altLang="es-MX" sz="105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8" name="Rectangle 48"/>
                <p:cNvSpPr>
                  <a:spLocks noChangeArrowheads="1"/>
                </p:cNvSpPr>
                <p:nvPr/>
              </p:nvSpPr>
              <p:spPr bwMode="auto">
                <a:xfrm>
                  <a:off x="6219945" y="2352658"/>
                  <a:ext cx="1409163" cy="3952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800000"/>
                          </a:gs>
                          <a:gs pos="100000">
                            <a:srgbClr val="C60000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es-MX" altLang="es-MX" sz="1050" b="1" dirty="0">
                      <a:latin typeface="Calibri" panose="020F0502020204030204" pitchFamily="34" charset="0"/>
                    </a:rPr>
                    <a:t>          </a:t>
                  </a:r>
                  <a:r>
                    <a:rPr lang="es-MX" altLang="es-MX" sz="1050" b="1" dirty="0" smtClean="0">
                      <a:latin typeface="Calibri" panose="020F0502020204030204" pitchFamily="34" charset="0"/>
                    </a:rPr>
                    <a:t>30                        </a:t>
                  </a:r>
                  <a:endParaRPr lang="es-ES" altLang="es-MX" sz="105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9" name="Rectangle 49"/>
                <p:cNvSpPr>
                  <a:spLocks noChangeArrowheads="1"/>
                </p:cNvSpPr>
                <p:nvPr/>
              </p:nvSpPr>
              <p:spPr bwMode="auto">
                <a:xfrm>
                  <a:off x="4671499" y="2352508"/>
                  <a:ext cx="1488720" cy="3819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800000"/>
                          </a:gs>
                          <a:gs pos="100000">
                            <a:srgbClr val="C60000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es-MX" altLang="es-MX" sz="1050" b="1" dirty="0">
                      <a:latin typeface="Calibri" panose="020F0502020204030204" pitchFamily="34" charset="0"/>
                    </a:rPr>
                    <a:t>SERV. MED ENT.</a:t>
                  </a:r>
                  <a:endParaRPr lang="es-ES" altLang="es-MX" sz="105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0" name="Rectangle 50"/>
                <p:cNvSpPr>
                  <a:spLocks noChangeArrowheads="1"/>
                </p:cNvSpPr>
                <p:nvPr/>
              </p:nvSpPr>
              <p:spPr bwMode="auto">
                <a:xfrm>
                  <a:off x="6122580" y="1908730"/>
                  <a:ext cx="1428214" cy="3921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800000"/>
                          </a:gs>
                          <a:gs pos="100000">
                            <a:srgbClr val="C60000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es-MX" altLang="es-MX" sz="1050" b="1" dirty="0">
                      <a:latin typeface="Calibri" panose="020F0502020204030204" pitchFamily="34" charset="0"/>
                    </a:rPr>
                    <a:t>     </a:t>
                  </a:r>
                  <a:r>
                    <a:rPr lang="es-MX" altLang="es-MX" sz="1050" b="1" dirty="0" smtClean="0">
                      <a:latin typeface="Calibri" panose="020F0502020204030204" pitchFamily="34" charset="0"/>
                    </a:rPr>
                    <a:t>     281                          </a:t>
                  </a:r>
                  <a:endParaRPr lang="es-ES" altLang="es-MX" sz="105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1" name="Rectangle 51"/>
                <p:cNvSpPr>
                  <a:spLocks noChangeArrowheads="1"/>
                </p:cNvSpPr>
                <p:nvPr/>
              </p:nvSpPr>
              <p:spPr bwMode="auto">
                <a:xfrm>
                  <a:off x="4400920" y="1909582"/>
                  <a:ext cx="1968500" cy="3921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800000"/>
                          </a:gs>
                          <a:gs pos="100000">
                            <a:srgbClr val="C60000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es-MX" altLang="es-MX" sz="1050" b="1" dirty="0" smtClean="0">
                      <a:latin typeface="Calibri" panose="020F0502020204030204" pitchFamily="34" charset="0"/>
                    </a:rPr>
                    <a:t>PRIVADOS</a:t>
                  </a:r>
                  <a:endParaRPr lang="es-ES" altLang="es-MX" sz="1050" b="1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2" name="Rectangle 52"/>
                <p:cNvSpPr>
                  <a:spLocks noChangeArrowheads="1"/>
                </p:cNvSpPr>
                <p:nvPr/>
              </p:nvSpPr>
              <p:spPr bwMode="auto">
                <a:xfrm>
                  <a:off x="6126700" y="1481138"/>
                  <a:ext cx="1675864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800000"/>
                          </a:gs>
                          <a:gs pos="100000">
                            <a:srgbClr val="C60000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es-MX" altLang="es-MX" sz="1050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Bancos de Sangre</a:t>
                  </a:r>
                  <a:endParaRPr lang="es-ES" altLang="es-MX" sz="1050" b="1" dirty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3" name="Rectangle 53"/>
                <p:cNvSpPr>
                  <a:spLocks noChangeArrowheads="1"/>
                </p:cNvSpPr>
                <p:nvPr/>
              </p:nvSpPr>
              <p:spPr bwMode="auto">
                <a:xfrm>
                  <a:off x="4176560" y="1489001"/>
                  <a:ext cx="1968500" cy="3968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800000"/>
                          </a:gs>
                          <a:gs pos="100000">
                            <a:srgbClr val="C60000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rgbClr val="0099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es-MX" altLang="es-MX" sz="1200" b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</a:rPr>
                    <a:t>INSTITUCIÓN</a:t>
                  </a:r>
                  <a:endParaRPr lang="es-ES" altLang="es-MX" sz="1200" b="1" dirty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4" name="Line 54"/>
                <p:cNvSpPr>
                  <a:spLocks noChangeShapeType="1"/>
                </p:cNvSpPr>
                <p:nvPr/>
              </p:nvSpPr>
              <p:spPr bwMode="auto">
                <a:xfrm>
                  <a:off x="4205115" y="1476374"/>
                  <a:ext cx="3582289" cy="5843"/>
                </a:xfrm>
                <a:prstGeom prst="line">
                  <a:avLst/>
                </a:prstGeom>
                <a:noFill/>
                <a:ln w="28575" cap="sq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sz="1400"/>
                </a:p>
              </p:txBody>
            </p:sp>
            <p:sp>
              <p:nvSpPr>
                <p:cNvPr id="55" name="Line 55"/>
                <p:cNvSpPr>
                  <a:spLocks noChangeShapeType="1"/>
                </p:cNvSpPr>
                <p:nvPr/>
              </p:nvSpPr>
              <p:spPr bwMode="auto">
                <a:xfrm>
                  <a:off x="4222054" y="1881186"/>
                  <a:ext cx="3580509" cy="1991"/>
                </a:xfrm>
                <a:prstGeom prst="line">
                  <a:avLst/>
                </a:prstGeom>
                <a:noFill/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sz="1400"/>
                </a:p>
              </p:txBody>
            </p:sp>
            <p:sp>
              <p:nvSpPr>
                <p:cNvPr id="56" name="Line 56"/>
                <p:cNvSpPr>
                  <a:spLocks noChangeShapeType="1"/>
                </p:cNvSpPr>
                <p:nvPr/>
              </p:nvSpPr>
              <p:spPr bwMode="auto">
                <a:xfrm>
                  <a:off x="4203005" y="2308436"/>
                  <a:ext cx="3599558" cy="9536"/>
                </a:xfrm>
                <a:prstGeom prst="line">
                  <a:avLst/>
                </a:prstGeom>
                <a:noFill/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sz="1400"/>
                </a:p>
              </p:txBody>
            </p:sp>
            <p:sp>
              <p:nvSpPr>
                <p:cNvPr id="57" name="Line 57"/>
                <p:cNvSpPr>
                  <a:spLocks noChangeShapeType="1"/>
                </p:cNvSpPr>
                <p:nvPr/>
              </p:nvSpPr>
              <p:spPr bwMode="auto">
                <a:xfrm>
                  <a:off x="4222052" y="2740533"/>
                  <a:ext cx="3580511" cy="2653"/>
                </a:xfrm>
                <a:prstGeom prst="line">
                  <a:avLst/>
                </a:prstGeom>
                <a:noFill/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sz="1400"/>
                </a:p>
              </p:txBody>
            </p:sp>
            <p:sp>
              <p:nvSpPr>
                <p:cNvPr id="58" name="Line 58"/>
                <p:cNvSpPr>
                  <a:spLocks noChangeShapeType="1"/>
                </p:cNvSpPr>
                <p:nvPr/>
              </p:nvSpPr>
              <p:spPr bwMode="auto">
                <a:xfrm>
                  <a:off x="4231580" y="3198476"/>
                  <a:ext cx="3555825" cy="4894"/>
                </a:xfrm>
                <a:prstGeom prst="line">
                  <a:avLst/>
                </a:prstGeom>
                <a:noFill/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sz="1400"/>
                </a:p>
              </p:txBody>
            </p:sp>
            <p:sp>
              <p:nvSpPr>
                <p:cNvPr id="59" name="Line 59"/>
                <p:cNvSpPr>
                  <a:spLocks noChangeShapeType="1"/>
                </p:cNvSpPr>
                <p:nvPr/>
              </p:nvSpPr>
              <p:spPr bwMode="auto">
                <a:xfrm>
                  <a:off x="4231578" y="3641138"/>
                  <a:ext cx="3555825" cy="16236"/>
                </a:xfrm>
                <a:prstGeom prst="line">
                  <a:avLst/>
                </a:prstGeom>
                <a:noFill/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sz="1400"/>
                </a:p>
              </p:txBody>
            </p:sp>
            <p:sp>
              <p:nvSpPr>
                <p:cNvPr id="60" name="Line 60"/>
                <p:cNvSpPr>
                  <a:spLocks noChangeShapeType="1"/>
                </p:cNvSpPr>
                <p:nvPr/>
              </p:nvSpPr>
              <p:spPr bwMode="auto">
                <a:xfrm>
                  <a:off x="4203005" y="4066661"/>
                  <a:ext cx="3580510" cy="10252"/>
                </a:xfrm>
                <a:prstGeom prst="line">
                  <a:avLst/>
                </a:prstGeom>
                <a:noFill/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sz="1400"/>
                </a:p>
              </p:txBody>
            </p:sp>
            <p:sp>
              <p:nvSpPr>
                <p:cNvPr id="61" name="Line 61"/>
                <p:cNvSpPr>
                  <a:spLocks noChangeShapeType="1"/>
                </p:cNvSpPr>
                <p:nvPr/>
              </p:nvSpPr>
              <p:spPr bwMode="auto">
                <a:xfrm>
                  <a:off x="4219941" y="4473789"/>
                  <a:ext cx="3563574" cy="12727"/>
                </a:xfrm>
                <a:prstGeom prst="line">
                  <a:avLst/>
                </a:prstGeom>
                <a:noFill/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sz="1400"/>
                </a:p>
              </p:txBody>
            </p:sp>
            <p:sp>
              <p:nvSpPr>
                <p:cNvPr id="62" name="Line 62"/>
                <p:cNvSpPr>
                  <a:spLocks noChangeShapeType="1"/>
                </p:cNvSpPr>
                <p:nvPr/>
              </p:nvSpPr>
              <p:spPr bwMode="auto">
                <a:xfrm>
                  <a:off x="4220261" y="4905478"/>
                  <a:ext cx="3582302" cy="9139"/>
                </a:xfrm>
                <a:prstGeom prst="line">
                  <a:avLst/>
                </a:prstGeom>
                <a:noFill/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sz="1400"/>
                </a:p>
              </p:txBody>
            </p:sp>
            <p:sp>
              <p:nvSpPr>
                <p:cNvPr id="63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4203005" y="5314929"/>
                  <a:ext cx="3614720" cy="2422"/>
                </a:xfrm>
                <a:prstGeom prst="line">
                  <a:avLst/>
                </a:prstGeom>
                <a:noFill/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sz="1400"/>
                </a:p>
              </p:txBody>
            </p:sp>
            <p:sp>
              <p:nvSpPr>
                <p:cNvPr id="64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4391025" y="6029248"/>
                  <a:ext cx="3411538" cy="1664"/>
                </a:xfrm>
                <a:prstGeom prst="line">
                  <a:avLst/>
                </a:prstGeom>
                <a:noFill/>
                <a:ln w="28575" cap="sq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sz="1400"/>
                </a:p>
              </p:txBody>
            </p:sp>
            <p:sp>
              <p:nvSpPr>
                <p:cNvPr id="65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4205115" y="1496799"/>
                  <a:ext cx="7413" cy="4505676"/>
                </a:xfrm>
                <a:prstGeom prst="line">
                  <a:avLst/>
                </a:prstGeom>
                <a:noFill/>
                <a:ln w="28575" cap="sq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sz="1400"/>
                </a:p>
              </p:txBody>
            </p:sp>
            <p:sp>
              <p:nvSpPr>
                <p:cNvPr id="66" name="Line 67"/>
                <p:cNvSpPr>
                  <a:spLocks noChangeShapeType="1"/>
                </p:cNvSpPr>
                <p:nvPr/>
              </p:nvSpPr>
              <p:spPr bwMode="auto">
                <a:xfrm>
                  <a:off x="6082686" y="1478623"/>
                  <a:ext cx="0" cy="4549775"/>
                </a:xfrm>
                <a:prstGeom prst="line">
                  <a:avLst/>
                </a:prstGeom>
                <a:noFill/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sz="1400"/>
                </a:p>
              </p:txBody>
            </p:sp>
            <p:sp>
              <p:nvSpPr>
                <p:cNvPr id="67" name="Line 68"/>
                <p:cNvSpPr>
                  <a:spLocks noChangeShapeType="1"/>
                </p:cNvSpPr>
                <p:nvPr/>
              </p:nvSpPr>
              <p:spPr bwMode="auto">
                <a:xfrm>
                  <a:off x="7802564" y="1489954"/>
                  <a:ext cx="0" cy="4549775"/>
                </a:xfrm>
                <a:prstGeom prst="line">
                  <a:avLst/>
                </a:prstGeom>
                <a:noFill/>
                <a:ln w="28575" cap="sq">
                  <a:solidFill>
                    <a:srgbClr val="FFCC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MX" sz="1400"/>
                </a:p>
              </p:txBody>
            </p:sp>
            <p:sp>
              <p:nvSpPr>
                <p:cNvPr id="6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04803" y="6172200"/>
                  <a:ext cx="2630359" cy="3078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s-ES" altLang="es-MX" sz="900" dirty="0">
                      <a:solidFill>
                        <a:srgbClr val="FF0000"/>
                      </a:solidFill>
                      <a:latin typeface="Soberana Texto" panose="02000000000000000000" pitchFamily="50" charset="0"/>
                      <a:ea typeface="MS PGothic" panose="020B0600070205080204" pitchFamily="34" charset="-128"/>
                    </a:rPr>
                    <a:t>Fuente: Padrón de establecimientos CNTS</a:t>
                  </a:r>
                </a:p>
              </p:txBody>
            </p:sp>
          </p:grpSp>
          <p:pic>
            <p:nvPicPr>
              <p:cNvPr id="18" name="Imagen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9973" y="4819298"/>
                <a:ext cx="1035101" cy="365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" name="Text Box 16"/>
            <p:cNvSpPr txBox="1">
              <a:spLocks noChangeArrowheads="1"/>
            </p:cNvSpPr>
            <p:nvPr/>
          </p:nvSpPr>
          <p:spPr bwMode="auto">
            <a:xfrm>
              <a:off x="2294065" y="839202"/>
              <a:ext cx="4671715" cy="1018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s-MX" altLang="es-MX" b="1" dirty="0">
                  <a:solidFill>
                    <a:srgbClr val="C00000"/>
                  </a:solidFill>
                  <a:latin typeface="Soberana Texto" panose="02000000000000000000" pitchFamily="50" charset="0"/>
                  <a:ea typeface="MS PGothic" panose="020B0600070205080204" pitchFamily="34" charset="-128"/>
                </a:rPr>
                <a:t>BANCOS DE SANGRE REGISTRADOS EN </a:t>
              </a:r>
              <a:r>
                <a:rPr lang="es-MX" altLang="es-MX" b="1" dirty="0" smtClean="0">
                  <a:solidFill>
                    <a:srgbClr val="C00000"/>
                  </a:solidFill>
                  <a:latin typeface="Soberana Texto" panose="02000000000000000000" pitchFamily="50" charset="0"/>
                  <a:ea typeface="MS PGothic" panose="020B0600070205080204" pitchFamily="34" charset="-128"/>
                </a:rPr>
                <a:t>LA </a:t>
              </a:r>
              <a:r>
                <a:rPr lang="es-MX" altLang="es-MX" b="1" dirty="0">
                  <a:solidFill>
                    <a:srgbClr val="C00000"/>
                  </a:solidFill>
                  <a:latin typeface="Soberana Texto" panose="02000000000000000000" pitchFamily="50" charset="0"/>
                  <a:ea typeface="MS PGothic" panose="020B0600070205080204" pitchFamily="34" charset="-128"/>
                </a:rPr>
                <a:t>SECRETARIA DE SALUD: </a:t>
              </a:r>
              <a:r>
                <a:rPr lang="es-MX" altLang="es-MX" b="1" dirty="0" smtClean="0">
                  <a:solidFill>
                    <a:srgbClr val="C00000"/>
                  </a:solidFill>
                  <a:latin typeface="Soberana Texto" panose="02000000000000000000" pitchFamily="50" charset="0"/>
                  <a:ea typeface="MS PGothic" panose="020B0600070205080204" pitchFamily="34" charset="-128"/>
                </a:rPr>
                <a:t>596</a:t>
              </a:r>
            </a:p>
            <a:p>
              <a:pPr algn="ctr"/>
              <a:r>
                <a:rPr lang="es-MX" altLang="es-MX" b="1" dirty="0" smtClean="0">
                  <a:solidFill>
                    <a:srgbClr val="C00000"/>
                  </a:solidFill>
                  <a:latin typeface="Soberana Texto" panose="02000000000000000000" pitchFamily="50" charset="0"/>
                  <a:ea typeface="MS PGothic" panose="020B0600070205080204" pitchFamily="34" charset="-128"/>
                </a:rPr>
                <a:t>2017</a:t>
              </a:r>
              <a:endParaRPr lang="es-MX" altLang="es-MX" b="1" dirty="0">
                <a:solidFill>
                  <a:srgbClr val="C00000"/>
                </a:solidFill>
                <a:latin typeface="Soberana Texto" panose="02000000000000000000" pitchFamily="50" charset="0"/>
                <a:ea typeface="MS PGothic" panose="020B0600070205080204" pitchFamily="34" charset="-128"/>
              </a:endParaRPr>
            </a:p>
          </p:txBody>
        </p:sp>
        <p:sp>
          <p:nvSpPr>
            <p:cNvPr id="6" name="Line 26"/>
            <p:cNvSpPr>
              <a:spLocks noChangeShapeType="1"/>
            </p:cNvSpPr>
            <p:nvPr/>
          </p:nvSpPr>
          <p:spPr bwMode="auto">
            <a:xfrm flipV="1">
              <a:off x="1333503" y="5157122"/>
              <a:ext cx="3369710" cy="18337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 sz="1400"/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94797" y="2619502"/>
              <a:ext cx="136789" cy="205558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55164" y="2592874"/>
              <a:ext cx="82250" cy="123600"/>
            </a:xfrm>
            <a:prstGeom prst="rect">
              <a:avLst/>
            </a:prstGeom>
          </p:spPr>
        </p:pic>
        <p:pic>
          <p:nvPicPr>
            <p:cNvPr id="9" name="Imagen 8" descr="Imagen relacionad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7297" y="2910190"/>
              <a:ext cx="327838" cy="262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56088" y="4008867"/>
              <a:ext cx="318921" cy="251425"/>
            </a:xfrm>
            <a:prstGeom prst="rect">
              <a:avLst/>
            </a:prstGeom>
          </p:spPr>
        </p:pic>
        <p:pic>
          <p:nvPicPr>
            <p:cNvPr id="11" name="Picture 20" descr="Resultado de imagen para CRUZ ROJA MEXICAN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4284" y="3666599"/>
              <a:ext cx="692604" cy="264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11" descr="Resultado de imagen para logo pemex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834637" y="3285219"/>
              <a:ext cx="375355" cy="241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n 12" descr="Resultado de imagen para logo d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7865" y="4754884"/>
              <a:ext cx="525442" cy="183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11"/>
            <a:srcRect l="5312" t="26547" r="4688" b="28371"/>
            <a:stretch/>
          </p:blipFill>
          <p:spPr>
            <a:xfrm>
              <a:off x="4776222" y="5086356"/>
              <a:ext cx="720666" cy="216450"/>
            </a:xfrm>
            <a:prstGeom prst="rect">
              <a:avLst/>
            </a:prstGeom>
          </p:spPr>
        </p:pic>
        <p:pic>
          <p:nvPicPr>
            <p:cNvPr id="15" name="Imagen 14" descr="Resultado de imagen para LOGO IMSS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661" y="5219997"/>
              <a:ext cx="566886" cy="292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n 15" descr="Resultado de imagen para LOGO ISSSTE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708" y="5589368"/>
              <a:ext cx="452263" cy="305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9925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625755" y="1126503"/>
            <a:ext cx="8244916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9600" indent="-609600"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ES_tradnl" sz="2000" b="1" dirty="0" smtClean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  <a:cs typeface="Arial" charset="0"/>
              </a:rPr>
              <a:t>Presencia </a:t>
            </a:r>
            <a:r>
              <a:rPr lang="es-ES_tradnl" sz="2000" b="1" dirty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  <a:cs typeface="Arial" charset="0"/>
              </a:rPr>
              <a:t>de </a:t>
            </a:r>
            <a:r>
              <a:rPr lang="es-ES_tradnl" sz="2000" b="1" dirty="0" err="1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  <a:cs typeface="Arial" charset="0"/>
              </a:rPr>
              <a:t>triatóminos</a:t>
            </a:r>
            <a:r>
              <a:rPr lang="es-ES_tradnl" sz="2000" b="1" dirty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  <a:cs typeface="Arial" charset="0"/>
              </a:rPr>
              <a:t> domiciliarios y peri-domiciliarios (1.84 veces más riesgo)</a:t>
            </a:r>
          </a:p>
          <a:p>
            <a:pPr marL="609600" indent="-609600" algn="just" eaLnBrk="1" hangingPunct="1">
              <a:spcBef>
                <a:spcPct val="20000"/>
              </a:spcBef>
              <a:buFontTx/>
              <a:buChar char="•"/>
              <a:defRPr/>
            </a:pPr>
            <a:endParaRPr lang="es-ES_tradnl" sz="2400" b="1" dirty="0">
              <a:solidFill>
                <a:schemeClr val="tx1">
                  <a:lumMod val="65000"/>
                  <a:lumOff val="35000"/>
                </a:schemeClr>
              </a:solidFill>
              <a:latin typeface="Soberana Texto" panose="02000000000000000000" pitchFamily="50" charset="0"/>
              <a:cs typeface="Arial" charset="0"/>
            </a:endParaRPr>
          </a:p>
          <a:p>
            <a:pPr algn="just" eaLnBrk="1" hangingPunct="1">
              <a:spcBef>
                <a:spcPct val="20000"/>
              </a:spcBef>
              <a:defRPr/>
            </a:pPr>
            <a:endParaRPr lang="es-ES_tradnl" sz="2400" b="1" dirty="0">
              <a:solidFill>
                <a:schemeClr val="tx1">
                  <a:lumMod val="65000"/>
                  <a:lumOff val="35000"/>
                </a:schemeClr>
              </a:solidFill>
              <a:latin typeface="Soberana Texto" panose="02000000000000000000" pitchFamily="50" charset="0"/>
              <a:cs typeface="Arial" charset="0"/>
            </a:endParaRPr>
          </a:p>
        </p:txBody>
      </p:sp>
      <p:sp>
        <p:nvSpPr>
          <p:cNvPr id="48131" name="Text Box 7"/>
          <p:cNvSpPr txBox="1">
            <a:spLocks noChangeArrowheads="1"/>
          </p:cNvSpPr>
          <p:nvPr/>
        </p:nvSpPr>
        <p:spPr bwMode="auto">
          <a:xfrm>
            <a:off x="1205032" y="393413"/>
            <a:ext cx="70863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MX" sz="3200" b="1" dirty="0">
                <a:solidFill>
                  <a:srgbClr val="C00000"/>
                </a:solidFill>
                <a:latin typeface="Soberana Texto" panose="02000000000000000000" pitchFamily="50" charset="0"/>
              </a:rPr>
              <a:t>Factores de riesgo de  seropositividad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323" y="1917451"/>
            <a:ext cx="1849437" cy="1085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032" y="1917451"/>
            <a:ext cx="1692275" cy="1604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Flecha curvada hacia arriba"/>
          <p:cNvSpPr/>
          <p:nvPr/>
        </p:nvSpPr>
        <p:spPr>
          <a:xfrm rot="19336704">
            <a:off x="6301841" y="3301530"/>
            <a:ext cx="1230312" cy="74771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12" name="11 Flecha curvada hacia arriba"/>
          <p:cNvSpPr/>
          <p:nvPr/>
        </p:nvSpPr>
        <p:spPr>
          <a:xfrm rot="13433689">
            <a:off x="2925975" y="2184609"/>
            <a:ext cx="1011238" cy="4968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>
              <a:solidFill>
                <a:schemeClr val="tx1"/>
              </a:solidFill>
            </a:endParaRPr>
          </a:p>
        </p:txBody>
      </p:sp>
      <p:pic>
        <p:nvPicPr>
          <p:cNvPr id="4813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2"/>
          <a:stretch>
            <a:fillRect/>
          </a:stretch>
        </p:blipFill>
        <p:spPr bwMode="auto">
          <a:xfrm>
            <a:off x="4039664" y="2686194"/>
            <a:ext cx="1692275" cy="1292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942451" y="4208604"/>
            <a:ext cx="78867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s-ES_tradnl" sz="2000" b="1" dirty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  <a:cs typeface="Arial" charset="0"/>
              </a:rPr>
              <a:t>Pisos y muros construidos con materiales naturales (1.94 y 2.83 veces más riesgo respectivamente)</a:t>
            </a:r>
          </a:p>
        </p:txBody>
      </p:sp>
      <p:pic>
        <p:nvPicPr>
          <p:cNvPr id="481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r="2663" b="9528"/>
          <a:stretch>
            <a:fillRect/>
          </a:stretch>
        </p:blipFill>
        <p:spPr bwMode="auto">
          <a:xfrm>
            <a:off x="6098028" y="5005902"/>
            <a:ext cx="2232025" cy="1468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032" y="5016735"/>
            <a:ext cx="2087562" cy="1565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4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359532" y="827708"/>
            <a:ext cx="8569325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  <a:cs typeface="Arial" charset="0"/>
              </a:rPr>
              <a:t>NOM-253-SSA1-2012</a:t>
            </a:r>
            <a:r>
              <a:rPr lang="es-MX" sz="2400" b="1" dirty="0">
                <a:latin typeface="Soberana Texto" panose="02000000000000000000" pitchFamily="50" charset="0"/>
                <a:cs typeface="Arial" charset="0"/>
              </a:rPr>
              <a:t>.</a:t>
            </a:r>
            <a:r>
              <a:rPr lang="es-MX" sz="2400" b="1" dirty="0">
                <a:solidFill>
                  <a:srgbClr val="FF0000"/>
                </a:solidFill>
                <a:latin typeface="Soberana Texto" panose="02000000000000000000" pitchFamily="50" charset="0"/>
                <a:cs typeface="Arial" charset="0"/>
              </a:rPr>
              <a:t> Para la disposición de sangre humana y sus componentes con fines terapéuticos.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s-MX" sz="2000" b="1" dirty="0">
              <a:solidFill>
                <a:schemeClr val="tx1">
                  <a:lumMod val="65000"/>
                  <a:lumOff val="35000"/>
                </a:schemeClr>
              </a:solidFill>
              <a:latin typeface="Soberana Texto" panose="02000000000000000000" pitchFamily="50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2000" b="1" dirty="0">
                <a:solidFill>
                  <a:srgbClr val="FF0000"/>
                </a:solidFill>
                <a:latin typeface="Soberana Texto" panose="02000000000000000000" pitchFamily="50" charset="0"/>
                <a:cs typeface="Arial" charset="0"/>
              </a:rPr>
              <a:t>Obligatoriedad de tamizaje para </a:t>
            </a:r>
            <a:r>
              <a:rPr lang="es-MX" sz="2000" b="1" dirty="0" err="1">
                <a:solidFill>
                  <a:srgbClr val="FF0000"/>
                </a:solidFill>
                <a:latin typeface="Soberana Texto" panose="02000000000000000000" pitchFamily="50" charset="0"/>
                <a:cs typeface="Arial" charset="0"/>
              </a:rPr>
              <a:t>T.</a:t>
            </a:r>
            <a:r>
              <a:rPr lang="es-MX" sz="2000" b="1" i="1" dirty="0" err="1">
                <a:solidFill>
                  <a:srgbClr val="FF0000"/>
                </a:solidFill>
                <a:latin typeface="Soberana Texto" panose="02000000000000000000" pitchFamily="50" charset="0"/>
                <a:cs typeface="Arial" charset="0"/>
              </a:rPr>
              <a:t>cruzi</a:t>
            </a:r>
            <a:r>
              <a:rPr lang="es-MX" sz="2000" b="1" dirty="0">
                <a:solidFill>
                  <a:srgbClr val="FF0000"/>
                </a:solidFill>
                <a:latin typeface="Soberana Texto" panose="02000000000000000000" pitchFamily="50" charset="0"/>
                <a:cs typeface="Arial" charset="0"/>
              </a:rPr>
              <a:t> en todos los bancos de sangre: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s-MX" sz="2000" b="1" dirty="0">
              <a:solidFill>
                <a:schemeClr val="tx1">
                  <a:lumMod val="65000"/>
                  <a:lumOff val="35000"/>
                </a:schemeClr>
              </a:solidFill>
              <a:latin typeface="Soberana Texto" panose="02000000000000000000" pitchFamily="50" charset="0"/>
              <a:cs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s-MX" sz="2000" b="1" dirty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  <a:cs typeface="Arial" charset="0"/>
              </a:rPr>
              <a:t>Tira reactiva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s-MX" sz="2000" b="1" dirty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  <a:cs typeface="Arial" charset="0"/>
              </a:rPr>
              <a:t>Ensayo </a:t>
            </a:r>
            <a:r>
              <a:rPr lang="es-MX" sz="2000" b="1" dirty="0" err="1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  <a:cs typeface="Arial" charset="0"/>
              </a:rPr>
              <a:t>inmunoenzimático</a:t>
            </a:r>
            <a:endParaRPr lang="es-MX" sz="2000" b="1" dirty="0">
              <a:solidFill>
                <a:schemeClr val="accent2">
                  <a:lumMod val="50000"/>
                </a:schemeClr>
              </a:solidFill>
              <a:latin typeface="Soberana Texto" panose="02000000000000000000" pitchFamily="50" charset="0"/>
              <a:cs typeface="Arial" charset="0"/>
            </a:endParaRPr>
          </a:p>
          <a:p>
            <a:pPr indent="358775" eaLnBrk="1" hangingPunct="1">
              <a:lnSpc>
                <a:spcPct val="90000"/>
              </a:lnSpc>
              <a:spcBef>
                <a:spcPct val="20000"/>
              </a:spcBef>
              <a:tabLst>
                <a:tab pos="358775" algn="l"/>
              </a:tabLst>
              <a:defRPr/>
            </a:pPr>
            <a:r>
              <a:rPr lang="es-MX" sz="2000" b="1" dirty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  <a:cs typeface="Arial" charset="0"/>
              </a:rPr>
              <a:t>- Quimioluminiscencia</a:t>
            </a:r>
          </a:p>
          <a:p>
            <a:pPr indent="358775" eaLnBrk="1" hangingPunct="1">
              <a:lnSpc>
                <a:spcPct val="90000"/>
              </a:lnSpc>
              <a:spcBef>
                <a:spcPct val="20000"/>
              </a:spcBef>
              <a:tabLst>
                <a:tab pos="358775" algn="l"/>
              </a:tabLst>
              <a:defRPr/>
            </a:pPr>
            <a:r>
              <a:rPr lang="es-MX" sz="2000" b="1" dirty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  <a:cs typeface="Arial" charset="0"/>
              </a:rPr>
              <a:t>- Elisa recombinante</a:t>
            </a:r>
          </a:p>
          <a:p>
            <a:pPr indent="358775" eaLnBrk="1" hangingPunct="1">
              <a:lnSpc>
                <a:spcPct val="90000"/>
              </a:lnSpc>
              <a:spcBef>
                <a:spcPct val="20000"/>
              </a:spcBef>
              <a:tabLst>
                <a:tab pos="358775" algn="l"/>
              </a:tabLst>
              <a:defRPr/>
            </a:pPr>
            <a:r>
              <a:rPr lang="es-MX" sz="2000" b="1" dirty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  <a:cs typeface="Arial" charset="0"/>
              </a:rPr>
              <a:t>- </a:t>
            </a:r>
            <a:r>
              <a:rPr lang="es-MX" sz="2000" b="1" dirty="0" err="1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  <a:cs typeface="Arial" charset="0"/>
              </a:rPr>
              <a:t>Microelisa</a:t>
            </a:r>
            <a:endParaRPr lang="es-MX" sz="2000" b="1" dirty="0">
              <a:solidFill>
                <a:schemeClr val="accent2">
                  <a:lumMod val="50000"/>
                </a:schemeClr>
              </a:solidFill>
              <a:latin typeface="Soberana Texto" panose="02000000000000000000" pitchFamily="50" charset="0"/>
              <a:cs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s-MX" sz="2000" b="1" dirty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  <a:cs typeface="Arial" charset="0"/>
              </a:rPr>
              <a:t>Fijación de complemento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s-MX" sz="2000" b="1" dirty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  <a:cs typeface="Arial" charset="0"/>
              </a:rPr>
              <a:t>Hemaglutinación indirecta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s-MX" sz="2000" b="1" dirty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  <a:cs typeface="Arial" charset="0"/>
              </a:rPr>
              <a:t>Aglutinación directa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s-MX" sz="2000" b="1" dirty="0" err="1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  <a:cs typeface="Arial" charset="0"/>
              </a:rPr>
              <a:t>Inmunofluorescencia</a:t>
            </a:r>
            <a:r>
              <a:rPr lang="es-MX" sz="2000" b="1" dirty="0">
                <a:solidFill>
                  <a:schemeClr val="accent2">
                    <a:lumMod val="50000"/>
                  </a:schemeClr>
                </a:solidFill>
                <a:latin typeface="Soberana Texto" panose="02000000000000000000" pitchFamily="50" charset="0"/>
                <a:cs typeface="Arial" charset="0"/>
              </a:rPr>
              <a:t> indirecta.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s-MX" sz="3200" b="1" dirty="0">
              <a:solidFill>
                <a:srgbClr val="FF0000"/>
              </a:solidFill>
              <a:latin typeface="Soberana Texto" panose="02000000000000000000" pitchFamily="50" charset="0"/>
              <a:cs typeface="Arial" charset="0"/>
            </a:endParaRPr>
          </a:p>
        </p:txBody>
      </p:sp>
      <p:pic>
        <p:nvPicPr>
          <p:cNvPr id="4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7622" y="4509120"/>
            <a:ext cx="2771775" cy="1647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4148" y="2564904"/>
            <a:ext cx="2498725" cy="1660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55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6"/>
          <p:cNvSpPr txBox="1">
            <a:spLocks noChangeArrowheads="1"/>
          </p:cNvSpPr>
          <p:nvPr/>
        </p:nvSpPr>
        <p:spPr bwMode="auto">
          <a:xfrm>
            <a:off x="701569" y="656692"/>
            <a:ext cx="738082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b="1" dirty="0">
                <a:solidFill>
                  <a:srgbClr val="C00000"/>
                </a:solidFill>
                <a:latin typeface="Soberana Texto" panose="02000000000000000000" pitchFamily="50" charset="0"/>
                <a:ea typeface="MS PGothic" panose="020B0600070205080204" pitchFamily="34" charset="-128"/>
              </a:rPr>
              <a:t>ESTUDIO Y SEROPREVALENCIA DE TRYPANOSOMA </a:t>
            </a:r>
            <a:r>
              <a:rPr lang="es-MX" altLang="es-MX" b="1" i="1" dirty="0">
                <a:solidFill>
                  <a:srgbClr val="C00000"/>
                </a:solidFill>
                <a:latin typeface="Soberana Texto" panose="02000000000000000000" pitchFamily="50" charset="0"/>
                <a:ea typeface="MS PGothic" panose="020B0600070205080204" pitchFamily="34" charset="-128"/>
              </a:rPr>
              <a:t>CRUZI</a:t>
            </a:r>
            <a:r>
              <a:rPr lang="es-MX" altLang="es-MX" b="1" dirty="0">
                <a:solidFill>
                  <a:srgbClr val="C00000"/>
                </a:solidFill>
                <a:latin typeface="Soberana Texto" panose="02000000000000000000" pitchFamily="50" charset="0"/>
                <a:ea typeface="MS PGothic" panose="020B0600070205080204" pitchFamily="34" charset="-128"/>
              </a:rPr>
              <a:t> 2007 - </a:t>
            </a:r>
            <a:r>
              <a:rPr lang="es-MX" altLang="es-MX" b="1" dirty="0" smtClean="0">
                <a:solidFill>
                  <a:srgbClr val="C00000"/>
                </a:solidFill>
                <a:latin typeface="Soberana Texto" panose="02000000000000000000" pitchFamily="50" charset="0"/>
                <a:ea typeface="MS PGothic" panose="020B0600070205080204" pitchFamily="34" charset="-128"/>
              </a:rPr>
              <a:t>2017</a:t>
            </a:r>
            <a:endParaRPr lang="es-MX" altLang="es-MX" b="1" dirty="0">
              <a:solidFill>
                <a:srgbClr val="C00000"/>
              </a:solidFill>
              <a:latin typeface="Soberana Texto" panose="02000000000000000000" pitchFamily="50" charset="0"/>
              <a:ea typeface="MS PGothic" panose="020B0600070205080204" pitchFamily="34" charset="-128"/>
            </a:endParaRPr>
          </a:p>
          <a:p>
            <a:pPr algn="ctr"/>
            <a:endParaRPr lang="es-MX" altLang="es-MX" sz="1400" b="1" dirty="0">
              <a:solidFill>
                <a:srgbClr val="FF0000"/>
              </a:solidFill>
              <a:latin typeface="Soberana Texto" panose="02000000000000000000" pitchFamily="50" charset="0"/>
              <a:ea typeface="MS PGothic" panose="020B0600070205080204" pitchFamily="34" charset="-128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416925"/>
              </p:ext>
            </p:extLst>
          </p:nvPr>
        </p:nvGraphicFramePr>
        <p:xfrm>
          <a:off x="59198" y="1592796"/>
          <a:ext cx="8665563" cy="4854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37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6"/>
          <p:cNvSpPr txBox="1">
            <a:spLocks noChangeArrowheads="1"/>
          </p:cNvSpPr>
          <p:nvPr/>
        </p:nvSpPr>
        <p:spPr bwMode="auto">
          <a:xfrm>
            <a:off x="1163601" y="578470"/>
            <a:ext cx="741682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b="1" dirty="0">
                <a:solidFill>
                  <a:srgbClr val="C00000"/>
                </a:solidFill>
                <a:latin typeface="Soberana Texto" panose="02000000000000000000" pitchFamily="50" charset="0"/>
                <a:ea typeface="MS PGothic" panose="020B0600070205080204" pitchFamily="34" charset="-128"/>
              </a:rPr>
              <a:t>SEROPREVALENCIA DE T</a:t>
            </a:r>
            <a:r>
              <a:rPr lang="es-MX" altLang="es-MX" b="1" dirty="0" smtClean="0">
                <a:solidFill>
                  <a:srgbClr val="C00000"/>
                </a:solidFill>
                <a:latin typeface="Soberana Texto" panose="02000000000000000000" pitchFamily="50" charset="0"/>
                <a:ea typeface="MS PGothic" panose="020B0600070205080204" pitchFamily="34" charset="-128"/>
              </a:rPr>
              <a:t>. </a:t>
            </a:r>
            <a:r>
              <a:rPr lang="es-MX" altLang="es-MX" b="1" i="1" dirty="0" smtClean="0">
                <a:solidFill>
                  <a:srgbClr val="C00000"/>
                </a:solidFill>
                <a:latin typeface="Soberana Texto" panose="02000000000000000000" pitchFamily="50" charset="0"/>
                <a:ea typeface="MS PGothic" panose="020B0600070205080204" pitchFamily="34" charset="-128"/>
              </a:rPr>
              <a:t>CRUZI </a:t>
            </a:r>
            <a:r>
              <a:rPr lang="es-MX" altLang="es-MX" b="1" dirty="0">
                <a:solidFill>
                  <a:srgbClr val="C00000"/>
                </a:solidFill>
                <a:latin typeface="Soberana Texto" panose="02000000000000000000" pitchFamily="50" charset="0"/>
                <a:ea typeface="MS PGothic" panose="020B0600070205080204" pitchFamily="34" charset="-128"/>
              </a:rPr>
              <a:t>A NIVEL NACIONAL  </a:t>
            </a:r>
            <a:r>
              <a:rPr lang="es-MX" altLang="es-MX" b="1" dirty="0" smtClean="0">
                <a:solidFill>
                  <a:srgbClr val="C00000"/>
                </a:solidFill>
                <a:latin typeface="Soberana Texto" panose="02000000000000000000" pitchFamily="50" charset="0"/>
                <a:ea typeface="MS PGothic" panose="020B0600070205080204" pitchFamily="34" charset="-128"/>
              </a:rPr>
              <a:t>2017</a:t>
            </a:r>
            <a:endParaRPr lang="es-MX" altLang="es-MX" b="1" dirty="0">
              <a:solidFill>
                <a:srgbClr val="C00000"/>
              </a:solidFill>
              <a:latin typeface="Soberana Texto" panose="02000000000000000000" pitchFamily="50" charset="0"/>
              <a:ea typeface="MS PGothic" panose="020B0600070205080204" pitchFamily="34" charset="-128"/>
            </a:endParaRPr>
          </a:p>
          <a:p>
            <a:pPr algn="ctr"/>
            <a:endParaRPr lang="es-MX" altLang="es-MX" sz="1200" b="1" dirty="0">
              <a:solidFill>
                <a:srgbClr val="FF0000"/>
              </a:solidFill>
              <a:latin typeface="Soberana Texto" panose="02000000000000000000" pitchFamily="50" charset="0"/>
              <a:ea typeface="MS PGothic" panose="020B0600070205080204" pitchFamily="34" charset="-128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328392"/>
              </p:ext>
            </p:extLst>
          </p:nvPr>
        </p:nvGraphicFramePr>
        <p:xfrm>
          <a:off x="331591" y="980728"/>
          <a:ext cx="3304305" cy="551055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89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9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No.</a:t>
                      </a:r>
                      <a:endParaRPr lang="es-MX" sz="1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ESTADO </a:t>
                      </a:r>
                      <a:endParaRPr lang="es-MX" sz="1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 smtClean="0">
                          <a:solidFill>
                            <a:srgbClr val="FFFF00"/>
                          </a:solidFill>
                          <a:effectLst/>
                        </a:rPr>
                        <a:t>2017</a:t>
                      </a:r>
                      <a:endParaRPr lang="es-MX" sz="1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effectLst/>
                        </a:rPr>
                        <a:t>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AGUASCALIENTES</a:t>
                      </a:r>
                      <a:endParaRPr lang="es-MX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0.41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effectLst/>
                        </a:rPr>
                        <a:t>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1" u="none" strike="noStrike" dirty="0">
                          <a:effectLst/>
                        </a:rPr>
                        <a:t>BAJA CALIFORNIA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effectLst/>
                        </a:rPr>
                        <a:t>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1" u="none" strike="noStrike" dirty="0">
                          <a:effectLst/>
                        </a:rPr>
                        <a:t>BAJA CALIFORNIA SUR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effectLst/>
                        </a:rPr>
                        <a:t>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CAMPECHE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effectLst/>
                        </a:rPr>
                        <a:t>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1" u="none" strike="noStrike" dirty="0">
                          <a:effectLst/>
                        </a:rPr>
                        <a:t>COAHUILA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COLIMA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effectLst/>
                        </a:rPr>
                        <a:t>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CHIAPAS</a:t>
                      </a:r>
                      <a:endParaRPr lang="es-MX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effectLst/>
                        </a:rPr>
                        <a:t>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1" u="none" strike="noStrike" dirty="0">
                          <a:effectLst/>
                        </a:rPr>
                        <a:t>CHIHUAHUA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>
                          <a:effectLst/>
                        </a:rPr>
                        <a:t>9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1" u="none" strike="noStrike" dirty="0" smtClean="0">
                          <a:effectLst/>
                        </a:rPr>
                        <a:t>CIUDAD </a:t>
                      </a:r>
                      <a:r>
                        <a:rPr lang="es-MX" sz="1000" b="1" u="none" strike="noStrike" dirty="0">
                          <a:effectLst/>
                        </a:rPr>
                        <a:t>DE MÉXICO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effectLst/>
                        </a:rPr>
                        <a:t>10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1" u="none" strike="noStrike" dirty="0">
                          <a:effectLst/>
                        </a:rPr>
                        <a:t>DURANGO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effectLst/>
                        </a:rPr>
                        <a:t>11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GUANAJUATO</a:t>
                      </a:r>
                      <a:endParaRPr lang="es-MX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0.39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effectLst/>
                        </a:rPr>
                        <a:t>12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GUERRERO</a:t>
                      </a:r>
                      <a:endParaRPr lang="es-MX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>
                          <a:effectLst/>
                        </a:rPr>
                        <a:t>13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HIDALGO</a:t>
                      </a:r>
                      <a:endParaRPr lang="es-MX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effectLst/>
                        </a:rPr>
                        <a:t>14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JALISCO</a:t>
                      </a:r>
                      <a:endParaRPr lang="es-MX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0.41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>
                          <a:effectLst/>
                        </a:rPr>
                        <a:t>15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1" u="none" strike="noStrike" dirty="0">
                          <a:effectLst/>
                        </a:rPr>
                        <a:t>ESTADO DE MÉXICO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effectLst/>
                        </a:rPr>
                        <a:t>16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MICHOACÁN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effectLst/>
                        </a:rPr>
                        <a:t>17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MORELOS</a:t>
                      </a:r>
                      <a:endParaRPr lang="es-MX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effectLst/>
                        </a:rPr>
                        <a:t>18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NAYARIT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>
                          <a:effectLst/>
                        </a:rPr>
                        <a:t>19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NUEVO LEÓN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effectLst/>
                        </a:rPr>
                        <a:t>20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OAXACA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>
                          <a:effectLst/>
                        </a:rPr>
                        <a:t>21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PUEBLA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effectLst/>
                        </a:rPr>
                        <a:t>22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QUERETARO</a:t>
                      </a:r>
                      <a:endParaRPr lang="es-MX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0.43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>
                          <a:effectLst/>
                        </a:rPr>
                        <a:t>23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QUINTANA ROO</a:t>
                      </a:r>
                      <a:endParaRPr lang="es-MX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effectLst/>
                        </a:rPr>
                        <a:t>24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SAN LUIS POTOSI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effectLst/>
                        </a:rPr>
                        <a:t>25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SINALOA</a:t>
                      </a:r>
                      <a:endParaRPr lang="es-MX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3.22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effectLst/>
                        </a:rPr>
                        <a:t>26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1" u="none" strike="noStrike" dirty="0">
                          <a:effectLst/>
                        </a:rPr>
                        <a:t>SONORA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>
                          <a:effectLst/>
                        </a:rPr>
                        <a:t>27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1" u="none" strike="noStrike" dirty="0">
                          <a:effectLst/>
                        </a:rPr>
                        <a:t>TABASCO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effectLst/>
                        </a:rPr>
                        <a:t>28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TAMAULIPAS</a:t>
                      </a:r>
                      <a:endParaRPr lang="es-MX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1.49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>
                          <a:effectLst/>
                        </a:rPr>
                        <a:t>29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1" u="none" strike="noStrike" dirty="0">
                          <a:effectLst/>
                        </a:rPr>
                        <a:t>TLAXCALA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effectLst/>
                        </a:rPr>
                        <a:t>30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VERACRUZ</a:t>
                      </a:r>
                      <a:endParaRPr lang="es-MX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0.43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>
                          <a:effectLst/>
                        </a:rPr>
                        <a:t>31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YUCATÁN</a:t>
                      </a:r>
                      <a:endParaRPr lang="es-MX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0.41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5292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effectLst/>
                        </a:rPr>
                        <a:t>32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1" u="none" strike="noStrike" dirty="0">
                          <a:effectLst/>
                        </a:rPr>
                        <a:t>ZACATECAS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6189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MEDIA NACIONAL</a:t>
                      </a:r>
                      <a:endParaRPr lang="es-MX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8" marR="4458" marT="445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0.37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  <p:sp>
        <p:nvSpPr>
          <p:cNvPr id="4" name="9 CuadroTexto"/>
          <p:cNvSpPr txBox="1"/>
          <p:nvPr/>
        </p:nvSpPr>
        <p:spPr>
          <a:xfrm>
            <a:off x="5508104" y="1361419"/>
            <a:ext cx="1607345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MX" sz="1600" b="1" dirty="0">
                <a:solidFill>
                  <a:srgbClr val="FFFF00"/>
                </a:solidFill>
              </a:rPr>
              <a:t>Media Nacional</a:t>
            </a:r>
          </a:p>
          <a:p>
            <a:pPr algn="just">
              <a:defRPr/>
            </a:pPr>
            <a:r>
              <a:rPr lang="es-MX" sz="1600" b="1" dirty="0">
                <a:solidFill>
                  <a:srgbClr val="FFFF00"/>
                </a:solidFill>
              </a:rPr>
              <a:t>            </a:t>
            </a:r>
            <a:r>
              <a:rPr lang="es-MX" sz="1600" b="1" dirty="0" smtClean="0">
                <a:solidFill>
                  <a:srgbClr val="FFFF00"/>
                </a:solidFill>
              </a:rPr>
              <a:t>0.37</a:t>
            </a:r>
            <a:endParaRPr lang="es-MX" sz="1600" b="1" dirty="0">
              <a:solidFill>
                <a:srgbClr val="FFFF00"/>
              </a:solidFill>
            </a:endParaRPr>
          </a:p>
        </p:txBody>
      </p:sp>
      <p:pic>
        <p:nvPicPr>
          <p:cNvPr id="45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105058"/>
            <a:ext cx="160813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434763"/>
              </p:ext>
            </p:extLst>
          </p:nvPr>
        </p:nvGraphicFramePr>
        <p:xfrm>
          <a:off x="3782977" y="2294111"/>
          <a:ext cx="5285557" cy="350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26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6"/>
          <p:cNvSpPr txBox="1">
            <a:spLocks noChangeArrowheads="1"/>
          </p:cNvSpPr>
          <p:nvPr/>
        </p:nvSpPr>
        <p:spPr bwMode="auto">
          <a:xfrm>
            <a:off x="230343" y="512676"/>
            <a:ext cx="8676964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C00000"/>
                </a:solidFill>
                <a:latin typeface="Soberana Texto" panose="02000000000000000000" pitchFamily="50" charset="0"/>
                <a:ea typeface="MS PGothic" panose="020B0600070205080204" pitchFamily="34" charset="-128"/>
              </a:rPr>
              <a:t>SEROPREVALENCIA DE T</a:t>
            </a:r>
            <a:r>
              <a:rPr lang="es-MX" altLang="es-MX" sz="1600" b="1" dirty="0" smtClean="0">
                <a:solidFill>
                  <a:srgbClr val="C00000"/>
                </a:solidFill>
                <a:latin typeface="Soberana Texto" panose="02000000000000000000" pitchFamily="50" charset="0"/>
                <a:ea typeface="MS PGothic" panose="020B0600070205080204" pitchFamily="34" charset="-128"/>
              </a:rPr>
              <a:t>. </a:t>
            </a:r>
            <a:r>
              <a:rPr lang="es-MX" altLang="es-MX" sz="1600" b="1" i="1" dirty="0" smtClean="0">
                <a:solidFill>
                  <a:srgbClr val="C00000"/>
                </a:solidFill>
                <a:latin typeface="Soberana Texto" panose="02000000000000000000" pitchFamily="50" charset="0"/>
                <a:ea typeface="MS PGothic" panose="020B0600070205080204" pitchFamily="34" charset="-128"/>
              </a:rPr>
              <a:t>CRUZI</a:t>
            </a:r>
            <a:r>
              <a:rPr lang="es-MX" altLang="es-MX" sz="1600" b="1" dirty="0" smtClean="0">
                <a:solidFill>
                  <a:srgbClr val="C00000"/>
                </a:solidFill>
                <a:latin typeface="Soberana Texto" panose="02000000000000000000" pitchFamily="50" charset="0"/>
                <a:ea typeface="MS PGothic" panose="020B0600070205080204" pitchFamily="34" charset="-128"/>
              </a:rPr>
              <a:t> </a:t>
            </a:r>
            <a:r>
              <a:rPr lang="es-MX" altLang="es-MX" sz="1600" b="1" dirty="0">
                <a:solidFill>
                  <a:srgbClr val="C00000"/>
                </a:solidFill>
                <a:latin typeface="Soberana Texto" panose="02000000000000000000" pitchFamily="50" charset="0"/>
                <a:ea typeface="MS PGothic" panose="020B0600070205080204" pitchFamily="34" charset="-128"/>
              </a:rPr>
              <a:t>EN LOS CENTROS ESTATALES DE LA TRANSFUSIÓN SANGUÍNEA (</a:t>
            </a:r>
            <a:r>
              <a:rPr lang="es-MX" altLang="es-MX" sz="1600" b="1" dirty="0" smtClean="0">
                <a:solidFill>
                  <a:srgbClr val="C00000"/>
                </a:solidFill>
                <a:latin typeface="Soberana Texto" panose="02000000000000000000" pitchFamily="50" charset="0"/>
                <a:ea typeface="MS PGothic" panose="020B0600070205080204" pitchFamily="34" charset="-128"/>
              </a:rPr>
              <a:t>CETS)    </a:t>
            </a:r>
            <a:r>
              <a:rPr lang="es-MX" altLang="es-MX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2017</a:t>
            </a:r>
            <a:endParaRPr lang="es-MX" altLang="es-MX" sz="1600" b="1" dirty="0">
              <a:solidFill>
                <a:srgbClr val="C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743141"/>
              </p:ext>
            </p:extLst>
          </p:nvPr>
        </p:nvGraphicFramePr>
        <p:xfrm>
          <a:off x="2732087" y="1084258"/>
          <a:ext cx="3673476" cy="55015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75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1" u="none" strike="noStrike" dirty="0" smtClean="0">
                          <a:effectLst/>
                        </a:rPr>
                        <a:t>No.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effectLst/>
                        </a:rPr>
                        <a:t>ESTADO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 smtClean="0">
                          <a:effectLst/>
                        </a:rPr>
                        <a:t>2017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4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1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u="none" strike="noStrike" dirty="0">
                          <a:effectLst/>
                        </a:rPr>
                        <a:t>AGUASCALIENTES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4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2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u="none" strike="noStrike" dirty="0">
                          <a:effectLst/>
                        </a:rPr>
                        <a:t>BAJA CALIFORNIA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4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BAJA CALIFORNIA SUR</a:t>
                      </a:r>
                      <a:endParaRPr lang="es-MX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4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4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CAMPECHE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4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5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u="none" strike="noStrike" dirty="0">
                          <a:effectLst/>
                        </a:rPr>
                        <a:t>COAHUILA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74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6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COLIMA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4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7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CHIAPAS</a:t>
                      </a:r>
                      <a:endParaRPr lang="es-MX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74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CHIHUAHUA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74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9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u="none" strike="noStrike" dirty="0" smtClean="0">
                          <a:effectLst/>
                        </a:rPr>
                        <a:t>CIUDAD </a:t>
                      </a:r>
                      <a:r>
                        <a:rPr lang="es-MX" sz="1000" u="none" strike="noStrike" dirty="0">
                          <a:effectLst/>
                        </a:rPr>
                        <a:t>DE </a:t>
                      </a:r>
                      <a:r>
                        <a:rPr lang="es-MX" sz="1000" u="none" strike="noStrike" dirty="0" smtClean="0">
                          <a:effectLst/>
                        </a:rPr>
                        <a:t>MÉXICO (CNTS)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74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DURANGO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74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11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GUANAJUATO</a:t>
                      </a:r>
                      <a:endParaRPr lang="es-MX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74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12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u="none" strike="noStrike" dirty="0">
                          <a:effectLst/>
                        </a:rPr>
                        <a:t>GUERRERO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74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13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HIDALGO</a:t>
                      </a:r>
                      <a:endParaRPr lang="es-MX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74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14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JALISCO</a:t>
                      </a:r>
                      <a:endParaRPr lang="es-MX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0.40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74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15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u="none" strike="noStrike">
                          <a:effectLst/>
                        </a:rPr>
                        <a:t>ESTADO DE MÉXICO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74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16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MICHOACÁN</a:t>
                      </a:r>
                      <a:endParaRPr lang="es-MX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74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17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u="none" strike="noStrike" dirty="0">
                          <a:effectLst/>
                        </a:rPr>
                        <a:t>MORELOS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74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18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u="none" strike="noStrike" dirty="0">
                          <a:effectLst/>
                        </a:rPr>
                        <a:t>NAYARIT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74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19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NUEVO LEÓN</a:t>
                      </a:r>
                      <a:endParaRPr lang="es-MX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74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20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OAXACA</a:t>
                      </a:r>
                      <a:endParaRPr lang="es-MX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0.37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74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21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PUEBLA</a:t>
                      </a:r>
                      <a:endParaRPr lang="es-MX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74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22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QUERETARO</a:t>
                      </a:r>
                      <a:endParaRPr lang="es-MX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0.57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74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23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QUINTANA ROO</a:t>
                      </a:r>
                      <a:endParaRPr lang="es-MX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74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24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u="none" strike="noStrike" dirty="0">
                          <a:effectLst/>
                        </a:rPr>
                        <a:t>SAN LUIS POTOSI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74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25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u="none" strike="noStrike" dirty="0">
                          <a:effectLst/>
                        </a:rPr>
                        <a:t>SINALOA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74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26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u="none" strike="noStrike" dirty="0">
                          <a:effectLst/>
                        </a:rPr>
                        <a:t>SONORA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74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27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TABASCO</a:t>
                      </a:r>
                      <a:endParaRPr lang="es-MX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74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28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TAMAULIPAS</a:t>
                      </a:r>
                      <a:endParaRPr lang="es-MX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74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29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u="none" strike="noStrike" dirty="0">
                          <a:effectLst/>
                        </a:rPr>
                        <a:t>TLAXCALA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74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30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VERACRUZ</a:t>
                      </a:r>
                      <a:endParaRPr lang="es-MX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0.71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74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31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YUCATÁN</a:t>
                      </a:r>
                      <a:endParaRPr lang="es-MX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474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32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u="none" strike="noStrike" dirty="0">
                          <a:effectLst/>
                        </a:rPr>
                        <a:t>ZACATECAS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6307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 smtClean="0">
                          <a:effectLst/>
                        </a:rPr>
                        <a:t>MEDIA</a:t>
                      </a:r>
                      <a:r>
                        <a:rPr lang="es-MX" sz="1000" b="1" u="none" strike="noStrike" baseline="0" dirty="0" smtClean="0">
                          <a:effectLst/>
                        </a:rPr>
                        <a:t> CETS</a:t>
                      </a:r>
                      <a:endParaRPr lang="es-MX" sz="1000" b="1" u="none" strike="noStrike" dirty="0" smtClean="0">
                        <a:effectLst/>
                      </a:endParaRPr>
                    </a:p>
                  </a:txBody>
                  <a:tcPr marL="4457" marR="4457" marT="4459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  <p:pic>
        <p:nvPicPr>
          <p:cNvPr id="462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13176"/>
            <a:ext cx="1608138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7 Diagrama"/>
          <p:cNvGraphicFramePr/>
          <p:nvPr>
            <p:extLst>
              <p:ext uri="{D42A27DB-BD31-4B8C-83A1-F6EECF244321}">
                <p14:modId xmlns:p14="http://schemas.microsoft.com/office/powerpoint/2010/main" val="1470072895"/>
              </p:ext>
            </p:extLst>
          </p:nvPr>
        </p:nvGraphicFramePr>
        <p:xfrm>
          <a:off x="611560" y="1052736"/>
          <a:ext cx="8064896" cy="5292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8197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Naranja amaril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ojo naranja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Retrospección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Retrospección">
    <a:fillStyleLst>
      <a:solidFill>
        <a:schemeClr val="phClr"/>
      </a:solidFill>
      <a:gradFill rotWithShape="1">
        <a:gsLst>
          <a:gs pos="0">
            <a:schemeClr val="phClr">
              <a:tint val="65000"/>
              <a:shade val="92000"/>
              <a:satMod val="130000"/>
            </a:schemeClr>
          </a:gs>
          <a:gs pos="45000">
            <a:schemeClr val="phClr">
              <a:tint val="60000"/>
              <a:shade val="99000"/>
              <a:satMod val="120000"/>
            </a:schemeClr>
          </a:gs>
          <a:gs pos="100000">
            <a:schemeClr val="phClr">
              <a:tint val="55000"/>
              <a:satMod val="14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  <a:satMod val="130000"/>
            </a:schemeClr>
          </a:gs>
          <a:gs pos="34000">
            <a:schemeClr val="phClr">
              <a:shade val="87000"/>
              <a:satMod val="125000"/>
            </a:schemeClr>
          </a:gs>
          <a:gs pos="70000">
            <a:schemeClr val="phClr">
              <a:tint val="100000"/>
              <a:shade val="90000"/>
              <a:satMod val="130000"/>
            </a:schemeClr>
          </a:gs>
          <a:gs pos="100000">
            <a:schemeClr val="phClr">
              <a:tint val="100000"/>
              <a:shade val="100000"/>
              <a:satMod val="11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a:effectStyle>
    </a:effectStyleLst>
    <a:bgFillStyleLst>
      <a:solidFill>
        <a:schemeClr val="phClr"/>
      </a:solidFill>
      <a:solidFill>
        <a:schemeClr val="phClr">
          <a:tint val="90000"/>
          <a:shade val="97000"/>
          <a:satMod val="130000"/>
        </a:schemeClr>
      </a:solidFill>
      <a:gradFill rotWithShape="1">
        <a:gsLst>
          <a:gs pos="0">
            <a:schemeClr val="phClr">
              <a:tint val="96000"/>
              <a:shade val="99000"/>
              <a:satMod val="140000"/>
            </a:schemeClr>
          </a:gs>
          <a:gs pos="65000">
            <a:schemeClr val="phClr">
              <a:tint val="100000"/>
              <a:shade val="80000"/>
              <a:satMod val="130000"/>
            </a:schemeClr>
          </a:gs>
          <a:gs pos="100000">
            <a:schemeClr val="phClr">
              <a:tint val="100000"/>
              <a:shade val="48000"/>
              <a:satMod val="120000"/>
            </a:schemeClr>
          </a:gs>
        </a:gsLst>
        <a:lin ang="162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3846</TotalTime>
  <Words>982</Words>
  <Application>Microsoft Office PowerPoint</Application>
  <PresentationFormat>Presentación en pantalla (4:3)</PresentationFormat>
  <Paragraphs>399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1" baseType="lpstr">
      <vt:lpstr>MS PGothic</vt:lpstr>
      <vt:lpstr>MS PGothic</vt:lpstr>
      <vt:lpstr>Arial</vt:lpstr>
      <vt:lpstr>Calibri</vt:lpstr>
      <vt:lpstr>Calibri Light</vt:lpstr>
      <vt:lpstr>Corbel</vt:lpstr>
      <vt:lpstr>Soberana Texto</vt:lpstr>
      <vt:lpstr>Soberana Titular</vt:lpstr>
      <vt:lpstr>Times New Roman</vt:lpstr>
      <vt:lpstr>Wingdings</vt:lpstr>
      <vt:lpstr>Parallax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Presentación de PowerPoint</vt:lpstr>
      <vt:lpstr>Conclusiones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Emilio Cortés Piñón</dc:creator>
  <cp:lastModifiedBy>Marcela Camacho González</cp:lastModifiedBy>
  <cp:revision>365</cp:revision>
  <cp:lastPrinted>2017-09-18T18:55:29Z</cp:lastPrinted>
  <dcterms:created xsi:type="dcterms:W3CDTF">2014-02-27T23:08:08Z</dcterms:created>
  <dcterms:modified xsi:type="dcterms:W3CDTF">2018-04-25T16:57:21Z</dcterms:modified>
</cp:coreProperties>
</file>