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3" r:id="rId3"/>
    <p:sldId id="277" r:id="rId4"/>
    <p:sldId id="272" r:id="rId5"/>
    <p:sldId id="261" r:id="rId6"/>
    <p:sldId id="273" r:id="rId7"/>
    <p:sldId id="274" r:id="rId8"/>
    <p:sldId id="275" r:id="rId9"/>
    <p:sldId id="276" r:id="rId10"/>
    <p:sldId id="267" r:id="rId11"/>
    <p:sldId id="268" r:id="rId12"/>
    <p:sldId id="269" r:id="rId13"/>
    <p:sldId id="270" r:id="rId14"/>
  </p:sldIdLst>
  <p:sldSz cx="9144000" cy="6858000" type="screen4x3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00FB2C5-D5A8-4EF3-A835-CF1011FF242B}">
          <p14:sldIdLst>
            <p14:sldId id="256"/>
            <p14:sldId id="263"/>
            <p14:sldId id="277"/>
            <p14:sldId id="272"/>
            <p14:sldId id="261"/>
            <p14:sldId id="273"/>
            <p14:sldId id="274"/>
          </p14:sldIdLst>
        </p14:section>
        <p14:section name="Sección sin título" id="{5D07CA00-18FD-4C31-88D3-7990725F7BA8}">
          <p14:sldIdLst>
            <p14:sldId id="275"/>
            <p14:sldId id="276"/>
            <p14:sldId id="267"/>
            <p14:sldId id="268"/>
            <p14:sldId id="269"/>
            <p14:sldId id="270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5" d="100"/>
          <a:sy n="65" d="100"/>
        </p:scale>
        <p:origin x="-22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" d="5"/>
        <a:sy n="3" d="5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353051AB-1C0E-4110-9BA2-3C4A3BA570D0}" type="datetimeFigureOut">
              <a:rPr lang="es-MX" smtClean="0"/>
              <a:t>26/09/18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9988"/>
            <a:ext cx="4213225" cy="3159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0" rIns="92181" bIns="4609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8349" y="4505660"/>
            <a:ext cx="5660378" cy="3687031"/>
          </a:xfrm>
          <a:prstGeom prst="rect">
            <a:avLst/>
          </a:prstGeom>
        </p:spPr>
        <p:txBody>
          <a:bodyPr vert="horz" lIns="92181" tIns="46090" rIns="92181" bIns="4609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442C46E5-DE51-47A6-AD04-B810A43F9D71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2545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C46E5-DE51-47A6-AD04-B810A43F9D7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699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C46E5-DE51-47A6-AD04-B810A43F9D71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8136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C46E5-DE51-47A6-AD04-B810A43F9D71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08989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C46E5-DE51-47A6-AD04-B810A43F9D71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05787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C46E5-DE51-47A6-AD04-B810A43F9D71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587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C46E5-DE51-47A6-AD04-B810A43F9D71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2592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C46E5-DE51-47A6-AD04-B810A43F9D71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671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C46E5-DE51-47A6-AD04-B810A43F9D71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5506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C46E5-DE51-47A6-AD04-B810A43F9D71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3899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C46E5-DE51-47A6-AD04-B810A43F9D71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992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C46E5-DE51-47A6-AD04-B810A43F9D71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0605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C46E5-DE51-47A6-AD04-B810A43F9D71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9875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C46E5-DE51-47A6-AD04-B810A43F9D71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6861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5B09-B4F2-4DEB-8989-6A5184891760}" type="datetimeFigureOut">
              <a:rPr lang="es-MX" smtClean="0"/>
              <a:t>26/09/18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2883-2166-4A3D-B4F4-05B6460DFCF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1731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5B09-B4F2-4DEB-8989-6A5184891760}" type="datetimeFigureOut">
              <a:rPr lang="es-MX" smtClean="0"/>
              <a:t>26/09/18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2883-2166-4A3D-B4F4-05B6460DFCF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062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5B09-B4F2-4DEB-8989-6A5184891760}" type="datetimeFigureOut">
              <a:rPr lang="es-MX" smtClean="0"/>
              <a:t>26/09/18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2883-2166-4A3D-B4F4-05B6460DFCF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2376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5B09-B4F2-4DEB-8989-6A5184891760}" type="datetimeFigureOut">
              <a:rPr lang="es-MX" smtClean="0"/>
              <a:t>26/09/18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2883-2166-4A3D-B4F4-05B6460DFCF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320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5B09-B4F2-4DEB-8989-6A5184891760}" type="datetimeFigureOut">
              <a:rPr lang="es-MX" smtClean="0"/>
              <a:t>26/09/18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2883-2166-4A3D-B4F4-05B6460DFCF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531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5B09-B4F2-4DEB-8989-6A5184891760}" type="datetimeFigureOut">
              <a:rPr lang="es-MX" smtClean="0"/>
              <a:t>26/09/18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2883-2166-4A3D-B4F4-05B6460DFCF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12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5B09-B4F2-4DEB-8989-6A5184891760}" type="datetimeFigureOut">
              <a:rPr lang="es-MX" smtClean="0"/>
              <a:t>26/09/18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2883-2166-4A3D-B4F4-05B6460DFCF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458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5B09-B4F2-4DEB-8989-6A5184891760}" type="datetimeFigureOut">
              <a:rPr lang="es-MX" smtClean="0"/>
              <a:t>26/09/18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2883-2166-4A3D-B4F4-05B6460DFCF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8460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5B09-B4F2-4DEB-8989-6A5184891760}" type="datetimeFigureOut">
              <a:rPr lang="es-MX" smtClean="0"/>
              <a:t>26/09/18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2883-2166-4A3D-B4F4-05B6460DFCF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207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5B09-B4F2-4DEB-8989-6A5184891760}" type="datetimeFigureOut">
              <a:rPr lang="es-MX" smtClean="0"/>
              <a:t>26/09/18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2883-2166-4A3D-B4F4-05B6460DFCF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0215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5B09-B4F2-4DEB-8989-6A5184891760}" type="datetimeFigureOut">
              <a:rPr lang="es-MX" smtClean="0"/>
              <a:t>26/09/18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2883-2166-4A3D-B4F4-05B6460DFCF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188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B5B09-B4F2-4DEB-8989-6A5184891760}" type="datetimeFigureOut">
              <a:rPr lang="es-MX" smtClean="0"/>
              <a:t>26/09/18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42883-2166-4A3D-B4F4-05B6460DFCF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940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0C82F78-7297-4F4E-ADF5-12DBF6B31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717995"/>
            <a:ext cx="6858000" cy="1355750"/>
          </a:xfrm>
        </p:spPr>
        <p:txBody>
          <a:bodyPr>
            <a:normAutofit/>
          </a:bodyPr>
          <a:lstStyle/>
          <a:p>
            <a:r>
              <a:rPr lang="es-MX" sz="3200" b="1" dirty="0">
                <a:latin typeface="+mn-lt"/>
              </a:rPr>
              <a:t>Bases para la Reforma de los Servicios de Atención a la Salud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58B9AE47-C35C-4866-B13C-F92D439B36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993" r="37127" b="1"/>
          <a:stretch/>
        </p:blipFill>
        <p:spPr>
          <a:xfrm>
            <a:off x="20" y="10"/>
            <a:ext cx="4440443" cy="2130941"/>
          </a:xfrm>
          <a:custGeom>
            <a:avLst/>
            <a:gdLst>
              <a:gd name="connsiteX0" fmla="*/ 0 w 5920618"/>
              <a:gd name="connsiteY0" fmla="*/ 0 h 2130951"/>
              <a:gd name="connsiteX1" fmla="*/ 5920618 w 5920618"/>
              <a:gd name="connsiteY1" fmla="*/ 0 h 2130951"/>
              <a:gd name="connsiteX2" fmla="*/ 4933709 w 5920618"/>
              <a:gd name="connsiteY2" fmla="*/ 2130951 h 2130951"/>
              <a:gd name="connsiteX3" fmla="*/ 0 w 5920618"/>
              <a:gd name="connsiteY3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0618" h="2130951">
                <a:moveTo>
                  <a:pt x="0" y="0"/>
                </a:moveTo>
                <a:lnTo>
                  <a:pt x="5920618" y="0"/>
                </a:lnTo>
                <a:lnTo>
                  <a:pt x="4933709" y="2130951"/>
                </a:lnTo>
                <a:lnTo>
                  <a:pt x="0" y="2130951"/>
                </a:lnTo>
                <a:close/>
              </a:path>
            </a:pathLst>
          </a:custGeom>
        </p:spPr>
      </p:pic>
      <p:sp>
        <p:nvSpPr>
          <p:cNvPr id="21" name="Freeform 16">
            <a:extLst>
              <a:ext uri="{FF2B5EF4-FFF2-40B4-BE49-F238E27FC236}">
                <a16:creationId xmlns="" xmlns:a16="http://schemas.microsoft.com/office/drawing/2014/main" id="{B0BDD275-E79C-4B6F-9875-E474D59DC5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830814" y="0"/>
            <a:ext cx="5313186" cy="2130552"/>
          </a:xfrm>
          <a:custGeom>
            <a:avLst/>
            <a:gdLst>
              <a:gd name="connsiteX0" fmla="*/ 986725 w 7084249"/>
              <a:gd name="connsiteY0" fmla="*/ 0 h 2130552"/>
              <a:gd name="connsiteX1" fmla="*/ 7084249 w 7084249"/>
              <a:gd name="connsiteY1" fmla="*/ 0 h 2130552"/>
              <a:gd name="connsiteX2" fmla="*/ 7084249 w 7084249"/>
              <a:gd name="connsiteY2" fmla="*/ 2130552 h 2130552"/>
              <a:gd name="connsiteX3" fmla="*/ 0 w 7084249"/>
              <a:gd name="connsiteY3" fmla="*/ 2130552 h 2130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4249" h="2130552">
                <a:moveTo>
                  <a:pt x="986725" y="0"/>
                </a:moveTo>
                <a:lnTo>
                  <a:pt x="7084249" y="0"/>
                </a:lnTo>
                <a:lnTo>
                  <a:pt x="7084249" y="2130552"/>
                </a:lnTo>
                <a:lnTo>
                  <a:pt x="0" y="213055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19">
            <a:extLst>
              <a:ext uri="{FF2B5EF4-FFF2-40B4-BE49-F238E27FC236}">
                <a16:creationId xmlns="" xmlns:a16="http://schemas.microsoft.com/office/drawing/2014/main" id="{FFE24BB0-6C00-4CD0-B19A-F415130257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00107" y="4683319"/>
            <a:ext cx="4443893" cy="2174681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="" xmlns:a16="http://schemas.microsoft.com/office/drawing/2014/main" id="{045D7A58-411F-4E92-A78E-A6FEB18900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4681728"/>
            <a:ext cx="5334159" cy="2176272"/>
          </a:xfrm>
          <a:custGeom>
            <a:avLst/>
            <a:gdLst>
              <a:gd name="connsiteX0" fmla="*/ 0 w 7112212"/>
              <a:gd name="connsiteY0" fmla="*/ 0 h 2176272"/>
              <a:gd name="connsiteX1" fmla="*/ 7112212 w 7112212"/>
              <a:gd name="connsiteY1" fmla="*/ 0 h 2176272"/>
              <a:gd name="connsiteX2" fmla="*/ 6104313 w 7112212"/>
              <a:gd name="connsiteY2" fmla="*/ 2176272 h 2176272"/>
              <a:gd name="connsiteX3" fmla="*/ 0 w 7112212"/>
              <a:gd name="connsiteY3" fmla="*/ 2176272 h 217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2212" h="2176272">
                <a:moveTo>
                  <a:pt x="0" y="0"/>
                </a:moveTo>
                <a:lnTo>
                  <a:pt x="7112212" y="0"/>
                </a:lnTo>
                <a:lnTo>
                  <a:pt x="6104313" y="2176272"/>
                </a:lnTo>
                <a:lnTo>
                  <a:pt x="0" y="217627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Imagen 4" descr="Descripción: Descripción: C:\Users\alejandro.lopezf\Desktop\logos.jpg">
            <a:extLst>
              <a:ext uri="{FF2B5EF4-FFF2-40B4-BE49-F238E27FC236}">
                <a16:creationId xmlns="" xmlns:a16="http://schemas.microsoft.com/office/drawing/2014/main" id="{478FE69A-B9D3-472B-A412-3EBF7ED64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81" y="733381"/>
            <a:ext cx="6300787" cy="6477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iagrama de flujo: datos 5">
            <a:extLst>
              <a:ext uri="{FF2B5EF4-FFF2-40B4-BE49-F238E27FC236}">
                <a16:creationId xmlns="" xmlns:a16="http://schemas.microsoft.com/office/drawing/2014/main" id="{5CD7A091-ADA0-487D-A486-11F14BF02952}"/>
              </a:ext>
            </a:extLst>
          </p:cNvPr>
          <p:cNvSpPr/>
          <p:nvPr/>
        </p:nvSpPr>
        <p:spPr>
          <a:xfrm>
            <a:off x="3697897" y="4684539"/>
            <a:ext cx="5334158" cy="217346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F1CAACD3-8FF2-467E-BDDC-737EED413000}"/>
              </a:ext>
            </a:extLst>
          </p:cNvPr>
          <p:cNvSpPr/>
          <p:nvPr/>
        </p:nvSpPr>
        <p:spPr>
          <a:xfrm>
            <a:off x="6685613" y="4681728"/>
            <a:ext cx="2458387" cy="2176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496C5A51-DB8B-4BA8-9CA9-3CDBC37CF6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3585" y="4965461"/>
            <a:ext cx="1659744" cy="165502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D96A48C2-DFD9-429C-9FE9-6B66FF2AA90F}"/>
              </a:ext>
            </a:extLst>
          </p:cNvPr>
          <p:cNvSpPr txBox="1"/>
          <p:nvPr/>
        </p:nvSpPr>
        <p:spPr>
          <a:xfrm>
            <a:off x="461454" y="4625201"/>
            <a:ext cx="277499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chemeClr val="accent1"/>
                </a:solidFill>
              </a:rPr>
              <a:t>Referentes</a:t>
            </a:r>
          </a:p>
          <a:p>
            <a:pPr algn="just"/>
            <a:r>
              <a:rPr lang="es-MX" sz="2800" b="1" dirty="0">
                <a:solidFill>
                  <a:schemeClr val="accent1"/>
                </a:solidFill>
              </a:rPr>
              <a:t>	Jurídico</a:t>
            </a:r>
          </a:p>
          <a:p>
            <a:pPr algn="just"/>
            <a:r>
              <a:rPr lang="es-MX" sz="2800" b="1" dirty="0">
                <a:solidFill>
                  <a:schemeClr val="accent1"/>
                </a:solidFill>
              </a:rPr>
              <a:t>	Contextual</a:t>
            </a:r>
          </a:p>
          <a:p>
            <a:pPr algn="just"/>
            <a:r>
              <a:rPr lang="es-MX" sz="2800" b="1" dirty="0">
                <a:solidFill>
                  <a:schemeClr val="accent1"/>
                </a:solidFill>
              </a:rPr>
              <a:t>	Metodológico</a:t>
            </a:r>
          </a:p>
          <a:p>
            <a:pPr algn="just"/>
            <a:r>
              <a:rPr lang="es-MX" sz="2800" b="1" dirty="0">
                <a:solidFill>
                  <a:schemeClr val="accent1"/>
                </a:solidFill>
              </a:rPr>
              <a:t>	Hermenéutico</a:t>
            </a:r>
          </a:p>
        </p:txBody>
      </p:sp>
    </p:spTree>
    <p:extLst>
      <p:ext uri="{BB962C8B-B14F-4D97-AF65-F5344CB8AC3E}">
        <p14:creationId xmlns:p14="http://schemas.microsoft.com/office/powerpoint/2010/main" val="3180904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 descr="Descripción: Descripción: C:\Users\alejandro.lopezf\Desktop\logos.jpg">
            <a:extLst>
              <a:ext uri="{FF2B5EF4-FFF2-40B4-BE49-F238E27FC236}">
                <a16:creationId xmlns="" xmlns:a16="http://schemas.microsoft.com/office/drawing/2014/main" id="{D4963DE8-414F-4F8F-ADCB-FFFED6599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81" y="733381"/>
            <a:ext cx="6300787" cy="6477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289C8211-4E16-4DE3-82A5-BEAD1CD7BF38}"/>
              </a:ext>
            </a:extLst>
          </p:cNvPr>
          <p:cNvSpPr txBox="1"/>
          <p:nvPr/>
        </p:nvSpPr>
        <p:spPr>
          <a:xfrm>
            <a:off x="3307400" y="809992"/>
            <a:ext cx="3010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/>
              <a:t>Bases para la Reforma</a:t>
            </a:r>
            <a:endParaRPr lang="es-MX" sz="24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1DBCE1B4-B453-46F7-8D0D-4531956AFCC4}"/>
              </a:ext>
            </a:extLst>
          </p:cNvPr>
          <p:cNvSpPr txBox="1"/>
          <p:nvPr/>
        </p:nvSpPr>
        <p:spPr>
          <a:xfrm>
            <a:off x="342901" y="2057527"/>
            <a:ext cx="862965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dirty="0"/>
              <a:t>Generar inteligencia para mejorar el desempeño en salud y lograr mayor impacto en la población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dirty="0"/>
              <a:t>Diseñar y gestionar indicadores útiles para la supervisión capacitan-te y de educación continua y desarrollo de competencias. 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dirty="0"/>
              <a:t>Favorecer la vinculación entre las personas y el debido uso de los sistemas y técnicas de información y comunicación. 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dirty="0"/>
              <a:t>Institucionalizar  la investigación científica, así como los avances traslacionales del  desarrollo del conocimiento y la tecnología aplicable. 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1AB4F6BF-FF35-4B6A-8E43-5DAF7DBD98EF}"/>
              </a:ext>
            </a:extLst>
          </p:cNvPr>
          <p:cNvSpPr/>
          <p:nvPr/>
        </p:nvSpPr>
        <p:spPr>
          <a:xfrm>
            <a:off x="0" y="1458310"/>
            <a:ext cx="9144000" cy="49319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C947CC6F-3F6B-4CA5-BB75-F4B17CB643FC}"/>
              </a:ext>
            </a:extLst>
          </p:cNvPr>
          <p:cNvSpPr txBox="1"/>
          <p:nvPr/>
        </p:nvSpPr>
        <p:spPr>
          <a:xfrm>
            <a:off x="1270937" y="1461231"/>
            <a:ext cx="6649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Componentes orgánicos: nivel instrumental</a:t>
            </a:r>
          </a:p>
        </p:txBody>
      </p:sp>
    </p:spTree>
    <p:extLst>
      <p:ext uri="{BB962C8B-B14F-4D97-AF65-F5344CB8AC3E}">
        <p14:creationId xmlns:p14="http://schemas.microsoft.com/office/powerpoint/2010/main" val="191939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 descr="Descripción: Descripción: C:\Users\alejandro.lopezf\Desktop\logos.jpg">
            <a:extLst>
              <a:ext uri="{FF2B5EF4-FFF2-40B4-BE49-F238E27FC236}">
                <a16:creationId xmlns="" xmlns:a16="http://schemas.microsoft.com/office/drawing/2014/main" id="{D4963DE8-414F-4F8F-ADCB-FFFED6599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81" y="733381"/>
            <a:ext cx="6300787" cy="6477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289C8211-4E16-4DE3-82A5-BEAD1CD7BF38}"/>
              </a:ext>
            </a:extLst>
          </p:cNvPr>
          <p:cNvSpPr txBox="1"/>
          <p:nvPr/>
        </p:nvSpPr>
        <p:spPr>
          <a:xfrm>
            <a:off x="3307400" y="809992"/>
            <a:ext cx="3010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/>
              <a:t>Bases para la Reforma</a:t>
            </a:r>
            <a:endParaRPr lang="es-MX" sz="2400" b="1" dirty="0"/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1AB4F6BF-FF35-4B6A-8E43-5DAF7DBD98EF}"/>
              </a:ext>
            </a:extLst>
          </p:cNvPr>
          <p:cNvSpPr/>
          <p:nvPr/>
        </p:nvSpPr>
        <p:spPr>
          <a:xfrm>
            <a:off x="0" y="1458310"/>
            <a:ext cx="9144000" cy="493197"/>
          </a:xfrm>
          <a:prstGeom prst="rect">
            <a:avLst/>
          </a:prstGeom>
          <a:solidFill>
            <a:srgbClr val="FF0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Premisas: Identidad (1)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65D78B37-1C15-4CAA-9297-CA2086B1E53A}"/>
              </a:ext>
            </a:extLst>
          </p:cNvPr>
          <p:cNvSpPr txBox="1"/>
          <p:nvPr/>
        </p:nvSpPr>
        <p:spPr>
          <a:xfrm>
            <a:off x="240030" y="2028584"/>
            <a:ext cx="890397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Anticipatorio</a:t>
            </a:r>
          </a:p>
          <a:p>
            <a:r>
              <a:rPr lang="es-MX" sz="2400" dirty="0"/>
              <a:t>	Promueva la </a:t>
            </a:r>
            <a:r>
              <a:rPr lang="es-MX" sz="2400" u="sng" dirty="0"/>
              <a:t>salud</a:t>
            </a:r>
            <a:r>
              <a:rPr lang="es-MX" sz="2400" dirty="0"/>
              <a:t>  y combata proactivamente los </a:t>
            </a:r>
            <a:r>
              <a:rPr lang="es-MX" sz="2400" u="sng" dirty="0"/>
              <a:t>riesgos</a:t>
            </a:r>
            <a:r>
              <a:rPr lang="es-MX" sz="2400" dirty="0"/>
              <a:t>.</a:t>
            </a:r>
          </a:p>
          <a:p>
            <a:r>
              <a:rPr lang="es-MX" sz="2400" b="1" dirty="0"/>
              <a:t>Centrado en Personas y familias</a:t>
            </a:r>
          </a:p>
          <a:p>
            <a:r>
              <a:rPr lang="es-MX" sz="2400" dirty="0"/>
              <a:t>	Que promueva la </a:t>
            </a:r>
            <a:r>
              <a:rPr lang="es-MX" sz="2400" u="sng" dirty="0"/>
              <a:t>prevención</a:t>
            </a:r>
            <a:r>
              <a:rPr lang="es-MX" sz="2400" dirty="0"/>
              <a:t> y para responder a </a:t>
            </a:r>
            <a:r>
              <a:rPr lang="es-MX" sz="2400" u="sng" dirty="0"/>
              <a:t>necesidades</a:t>
            </a:r>
            <a:r>
              <a:rPr lang="es-MX" sz="2400" dirty="0"/>
              <a:t>   </a:t>
            </a:r>
          </a:p>
          <a:p>
            <a:r>
              <a:rPr lang="es-MX" sz="2400" dirty="0"/>
              <a:t>        </a:t>
            </a:r>
            <a:r>
              <a:rPr lang="es-MX" sz="2400" u="sng" dirty="0"/>
              <a:t>específicas </a:t>
            </a:r>
            <a:r>
              <a:rPr lang="es-MX" sz="2400" dirty="0"/>
              <a:t>de individuos y grupos</a:t>
            </a:r>
          </a:p>
          <a:p>
            <a:r>
              <a:rPr lang="es-MX" sz="2400" b="1" dirty="0"/>
              <a:t>Comprometido con la cobertura real y la calidad de las prestaciones</a:t>
            </a:r>
          </a:p>
          <a:p>
            <a:r>
              <a:rPr lang="es-MX" sz="2400" b="1" dirty="0"/>
              <a:t>	</a:t>
            </a:r>
            <a:r>
              <a:rPr lang="es-MX" sz="2400" dirty="0"/>
              <a:t>Prestar servicios </a:t>
            </a:r>
            <a:r>
              <a:rPr lang="es-MX" sz="2400" u="sng" dirty="0"/>
              <a:t>efectivos</a:t>
            </a:r>
            <a:r>
              <a:rPr lang="es-MX" sz="2400" dirty="0"/>
              <a:t>, </a:t>
            </a:r>
            <a:r>
              <a:rPr lang="es-MX" sz="2400" u="sng" dirty="0"/>
              <a:t>seguros</a:t>
            </a:r>
            <a:r>
              <a:rPr lang="es-MX" sz="2400" dirty="0"/>
              <a:t> y con </a:t>
            </a:r>
            <a:r>
              <a:rPr lang="es-MX" sz="2400" u="sng" dirty="0"/>
              <a:t>trato digno</a:t>
            </a:r>
            <a:r>
              <a:rPr lang="es-MX" sz="2400" dirty="0"/>
              <a:t>.</a:t>
            </a:r>
            <a:endParaRPr lang="es-MX" sz="2400" b="1" dirty="0"/>
          </a:p>
          <a:p>
            <a:r>
              <a:rPr lang="es-MX" sz="2400" b="1" dirty="0"/>
              <a:t>Atención integral</a:t>
            </a:r>
          </a:p>
          <a:p>
            <a:r>
              <a:rPr lang="es-MX" sz="2400" dirty="0"/>
              <a:t>	</a:t>
            </a:r>
            <a:r>
              <a:rPr lang="es-MX" sz="2400" u="sng" dirty="0"/>
              <a:t>Bienestar</a:t>
            </a:r>
            <a:r>
              <a:rPr lang="es-MX" sz="2400" dirty="0"/>
              <a:t> biológico, psicológico y social en el </a:t>
            </a:r>
            <a:r>
              <a:rPr lang="es-MX" sz="2400" u="sng" dirty="0"/>
              <a:t>ciclo de vida </a:t>
            </a:r>
            <a:r>
              <a:rPr lang="es-MX" sz="2400" dirty="0"/>
              <a:t>de los </a:t>
            </a:r>
          </a:p>
          <a:p>
            <a:r>
              <a:rPr lang="es-MX" sz="2400" dirty="0"/>
              <a:t>        derechohabientes</a:t>
            </a:r>
          </a:p>
          <a:p>
            <a:r>
              <a:rPr lang="es-MX" sz="2400" b="1" dirty="0"/>
              <a:t>Continuo</a:t>
            </a:r>
            <a:endParaRPr lang="es-MX" sz="2400" dirty="0"/>
          </a:p>
          <a:p>
            <a:r>
              <a:rPr lang="es-MX" sz="2400" b="1" dirty="0"/>
              <a:t>	</a:t>
            </a:r>
            <a:r>
              <a:rPr lang="es-MX" sz="2400" u="sng" dirty="0"/>
              <a:t>Línea de vida </a:t>
            </a:r>
            <a:r>
              <a:rPr lang="es-MX" sz="2400" dirty="0"/>
              <a:t>de las personas y particularmente en la atención 	de </a:t>
            </a:r>
          </a:p>
          <a:p>
            <a:r>
              <a:rPr lang="es-MX" sz="2400" dirty="0"/>
              <a:t>       la cronicidad y los cuidados de largo plazo.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969846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 descr="Descripción: Descripción: C:\Users\alejandro.lopezf\Desktop\logos.jpg">
            <a:extLst>
              <a:ext uri="{FF2B5EF4-FFF2-40B4-BE49-F238E27FC236}">
                <a16:creationId xmlns="" xmlns:a16="http://schemas.microsoft.com/office/drawing/2014/main" id="{D4963DE8-414F-4F8F-ADCB-FFFED6599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81" y="733381"/>
            <a:ext cx="63007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289C8211-4E16-4DE3-82A5-BEAD1CD7BF38}"/>
              </a:ext>
            </a:extLst>
          </p:cNvPr>
          <p:cNvSpPr txBox="1"/>
          <p:nvPr/>
        </p:nvSpPr>
        <p:spPr>
          <a:xfrm>
            <a:off x="3307400" y="809992"/>
            <a:ext cx="3010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/>
              <a:t>Bases para la Reforma</a:t>
            </a:r>
            <a:endParaRPr lang="es-MX" sz="2400" b="1" dirty="0"/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1AB4F6BF-FF35-4B6A-8E43-5DAF7DBD98EF}"/>
              </a:ext>
            </a:extLst>
          </p:cNvPr>
          <p:cNvSpPr/>
          <p:nvPr/>
        </p:nvSpPr>
        <p:spPr>
          <a:xfrm>
            <a:off x="0" y="1458310"/>
            <a:ext cx="9144000" cy="493197"/>
          </a:xfrm>
          <a:prstGeom prst="rect">
            <a:avLst/>
          </a:prstGeom>
          <a:solidFill>
            <a:srgbClr val="FF0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Premisas: Identidad (2)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65D78B37-1C15-4CAA-9297-CA2086B1E53A}"/>
              </a:ext>
            </a:extLst>
          </p:cNvPr>
          <p:cNvSpPr txBox="1"/>
          <p:nvPr/>
        </p:nvSpPr>
        <p:spPr>
          <a:xfrm>
            <a:off x="175786" y="2713640"/>
            <a:ext cx="885819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Diversificado</a:t>
            </a:r>
          </a:p>
          <a:p>
            <a:r>
              <a:rPr lang="es-MX" sz="2400" dirty="0"/>
              <a:t>	</a:t>
            </a:r>
            <a:r>
              <a:rPr lang="es-MX" sz="2400" u="sng" dirty="0"/>
              <a:t>Espacios para atención </a:t>
            </a:r>
            <a:r>
              <a:rPr lang="es-MX" sz="2400" dirty="0"/>
              <a:t>ambulatoria, domiciliaria y en hospitales.</a:t>
            </a:r>
          </a:p>
          <a:p>
            <a:r>
              <a:rPr lang="es-MX" sz="2400" b="1" dirty="0"/>
              <a:t>Multidisciplinario</a:t>
            </a:r>
          </a:p>
          <a:p>
            <a:r>
              <a:rPr lang="es-MX" sz="2400" b="1" dirty="0"/>
              <a:t>	</a:t>
            </a:r>
            <a:r>
              <a:rPr lang="es-MX" sz="2400" dirty="0"/>
              <a:t>Por equipos profesionales con </a:t>
            </a:r>
            <a:r>
              <a:rPr lang="es-MX" sz="2400" u="sng" dirty="0"/>
              <a:t>variadas competencias</a:t>
            </a:r>
            <a:r>
              <a:rPr lang="es-MX" sz="2400" dirty="0"/>
              <a:t>.</a:t>
            </a:r>
            <a:endParaRPr lang="es-MX" sz="2400" b="1" dirty="0"/>
          </a:p>
          <a:p>
            <a:r>
              <a:rPr lang="es-MX" sz="2400" b="1" dirty="0"/>
              <a:t>Interconectado</a:t>
            </a:r>
          </a:p>
          <a:p>
            <a:r>
              <a:rPr lang="es-MX" sz="2400" dirty="0"/>
              <a:t>	En </a:t>
            </a:r>
            <a:r>
              <a:rPr lang="es-MX" sz="2400" u="sng" dirty="0"/>
              <a:t>redes</a:t>
            </a:r>
            <a:r>
              <a:rPr lang="es-MX" sz="2400" dirty="0"/>
              <a:t> locales, regionales y a nivel nacional.</a:t>
            </a:r>
          </a:p>
          <a:p>
            <a:r>
              <a:rPr lang="es-MX" sz="2400" b="1" dirty="0"/>
              <a:t>Sostenible</a:t>
            </a:r>
          </a:p>
          <a:p>
            <a:r>
              <a:rPr lang="es-MX" sz="2400" dirty="0"/>
              <a:t>	Manejo </a:t>
            </a:r>
            <a:r>
              <a:rPr lang="es-MX" sz="2400" u="sng" dirty="0"/>
              <a:t>fiscal responsable </a:t>
            </a:r>
            <a:r>
              <a:rPr lang="es-MX" sz="2400" dirty="0"/>
              <a:t>y </a:t>
            </a:r>
            <a:r>
              <a:rPr lang="es-MX" sz="2400" u="sng" dirty="0"/>
              <a:t>protección financiera </a:t>
            </a:r>
            <a:r>
              <a:rPr lang="es-MX" sz="2400" dirty="0"/>
              <a:t>de la población.</a:t>
            </a:r>
          </a:p>
          <a:p>
            <a:r>
              <a:rPr lang="es-MX" sz="2400" b="1" dirty="0"/>
              <a:t>Innovador</a:t>
            </a:r>
          </a:p>
          <a:p>
            <a:r>
              <a:rPr lang="es-MX" sz="2400" b="1" dirty="0"/>
              <a:t>	</a:t>
            </a:r>
            <a:r>
              <a:rPr lang="es-MX" sz="2400" dirty="0"/>
              <a:t>Que </a:t>
            </a:r>
            <a:r>
              <a:rPr lang="es-MX" sz="2400" u="sng" dirty="0"/>
              <a:t>invierta</a:t>
            </a:r>
            <a:r>
              <a:rPr lang="es-MX" sz="2400" dirty="0"/>
              <a:t> en investigación y desarrollo tecnológico y humano.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390565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curvada hacia la derecha 9">
            <a:extLst>
              <a:ext uri="{FF2B5EF4-FFF2-40B4-BE49-F238E27FC236}">
                <a16:creationId xmlns="" xmlns:a16="http://schemas.microsoft.com/office/drawing/2014/main" id="{878282AE-0B14-4367-8E75-5ECD0054B9E3}"/>
              </a:ext>
            </a:extLst>
          </p:cNvPr>
          <p:cNvSpPr/>
          <p:nvPr/>
        </p:nvSpPr>
        <p:spPr>
          <a:xfrm rot="19792281">
            <a:off x="1005392" y="2780545"/>
            <a:ext cx="3000763" cy="4371784"/>
          </a:xfrm>
          <a:prstGeom prst="curv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1AB4F6BF-FF35-4B6A-8E43-5DAF7DBD98EF}"/>
              </a:ext>
            </a:extLst>
          </p:cNvPr>
          <p:cNvSpPr/>
          <p:nvPr/>
        </p:nvSpPr>
        <p:spPr>
          <a:xfrm>
            <a:off x="-17426" y="1346126"/>
            <a:ext cx="9144000" cy="493197"/>
          </a:xfrm>
          <a:prstGeom prst="rect">
            <a:avLst/>
          </a:prstGeom>
          <a:solidFill>
            <a:schemeClr val="accent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Imagen 4" descr="Descripción: Descripción: C:\Users\alejandro.lopezf\Desktop\logos.jpg">
            <a:extLst>
              <a:ext uri="{FF2B5EF4-FFF2-40B4-BE49-F238E27FC236}">
                <a16:creationId xmlns="" xmlns:a16="http://schemas.microsoft.com/office/drawing/2014/main" id="{D4963DE8-414F-4F8F-ADCB-FFFED6599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606" y="672586"/>
            <a:ext cx="63007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289C8211-4E16-4DE3-82A5-BEAD1CD7BF38}"/>
              </a:ext>
            </a:extLst>
          </p:cNvPr>
          <p:cNvSpPr txBox="1"/>
          <p:nvPr/>
        </p:nvSpPr>
        <p:spPr>
          <a:xfrm>
            <a:off x="3307400" y="809992"/>
            <a:ext cx="3010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/>
              <a:t>Bases para la Reforma</a:t>
            </a:r>
            <a:endParaRPr lang="es-MX" sz="2400" b="1" dirty="0"/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6ADCD8EC-99DF-43A2-BB00-CE6BAD96187B}"/>
              </a:ext>
            </a:extLst>
          </p:cNvPr>
          <p:cNvSpPr txBox="1"/>
          <p:nvPr/>
        </p:nvSpPr>
        <p:spPr>
          <a:xfrm>
            <a:off x="2253639" y="1356096"/>
            <a:ext cx="4172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Concreción epistemológica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EA7030F4-8B9B-4C5E-B1C7-D2D2F0D5B354}"/>
              </a:ext>
            </a:extLst>
          </p:cNvPr>
          <p:cNvSpPr txBox="1"/>
          <p:nvPr/>
        </p:nvSpPr>
        <p:spPr>
          <a:xfrm>
            <a:off x="2290583" y="2128842"/>
            <a:ext cx="6497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	</a:t>
            </a:r>
            <a:r>
              <a:rPr lang="es-MX" sz="2800" b="1" dirty="0"/>
              <a:t>“Conocer para actuar en consecuencia”</a:t>
            </a:r>
            <a:endParaRPr lang="es-MX" sz="24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04C3C7CE-46F3-4D9E-A08A-512846F971CD}"/>
              </a:ext>
            </a:extLst>
          </p:cNvPr>
          <p:cNvSpPr txBox="1"/>
          <p:nvPr/>
        </p:nvSpPr>
        <p:spPr>
          <a:xfrm>
            <a:off x="319962" y="4650526"/>
            <a:ext cx="3420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Análisis de contenido</a:t>
            </a:r>
          </a:p>
          <a:p>
            <a:r>
              <a:rPr lang="es-MX" sz="2800" b="1" dirty="0"/>
              <a:t>	</a:t>
            </a:r>
            <a:r>
              <a:rPr lang="es-MX" sz="2800" dirty="0"/>
              <a:t>	</a:t>
            </a:r>
            <a:r>
              <a:rPr lang="es-MX" sz="2800" b="1" dirty="0"/>
              <a:t>	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83155F64-79EC-42E0-84EF-9DF6F510AA13}"/>
              </a:ext>
            </a:extLst>
          </p:cNvPr>
          <p:cNvSpPr txBox="1"/>
          <p:nvPr/>
        </p:nvSpPr>
        <p:spPr>
          <a:xfrm>
            <a:off x="368668" y="5724842"/>
            <a:ext cx="35251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/>
              <a:t>Metodología científica</a:t>
            </a:r>
          </a:p>
          <a:p>
            <a:r>
              <a:rPr lang="es-MX" sz="2800" dirty="0"/>
              <a:t>	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C534B9E6-3A19-42D4-B6B7-97AE81AA6956}"/>
              </a:ext>
            </a:extLst>
          </p:cNvPr>
          <p:cNvSpPr txBox="1"/>
          <p:nvPr/>
        </p:nvSpPr>
        <p:spPr>
          <a:xfrm>
            <a:off x="5317793" y="3066811"/>
            <a:ext cx="29083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</a:rPr>
              <a:t>Mo</a:t>
            </a:r>
            <a:r>
              <a:rPr lang="es-MX" sz="2400" dirty="0"/>
              <a:t>delo</a:t>
            </a:r>
          </a:p>
          <a:p>
            <a:r>
              <a:rPr lang="es-MX" sz="2400" b="1" dirty="0">
                <a:solidFill>
                  <a:srgbClr val="FF0000"/>
                </a:solidFill>
              </a:rPr>
              <a:t>R</a:t>
            </a:r>
            <a:r>
              <a:rPr lang="es-MX" sz="2400" dirty="0"/>
              <a:t>enovado de </a:t>
            </a:r>
          </a:p>
          <a:p>
            <a:r>
              <a:rPr lang="es-MX" sz="2400" b="1" dirty="0">
                <a:solidFill>
                  <a:srgbClr val="FF0000"/>
                </a:solidFill>
              </a:rPr>
              <a:t>A</a:t>
            </a:r>
            <a:r>
              <a:rPr lang="es-MX" sz="2400" dirty="0"/>
              <a:t>tención </a:t>
            </a:r>
            <a:r>
              <a:rPr lang="es-MX" sz="2400" b="1" dirty="0">
                <a:solidFill>
                  <a:srgbClr val="FF0000"/>
                </a:solidFill>
              </a:rPr>
              <a:t>I</a:t>
            </a:r>
            <a:r>
              <a:rPr lang="es-MX" sz="2400" dirty="0"/>
              <a:t>ntegral a la </a:t>
            </a:r>
          </a:p>
          <a:p>
            <a:r>
              <a:rPr lang="es-MX" sz="2400" b="1" dirty="0">
                <a:solidFill>
                  <a:srgbClr val="FF0000"/>
                </a:solidFill>
              </a:rPr>
              <a:t>S</a:t>
            </a:r>
            <a:r>
              <a:rPr lang="es-MX" sz="2400" dirty="0"/>
              <a:t>alud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="" xmlns:a16="http://schemas.microsoft.com/office/drawing/2014/main" id="{62C34625-9F40-43B1-BDEE-DAD06341D6E8}"/>
              </a:ext>
            </a:extLst>
          </p:cNvPr>
          <p:cNvSpPr txBox="1"/>
          <p:nvPr/>
        </p:nvSpPr>
        <p:spPr>
          <a:xfrm>
            <a:off x="406412" y="3401279"/>
            <a:ext cx="2809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/>
              <a:t>Trabajo colegiado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="" xmlns:a16="http://schemas.microsoft.com/office/drawing/2014/main" id="{3740D52F-D3EE-4197-9F73-D097BD9EA760}"/>
              </a:ext>
            </a:extLst>
          </p:cNvPr>
          <p:cNvSpPr/>
          <p:nvPr/>
        </p:nvSpPr>
        <p:spPr>
          <a:xfrm>
            <a:off x="5237192" y="4907603"/>
            <a:ext cx="24833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MoRAIS</a:t>
            </a:r>
            <a:endParaRPr lang="es-ES" sz="5400" b="1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8080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4" descr="Descripción: Descripción: C:\Users\alejandro.lopezf\Desktop\logos.jpg">
            <a:extLst>
              <a:ext uri="{FF2B5EF4-FFF2-40B4-BE49-F238E27FC236}">
                <a16:creationId xmlns="" xmlns:a16="http://schemas.microsoft.com/office/drawing/2014/main" id="{735011E1-A8E8-42F8-9692-321F3D639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81" y="733381"/>
            <a:ext cx="6300787" cy="6477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0C527D18-F06C-46D1-BA73-70CE95B96FBA}"/>
              </a:ext>
            </a:extLst>
          </p:cNvPr>
          <p:cNvSpPr txBox="1"/>
          <p:nvPr/>
        </p:nvSpPr>
        <p:spPr>
          <a:xfrm>
            <a:off x="3307400" y="809992"/>
            <a:ext cx="3010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Bases para la Reforma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="" xmlns:a16="http://schemas.microsoft.com/office/drawing/2014/main" id="{93B093F2-67D6-4800-A8EB-8F4AB466E139}"/>
              </a:ext>
            </a:extLst>
          </p:cNvPr>
          <p:cNvSpPr/>
          <p:nvPr/>
        </p:nvSpPr>
        <p:spPr>
          <a:xfrm>
            <a:off x="0" y="6386052"/>
            <a:ext cx="9144000" cy="219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DF8D8C90-24D2-47DD-913B-5FDC7810B7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7424" y="3417552"/>
            <a:ext cx="2247900" cy="2028825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FE6B7D67-2B7E-4D22-933B-901AD60784EC}"/>
              </a:ext>
            </a:extLst>
          </p:cNvPr>
          <p:cNvSpPr txBox="1"/>
          <p:nvPr/>
        </p:nvSpPr>
        <p:spPr>
          <a:xfrm>
            <a:off x="815212" y="4994312"/>
            <a:ext cx="1798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</a:rPr>
              <a:t>Derecho Humano a la Salud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4A29355E-A5EC-4853-AA9F-301A2A8B8FB1}"/>
              </a:ext>
            </a:extLst>
          </p:cNvPr>
          <p:cNvSpPr txBox="1"/>
          <p:nvPr/>
        </p:nvSpPr>
        <p:spPr>
          <a:xfrm>
            <a:off x="270265" y="4014091"/>
            <a:ext cx="19301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Derecho a la Protección de la Salud  (SNS)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3BA43F57-48BD-412A-BDFE-18C863EDCBDB}"/>
              </a:ext>
            </a:extLst>
          </p:cNvPr>
          <p:cNvSpPr txBox="1"/>
          <p:nvPr/>
        </p:nvSpPr>
        <p:spPr>
          <a:xfrm>
            <a:off x="5231820" y="3020712"/>
            <a:ext cx="3506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Cuadernos del </a:t>
            </a:r>
            <a:r>
              <a:rPr lang="es-MX" b="1" dirty="0" err="1">
                <a:solidFill>
                  <a:srgbClr val="FF0000"/>
                </a:solidFill>
              </a:rPr>
              <a:t>CACyM</a:t>
            </a:r>
            <a:r>
              <a:rPr lang="es-MX" b="1" dirty="0"/>
              <a:t>: </a:t>
            </a:r>
          </a:p>
          <a:p>
            <a:r>
              <a:rPr lang="es-MX" b="1" dirty="0"/>
              <a:t>ISSSTE, hacia una mejor institución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8DA7F89C-6B05-4BEE-BC01-5F771EF141A2}"/>
              </a:ext>
            </a:extLst>
          </p:cNvPr>
          <p:cNvSpPr txBox="1"/>
          <p:nvPr/>
        </p:nvSpPr>
        <p:spPr>
          <a:xfrm>
            <a:off x="202543" y="2364157"/>
            <a:ext cx="2875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/>
              <a:t>Referente Jurídico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="" xmlns:a16="http://schemas.microsoft.com/office/drawing/2014/main" id="{3DA17C06-ADAC-4EA0-9F5F-D765B106FF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1820" y="3865159"/>
            <a:ext cx="2683744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92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4" descr="Descripción: Descripción: C:\Users\alejandro.lopezf\Desktop\logos.jpg">
            <a:extLst>
              <a:ext uri="{FF2B5EF4-FFF2-40B4-BE49-F238E27FC236}">
                <a16:creationId xmlns="" xmlns:a16="http://schemas.microsoft.com/office/drawing/2014/main" id="{735011E1-A8E8-42F8-9692-321F3D639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81" y="733381"/>
            <a:ext cx="6300787" cy="6477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0C527D18-F06C-46D1-BA73-70CE95B96FBA}"/>
              </a:ext>
            </a:extLst>
          </p:cNvPr>
          <p:cNvSpPr txBox="1"/>
          <p:nvPr/>
        </p:nvSpPr>
        <p:spPr>
          <a:xfrm>
            <a:off x="3307400" y="809992"/>
            <a:ext cx="3010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Bases para la Reforma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DD9E0862-A627-4D8F-8C92-0197F5EE69AB}"/>
              </a:ext>
            </a:extLst>
          </p:cNvPr>
          <p:cNvSpPr txBox="1"/>
          <p:nvPr/>
        </p:nvSpPr>
        <p:spPr>
          <a:xfrm>
            <a:off x="504018" y="1381081"/>
            <a:ext cx="3835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chemeClr val="accent1"/>
                </a:solidFill>
              </a:rPr>
              <a:t>Referente contextual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26C12BB3-88D6-4EFD-953B-295F0907EA4F}"/>
              </a:ext>
            </a:extLst>
          </p:cNvPr>
          <p:cNvSpPr/>
          <p:nvPr/>
        </p:nvSpPr>
        <p:spPr>
          <a:xfrm>
            <a:off x="565871" y="1904301"/>
            <a:ext cx="667543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/>
              <a:t>	</a:t>
            </a:r>
            <a:r>
              <a:rPr lang="es-MX" sz="2400" b="1" dirty="0"/>
              <a:t>Cuantitativo</a:t>
            </a:r>
          </a:p>
          <a:p>
            <a:r>
              <a:rPr lang="es-MX" sz="2400" dirty="0"/>
              <a:t>		47.2 % derechohabientes son usuarios</a:t>
            </a:r>
          </a:p>
          <a:p>
            <a:r>
              <a:rPr lang="es-MX" sz="2400" dirty="0"/>
              <a:t>		85% menores de 9 años </a:t>
            </a:r>
            <a:r>
              <a:rPr lang="es-MX" sz="2400" dirty="0">
                <a:latin typeface="Calibri" panose="020F0502020204030204" pitchFamily="34" charset="0"/>
                <a:cs typeface="Calibri" panose="020F0502020204030204" pitchFamily="34" charset="0"/>
              </a:rPr>
              <a:t>no son atendidos</a:t>
            </a:r>
            <a:r>
              <a:rPr lang="es-MX" sz="2400" dirty="0"/>
              <a:t>	</a:t>
            </a:r>
          </a:p>
          <a:p>
            <a:r>
              <a:rPr lang="es-MX" sz="2400" dirty="0"/>
              <a:t>		75 % partos resueltos por cesáreas</a:t>
            </a:r>
          </a:p>
          <a:p>
            <a:r>
              <a:rPr lang="es-MX" sz="2400" dirty="0"/>
              <a:t>		Dispersión medidas de prevención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="" xmlns:a16="http://schemas.microsoft.com/office/drawing/2014/main" id="{61381A17-8186-4305-B2A8-7A32366525DF}"/>
              </a:ext>
            </a:extLst>
          </p:cNvPr>
          <p:cNvSpPr/>
          <p:nvPr/>
        </p:nvSpPr>
        <p:spPr>
          <a:xfrm>
            <a:off x="553997" y="3506799"/>
            <a:ext cx="805793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2400" dirty="0"/>
          </a:p>
          <a:p>
            <a:r>
              <a:rPr lang="es-MX" sz="2400" dirty="0"/>
              <a:t>	</a:t>
            </a:r>
            <a:r>
              <a:rPr lang="es-MX" sz="2400" b="1" dirty="0"/>
              <a:t>Cualitativo</a:t>
            </a:r>
          </a:p>
          <a:p>
            <a:r>
              <a:rPr lang="es-MX" sz="2400" dirty="0"/>
              <a:t>		Discrepancia indicadores satisfacción </a:t>
            </a:r>
          </a:p>
          <a:p>
            <a:r>
              <a:rPr lang="es-MX" sz="2400" dirty="0"/>
              <a:t>		Retraso atención general y especializada</a:t>
            </a:r>
          </a:p>
          <a:p>
            <a:r>
              <a:rPr lang="es-MX" sz="2400" dirty="0"/>
              <a:t>		Atención reactiva, impersonal y aislada</a:t>
            </a:r>
          </a:p>
          <a:p>
            <a:r>
              <a:rPr lang="es-MX" sz="2400" dirty="0"/>
              <a:t>		Desconocimiento salud familiar</a:t>
            </a:r>
          </a:p>
          <a:p>
            <a:r>
              <a:rPr lang="es-MX" sz="2400" dirty="0"/>
              <a:t>		Gastos de bolsillo elevados</a:t>
            </a:r>
          </a:p>
          <a:p>
            <a:r>
              <a:rPr lang="es-MX" sz="2400" dirty="0"/>
              <a:t>		Limitación profesional</a:t>
            </a:r>
          </a:p>
          <a:p>
            <a:r>
              <a:rPr lang="es-MX" sz="2400" dirty="0"/>
              <a:t>		Baja retención pacientes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="" xmlns:a16="http://schemas.microsoft.com/office/drawing/2014/main" id="{95409E90-19F5-4867-A271-78B130C0270C}"/>
              </a:ext>
            </a:extLst>
          </p:cNvPr>
          <p:cNvSpPr/>
          <p:nvPr/>
        </p:nvSpPr>
        <p:spPr>
          <a:xfrm>
            <a:off x="8611936" y="0"/>
            <a:ext cx="235181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818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1AB4F6BF-FF35-4B6A-8E43-5DAF7DBD98EF}"/>
              </a:ext>
            </a:extLst>
          </p:cNvPr>
          <p:cNvSpPr/>
          <p:nvPr/>
        </p:nvSpPr>
        <p:spPr>
          <a:xfrm>
            <a:off x="-17426" y="1346126"/>
            <a:ext cx="9144000" cy="493197"/>
          </a:xfrm>
          <a:prstGeom prst="rect">
            <a:avLst/>
          </a:prstGeom>
          <a:solidFill>
            <a:srgbClr val="FF0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Imagen 4" descr="Descripción: Descripción: C:\Users\alejandro.lopezf\Desktop\logos.jpg">
            <a:extLst>
              <a:ext uri="{FF2B5EF4-FFF2-40B4-BE49-F238E27FC236}">
                <a16:creationId xmlns="" xmlns:a16="http://schemas.microsoft.com/office/drawing/2014/main" id="{D4963DE8-414F-4F8F-ADCB-FFFED6599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606" y="626406"/>
            <a:ext cx="6300787" cy="6477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289C8211-4E16-4DE3-82A5-BEAD1CD7BF38}"/>
              </a:ext>
            </a:extLst>
          </p:cNvPr>
          <p:cNvSpPr txBox="1"/>
          <p:nvPr/>
        </p:nvSpPr>
        <p:spPr>
          <a:xfrm>
            <a:off x="3307400" y="699160"/>
            <a:ext cx="3010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Bases para la Reforma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6ADCD8EC-99DF-43A2-BB00-CE6BAD96187B}"/>
              </a:ext>
            </a:extLst>
          </p:cNvPr>
          <p:cNvSpPr txBox="1"/>
          <p:nvPr/>
        </p:nvSpPr>
        <p:spPr>
          <a:xfrm>
            <a:off x="3252822" y="1356096"/>
            <a:ext cx="2174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Metodología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EA7030F4-8B9B-4C5E-B1C7-D2D2F0D5B354}"/>
              </a:ext>
            </a:extLst>
          </p:cNvPr>
          <p:cNvSpPr txBox="1"/>
          <p:nvPr/>
        </p:nvSpPr>
        <p:spPr>
          <a:xfrm>
            <a:off x="5465346" y="5331034"/>
            <a:ext cx="3951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Referente  hermenéutico</a:t>
            </a:r>
          </a:p>
          <a:p>
            <a:r>
              <a:rPr lang="es-MX" sz="2400" dirty="0"/>
              <a:t>	 Interpretación</a:t>
            </a:r>
          </a:p>
          <a:p>
            <a:r>
              <a:rPr lang="es-MX" sz="2400" dirty="0"/>
              <a:t>	 Interrelación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04C3C7CE-46F3-4D9E-A08A-512846F971CD}"/>
              </a:ext>
            </a:extLst>
          </p:cNvPr>
          <p:cNvSpPr txBox="1"/>
          <p:nvPr/>
        </p:nvSpPr>
        <p:spPr>
          <a:xfrm>
            <a:off x="148615" y="1997839"/>
            <a:ext cx="43402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Análisis de contenido</a:t>
            </a:r>
          </a:p>
          <a:p>
            <a:r>
              <a:rPr lang="es-MX" sz="2400" b="1" dirty="0"/>
              <a:t>	</a:t>
            </a:r>
            <a:r>
              <a:rPr lang="es-MX" sz="2400" dirty="0"/>
              <a:t>Textos, datos y contexto</a:t>
            </a:r>
            <a:endParaRPr lang="es-MX" sz="2400" b="1" dirty="0"/>
          </a:p>
          <a:p>
            <a:r>
              <a:rPr lang="es-MX" sz="2400" b="1" dirty="0"/>
              <a:t>	</a:t>
            </a:r>
            <a:r>
              <a:rPr lang="es-MX" sz="2400" dirty="0"/>
              <a:t>Visión de conjunto</a:t>
            </a:r>
          </a:p>
          <a:p>
            <a:r>
              <a:rPr lang="es-MX" sz="2400" dirty="0"/>
              <a:t>	Efectuar comparaciones</a:t>
            </a:r>
          </a:p>
          <a:p>
            <a:r>
              <a:rPr lang="es-MX" sz="2400" dirty="0"/>
              <a:t>		</a:t>
            </a:r>
            <a:r>
              <a:rPr lang="es-MX" sz="2400" i="1" dirty="0"/>
              <a:t>Benchmarking</a:t>
            </a:r>
            <a:endParaRPr lang="es-MX" sz="2400" dirty="0"/>
          </a:p>
          <a:p>
            <a:r>
              <a:rPr lang="es-MX" sz="2400" dirty="0"/>
              <a:t>	Inferencias válidas</a:t>
            </a:r>
          </a:p>
          <a:p>
            <a:r>
              <a:rPr lang="es-MX" sz="2400" dirty="0"/>
              <a:t>	Participación de expertos</a:t>
            </a:r>
          </a:p>
          <a:p>
            <a:r>
              <a:rPr lang="es-MX" sz="2400" dirty="0"/>
              <a:t>	Grupos de enfoque</a:t>
            </a:r>
          </a:p>
          <a:p>
            <a:r>
              <a:rPr lang="es-MX" sz="2400" dirty="0"/>
              <a:t>	</a:t>
            </a:r>
            <a:r>
              <a:rPr lang="es-MX" sz="2400" b="1" dirty="0"/>
              <a:t>	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83155F64-79EC-42E0-84EF-9DF6F510AA13}"/>
              </a:ext>
            </a:extLst>
          </p:cNvPr>
          <p:cNvSpPr txBox="1"/>
          <p:nvPr/>
        </p:nvSpPr>
        <p:spPr>
          <a:xfrm>
            <a:off x="4145445" y="3087653"/>
            <a:ext cx="425949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Investigación de sistemas</a:t>
            </a:r>
          </a:p>
          <a:p>
            <a:r>
              <a:rPr lang="es-MX" sz="2400" dirty="0"/>
              <a:t>	Observaciones estructuradas</a:t>
            </a:r>
          </a:p>
          <a:p>
            <a:r>
              <a:rPr lang="es-MX" sz="2400" dirty="0"/>
              <a:t>	Estudios de sondeo</a:t>
            </a:r>
          </a:p>
          <a:p>
            <a:r>
              <a:rPr lang="es-MX" sz="2400" dirty="0"/>
              <a:t>	Entrevistas</a:t>
            </a:r>
          </a:p>
          <a:p>
            <a:r>
              <a:rPr lang="es-MX" sz="2400" dirty="0"/>
              <a:t>	Análisis cuantitativo</a:t>
            </a:r>
          </a:p>
        </p:txBody>
      </p:sp>
    </p:spTree>
    <p:extLst>
      <p:ext uri="{BB962C8B-B14F-4D97-AF65-F5344CB8AC3E}">
        <p14:creationId xmlns:p14="http://schemas.microsoft.com/office/powerpoint/2010/main" val="12299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A539E763-0341-4652-B253-F427943AC96B}"/>
              </a:ext>
            </a:extLst>
          </p:cNvPr>
          <p:cNvSpPr/>
          <p:nvPr/>
        </p:nvSpPr>
        <p:spPr>
          <a:xfrm>
            <a:off x="3809640" y="22605"/>
            <a:ext cx="5284519" cy="6858000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MX" sz="4800" b="1" dirty="0"/>
          </a:p>
          <a:p>
            <a:pPr lvl="1"/>
            <a:r>
              <a:rPr lang="es-MX" sz="3200" b="1" dirty="0"/>
              <a:t>Niveles</a:t>
            </a:r>
          </a:p>
          <a:p>
            <a:pPr lvl="1"/>
            <a:endParaRPr lang="es-MX" sz="2800" b="1" dirty="0"/>
          </a:p>
          <a:p>
            <a:pPr lvl="1"/>
            <a:r>
              <a:rPr lang="es-MX" sz="2800" b="1" dirty="0"/>
              <a:t>	Sistémico</a:t>
            </a:r>
          </a:p>
          <a:p>
            <a:pPr lvl="1"/>
            <a:r>
              <a:rPr lang="es-MX" sz="2800" b="1" dirty="0"/>
              <a:t>	Programático</a:t>
            </a:r>
          </a:p>
          <a:p>
            <a:pPr lvl="1"/>
            <a:r>
              <a:rPr lang="es-MX" sz="2800" b="1" dirty="0"/>
              <a:t>	Organizacional</a:t>
            </a:r>
          </a:p>
          <a:p>
            <a:pPr lvl="1"/>
            <a:r>
              <a:rPr lang="es-MX" sz="2800" b="1" dirty="0"/>
              <a:t>	Instrumental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="" xmlns:a16="http://schemas.microsoft.com/office/drawing/2014/main" id="{8184206B-A9AF-4254-94E1-C1505B95493C}"/>
              </a:ext>
            </a:extLst>
          </p:cNvPr>
          <p:cNvSpPr/>
          <p:nvPr/>
        </p:nvSpPr>
        <p:spPr>
          <a:xfrm>
            <a:off x="14990" y="0"/>
            <a:ext cx="3737612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845F16D5-CB6E-495B-8D91-FFA406173978}"/>
              </a:ext>
            </a:extLst>
          </p:cNvPr>
          <p:cNvSpPr txBox="1"/>
          <p:nvPr/>
        </p:nvSpPr>
        <p:spPr>
          <a:xfrm>
            <a:off x="-103959" y="3809024"/>
            <a:ext cx="3737612" cy="12617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b="1" kern="12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Componentes</a:t>
            </a:r>
            <a:r>
              <a:rPr lang="en-US" sz="2600" b="1" kern="1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600" b="1" kern="12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Orgánicos</a:t>
            </a:r>
            <a:endParaRPr lang="en-US" sz="2600" b="1" kern="1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5" name="Imagen 4" descr="Descripción: Descripción: C:\Users\alejandro.lopezf\Desktop\logos.jpg">
            <a:extLst>
              <a:ext uri="{FF2B5EF4-FFF2-40B4-BE49-F238E27FC236}">
                <a16:creationId xmlns="" xmlns:a16="http://schemas.microsoft.com/office/drawing/2014/main" id="{D8D2F5C9-A5E8-4193-80C2-6D7DE823F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81" y="733381"/>
            <a:ext cx="6300787" cy="64770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8D06151B-3D0B-461B-A67C-5E7824F088C1}"/>
              </a:ext>
            </a:extLst>
          </p:cNvPr>
          <p:cNvSpPr txBox="1"/>
          <p:nvPr/>
        </p:nvSpPr>
        <p:spPr>
          <a:xfrm>
            <a:off x="3353582" y="826398"/>
            <a:ext cx="3010248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MX" sz="2400" dirty="0"/>
              <a:t>Bases para la Reforma</a:t>
            </a:r>
          </a:p>
        </p:txBody>
      </p:sp>
    </p:spTree>
    <p:extLst>
      <p:ext uri="{BB962C8B-B14F-4D97-AF65-F5344CB8AC3E}">
        <p14:creationId xmlns:p14="http://schemas.microsoft.com/office/powerpoint/2010/main" val="3369444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 descr="Descripción: Descripción: C:\Users\alejandro.lopezf\Desktop\logos.jpg">
            <a:extLst>
              <a:ext uri="{FF2B5EF4-FFF2-40B4-BE49-F238E27FC236}">
                <a16:creationId xmlns="" xmlns:a16="http://schemas.microsoft.com/office/drawing/2014/main" id="{D4963DE8-414F-4F8F-ADCB-FFFED6599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81" y="733381"/>
            <a:ext cx="6300787" cy="6477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289C8211-4E16-4DE3-82A5-BEAD1CD7BF38}"/>
              </a:ext>
            </a:extLst>
          </p:cNvPr>
          <p:cNvSpPr txBox="1"/>
          <p:nvPr/>
        </p:nvSpPr>
        <p:spPr>
          <a:xfrm>
            <a:off x="3307400" y="809992"/>
            <a:ext cx="3010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/>
              <a:t>Bases para la Reforma</a:t>
            </a:r>
            <a:endParaRPr lang="es-MX" sz="24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1DBCE1B4-B453-46F7-8D0D-4531956AFCC4}"/>
              </a:ext>
            </a:extLst>
          </p:cNvPr>
          <p:cNvSpPr txBox="1"/>
          <p:nvPr/>
        </p:nvSpPr>
        <p:spPr>
          <a:xfrm>
            <a:off x="609731" y="2023695"/>
            <a:ext cx="818063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b="1" dirty="0"/>
              <a:t>Reorganización</a:t>
            </a:r>
            <a:r>
              <a:rPr lang="es-MX" sz="2400" dirty="0"/>
              <a:t> </a:t>
            </a:r>
            <a:r>
              <a:rPr lang="es-MX" sz="2400" b="1" dirty="0"/>
              <a:t>funcional</a:t>
            </a:r>
            <a:r>
              <a:rPr lang="es-MX" sz="2400" dirty="0"/>
              <a:t> de la red de unidades de servicios. 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b="1" dirty="0"/>
              <a:t>Mando normativo </a:t>
            </a:r>
            <a:r>
              <a:rPr lang="es-MX" sz="2400" dirty="0"/>
              <a:t>de la Dirección Médica.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dirty="0"/>
              <a:t>Mando </a:t>
            </a:r>
            <a:r>
              <a:rPr lang="es-MX" sz="2400" b="1" dirty="0"/>
              <a:t>operativo</a:t>
            </a:r>
            <a:r>
              <a:rPr lang="es-MX" sz="2400" dirty="0"/>
              <a:t> de las unidades de servicios de la red.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b="1" dirty="0"/>
              <a:t>Escalonamiento, regionalización </a:t>
            </a:r>
            <a:r>
              <a:rPr lang="es-MX" sz="2400" dirty="0"/>
              <a:t>y preparación para la transición.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b="1" dirty="0"/>
              <a:t>Planeación estratégica </a:t>
            </a:r>
            <a:r>
              <a:rPr lang="es-MX" sz="2400" dirty="0"/>
              <a:t>para el desarrollo institucional.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b="1" dirty="0"/>
              <a:t>Convergencia </a:t>
            </a:r>
            <a:r>
              <a:rPr lang="es-MX" sz="2400" dirty="0"/>
              <a:t>en la gestión, administración y entrega de servicios y recursos.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1AB4F6BF-FF35-4B6A-8E43-5DAF7DBD98EF}"/>
              </a:ext>
            </a:extLst>
          </p:cNvPr>
          <p:cNvSpPr/>
          <p:nvPr/>
        </p:nvSpPr>
        <p:spPr>
          <a:xfrm>
            <a:off x="0" y="1458310"/>
            <a:ext cx="9144000" cy="49319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194ED66E-1E68-4BD9-BE55-73EC14DE962C}"/>
              </a:ext>
            </a:extLst>
          </p:cNvPr>
          <p:cNvSpPr txBox="1"/>
          <p:nvPr/>
        </p:nvSpPr>
        <p:spPr>
          <a:xfrm>
            <a:off x="1579547" y="1449801"/>
            <a:ext cx="61273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Componentes orgánicos: nivel sistémico</a:t>
            </a:r>
          </a:p>
        </p:txBody>
      </p:sp>
    </p:spTree>
    <p:extLst>
      <p:ext uri="{BB962C8B-B14F-4D97-AF65-F5344CB8AC3E}">
        <p14:creationId xmlns:p14="http://schemas.microsoft.com/office/powerpoint/2010/main" val="1266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 descr="Descripción: Descripción: C:\Users\alejandro.lopezf\Desktop\logos.jpg">
            <a:extLst>
              <a:ext uri="{FF2B5EF4-FFF2-40B4-BE49-F238E27FC236}">
                <a16:creationId xmlns="" xmlns:a16="http://schemas.microsoft.com/office/drawing/2014/main" id="{D4963DE8-414F-4F8F-ADCB-FFFED6599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81" y="733381"/>
            <a:ext cx="6300787" cy="6477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289C8211-4E16-4DE3-82A5-BEAD1CD7BF38}"/>
              </a:ext>
            </a:extLst>
          </p:cNvPr>
          <p:cNvSpPr txBox="1"/>
          <p:nvPr/>
        </p:nvSpPr>
        <p:spPr>
          <a:xfrm>
            <a:off x="3307400" y="809992"/>
            <a:ext cx="3010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/>
              <a:t>Bases para la Reforma</a:t>
            </a:r>
            <a:endParaRPr lang="es-MX" sz="24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1DBCE1B4-B453-46F7-8D0D-4531956AFCC4}"/>
              </a:ext>
            </a:extLst>
          </p:cNvPr>
          <p:cNvSpPr txBox="1"/>
          <p:nvPr/>
        </p:nvSpPr>
        <p:spPr>
          <a:xfrm>
            <a:off x="372677" y="1984533"/>
            <a:ext cx="841699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b="1" dirty="0"/>
              <a:t>Armonizar </a:t>
            </a:r>
            <a:r>
              <a:rPr lang="es-MX" sz="2400" dirty="0"/>
              <a:t>el Sistema de Atención Integral  a la Salud con el Plan Rector de Desarrollo. </a:t>
            </a:r>
          </a:p>
          <a:p>
            <a:pPr>
              <a:buClr>
                <a:srgbClr val="FF0000"/>
              </a:buClr>
            </a:pPr>
            <a:r>
              <a:rPr lang="es-MX" sz="2400" dirty="0"/>
              <a:t>	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dirty="0"/>
              <a:t>Corregir el </a:t>
            </a:r>
            <a:r>
              <a:rPr lang="es-MX" sz="2400" b="1" dirty="0"/>
              <a:t>desbalance</a:t>
            </a:r>
            <a:r>
              <a:rPr lang="es-MX" sz="2400" dirty="0"/>
              <a:t> en la distribución de recursos entre los niveles de operación.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b="1" dirty="0"/>
              <a:t>Simplificación</a:t>
            </a:r>
            <a:r>
              <a:rPr lang="es-MX" sz="2400" dirty="0"/>
              <a:t> de procesos y procedimientos sustantivos para la salud y de los adjetivos de orden administrativo.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b="1" dirty="0"/>
              <a:t>Superar limitaciones </a:t>
            </a:r>
            <a:r>
              <a:rPr lang="es-MX" sz="2400" dirty="0"/>
              <a:t>administrativas y la insuficiente evaluación y supervisión.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b="1" dirty="0"/>
              <a:t>Revisión normativa </a:t>
            </a:r>
            <a:r>
              <a:rPr lang="es-MX" sz="2400" dirty="0"/>
              <a:t>y ámbitos de responsabilidad.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1AB4F6BF-FF35-4B6A-8E43-5DAF7DBD98EF}"/>
              </a:ext>
            </a:extLst>
          </p:cNvPr>
          <p:cNvSpPr/>
          <p:nvPr/>
        </p:nvSpPr>
        <p:spPr>
          <a:xfrm>
            <a:off x="0" y="1458310"/>
            <a:ext cx="9144000" cy="49319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6460B1DE-CFC0-4FCC-B3E7-193566853180}"/>
              </a:ext>
            </a:extLst>
          </p:cNvPr>
          <p:cNvSpPr txBox="1"/>
          <p:nvPr/>
        </p:nvSpPr>
        <p:spPr>
          <a:xfrm>
            <a:off x="1305227" y="1449801"/>
            <a:ext cx="67325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Componentes orgánicos: nivel programático</a:t>
            </a:r>
          </a:p>
        </p:txBody>
      </p:sp>
    </p:spTree>
    <p:extLst>
      <p:ext uri="{BB962C8B-B14F-4D97-AF65-F5344CB8AC3E}">
        <p14:creationId xmlns:p14="http://schemas.microsoft.com/office/powerpoint/2010/main" val="4105182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 descr="Descripción: Descripción: C:\Users\alejandro.lopezf\Desktop\logos.jpg">
            <a:extLst>
              <a:ext uri="{FF2B5EF4-FFF2-40B4-BE49-F238E27FC236}">
                <a16:creationId xmlns="" xmlns:a16="http://schemas.microsoft.com/office/drawing/2014/main" id="{D4963DE8-414F-4F8F-ADCB-FFFED6599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81" y="733381"/>
            <a:ext cx="6300787" cy="6477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289C8211-4E16-4DE3-82A5-BEAD1CD7BF38}"/>
              </a:ext>
            </a:extLst>
          </p:cNvPr>
          <p:cNvSpPr txBox="1"/>
          <p:nvPr/>
        </p:nvSpPr>
        <p:spPr>
          <a:xfrm>
            <a:off x="3307400" y="809992"/>
            <a:ext cx="3010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/>
              <a:t>Bases para la Reforma</a:t>
            </a:r>
            <a:endParaRPr lang="es-MX" sz="24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1DBCE1B4-B453-46F7-8D0D-4531956AFCC4}"/>
              </a:ext>
            </a:extLst>
          </p:cNvPr>
          <p:cNvSpPr txBox="1"/>
          <p:nvPr/>
        </p:nvSpPr>
        <p:spPr>
          <a:xfrm>
            <a:off x="723229" y="2397016"/>
            <a:ext cx="74509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dirty="0"/>
              <a:t>Revisar los </a:t>
            </a:r>
            <a:r>
              <a:rPr lang="es-MX" sz="2400" b="1" dirty="0"/>
              <a:t>procesos de atención </a:t>
            </a:r>
            <a:r>
              <a:rPr lang="es-MX" sz="2400" dirty="0"/>
              <a:t>para asegurar la eficiencia técnica, la calidad de los servicios y su economía.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dirty="0"/>
              <a:t>Resolver la </a:t>
            </a:r>
            <a:r>
              <a:rPr lang="es-MX" sz="2400" b="1" dirty="0"/>
              <a:t>insatisfacción manifiesta y latente </a:t>
            </a:r>
            <a:r>
              <a:rPr lang="es-MX" sz="2400" dirty="0"/>
              <a:t>de los usuarios por la atención impersonal, fragmentada y sin continuidad.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dirty="0"/>
              <a:t>Atender los </a:t>
            </a:r>
            <a:r>
              <a:rPr lang="es-MX" sz="2400" b="1" dirty="0"/>
              <a:t>hechos epidemiológicos </a:t>
            </a:r>
            <a:r>
              <a:rPr lang="es-MX" sz="2400" dirty="0"/>
              <a:t>de mayor peso de la enfermedad y sus consecuencias, así como de las transiciones en curso. </a:t>
            </a:r>
          </a:p>
          <a:p>
            <a:endParaRPr lang="es-MX" sz="2400" dirty="0"/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1AB4F6BF-FF35-4B6A-8E43-5DAF7DBD98EF}"/>
              </a:ext>
            </a:extLst>
          </p:cNvPr>
          <p:cNvSpPr/>
          <p:nvPr/>
        </p:nvSpPr>
        <p:spPr>
          <a:xfrm>
            <a:off x="0" y="1458310"/>
            <a:ext cx="9144000" cy="49319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86DB0918-194C-4424-A548-1DBD65967451}"/>
              </a:ext>
            </a:extLst>
          </p:cNvPr>
          <p:cNvSpPr txBox="1"/>
          <p:nvPr/>
        </p:nvSpPr>
        <p:spPr>
          <a:xfrm>
            <a:off x="962327" y="1461231"/>
            <a:ext cx="74498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Componentes orgánicos:  nivel organizacional (1)</a:t>
            </a:r>
          </a:p>
        </p:txBody>
      </p:sp>
    </p:spTree>
    <p:extLst>
      <p:ext uri="{BB962C8B-B14F-4D97-AF65-F5344CB8AC3E}">
        <p14:creationId xmlns:p14="http://schemas.microsoft.com/office/powerpoint/2010/main" val="1009914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 descr="Descripción: Descripción: C:\Users\alejandro.lopezf\Desktop\logos.jpg">
            <a:extLst>
              <a:ext uri="{FF2B5EF4-FFF2-40B4-BE49-F238E27FC236}">
                <a16:creationId xmlns="" xmlns:a16="http://schemas.microsoft.com/office/drawing/2014/main" id="{D4963DE8-414F-4F8F-ADCB-FFFED6599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81" y="733381"/>
            <a:ext cx="6300787" cy="6477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289C8211-4E16-4DE3-82A5-BEAD1CD7BF38}"/>
              </a:ext>
            </a:extLst>
          </p:cNvPr>
          <p:cNvSpPr txBox="1"/>
          <p:nvPr/>
        </p:nvSpPr>
        <p:spPr>
          <a:xfrm>
            <a:off x="3307400" y="809992"/>
            <a:ext cx="3010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/>
              <a:t>Bases para la Reforma</a:t>
            </a:r>
            <a:endParaRPr lang="es-MX" sz="24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1DBCE1B4-B453-46F7-8D0D-4531956AFCC4}"/>
              </a:ext>
            </a:extLst>
          </p:cNvPr>
          <p:cNvSpPr txBox="1"/>
          <p:nvPr/>
        </p:nvSpPr>
        <p:spPr>
          <a:xfrm>
            <a:off x="664952" y="2571572"/>
            <a:ext cx="77454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400" dirty="0"/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dirty="0"/>
              <a:t>Contender con los </a:t>
            </a:r>
            <a:r>
              <a:rPr lang="es-MX" sz="2400" b="1" dirty="0"/>
              <a:t>estilos de vida </a:t>
            </a:r>
            <a:r>
              <a:rPr lang="es-MX" sz="2400" dirty="0"/>
              <a:t>poco saludables y la  práctica reactiva de la medicina con diagnósticos tardíos, falta de control de los padecimientos y de las complicaciones.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s-MX" sz="2400" dirty="0"/>
              <a:t>Responder al reclamo  de buscar </a:t>
            </a:r>
            <a:r>
              <a:rPr lang="es-MX" sz="2400" b="1" dirty="0"/>
              <a:t>soluciones innovadoras</a:t>
            </a:r>
            <a:r>
              <a:rPr lang="es-MX" sz="2400" dirty="0"/>
              <a:t> que </a:t>
            </a:r>
            <a:r>
              <a:rPr lang="es-MX" sz="2400" b="1" dirty="0"/>
              <a:t>rompan las inercias </a:t>
            </a:r>
            <a:r>
              <a:rPr lang="es-MX" sz="2400" dirty="0"/>
              <a:t>de la atención, que han llegado al límite, por su elevado costo y  creciente </a:t>
            </a:r>
            <a:r>
              <a:rPr lang="es-MX" sz="2400" b="1" dirty="0"/>
              <a:t>gasto deficitario.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1AB4F6BF-FF35-4B6A-8E43-5DAF7DBD98EF}"/>
              </a:ext>
            </a:extLst>
          </p:cNvPr>
          <p:cNvSpPr/>
          <p:nvPr/>
        </p:nvSpPr>
        <p:spPr>
          <a:xfrm>
            <a:off x="0" y="1458310"/>
            <a:ext cx="9144000" cy="49319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86DB0918-194C-4424-A548-1DBD65967451}"/>
              </a:ext>
            </a:extLst>
          </p:cNvPr>
          <p:cNvSpPr txBox="1"/>
          <p:nvPr/>
        </p:nvSpPr>
        <p:spPr>
          <a:xfrm>
            <a:off x="1008047" y="1449801"/>
            <a:ext cx="73681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Componentes orgánicos: nivel organizacional (2)</a:t>
            </a:r>
          </a:p>
        </p:txBody>
      </p:sp>
    </p:spTree>
    <p:extLst>
      <p:ext uri="{BB962C8B-B14F-4D97-AF65-F5344CB8AC3E}">
        <p14:creationId xmlns:p14="http://schemas.microsoft.com/office/powerpoint/2010/main" val="39426231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447</Words>
  <Application>Microsoft Macintosh PowerPoint</Application>
  <PresentationFormat>Presentación en pantalla (4:3)</PresentationFormat>
  <Paragraphs>155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Bases para la Reforma de los Servicios de Atención a la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Bases para la Reforma de los Servicios de Atención a la Salud</dc:title>
  <dc:creator>Edna y Pepe Villalpando y Berumen</dc:creator>
  <cp:lastModifiedBy>Cuauhtémoc Valdés Olmedo</cp:lastModifiedBy>
  <cp:revision>75</cp:revision>
  <cp:lastPrinted>2018-09-17T01:59:59Z</cp:lastPrinted>
  <dcterms:created xsi:type="dcterms:W3CDTF">2018-08-30T16:42:07Z</dcterms:created>
  <dcterms:modified xsi:type="dcterms:W3CDTF">2018-09-26T23:24:35Z</dcterms:modified>
</cp:coreProperties>
</file>