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303" r:id="rId2"/>
    <p:sldId id="256" r:id="rId3"/>
    <p:sldId id="265" r:id="rId4"/>
    <p:sldId id="285" r:id="rId5"/>
    <p:sldId id="302" r:id="rId6"/>
    <p:sldId id="288" r:id="rId7"/>
    <p:sldId id="289" r:id="rId8"/>
    <p:sldId id="276" r:id="rId9"/>
    <p:sldId id="277" r:id="rId10"/>
    <p:sldId id="278" r:id="rId11"/>
    <p:sldId id="259" r:id="rId12"/>
    <p:sldId id="282" r:id="rId13"/>
    <p:sldId id="284" r:id="rId14"/>
    <p:sldId id="280" r:id="rId15"/>
    <p:sldId id="281" r:id="rId16"/>
    <p:sldId id="300" r:id="rId17"/>
    <p:sldId id="287" r:id="rId18"/>
    <p:sldId id="297" r:id="rId19"/>
    <p:sldId id="292" r:id="rId20"/>
    <p:sldId id="293" r:id="rId21"/>
    <p:sldId id="304" r:id="rId22"/>
    <p:sldId id="294" r:id="rId23"/>
    <p:sldId id="298" r:id="rId24"/>
    <p:sldId id="295" r:id="rId25"/>
    <p:sldId id="299" r:id="rId26"/>
    <p:sldId id="296" r:id="rId27"/>
    <p:sldId id="301" r:id="rId28"/>
  </p:sldIdLst>
  <p:sldSz cx="12192000" cy="6858000"/>
  <p:notesSz cx="6797675" cy="9926638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F1791-AF70-41A5-A1C8-12EA1D42F5FC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8FBD6-58BC-498F-B1B7-257E8BBF38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792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¿POR QUÉ?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D9670-8554-BE46-9A31-14B5A5EF515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693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2ABC401-4E0C-4606-A417-A9D12B0D1887}" type="datetimeFigureOut">
              <a:rPr lang="es-MX" smtClean="0"/>
              <a:t>29/08/2018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45341B7-8B2C-4744-AC43-6444527FBC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3730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    DERMATOLOGIA Y MEDICINA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MX" dirty="0" smtClean="0"/>
          </a:p>
          <a:p>
            <a:pPr marL="0" indent="0" algn="ctr">
              <a:buNone/>
            </a:pPr>
            <a:endParaRPr lang="es-MX" sz="4800" dirty="0" smtClean="0"/>
          </a:p>
          <a:p>
            <a:pPr marL="0" indent="0" algn="ctr">
              <a:buNone/>
            </a:pPr>
            <a:r>
              <a:rPr lang="es-MX" sz="4800" dirty="0" smtClean="0"/>
              <a:t>LA </a:t>
            </a:r>
            <a:r>
              <a:rPr lang="es-MX" sz="4800" dirty="0"/>
              <a:t>IMPORTANCIA DE LA </a:t>
            </a:r>
            <a:endParaRPr lang="es-MX" sz="4800" dirty="0" smtClean="0"/>
          </a:p>
          <a:p>
            <a:pPr marL="0" indent="0" algn="ctr">
              <a:buNone/>
            </a:pPr>
            <a:r>
              <a:rPr lang="es-MX" sz="4800" dirty="0" smtClean="0"/>
              <a:t>DERMATOLOGIA </a:t>
            </a:r>
          </a:p>
          <a:p>
            <a:pPr marL="0" indent="0" algn="ctr">
              <a:buNone/>
            </a:pPr>
            <a:r>
              <a:rPr lang="es-MX" sz="4800" dirty="0" smtClean="0"/>
              <a:t>EN </a:t>
            </a:r>
            <a:r>
              <a:rPr lang="es-MX" sz="4800" dirty="0"/>
              <a:t>LA MEDICINA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169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3600" dirty="0"/>
              <a:t>Aportes de la Dermatología a la </a:t>
            </a:r>
            <a:r>
              <a:rPr lang="es-MX" sz="3600" dirty="0" smtClean="0"/>
              <a:t>Medicina</a:t>
            </a:r>
            <a:br>
              <a:rPr lang="es-MX" sz="3600" dirty="0" smtClean="0"/>
            </a:br>
            <a:r>
              <a:rPr lang="es-MX" sz="3600" dirty="0" smtClean="0"/>
              <a:t/>
            </a:r>
            <a:br>
              <a:rPr lang="es-MX" sz="3600" dirty="0" smtClean="0"/>
            </a:br>
            <a:r>
              <a:rPr lang="es-MX" sz="3600" dirty="0" smtClean="0"/>
              <a:t>Fotobiología, Fototerapia y </a:t>
            </a:r>
            <a:r>
              <a:rPr lang="es-MX" sz="3600" dirty="0" err="1" smtClean="0"/>
              <a:t>Fotoquimioterapia</a:t>
            </a:r>
            <a:r>
              <a:rPr lang="es-MX" sz="3600" dirty="0" smtClean="0"/>
              <a:t> (I)</a:t>
            </a:r>
            <a:endParaRPr lang="es-MX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387" y="1838528"/>
            <a:ext cx="10760413" cy="4338435"/>
          </a:xfrm>
        </p:spPr>
        <p:txBody>
          <a:bodyPr>
            <a:normAutofit/>
          </a:bodyPr>
          <a:lstStyle/>
          <a:p>
            <a:endParaRPr lang="es-MX" dirty="0" smtClean="0"/>
          </a:p>
          <a:p>
            <a:r>
              <a:rPr lang="es-MX" dirty="0" err="1" smtClean="0"/>
              <a:t>Nils</a:t>
            </a:r>
            <a:r>
              <a:rPr lang="es-MX" dirty="0" smtClean="0"/>
              <a:t> </a:t>
            </a:r>
            <a:r>
              <a:rPr lang="es-MX" dirty="0" err="1" smtClean="0"/>
              <a:t>Finsen</a:t>
            </a:r>
            <a:r>
              <a:rPr lang="es-MX" dirty="0" smtClean="0"/>
              <a:t> (Premio Nobel 1903) tratamiento de Lupus Vulgar (T.B. Cutánea) con “Rayos </a:t>
            </a:r>
            <a:r>
              <a:rPr lang="es-MX" dirty="0" err="1" smtClean="0"/>
              <a:t>Quimicos</a:t>
            </a:r>
            <a:r>
              <a:rPr lang="es-MX" dirty="0" smtClean="0"/>
              <a:t> ” (rayos ultravioleta)(1896)</a:t>
            </a:r>
          </a:p>
          <a:p>
            <a:r>
              <a:rPr lang="es-MX" dirty="0" smtClean="0"/>
              <a:t>Fototerapia en cabinas. UVA, UVB “Banda angosta” Puva. Repuva</a:t>
            </a:r>
          </a:p>
          <a:p>
            <a:r>
              <a:rPr lang="es-MX" dirty="0" smtClean="0"/>
              <a:t>Psoriasis, Dermatitis Atópica, Prurito en otras Enfermedades.</a:t>
            </a:r>
          </a:p>
          <a:p>
            <a:r>
              <a:rPr lang="es-MX" dirty="0" smtClean="0"/>
              <a:t>Linfoma Cutáneo de células T. , Enfermedad Injerto contra Huésped</a:t>
            </a:r>
          </a:p>
          <a:p>
            <a:endParaRPr lang="es-MX" dirty="0" smtClean="0"/>
          </a:p>
          <a:p>
            <a:endParaRPr lang="es-MX" dirty="0"/>
          </a:p>
          <a:p>
            <a:pPr algn="r"/>
            <a:r>
              <a:rPr lang="es-MX" sz="1100" dirty="0" err="1" smtClean="0"/>
              <a:t>Merrick</a:t>
            </a:r>
            <a:r>
              <a:rPr lang="es-MX" sz="1100" dirty="0" smtClean="0"/>
              <a:t> </a:t>
            </a:r>
            <a:r>
              <a:rPr lang="es-MX" sz="1100" dirty="0"/>
              <a:t>B.,</a:t>
            </a:r>
            <a:r>
              <a:rPr lang="es-MX" sz="1100" dirty="0" err="1"/>
              <a:t>Abrouk</a:t>
            </a:r>
            <a:r>
              <a:rPr lang="es-MX" sz="1100" dirty="0"/>
              <a:t> M., Lee P., </a:t>
            </a:r>
            <a:r>
              <a:rPr lang="es-MX" sz="1100" dirty="0" err="1"/>
              <a:t>Revisiting</a:t>
            </a:r>
            <a:r>
              <a:rPr lang="es-MX" sz="1100" dirty="0"/>
              <a:t> </a:t>
            </a:r>
            <a:r>
              <a:rPr lang="es-MX" sz="1100" dirty="0" err="1"/>
              <a:t>the</a:t>
            </a:r>
            <a:r>
              <a:rPr lang="es-MX" sz="1100" dirty="0"/>
              <a:t> </a:t>
            </a:r>
            <a:r>
              <a:rPr lang="es-MX" sz="1100" dirty="0" err="1"/>
              <a:t>History</a:t>
            </a:r>
            <a:r>
              <a:rPr lang="es-MX" sz="1100" dirty="0"/>
              <a:t> and </a:t>
            </a:r>
            <a:r>
              <a:rPr lang="es-MX" sz="1100" dirty="0" err="1"/>
              <a:t>Importance</a:t>
            </a:r>
            <a:r>
              <a:rPr lang="es-MX" sz="1100" dirty="0"/>
              <a:t> of </a:t>
            </a:r>
            <a:r>
              <a:rPr lang="es-MX" sz="1100" dirty="0" err="1"/>
              <a:t>Phototherapy</a:t>
            </a:r>
            <a:r>
              <a:rPr lang="es-MX" sz="1100" dirty="0"/>
              <a:t> in </a:t>
            </a:r>
            <a:r>
              <a:rPr lang="es-MX" sz="1100" dirty="0" err="1"/>
              <a:t>Dermtology</a:t>
            </a:r>
            <a:r>
              <a:rPr lang="es-MX" sz="1100" dirty="0"/>
              <a:t>, Jama </a:t>
            </a:r>
            <a:r>
              <a:rPr lang="es-MX" sz="1100" dirty="0" err="1"/>
              <a:t>Dermatology</a:t>
            </a:r>
            <a:r>
              <a:rPr lang="es-MX" sz="1100" dirty="0"/>
              <a:t> (</a:t>
            </a:r>
            <a:r>
              <a:rPr lang="es-MX" sz="1100" dirty="0" err="1"/>
              <a:t>May</a:t>
            </a:r>
            <a:r>
              <a:rPr lang="es-MX" sz="1100" dirty="0"/>
              <a:t> 2017) Vol. 153(5)435</a:t>
            </a:r>
            <a:r>
              <a:rPr lang="es-MX" sz="1800" dirty="0"/>
              <a:t>.</a:t>
            </a:r>
          </a:p>
          <a:p>
            <a:pPr marL="0" indent="0">
              <a:buNone/>
            </a:pPr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91293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000" dirty="0" smtClean="0"/>
              <a:t>Aportes de la Dermatología a la Medicina 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sz="4900" dirty="0" smtClean="0"/>
              <a:t>Fototerapia (II)</a:t>
            </a:r>
            <a:endParaRPr lang="es-MX" sz="4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0505" y="225912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 </a:t>
            </a:r>
            <a:r>
              <a:rPr lang="es-MX" dirty="0" smtClean="0"/>
              <a:t>  </a:t>
            </a:r>
            <a:r>
              <a:rPr lang="es-MX" b="1" dirty="0" err="1" smtClean="0"/>
              <a:t>Fotoquimioterapia</a:t>
            </a:r>
            <a:r>
              <a:rPr lang="es-MX" b="1" dirty="0" smtClean="0"/>
              <a:t> Extracorpórea</a:t>
            </a:r>
          </a:p>
          <a:p>
            <a:r>
              <a:rPr lang="es-MX" dirty="0" smtClean="0"/>
              <a:t>Enfermedades autoinmunes, Lupus Eritematoso Sistémico, </a:t>
            </a:r>
            <a:r>
              <a:rPr lang="es-MX" dirty="0" err="1" smtClean="0"/>
              <a:t>Dermatomiositis</a:t>
            </a:r>
            <a:r>
              <a:rPr lang="es-MX" dirty="0" smtClean="0"/>
              <a:t>.</a:t>
            </a:r>
          </a:p>
          <a:p>
            <a:r>
              <a:rPr lang="es-MX" dirty="0" smtClean="0"/>
              <a:t>Enfermedad de Crohn, Esclerosis múltiple, Espondilitis Anquilosante</a:t>
            </a:r>
          </a:p>
          <a:p>
            <a:r>
              <a:rPr lang="es-MX" dirty="0" smtClean="0"/>
              <a:t>Carcinomas orales o laríngeos.</a:t>
            </a:r>
          </a:p>
          <a:p>
            <a:r>
              <a:rPr lang="es-MX" dirty="0" err="1" smtClean="0"/>
              <a:t>Retinoblastoma</a:t>
            </a:r>
            <a:r>
              <a:rPr lang="es-MX" dirty="0" smtClean="0"/>
              <a:t>, </a:t>
            </a:r>
            <a:r>
              <a:rPr lang="es-MX" dirty="0" err="1" smtClean="0"/>
              <a:t>Corioretinopatia</a:t>
            </a:r>
            <a:r>
              <a:rPr lang="es-MX" dirty="0" smtClean="0"/>
              <a:t> Central Serosa</a:t>
            </a:r>
          </a:p>
          <a:p>
            <a:endParaRPr lang="es-MX" dirty="0" smtClean="0"/>
          </a:p>
          <a:p>
            <a:endParaRPr lang="es-MX" dirty="0"/>
          </a:p>
          <a:p>
            <a:pPr marL="0" indent="0" algn="r">
              <a:buNone/>
            </a:pPr>
            <a:r>
              <a:rPr lang="es-MX" sz="1200" dirty="0" err="1" smtClean="0"/>
              <a:t>Merrick</a:t>
            </a:r>
            <a:r>
              <a:rPr lang="es-MX" sz="1200" dirty="0" smtClean="0"/>
              <a:t> </a:t>
            </a:r>
            <a:r>
              <a:rPr lang="es-MX" sz="1200" dirty="0"/>
              <a:t>B.,</a:t>
            </a:r>
            <a:r>
              <a:rPr lang="es-MX" sz="1200" dirty="0" err="1"/>
              <a:t>Abrouk</a:t>
            </a:r>
            <a:r>
              <a:rPr lang="es-MX" sz="1200" dirty="0"/>
              <a:t> M., Lee P., </a:t>
            </a:r>
            <a:r>
              <a:rPr lang="es-MX" sz="1200" dirty="0" err="1"/>
              <a:t>Revisiting</a:t>
            </a:r>
            <a:r>
              <a:rPr lang="es-MX" sz="1200" dirty="0"/>
              <a:t> </a:t>
            </a:r>
            <a:r>
              <a:rPr lang="es-MX" sz="1200" dirty="0" err="1"/>
              <a:t>the</a:t>
            </a:r>
            <a:r>
              <a:rPr lang="es-MX" sz="1200" dirty="0"/>
              <a:t> </a:t>
            </a:r>
            <a:r>
              <a:rPr lang="es-MX" sz="1200" dirty="0" err="1"/>
              <a:t>History</a:t>
            </a:r>
            <a:r>
              <a:rPr lang="es-MX" sz="1200" dirty="0"/>
              <a:t> and </a:t>
            </a:r>
            <a:r>
              <a:rPr lang="es-MX" sz="1200" dirty="0" err="1"/>
              <a:t>Importance</a:t>
            </a:r>
            <a:r>
              <a:rPr lang="es-MX" sz="1200" dirty="0"/>
              <a:t> of </a:t>
            </a:r>
            <a:r>
              <a:rPr lang="es-MX" sz="1200" dirty="0" err="1"/>
              <a:t>Phototherapy</a:t>
            </a:r>
            <a:r>
              <a:rPr lang="es-MX" sz="1200" dirty="0"/>
              <a:t> in </a:t>
            </a:r>
            <a:r>
              <a:rPr lang="es-MX" sz="1200" dirty="0" err="1"/>
              <a:t>Dermtology</a:t>
            </a:r>
            <a:r>
              <a:rPr lang="es-MX" sz="1200" dirty="0"/>
              <a:t>, Jama </a:t>
            </a:r>
            <a:r>
              <a:rPr lang="es-MX" sz="1200" dirty="0" err="1"/>
              <a:t>Dermatology</a:t>
            </a:r>
            <a:r>
              <a:rPr lang="es-MX" sz="1200" dirty="0"/>
              <a:t> (</a:t>
            </a:r>
            <a:r>
              <a:rPr lang="es-MX" sz="1200" dirty="0" err="1"/>
              <a:t>May</a:t>
            </a:r>
            <a:r>
              <a:rPr lang="es-MX" sz="1200" dirty="0"/>
              <a:t> 2017) Vol. 153(5)435</a:t>
            </a:r>
            <a:r>
              <a:rPr lang="es-MX" sz="1800" dirty="0"/>
              <a:t>.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86683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sz="4400" dirty="0" smtClean="0"/>
              <a:t>Aportes de la Dermatología a la Medicina</a:t>
            </a:r>
            <a:br>
              <a:rPr lang="es-MX" sz="4400" dirty="0" smtClean="0"/>
            </a:br>
            <a:r>
              <a:rPr lang="es-MX" sz="4400" dirty="0" smtClean="0"/>
              <a:t/>
            </a:r>
            <a:br>
              <a:rPr lang="es-MX" sz="4400" dirty="0" smtClean="0"/>
            </a:br>
            <a:r>
              <a:rPr lang="es-MX" sz="4400" dirty="0" smtClean="0"/>
              <a:t> </a:t>
            </a:r>
            <a:r>
              <a:rPr lang="es-MX" sz="4400" dirty="0" err="1" smtClean="0"/>
              <a:t>Retinoides</a:t>
            </a:r>
            <a:r>
              <a:rPr lang="es-MX" sz="4400" dirty="0" smtClean="0"/>
              <a:t> (I)</a:t>
            </a:r>
            <a:r>
              <a:rPr lang="es-MX" sz="4400" dirty="0"/>
              <a:t/>
            </a:r>
            <a:br>
              <a:rPr lang="es-MX" sz="4400" dirty="0"/>
            </a:br>
            <a:endParaRPr lang="es-MX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32623"/>
          </a:xfrm>
        </p:spPr>
        <p:txBody>
          <a:bodyPr>
            <a:normAutofit fontScale="25000" lnSpcReduction="20000"/>
          </a:bodyPr>
          <a:lstStyle/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r>
              <a:rPr lang="es-MX" sz="11200" dirty="0" smtClean="0"/>
              <a:t>Entre  1960-1970 inicia  la investigación de  los </a:t>
            </a:r>
            <a:r>
              <a:rPr lang="es-MX" sz="11200" dirty="0"/>
              <a:t>retinoides en  </a:t>
            </a:r>
            <a:r>
              <a:rPr lang="es-MX" sz="11200" dirty="0" smtClean="0"/>
              <a:t>humanos</a:t>
            </a:r>
            <a:r>
              <a:rPr lang="es-MX" sz="11200" dirty="0"/>
              <a:t> </a:t>
            </a:r>
            <a:r>
              <a:rPr lang="es-MX" sz="11200" dirty="0" smtClean="0"/>
              <a:t>(derivados sintéticos del  vitamina  A)</a:t>
            </a:r>
          </a:p>
          <a:p>
            <a:endParaRPr lang="es-MX" sz="11200" dirty="0" smtClean="0"/>
          </a:p>
          <a:p>
            <a:r>
              <a:rPr lang="es-MX" sz="11200" dirty="0" smtClean="0"/>
              <a:t> Normalización ,conservación y adecuada regulación del recambio celular.</a:t>
            </a:r>
          </a:p>
          <a:p>
            <a:endParaRPr lang="es-MX" sz="11200" dirty="0" smtClean="0"/>
          </a:p>
          <a:p>
            <a:r>
              <a:rPr lang="es-MX" sz="11200" dirty="0" smtClean="0"/>
              <a:t>Deficiente visión nocturna (alteraciones en la retina). </a:t>
            </a:r>
            <a:r>
              <a:rPr lang="es-MX" sz="11200" dirty="0" err="1" smtClean="0"/>
              <a:t>Mejoria</a:t>
            </a:r>
            <a:r>
              <a:rPr lang="es-MX" sz="11200" dirty="0" smtClean="0"/>
              <a:t> de la Audición</a:t>
            </a:r>
          </a:p>
          <a:p>
            <a:endParaRPr lang="es-MX" sz="11200" dirty="0"/>
          </a:p>
          <a:p>
            <a:r>
              <a:rPr lang="es-MX" sz="11200" dirty="0" smtClean="0"/>
              <a:t>Mejor respuesta inmune.</a:t>
            </a:r>
          </a:p>
          <a:p>
            <a:endParaRPr lang="es-MX" sz="11200" dirty="0" smtClean="0"/>
          </a:p>
          <a:p>
            <a:endParaRPr lang="es-MX" sz="11200" dirty="0"/>
          </a:p>
          <a:p>
            <a:endParaRPr lang="es-MX" sz="11200" dirty="0" smtClean="0"/>
          </a:p>
          <a:p>
            <a:endParaRPr lang="es-MX" sz="7000" dirty="0"/>
          </a:p>
          <a:p>
            <a:endParaRPr lang="es-MX" sz="3500" dirty="0" smtClean="0"/>
          </a:p>
          <a:p>
            <a:endParaRPr lang="es-MX" sz="3500" dirty="0" smtClean="0"/>
          </a:p>
          <a:p>
            <a:pPr marL="0" indent="0" algn="ctr">
              <a:lnSpc>
                <a:spcPct val="100000"/>
              </a:lnSpc>
              <a:buNone/>
            </a:pPr>
            <a:endParaRPr lang="es-MX" dirty="0"/>
          </a:p>
          <a:p>
            <a:pPr marL="0" indent="0" algn="ctr">
              <a:lnSpc>
                <a:spcPct val="100000"/>
              </a:lnSpc>
              <a:buNone/>
            </a:pPr>
            <a:endParaRPr lang="es-MX" sz="1600" dirty="0" smtClean="0"/>
          </a:p>
          <a:p>
            <a:pPr marL="0" indent="0" algn="ctr">
              <a:lnSpc>
                <a:spcPct val="100000"/>
              </a:lnSpc>
              <a:buNone/>
            </a:pPr>
            <a:endParaRPr lang="es-MX" sz="1600" dirty="0"/>
          </a:p>
          <a:p>
            <a:pPr marL="0" indent="0" algn="r">
              <a:lnSpc>
                <a:spcPct val="100000"/>
              </a:lnSpc>
              <a:buNone/>
            </a:pPr>
            <a:r>
              <a:rPr lang="es-MX" sz="1100" dirty="0" smtClean="0"/>
              <a:t>Goudas </a:t>
            </a:r>
            <a:r>
              <a:rPr lang="es-MX" sz="1100" dirty="0" err="1" smtClean="0"/>
              <a:t>Lorraine</a:t>
            </a:r>
            <a:r>
              <a:rPr lang="es-MX" sz="1100" dirty="0" smtClean="0"/>
              <a:t>. </a:t>
            </a:r>
            <a:r>
              <a:rPr lang="es-MX" sz="1100" dirty="0" err="1" smtClean="0"/>
              <a:t>Minireview.Retinoids</a:t>
            </a:r>
            <a:r>
              <a:rPr lang="es-MX" sz="1100" dirty="0" smtClean="0"/>
              <a:t> and </a:t>
            </a:r>
            <a:r>
              <a:rPr lang="es-MX" sz="1100" dirty="0" err="1" smtClean="0"/>
              <a:t>vertebrate</a:t>
            </a:r>
            <a:r>
              <a:rPr lang="es-MX" sz="1100" dirty="0" smtClean="0"/>
              <a:t> </a:t>
            </a:r>
            <a:r>
              <a:rPr lang="es-MX" sz="1100" dirty="0" err="1" smtClean="0"/>
              <a:t>Development</a:t>
            </a:r>
            <a:r>
              <a:rPr lang="es-MX" sz="1100" dirty="0" smtClean="0"/>
              <a:t>.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s-MX" sz="1100" dirty="0" err="1" smtClean="0"/>
              <a:t>The</a:t>
            </a:r>
            <a:r>
              <a:rPr lang="es-MX" sz="1100" dirty="0" smtClean="0"/>
              <a:t> </a:t>
            </a:r>
            <a:r>
              <a:rPr lang="es-MX" sz="1100" dirty="0" err="1" smtClean="0"/>
              <a:t>Journal</a:t>
            </a:r>
            <a:r>
              <a:rPr lang="es-MX" sz="1100" dirty="0" smtClean="0"/>
              <a:t> of </a:t>
            </a:r>
            <a:r>
              <a:rPr lang="es-MX" sz="1100" dirty="0" err="1" smtClean="0"/>
              <a:t>Biological</a:t>
            </a:r>
            <a:r>
              <a:rPr lang="es-MX" sz="1100" dirty="0" smtClean="0"/>
              <a:t> </a:t>
            </a:r>
            <a:r>
              <a:rPr lang="es-MX" sz="1100" dirty="0" err="1" smtClean="0"/>
              <a:t>Chemistry</a:t>
            </a:r>
            <a:r>
              <a:rPr lang="es-MX" sz="1100" dirty="0" smtClean="0"/>
              <a:t>, vol.269(22) 1994.</a:t>
            </a:r>
          </a:p>
        </p:txBody>
      </p:sp>
    </p:spTree>
    <p:extLst>
      <p:ext uri="{BB962C8B-B14F-4D97-AF65-F5344CB8AC3E}">
        <p14:creationId xmlns:p14="http://schemas.microsoft.com/office/powerpoint/2010/main" val="291313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sz="4000" dirty="0" smtClean="0"/>
              <a:t>Aportes de la Dermatología a la Medicina</a:t>
            </a:r>
            <a:br>
              <a:rPr lang="es-MX" sz="40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 err="1" smtClean="0"/>
              <a:t>Retinoides</a:t>
            </a:r>
            <a:r>
              <a:rPr lang="es-MX" sz="4000" dirty="0" smtClean="0"/>
              <a:t> </a:t>
            </a:r>
            <a:r>
              <a:rPr lang="es-MX" sz="4000" dirty="0"/>
              <a:t>(</a:t>
            </a:r>
            <a:r>
              <a:rPr lang="es-MX" sz="4000" dirty="0" smtClean="0"/>
              <a:t>II)</a:t>
            </a:r>
            <a:r>
              <a:rPr lang="es-MX" sz="4000" dirty="0"/>
              <a:t/>
            </a:r>
            <a:br>
              <a:rPr lang="es-MX" sz="4000" dirty="0"/>
            </a:br>
            <a:endParaRPr lang="es-MX" sz="40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505838" y="2033081"/>
            <a:ext cx="10847962" cy="4143882"/>
          </a:xfrm>
        </p:spPr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r>
              <a:rPr lang="es-MX" sz="3200" dirty="0" smtClean="0"/>
              <a:t>En Dermatología  un hito  en el tratamiento de:</a:t>
            </a:r>
          </a:p>
          <a:p>
            <a:pPr marL="0" indent="0">
              <a:buNone/>
            </a:pPr>
            <a:endParaRPr lang="es-MX" sz="3200" dirty="0" smtClean="0"/>
          </a:p>
          <a:p>
            <a:r>
              <a:rPr lang="es-MX" sz="3200" dirty="0"/>
              <a:t>P</a:t>
            </a:r>
            <a:r>
              <a:rPr lang="es-MX" sz="3200" dirty="0" smtClean="0"/>
              <a:t>soriasis extensas. </a:t>
            </a:r>
            <a:r>
              <a:rPr lang="es-MX" sz="3200" dirty="0" err="1" smtClean="0"/>
              <a:t>Eritrodérmica</a:t>
            </a:r>
            <a:r>
              <a:rPr lang="es-MX" sz="3200" dirty="0" smtClean="0"/>
              <a:t> (</a:t>
            </a:r>
            <a:r>
              <a:rPr lang="es-MX" sz="3200" dirty="0" err="1" smtClean="0"/>
              <a:t>etretinato</a:t>
            </a:r>
            <a:r>
              <a:rPr lang="es-MX" sz="3200" dirty="0" smtClean="0"/>
              <a:t> y derivados)</a:t>
            </a:r>
          </a:p>
          <a:p>
            <a:r>
              <a:rPr lang="es-MX" sz="3200" dirty="0" smtClean="0"/>
              <a:t>Acné  severo y seborrea persistente (</a:t>
            </a:r>
            <a:r>
              <a:rPr lang="es-MX" sz="3200" dirty="0" err="1" smtClean="0"/>
              <a:t>isotretionoina</a:t>
            </a:r>
            <a:r>
              <a:rPr lang="es-MX" sz="3200" dirty="0" smtClean="0"/>
              <a:t>)</a:t>
            </a:r>
          </a:p>
          <a:p>
            <a:r>
              <a:rPr lang="es-MX" sz="3200" dirty="0" smtClean="0"/>
              <a:t>Ictiosis y dermatitis </a:t>
            </a:r>
            <a:r>
              <a:rPr lang="es-MX" sz="3200" dirty="0" err="1" smtClean="0"/>
              <a:t>ictiosiformes</a:t>
            </a:r>
            <a:r>
              <a:rPr lang="es-MX" sz="3200" dirty="0" smtClean="0"/>
              <a:t> (</a:t>
            </a:r>
            <a:r>
              <a:rPr lang="es-MX" sz="3200" dirty="0" err="1" smtClean="0"/>
              <a:t>etretinato</a:t>
            </a:r>
            <a:r>
              <a:rPr lang="es-MX" sz="3200" dirty="0" smtClean="0"/>
              <a:t> y derivados)</a:t>
            </a:r>
          </a:p>
          <a:p>
            <a:r>
              <a:rPr lang="es-MX" sz="3200" dirty="0" smtClean="0"/>
              <a:t>Prevención y tratamiento del </a:t>
            </a:r>
            <a:r>
              <a:rPr lang="es-MX" sz="3200" dirty="0" err="1" smtClean="0"/>
              <a:t>cancér</a:t>
            </a:r>
            <a:r>
              <a:rPr lang="es-MX" sz="3200" dirty="0" smtClean="0"/>
              <a:t> de piel (</a:t>
            </a:r>
            <a:r>
              <a:rPr lang="es-MX" sz="3200" dirty="0" err="1" smtClean="0"/>
              <a:t>etretinato</a:t>
            </a:r>
            <a:r>
              <a:rPr lang="es-MX" sz="3200" dirty="0" smtClean="0"/>
              <a:t>)</a:t>
            </a:r>
          </a:p>
          <a:p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693788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sz="4000" dirty="0" smtClean="0"/>
              <a:t>Aportes de la Dermatología a la Medicina</a:t>
            </a:r>
            <a:br>
              <a:rPr lang="es-MX" sz="40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 smtClean="0"/>
              <a:t>Péptidos antimicrobianos (I)</a:t>
            </a:r>
            <a:endParaRPr lang="es-MX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3464" y="1877438"/>
            <a:ext cx="11120336" cy="4299525"/>
          </a:xfrm>
        </p:spPr>
        <p:txBody>
          <a:bodyPr>
            <a:normAutofit fontScale="92500"/>
          </a:bodyPr>
          <a:lstStyle/>
          <a:p>
            <a:endParaRPr lang="es-MX" dirty="0"/>
          </a:p>
          <a:p>
            <a:endParaRPr lang="es-MX" sz="3200" dirty="0" smtClean="0"/>
          </a:p>
          <a:p>
            <a:r>
              <a:rPr lang="es-MX" sz="3500" dirty="0" smtClean="0"/>
              <a:t>Robert Gallo (Dermatólogo) Péptidos Antimicrobianos </a:t>
            </a:r>
          </a:p>
          <a:p>
            <a:pPr marL="0" indent="0" algn="ctr">
              <a:buNone/>
            </a:pPr>
            <a:r>
              <a:rPr lang="es-MX" sz="3500" dirty="0" smtClean="0"/>
              <a:t>(Catelicidinas)</a:t>
            </a:r>
          </a:p>
          <a:p>
            <a:r>
              <a:rPr lang="es-MX" sz="3500" dirty="0" smtClean="0"/>
              <a:t>Protección de infecciones en varios órganos además de la piel.</a:t>
            </a:r>
          </a:p>
          <a:p>
            <a:r>
              <a:rPr lang="es-MX" sz="3200" dirty="0"/>
              <a:t>Reparación de Heridas</a:t>
            </a:r>
          </a:p>
          <a:p>
            <a:endParaRPr lang="es-MX" sz="3200" dirty="0"/>
          </a:p>
          <a:p>
            <a:pPr algn="r"/>
            <a:endParaRPr lang="es-MX" sz="1100" dirty="0" smtClean="0"/>
          </a:p>
          <a:p>
            <a:pPr algn="r"/>
            <a:r>
              <a:rPr lang="es-MX" sz="1100" dirty="0" smtClean="0"/>
              <a:t>Gallo R.L, </a:t>
            </a:r>
            <a:r>
              <a:rPr lang="es-MX" sz="1100" dirty="0" err="1" smtClean="0"/>
              <a:t>Matsumoto</a:t>
            </a:r>
            <a:r>
              <a:rPr lang="es-MX" sz="1100" dirty="0" smtClean="0"/>
              <a:t> M., </a:t>
            </a:r>
            <a:r>
              <a:rPr lang="es-MX" sz="1100" dirty="0" err="1" smtClean="0"/>
              <a:t>Takasi</a:t>
            </a:r>
            <a:r>
              <a:rPr lang="es-MX" sz="1100" dirty="0" smtClean="0"/>
              <a:t> O., </a:t>
            </a:r>
            <a:r>
              <a:rPr lang="es-MX" sz="1100" dirty="0" err="1" smtClean="0"/>
              <a:t>Zaiov</a:t>
            </a:r>
            <a:r>
              <a:rPr lang="es-MX" sz="1100" dirty="0" smtClean="0"/>
              <a:t> M., </a:t>
            </a:r>
            <a:r>
              <a:rPr lang="es-MX" sz="1100" dirty="0" err="1" smtClean="0"/>
              <a:t>Biology</a:t>
            </a:r>
            <a:r>
              <a:rPr lang="es-MX" sz="1100" dirty="0" smtClean="0"/>
              <a:t> and </a:t>
            </a:r>
            <a:r>
              <a:rPr lang="es-MX" sz="1100" dirty="0" err="1" smtClean="0"/>
              <a:t>Clinical</a:t>
            </a:r>
            <a:r>
              <a:rPr lang="es-MX" sz="1100" dirty="0" smtClean="0"/>
              <a:t> </a:t>
            </a:r>
            <a:r>
              <a:rPr lang="es-MX" sz="1100" dirty="0" err="1" smtClean="0"/>
              <a:t>Relevance</a:t>
            </a:r>
            <a:r>
              <a:rPr lang="es-MX" sz="1100" dirty="0" smtClean="0"/>
              <a:t> of </a:t>
            </a:r>
            <a:r>
              <a:rPr lang="es-MX" sz="1100" dirty="0" err="1" smtClean="0"/>
              <a:t>Naturally</a:t>
            </a:r>
            <a:r>
              <a:rPr lang="es-MX" sz="1100" dirty="0" smtClean="0"/>
              <a:t> </a:t>
            </a:r>
            <a:r>
              <a:rPr lang="es-MX" sz="1100" dirty="0" err="1" smtClean="0"/>
              <a:t>ocurring</a:t>
            </a:r>
            <a:r>
              <a:rPr lang="es-MX" sz="1100" dirty="0" smtClean="0"/>
              <a:t> </a:t>
            </a:r>
            <a:r>
              <a:rPr lang="es-MX" sz="1100" dirty="0" err="1" smtClean="0"/>
              <a:t>antimicrobial</a:t>
            </a:r>
            <a:r>
              <a:rPr lang="es-MX" sz="1100" dirty="0" smtClean="0"/>
              <a:t> </a:t>
            </a:r>
            <a:r>
              <a:rPr lang="es-MX" sz="1100" dirty="0" err="1" smtClean="0"/>
              <a:t>peptides</a:t>
            </a:r>
            <a:r>
              <a:rPr lang="es-MX" sz="1100" dirty="0" smtClean="0"/>
              <a:t> J. </a:t>
            </a:r>
            <a:r>
              <a:rPr lang="es-MX" sz="1100" dirty="0" err="1" smtClean="0"/>
              <a:t>Allergy</a:t>
            </a:r>
            <a:r>
              <a:rPr lang="es-MX" sz="1100" dirty="0" smtClean="0"/>
              <a:t> </a:t>
            </a:r>
            <a:r>
              <a:rPr lang="es-MX" sz="1100" dirty="0" err="1" smtClean="0"/>
              <a:t>Clinoinmunol</a:t>
            </a:r>
            <a:r>
              <a:rPr lang="es-MX" sz="1100" dirty="0" smtClean="0"/>
              <a:t>. No.8,2002, 823-839</a:t>
            </a:r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3946265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sz="4000" dirty="0" smtClean="0"/>
              <a:t>Aportes de la Dermatología a la Medicina</a:t>
            </a:r>
            <a:br>
              <a:rPr lang="es-MX" sz="40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 smtClean="0"/>
              <a:t>Péptidos antimicrobianos (II</a:t>
            </a:r>
            <a:r>
              <a:rPr lang="es-MX" dirty="0" smtClean="0"/>
              <a:t>)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8017" y="2062263"/>
            <a:ext cx="10925783" cy="4114699"/>
          </a:xfrm>
        </p:spPr>
        <p:txBody>
          <a:bodyPr>
            <a:normAutofit/>
          </a:bodyPr>
          <a:lstStyle/>
          <a:p>
            <a:endParaRPr lang="es-MX" dirty="0" smtClean="0"/>
          </a:p>
          <a:p>
            <a:r>
              <a:rPr lang="es-MX" dirty="0"/>
              <a:t>Antibióticos </a:t>
            </a:r>
            <a:r>
              <a:rPr lang="es-MX" dirty="0" smtClean="0"/>
              <a:t>naturales multifuncionales</a:t>
            </a:r>
          </a:p>
          <a:p>
            <a:r>
              <a:rPr lang="es-MX" dirty="0" smtClean="0"/>
              <a:t>Moléculas de señalización (reparación tisular y defensa inmune)</a:t>
            </a:r>
          </a:p>
          <a:p>
            <a:r>
              <a:rPr lang="es-MX" dirty="0" smtClean="0"/>
              <a:t>Participación en múltiples enfermedades inflamatorias</a:t>
            </a:r>
          </a:p>
          <a:p>
            <a:r>
              <a:rPr lang="es-MX" dirty="0" smtClean="0"/>
              <a:t>Fibrosis quística, enfermedad inflamatoria intestinal, dermatitis atópica y psoriasis</a:t>
            </a:r>
          </a:p>
          <a:p>
            <a:endParaRPr lang="es-MX" dirty="0"/>
          </a:p>
          <a:p>
            <a:pPr algn="r"/>
            <a:r>
              <a:rPr lang="es-MX" sz="1100" dirty="0" smtClean="0"/>
              <a:t>Gallo </a:t>
            </a:r>
            <a:r>
              <a:rPr lang="es-MX" sz="1100" dirty="0"/>
              <a:t>R.L, </a:t>
            </a:r>
            <a:r>
              <a:rPr lang="es-MX" sz="1100" dirty="0" err="1"/>
              <a:t>Matsumoto</a:t>
            </a:r>
            <a:r>
              <a:rPr lang="es-MX" sz="1100" dirty="0"/>
              <a:t> M., </a:t>
            </a:r>
            <a:r>
              <a:rPr lang="es-MX" sz="1100" dirty="0" err="1"/>
              <a:t>Takasi</a:t>
            </a:r>
            <a:r>
              <a:rPr lang="es-MX" sz="1100" dirty="0"/>
              <a:t> O., </a:t>
            </a:r>
            <a:r>
              <a:rPr lang="es-MX" sz="1100" dirty="0" err="1"/>
              <a:t>Zaiov</a:t>
            </a:r>
            <a:r>
              <a:rPr lang="es-MX" sz="1100" dirty="0"/>
              <a:t> M., </a:t>
            </a:r>
            <a:r>
              <a:rPr lang="es-MX" sz="1100" dirty="0" err="1"/>
              <a:t>Biology</a:t>
            </a:r>
            <a:r>
              <a:rPr lang="es-MX" sz="1100" dirty="0"/>
              <a:t> and </a:t>
            </a:r>
            <a:r>
              <a:rPr lang="es-MX" sz="1100" dirty="0" err="1"/>
              <a:t>Clinical</a:t>
            </a:r>
            <a:r>
              <a:rPr lang="es-MX" sz="1100" dirty="0"/>
              <a:t> </a:t>
            </a:r>
            <a:r>
              <a:rPr lang="es-MX" sz="1100" dirty="0" err="1"/>
              <a:t>Relevance</a:t>
            </a:r>
            <a:r>
              <a:rPr lang="es-MX" sz="1100" dirty="0"/>
              <a:t> of </a:t>
            </a:r>
            <a:r>
              <a:rPr lang="es-MX" sz="1100" dirty="0" err="1"/>
              <a:t>Naturally</a:t>
            </a:r>
            <a:r>
              <a:rPr lang="es-MX" sz="1100" dirty="0"/>
              <a:t> </a:t>
            </a:r>
            <a:r>
              <a:rPr lang="es-MX" sz="1100" dirty="0" err="1"/>
              <a:t>ocurring</a:t>
            </a:r>
            <a:r>
              <a:rPr lang="es-MX" sz="1100" dirty="0"/>
              <a:t> </a:t>
            </a:r>
            <a:r>
              <a:rPr lang="es-MX" sz="1100" dirty="0" err="1"/>
              <a:t>antimicrobial</a:t>
            </a:r>
            <a:r>
              <a:rPr lang="es-MX" sz="1100" dirty="0"/>
              <a:t> </a:t>
            </a:r>
            <a:r>
              <a:rPr lang="es-MX" sz="1100" dirty="0" err="1"/>
              <a:t>peptides</a:t>
            </a:r>
            <a:r>
              <a:rPr lang="es-MX" sz="1100" dirty="0"/>
              <a:t> J. </a:t>
            </a:r>
            <a:r>
              <a:rPr lang="es-MX" sz="1100" dirty="0" err="1"/>
              <a:t>Allergy</a:t>
            </a:r>
            <a:r>
              <a:rPr lang="es-MX" sz="1100" dirty="0"/>
              <a:t> </a:t>
            </a:r>
            <a:r>
              <a:rPr lang="es-MX" sz="1100" dirty="0" err="1"/>
              <a:t>Clinoinmunol</a:t>
            </a:r>
            <a:r>
              <a:rPr lang="es-MX" sz="1100" dirty="0"/>
              <a:t>. No.8,2002, 823-839</a:t>
            </a:r>
          </a:p>
          <a:p>
            <a:pPr marL="0" indent="0">
              <a:buNone/>
            </a:pPr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3744958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   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sz="4000" dirty="0" smtClean="0"/>
              <a:t>DERMATOLOGIA </a:t>
            </a:r>
            <a:r>
              <a:rPr lang="es-MX" sz="4000" dirty="0"/>
              <a:t>Y MEDICINA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> 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3736" y="1906621"/>
            <a:ext cx="11263068" cy="4361782"/>
          </a:xfrm>
        </p:spPr>
        <p:txBody>
          <a:bodyPr/>
          <a:lstStyle/>
          <a:p>
            <a:endParaRPr lang="es-MX" dirty="0" smtClean="0"/>
          </a:p>
          <a:p>
            <a:endParaRPr lang="es-MX" dirty="0"/>
          </a:p>
          <a:p>
            <a:r>
              <a:rPr lang="es-MX" sz="3200" dirty="0"/>
              <a:t>L</a:t>
            </a:r>
            <a:r>
              <a:rPr lang="es-MX" sz="3200" dirty="0" smtClean="0"/>
              <a:t>os  </a:t>
            </a:r>
            <a:r>
              <a:rPr lang="es-MX" sz="3200" dirty="0" err="1" smtClean="0"/>
              <a:t>corticoesteróides</a:t>
            </a:r>
            <a:r>
              <a:rPr lang="es-MX" sz="3200" dirty="0" smtClean="0"/>
              <a:t> son piedra angular en el tratamiento de múltiples dermatosis.</a:t>
            </a:r>
          </a:p>
          <a:p>
            <a:endParaRPr lang="es-MX" sz="3200" dirty="0"/>
          </a:p>
          <a:p>
            <a:pPr marL="0" indent="0" algn="ctr">
              <a:buNone/>
            </a:pPr>
            <a:r>
              <a:rPr lang="es-MX" b="1" i="1" dirty="0" smtClean="0"/>
              <a:t>EXISTE UN ANTES Y UN DESPUES DE LA CORTICOTERAPIA EN DERMATOLOGIA</a:t>
            </a:r>
            <a:endParaRPr lang="es-MX" b="1" i="1" dirty="0"/>
          </a:p>
        </p:txBody>
      </p:sp>
    </p:spTree>
    <p:extLst>
      <p:ext uri="{BB962C8B-B14F-4D97-AF65-F5344CB8AC3E}">
        <p14:creationId xmlns:p14="http://schemas.microsoft.com/office/powerpoint/2010/main" val="2591083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 t="12033" r="32725" b="30371"/>
          <a:stretch/>
        </p:blipFill>
        <p:spPr>
          <a:xfrm>
            <a:off x="2801565" y="530540"/>
            <a:ext cx="5987837" cy="515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 flipH="1">
            <a:off x="4481619" y="5988932"/>
            <a:ext cx="321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Nevo</a:t>
            </a:r>
            <a:r>
              <a:rPr lang="es-ES_tradnl" dirty="0" smtClean="0"/>
              <a:t> </a:t>
            </a:r>
            <a:r>
              <a:rPr lang="es-ES_tradnl" dirty="0" err="1" smtClean="0"/>
              <a:t>melanocítico</a:t>
            </a:r>
            <a:r>
              <a:rPr lang="es-ES_tradnl" dirty="0" smtClean="0"/>
              <a:t> plantar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29418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1702" t="14150"/>
          <a:stretch/>
        </p:blipFill>
        <p:spPr>
          <a:xfrm>
            <a:off x="2931739" y="593154"/>
            <a:ext cx="5611706" cy="5292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4731004" y="5885411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LIQUEN ESCLEROSO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03212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699725"/>
            <a:ext cx="5117927" cy="451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41" y="699725"/>
            <a:ext cx="4826000" cy="454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3949430" y="5972783"/>
            <a:ext cx="387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ERITEMA PIGMENTADO FIJO A DROGAS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55598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DERMATOLOGIA Y MEDICINA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MX" dirty="0"/>
          </a:p>
          <a:p>
            <a:pPr algn="ctr"/>
            <a:r>
              <a:rPr lang="es-MX" sz="6000" dirty="0" smtClean="0"/>
              <a:t>Desconocimiento y menosprecio de la Dermatología ¿Por qué?</a:t>
            </a:r>
          </a:p>
          <a:p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val="2128562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61" y="1119371"/>
            <a:ext cx="5928987" cy="4446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4426085" y="5829788"/>
            <a:ext cx="34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ECCEMA PERSISTENTE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055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41" y="856211"/>
            <a:ext cx="6025597" cy="413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05444" y="5253008"/>
            <a:ext cx="10515600" cy="1325563"/>
          </a:xfrm>
        </p:spPr>
        <p:txBody>
          <a:bodyPr>
            <a:normAutofit/>
          </a:bodyPr>
          <a:lstStyle/>
          <a:p>
            <a:r>
              <a:rPr lang="es-MX" sz="1800" dirty="0" smtClean="0"/>
              <a:t>                                                       </a:t>
            </a:r>
            <a:r>
              <a:rPr lang="es-MX" sz="2000" dirty="0" smtClean="0"/>
              <a:t>Carcinoma </a:t>
            </a:r>
            <a:r>
              <a:rPr lang="es-MX" sz="2000" dirty="0" err="1" smtClean="0"/>
              <a:t>Espinocelular</a:t>
            </a:r>
            <a:r>
              <a:rPr lang="es-MX" sz="2000" dirty="0" smtClean="0"/>
              <a:t>  In Situ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747443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20" y="438083"/>
            <a:ext cx="3860981" cy="575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4649616" y="6371617"/>
            <a:ext cx="351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DERMATITIS HERPETIFORME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9874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850" y="443372"/>
            <a:ext cx="3792041" cy="5755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4325775" y="6121895"/>
            <a:ext cx="3374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PITIRIASIS LIQUENOIDE  CRÓNICA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82613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2" y="1472752"/>
            <a:ext cx="5312821" cy="351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4312536" y="558173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PIODERMA GANGRENOSO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15" y="1472752"/>
            <a:ext cx="5417813" cy="360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2267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606" y="182300"/>
            <a:ext cx="3783342" cy="5944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4827311" y="5962288"/>
            <a:ext cx="3229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FOTODERMATOSIS MEDICAMENTOSA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4652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91" y="560954"/>
            <a:ext cx="3490059" cy="566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5262487" y="6118081"/>
            <a:ext cx="2256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ERITRODERMIA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07073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57202"/>
            <a:ext cx="10515600" cy="972766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 </a:t>
            </a:r>
            <a:r>
              <a:rPr lang="es-MX" sz="4000" dirty="0"/>
              <a:t>DERMATOLOGIA </a:t>
            </a:r>
            <a:r>
              <a:rPr lang="es-MX" sz="4000"/>
              <a:t>Y </a:t>
            </a:r>
            <a:r>
              <a:rPr lang="es-MX" sz="3600" smtClean="0"/>
              <a:t>MEDICINA</a:t>
            </a: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dirty="0" smtClean="0"/>
              <a:t> </a:t>
            </a:r>
            <a:r>
              <a:rPr lang="es-MX" sz="4000" b="1" i="1" dirty="0" smtClean="0"/>
              <a:t>CONCLUSIONES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1741" y="1750980"/>
            <a:ext cx="10515600" cy="4095344"/>
          </a:xfr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dirty="0">
                <a:solidFill>
                  <a:schemeClr val="tx1"/>
                </a:solidFill>
              </a:rPr>
              <a:t> </a:t>
            </a:r>
            <a:r>
              <a:rPr lang="es-MX" dirty="0" smtClean="0">
                <a:solidFill>
                  <a:schemeClr val="tx1"/>
                </a:solidFill>
              </a:rPr>
              <a:t>1. La  Dermatología es una especialidad medico quirúrgica tan importante como las demás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2. Es necesaria  una mayor interrelación  entre el  dermatólogo y los médicos no especialistas,  para conocer los  padecimientos cutáneos.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3. Frecuentemente   las manifestaciones  cutáneas   son la clave para el diagnostico de un padecimiento  sistémico.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4. </a:t>
            </a:r>
            <a:r>
              <a:rPr lang="es-MX" sz="3200" b="1" i="1" dirty="0" smtClean="0">
                <a:solidFill>
                  <a:schemeClr val="tx1"/>
                </a:solidFill>
              </a:rPr>
              <a:t>Es  fundamental no prescribir sin diagnóstico.</a:t>
            </a:r>
          </a:p>
          <a:p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74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sz="4900" dirty="0" smtClean="0"/>
              <a:t>Dermatología y Medicina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s-MX" dirty="0" smtClean="0"/>
          </a:p>
          <a:p>
            <a:r>
              <a:rPr lang="es-MX" dirty="0" smtClean="0"/>
              <a:t>Nacimiento de las Especialidades en Europa (Siglo XVIII). Hospital Saint Louis (Paris)</a:t>
            </a:r>
          </a:p>
          <a:p>
            <a:r>
              <a:rPr lang="es-MX" dirty="0"/>
              <a:t>Hospitales Horizontales, autonomía de las Diversas Especialidades</a:t>
            </a:r>
          </a:p>
          <a:p>
            <a:r>
              <a:rPr lang="es-MX" dirty="0" smtClean="0"/>
              <a:t>Dermatología rama de la Medicina con mayor número de padecimientos</a:t>
            </a:r>
          </a:p>
          <a:p>
            <a:endParaRPr lang="es-MX" dirty="0" smtClean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7522" y="1825625"/>
            <a:ext cx="32985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42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r="650" b="747"/>
          <a:stretch/>
        </p:blipFill>
        <p:spPr>
          <a:xfrm>
            <a:off x="1710397" y="991664"/>
            <a:ext cx="3343061" cy="47025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t="5782" r="10085" b="2968"/>
          <a:stretch/>
        </p:blipFill>
        <p:spPr>
          <a:xfrm>
            <a:off x="7024254" y="991664"/>
            <a:ext cx="3225339" cy="47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82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745" y="475146"/>
            <a:ext cx="3414056" cy="4706520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>
          <a:xfrm>
            <a:off x="263789" y="2207030"/>
            <a:ext cx="6843593" cy="24397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4400" dirty="0"/>
              <a:t>Descripciones magistrales y clasificaciones aún vigentes</a:t>
            </a:r>
          </a:p>
          <a:p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2180711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9661" y="64074"/>
            <a:ext cx="10515600" cy="1325563"/>
          </a:xfrm>
        </p:spPr>
        <p:txBody>
          <a:bodyPr>
            <a:normAutofit/>
          </a:bodyPr>
          <a:lstStyle/>
          <a:p>
            <a:r>
              <a:rPr lang="es-MX" sz="3200" b="1" dirty="0"/>
              <a:t>REVOLUCIÓN EN LA DERMATOLOGÍA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3071665" y="1700809"/>
            <a:ext cx="5905203" cy="31635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MEDIADOS DEL SIGLO XX</a:t>
            </a:r>
          </a:p>
          <a:p>
            <a:pPr algn="ctr"/>
            <a:endParaRPr lang="es-MX" dirty="0"/>
          </a:p>
          <a:p>
            <a:pPr marL="0" indent="0" algn="ctr">
              <a:buNone/>
            </a:pPr>
            <a:r>
              <a:rPr lang="es-MX" sz="3000" b="1" dirty="0">
                <a:solidFill>
                  <a:schemeClr val="tx1"/>
                </a:solidFill>
              </a:rPr>
              <a:t>INICIO </a:t>
            </a:r>
          </a:p>
          <a:p>
            <a:pPr marL="0" indent="0" algn="ctr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MX" b="1" dirty="0">
                <a:solidFill>
                  <a:schemeClr val="tx1"/>
                </a:solidFill>
              </a:rPr>
              <a:t>FISIOLOGÍA Y FISIOPATOLOGÍA</a:t>
            </a:r>
          </a:p>
          <a:p>
            <a:pPr marL="0" indent="0" algn="ctr">
              <a:buNone/>
            </a:pPr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alphaModFix amt="26000"/>
          </a:blip>
          <a:srcRect t="27576"/>
          <a:stretch/>
        </p:blipFill>
        <p:spPr>
          <a:xfrm>
            <a:off x="2506997" y="1466267"/>
            <a:ext cx="707251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279" y="2230854"/>
            <a:ext cx="2517539" cy="176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/>
          <p:cNvSpPr txBox="1"/>
          <p:nvPr/>
        </p:nvSpPr>
        <p:spPr>
          <a:xfrm>
            <a:off x="1654002" y="3912331"/>
            <a:ext cx="174009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 err="1"/>
              <a:t>Rothman</a:t>
            </a:r>
            <a:r>
              <a:rPr lang="es-ES" sz="1400" dirty="0"/>
              <a:t> - </a:t>
            </a:r>
            <a:r>
              <a:rPr lang="es-ES" sz="1400" dirty="0" err="1"/>
              <a:t>Montagna</a:t>
            </a:r>
            <a:endParaRPr lang="es-ES" sz="1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060" y="1859129"/>
            <a:ext cx="1610442" cy="225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adroTexto 11"/>
          <p:cNvSpPr txBox="1"/>
          <p:nvPr/>
        </p:nvSpPr>
        <p:spPr>
          <a:xfrm>
            <a:off x="8897035" y="4011038"/>
            <a:ext cx="80342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 err="1"/>
              <a:t>Kligman</a:t>
            </a:r>
            <a:endParaRPr lang="es-ES" sz="14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752346"/>
            <a:ext cx="1278384" cy="1818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uadroTexto 13"/>
          <p:cNvSpPr txBox="1"/>
          <p:nvPr/>
        </p:nvSpPr>
        <p:spPr>
          <a:xfrm>
            <a:off x="9153782" y="6258799"/>
            <a:ext cx="9733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 err="1"/>
              <a:t>Fitzpatrick</a:t>
            </a:r>
            <a:endParaRPr lang="es-ES" sz="14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536" y="4736802"/>
            <a:ext cx="1778000" cy="186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uadroTexto 15"/>
          <p:cNvSpPr txBox="1"/>
          <p:nvPr/>
        </p:nvSpPr>
        <p:spPr>
          <a:xfrm>
            <a:off x="2063552" y="6309321"/>
            <a:ext cx="11666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/>
              <a:t>Harvey </a:t>
            </a:r>
            <a:r>
              <a:rPr lang="es-ES" sz="1400" dirty="0" err="1"/>
              <a:t>Blank</a:t>
            </a:r>
            <a:endParaRPr lang="es-ES" sz="14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3309" y="4805189"/>
            <a:ext cx="1317751" cy="181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/>
          <p:cNvSpPr txBox="1"/>
          <p:nvPr/>
        </p:nvSpPr>
        <p:spPr>
          <a:xfrm>
            <a:off x="7176121" y="6258799"/>
            <a:ext cx="11624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 err="1"/>
              <a:t>Aaron</a:t>
            </a:r>
            <a:r>
              <a:rPr lang="es-ES" sz="1400" dirty="0"/>
              <a:t> Lerner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8122" y="4931296"/>
            <a:ext cx="2009886" cy="159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uadroTexto 19"/>
          <p:cNvSpPr txBox="1"/>
          <p:nvPr/>
        </p:nvSpPr>
        <p:spPr>
          <a:xfrm>
            <a:off x="4605136" y="6258799"/>
            <a:ext cx="9868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 err="1"/>
              <a:t>Sulzberger</a:t>
            </a:r>
            <a:endParaRPr lang="es-ES" sz="1400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5261" y="193277"/>
            <a:ext cx="1296143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96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/>
              <a:t>LA PIEL</a:t>
            </a:r>
            <a:endParaRPr lang="es-MX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03513" y="1700808"/>
            <a:ext cx="7345363" cy="4536504"/>
          </a:xfrm>
        </p:spPr>
        <p:txBody>
          <a:bodyPr/>
          <a:lstStyle/>
          <a:p>
            <a:pPr marL="0" indent="0" algn="ctr">
              <a:buNone/>
            </a:pPr>
            <a:r>
              <a:rPr lang="es-MX" dirty="0"/>
              <a:t>MEMBRANA </a:t>
            </a:r>
            <a:r>
              <a:rPr lang="es-MX" b="1" dirty="0"/>
              <a:t>PROTECTORA Y TACTIL</a:t>
            </a:r>
          </a:p>
          <a:p>
            <a:pPr marL="0" indent="0" algn="ctr">
              <a:buNone/>
            </a:pPr>
            <a:endParaRPr lang="es-MX" dirty="0" smtClean="0"/>
          </a:p>
          <a:p>
            <a:pPr marL="0" indent="0" algn="ctr">
              <a:buNone/>
            </a:pPr>
            <a:endParaRPr lang="es-MX" dirty="0" smtClean="0"/>
          </a:p>
          <a:p>
            <a:pPr marL="0" indent="0" algn="ctr">
              <a:buNone/>
            </a:pPr>
            <a:endParaRPr lang="es-MX" dirty="0" smtClean="0"/>
          </a:p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endParaRPr lang="es-MX" dirty="0" smtClean="0"/>
          </a:p>
          <a:p>
            <a:pPr marL="0" indent="0" algn="ctr">
              <a:buNone/>
            </a:pPr>
            <a:r>
              <a:rPr lang="es-MX" dirty="0" smtClean="0"/>
              <a:t>ÓRGANO </a:t>
            </a:r>
            <a:r>
              <a:rPr lang="es-MX" dirty="0"/>
              <a:t>DE GRAN </a:t>
            </a:r>
            <a:r>
              <a:rPr lang="es-MX" b="1" dirty="0"/>
              <a:t>COMPLEJIDAD </a:t>
            </a:r>
            <a:r>
              <a:rPr lang="es-MX" dirty="0"/>
              <a:t>FUNCIONAL </a:t>
            </a:r>
          </a:p>
        </p:txBody>
      </p:sp>
      <p:sp>
        <p:nvSpPr>
          <p:cNvPr id="4" name="Flecha abajo 3"/>
          <p:cNvSpPr/>
          <p:nvPr/>
        </p:nvSpPr>
        <p:spPr>
          <a:xfrm>
            <a:off x="6096000" y="2622973"/>
            <a:ext cx="1152128" cy="165618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b="12241"/>
          <a:stretch/>
        </p:blipFill>
        <p:spPr>
          <a:xfrm>
            <a:off x="1413739" y="2324409"/>
            <a:ext cx="3013404" cy="211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7744"/>
          <a:stretch/>
        </p:blipFill>
        <p:spPr>
          <a:xfrm>
            <a:off x="9338650" y="1318209"/>
            <a:ext cx="1872208" cy="426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69488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 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sz="4000" dirty="0" smtClean="0"/>
              <a:t>APORTES DE LA DERMATOLOGIA A LA MEDICINA</a:t>
            </a:r>
            <a:br>
              <a:rPr lang="es-MX" sz="4000" dirty="0" smtClean="0"/>
            </a:br>
            <a:r>
              <a:rPr lang="es-MX" sz="4000" dirty="0"/>
              <a:t/>
            </a:r>
            <a:br>
              <a:rPr lang="es-MX" sz="4000" dirty="0"/>
            </a:br>
            <a:r>
              <a:rPr lang="es-MX" sz="4000" dirty="0"/>
              <a:t> INMUNOLOGIA Y DERMATOLOGIA  (I)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120000" y="1896893"/>
                <a:ext cx="10233800" cy="4280069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es-MX" dirty="0" smtClean="0"/>
              </a:p>
              <a:p>
                <a:r>
                  <a:rPr lang="es-MX" sz="3200" dirty="0" smtClean="0"/>
                  <a:t>La piel es el órgano inmunológico, </a:t>
                </a:r>
                <a:r>
                  <a:rPr lang="es-MX" sz="3200" dirty="0"/>
                  <a:t>p</a:t>
                </a:r>
                <a:r>
                  <a:rPr lang="es-MX" sz="3200" dirty="0" smtClean="0"/>
                  <a:t>or excelencia.</a:t>
                </a:r>
              </a:p>
              <a:p>
                <a:r>
                  <a:rPr lang="es-MX" sz="3200" dirty="0" smtClean="0"/>
                  <a:t>Un millón </a:t>
                </a:r>
                <a:r>
                  <a:rPr lang="es-MX" sz="3200" dirty="0"/>
                  <a:t>de  linfocitos </a:t>
                </a:r>
                <a:r>
                  <a:rPr lang="es-MX" sz="3200" dirty="0" smtClean="0"/>
                  <a:t>T </a:t>
                </a:r>
                <a:r>
                  <a:rPr lang="es-MX" sz="3200" dirty="0"/>
                  <a:t>por </a:t>
                </a:r>
                <a:r>
                  <a:rPr lang="es-MX" sz="3200" dirty="0" smtClean="0"/>
                  <a:t>centímetro </a:t>
                </a:r>
                <a:r>
                  <a:rPr lang="es-MX" sz="3200" dirty="0"/>
                  <a:t>cuadrado de piel.</a:t>
                </a:r>
              </a:p>
              <a:p>
                <a:r>
                  <a:rPr lang="es-MX" sz="3200" dirty="0" smtClean="0"/>
                  <a:t>Los linfocitos y sus subtipos constituyen una importante defensa.</a:t>
                </a:r>
              </a:p>
              <a:p>
                <a:r>
                  <a:rPr lang="es-MX" sz="3200" dirty="0" smtClean="0"/>
                  <a:t>Protección contra agentes  microbianos y  del medio ambiente.</a:t>
                </a:r>
              </a:p>
              <a:p>
                <a:endParaRPr lang="es-MX" sz="3200" dirty="0" smtClean="0"/>
              </a:p>
              <a:p>
                <a:pPr algn="r"/>
                <a:r>
                  <a:rPr lang="es-MX" sz="1200" dirty="0" err="1" smtClean="0"/>
                  <a:t>Nomura</a:t>
                </a:r>
                <a:r>
                  <a:rPr lang="es-MX" sz="1200" dirty="0" smtClean="0"/>
                  <a:t> T. </a:t>
                </a:r>
                <a:r>
                  <a:rPr lang="es-MX" sz="1200" dirty="0" err="1" smtClean="0"/>
                  <a:t>Kabashima</a:t>
                </a:r>
                <a:r>
                  <a:rPr lang="es-MX" sz="1200" dirty="0" smtClean="0"/>
                  <a:t> K. Miyacai Y., The Panoply of </a:t>
                </a:r>
                <a:r>
                  <a:rPr lang="el-GR" sz="1200" dirty="0" smtClean="0"/>
                  <a:t>α</a:t>
                </a:r>
                <a14:m>
                  <m:oMath xmlns:m="http://schemas.openxmlformats.org/officeDocument/2006/math">
                    <m:r>
                      <a:rPr lang="es-ES" sz="1200" b="0" i="1" smtClean="0">
                        <a:latin typeface="Cambria Math" charset="0"/>
                      </a:rPr>
                      <m:t>ℬ</m:t>
                    </m:r>
                    <m:r>
                      <a:rPr lang="es-ES" sz="12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s-MX" sz="1200" dirty="0" smtClean="0"/>
                  <a:t>Bt Cells in the Skin. </a:t>
                </a:r>
                <a:r>
                  <a:rPr lang="es-MX" sz="1200" dirty="0" err="1" smtClean="0"/>
                  <a:t>Journal</a:t>
                </a:r>
                <a:r>
                  <a:rPr lang="es-MX" sz="1200" dirty="0" smtClean="0"/>
                  <a:t> of </a:t>
                </a:r>
                <a:r>
                  <a:rPr lang="es-MX" sz="1200" dirty="0" err="1" smtClean="0"/>
                  <a:t>Dermatological</a:t>
                </a:r>
                <a:r>
                  <a:rPr lang="es-MX" sz="1200" dirty="0" smtClean="0"/>
                  <a:t> </a:t>
                </a:r>
                <a:r>
                  <a:rPr lang="es-MX" sz="1200" dirty="0" err="1" smtClean="0"/>
                  <a:t>Science</a:t>
                </a:r>
                <a:r>
                  <a:rPr lang="es-MX" sz="1200" dirty="0" smtClean="0"/>
                  <a:t> 76 (2014) 3-4</a:t>
                </a:r>
                <a:endParaRPr lang="es-MX" sz="1200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0000" y="1896893"/>
                <a:ext cx="10233800" cy="428006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68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sz="3600" dirty="0" smtClean="0"/>
              <a:t>APORTES DE LA DERMATOLOGIA A LA MEDICINA</a:t>
            </a:r>
            <a:br>
              <a:rPr lang="es-MX" sz="3600" dirty="0" smtClean="0"/>
            </a:br>
            <a:r>
              <a:rPr lang="es-MX" sz="3600" dirty="0"/>
              <a:t/>
            </a:r>
            <a:br>
              <a:rPr lang="es-MX" sz="3600" dirty="0"/>
            </a:br>
            <a:r>
              <a:rPr lang="es-MX" sz="3600" dirty="0" smtClean="0"/>
              <a:t>INMUNOLOGIA</a:t>
            </a:r>
            <a:r>
              <a:rPr lang="es-MX" sz="3600" dirty="0"/>
              <a:t>  Y </a:t>
            </a:r>
            <a:r>
              <a:rPr lang="es-MX" sz="3600" dirty="0" smtClean="0"/>
              <a:t>DERMATOLOGIA (</a:t>
            </a:r>
            <a:r>
              <a:rPr lang="es-MX" sz="3600" dirty="0"/>
              <a:t>II</a:t>
            </a:r>
            <a:r>
              <a:rPr lang="es-MX" sz="4000" dirty="0"/>
              <a:t>)</a:t>
            </a:r>
            <a:br>
              <a:rPr lang="es-MX" sz="4000" dirty="0"/>
            </a:br>
            <a:endParaRPr lang="es-MX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36187" y="2088271"/>
                <a:ext cx="11741285" cy="4351338"/>
              </a:xfrm>
            </p:spPr>
            <p:txBody>
              <a:bodyPr>
                <a:normAutofit fontScale="47500" lnSpcReduction="20000"/>
              </a:bodyPr>
              <a:lstStyle/>
              <a:p>
                <a:pPr marL="0" indent="0" algn="ctr">
                  <a:buNone/>
                </a:pPr>
                <a:endParaRPr lang="es-MX" sz="3600" dirty="0" smtClean="0"/>
              </a:p>
              <a:p>
                <a:pPr marL="0" indent="0" algn="ctr">
                  <a:buNone/>
                </a:pPr>
                <a:endParaRPr lang="es-MX" sz="3600" dirty="0"/>
              </a:p>
              <a:p>
                <a:pPr algn="ctr"/>
                <a:r>
                  <a:rPr lang="es-MX" sz="5800" dirty="0" smtClean="0"/>
                  <a:t> La piel es  </a:t>
                </a:r>
                <a:r>
                  <a:rPr lang="es-MX" sz="5800" dirty="0"/>
                  <a:t>el órgano  ideal  para  la  investigación  </a:t>
                </a:r>
                <a:r>
                  <a:rPr lang="es-MX" sz="5800" dirty="0" smtClean="0"/>
                  <a:t>médica </a:t>
                </a:r>
                <a:r>
                  <a:rPr lang="es-MX" sz="5800" dirty="0"/>
                  <a:t>en el  </a:t>
                </a:r>
                <a:r>
                  <a:rPr lang="es-MX" sz="5800" dirty="0" smtClean="0"/>
                  <a:t>presente y en el futuro</a:t>
                </a:r>
                <a:endParaRPr lang="es-MX" sz="5800" dirty="0"/>
              </a:p>
              <a:p>
                <a:pPr marL="0" indent="0" algn="ctr">
                  <a:buNone/>
                </a:pPr>
                <a:endParaRPr lang="es-MX" sz="5800" dirty="0"/>
              </a:p>
              <a:p>
                <a:r>
                  <a:rPr lang="es-MX" sz="5800" dirty="0"/>
                  <a:t>A</a:t>
                </a:r>
                <a:r>
                  <a:rPr lang="es-MX" sz="5800" dirty="0" smtClean="0"/>
                  <a:t>vances en </a:t>
                </a:r>
                <a:r>
                  <a:rPr lang="es-MX" sz="5800" dirty="0" err="1" smtClean="0"/>
                  <a:t>Inmunodiagnóstico</a:t>
                </a:r>
                <a:r>
                  <a:rPr lang="es-MX" sz="5800" dirty="0" smtClean="0"/>
                  <a:t>. </a:t>
                </a:r>
                <a:r>
                  <a:rPr lang="es-MX" sz="5800" dirty="0" err="1" smtClean="0"/>
                  <a:t>Inmunofluorecencia</a:t>
                </a:r>
                <a:r>
                  <a:rPr lang="es-MX" sz="5800" dirty="0" smtClean="0"/>
                  <a:t> e </a:t>
                </a:r>
                <a:r>
                  <a:rPr lang="es-MX" sz="5800" dirty="0" err="1" smtClean="0"/>
                  <a:t>inmunohistoquímica</a:t>
                </a:r>
                <a:r>
                  <a:rPr lang="es-MX" sz="5800" dirty="0" smtClean="0"/>
                  <a:t> </a:t>
                </a:r>
              </a:p>
              <a:p>
                <a:pPr marL="0" indent="0">
                  <a:buNone/>
                </a:pPr>
                <a:r>
                  <a:rPr lang="es-MX" sz="5800" dirty="0" smtClean="0"/>
                  <a:t> </a:t>
                </a:r>
              </a:p>
              <a:p>
                <a:r>
                  <a:rPr lang="es-MX" sz="5800" dirty="0" smtClean="0"/>
                  <a:t>Inmunoterapia  en enfermedades cutáneas  y extra cutáneas</a:t>
                </a:r>
              </a:p>
              <a:p>
                <a:endParaRPr lang="es-MX" sz="5800" dirty="0" smtClean="0"/>
              </a:p>
              <a:p>
                <a:endParaRPr lang="es-MX" dirty="0"/>
              </a:p>
              <a:p>
                <a:pPr algn="r"/>
                <a:r>
                  <a:rPr lang="es-MX" sz="2500" dirty="0" err="1" smtClean="0"/>
                  <a:t>Nomura</a:t>
                </a:r>
                <a:r>
                  <a:rPr lang="es-MX" sz="2500" dirty="0" smtClean="0"/>
                  <a:t> </a:t>
                </a:r>
                <a:r>
                  <a:rPr lang="es-MX" sz="2500" dirty="0"/>
                  <a:t>T. </a:t>
                </a:r>
                <a:r>
                  <a:rPr lang="es-MX" sz="2500" dirty="0" err="1"/>
                  <a:t>Kabashima</a:t>
                </a:r>
                <a:r>
                  <a:rPr lang="es-MX" sz="2500" dirty="0"/>
                  <a:t> K. Miyacai Y., The Panoply of </a:t>
                </a:r>
                <a:r>
                  <a:rPr lang="el-GR" sz="2500" dirty="0"/>
                  <a:t>α</a:t>
                </a:r>
                <a14:m>
                  <m:oMath xmlns:m="http://schemas.openxmlformats.org/officeDocument/2006/math">
                    <m:r>
                      <a:rPr lang="es-ES" sz="2500" i="1">
                        <a:latin typeface="Cambria Math" charset="0"/>
                      </a:rPr>
                      <m:t>ℬ</m:t>
                    </m:r>
                    <m:r>
                      <a:rPr lang="es-ES" sz="25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s-MX" sz="2500" dirty="0" smtClean="0"/>
                  <a:t>t </a:t>
                </a:r>
                <a:r>
                  <a:rPr lang="es-MX" sz="2500" dirty="0"/>
                  <a:t>Cells in the Skin. </a:t>
                </a:r>
                <a:r>
                  <a:rPr lang="es-MX" sz="2500" dirty="0" err="1"/>
                  <a:t>Journal</a:t>
                </a:r>
                <a:r>
                  <a:rPr lang="es-MX" sz="2500" dirty="0"/>
                  <a:t> of </a:t>
                </a:r>
                <a:r>
                  <a:rPr lang="es-MX" sz="2500" dirty="0" err="1"/>
                  <a:t>Dermatological</a:t>
                </a:r>
                <a:r>
                  <a:rPr lang="es-MX" sz="2500" dirty="0"/>
                  <a:t> </a:t>
                </a:r>
                <a:r>
                  <a:rPr lang="es-MX" sz="2500" dirty="0" err="1"/>
                  <a:t>Science</a:t>
                </a:r>
                <a:r>
                  <a:rPr lang="es-MX" sz="2500" dirty="0"/>
                  <a:t> 76 (2014) 3-4</a:t>
                </a:r>
              </a:p>
              <a:p>
                <a:endParaRPr lang="es-MX" sz="1200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187" y="2088271"/>
                <a:ext cx="11741285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490446"/>
      </p:ext>
    </p:extLst>
  </p:cSld>
  <p:clrMapOvr>
    <a:masterClrMapping/>
  </p:clrMapOvr>
</p:sld>
</file>

<file path=ppt/theme/theme1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334</TotalTime>
  <Words>446</Words>
  <Application>Microsoft Office PowerPoint</Application>
  <PresentationFormat>Panorámica</PresentationFormat>
  <Paragraphs>145</Paragraphs>
  <Slides>27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 Math</vt:lpstr>
      <vt:lpstr>Corbel</vt:lpstr>
      <vt:lpstr>Profundidad</vt:lpstr>
      <vt:lpstr>     DERMATOLOGIA Y MEDICINA</vt:lpstr>
      <vt:lpstr>DERMATOLOGIA Y MEDICINA</vt:lpstr>
      <vt:lpstr>Dermatología y Medicina </vt:lpstr>
      <vt:lpstr>Presentación de PowerPoint</vt:lpstr>
      <vt:lpstr>Presentación de PowerPoint</vt:lpstr>
      <vt:lpstr>REVOLUCIÓN EN LA DERMATOLOGÍA</vt:lpstr>
      <vt:lpstr>LA PIEL</vt:lpstr>
      <vt:lpstr>  APORTES DE LA DERMATOLOGIA A LA MEDICINA   INMUNOLOGIA Y DERMATOLOGIA  (I) </vt:lpstr>
      <vt:lpstr> APORTES DE LA DERMATOLOGIA A LA MEDICINA  INMUNOLOGIA  Y DERMATOLOGIA (II) </vt:lpstr>
      <vt:lpstr>Aportes de la Dermatología a la Medicina  Fotobiología, Fototerapia y Fotoquimioterapia (I)</vt:lpstr>
      <vt:lpstr>Aportes de la Dermatología a la Medicina  Fototerapia (II)</vt:lpstr>
      <vt:lpstr> Aportes de la Dermatología a la Medicina   Retinoides (I) </vt:lpstr>
      <vt:lpstr> Aportes de la Dermatología a la Medicina  Retinoides (II) </vt:lpstr>
      <vt:lpstr>Aportes de la Dermatología a la Medicina  Péptidos antimicrobianos (I)</vt:lpstr>
      <vt:lpstr>Aportes de la Dermatología a la Medicina  Péptidos antimicrobianos (II)</vt:lpstr>
      <vt:lpstr>     DERMATOLOGIA Y MEDICINA   </vt:lpstr>
      <vt:lpstr>Presentación de PowerPoint</vt:lpstr>
      <vt:lpstr>Presentación de PowerPoint</vt:lpstr>
      <vt:lpstr>Presentación de PowerPoint</vt:lpstr>
      <vt:lpstr>Presentación de PowerPoint</vt:lpstr>
      <vt:lpstr>                                                       Carcinoma Espinocelular  In Situ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 DERMATOLOGIA Y MEDICINA  CONCLUSIONES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DERMATOLOGIA Y MEDICINA</dc:title>
  <dc:creator>GUADALUPE RODRIGUEZ BADILLO</dc:creator>
  <cp:lastModifiedBy>LUCIANO DOMINGUEZ Y SOTO</cp:lastModifiedBy>
  <cp:revision>47</cp:revision>
  <cp:lastPrinted>2018-06-08T16:23:44Z</cp:lastPrinted>
  <dcterms:created xsi:type="dcterms:W3CDTF">2018-05-04T15:47:09Z</dcterms:created>
  <dcterms:modified xsi:type="dcterms:W3CDTF">2018-08-29T17:31:33Z</dcterms:modified>
</cp:coreProperties>
</file>