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56" r:id="rId2"/>
    <p:sldId id="375" r:id="rId3"/>
    <p:sldId id="390" r:id="rId4"/>
    <p:sldId id="368" r:id="rId5"/>
    <p:sldId id="337" r:id="rId6"/>
    <p:sldId id="370" r:id="rId7"/>
    <p:sldId id="369" r:id="rId8"/>
    <p:sldId id="371" r:id="rId9"/>
    <p:sldId id="317" r:id="rId10"/>
    <p:sldId id="304" r:id="rId11"/>
    <p:sldId id="376" r:id="rId12"/>
    <p:sldId id="385" r:id="rId13"/>
    <p:sldId id="384" r:id="rId14"/>
    <p:sldId id="386" r:id="rId15"/>
    <p:sldId id="387" r:id="rId16"/>
    <p:sldId id="372" r:id="rId17"/>
    <p:sldId id="391" r:id="rId18"/>
    <p:sldId id="277" r:id="rId19"/>
    <p:sldId id="318" r:id="rId20"/>
    <p:sldId id="316" r:id="rId21"/>
    <p:sldId id="392" r:id="rId22"/>
    <p:sldId id="379" r:id="rId23"/>
    <p:sldId id="393" r:id="rId24"/>
    <p:sldId id="388" r:id="rId25"/>
    <p:sldId id="373" r:id="rId26"/>
    <p:sldId id="389" r:id="rId27"/>
    <p:sldId id="333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FDEA"/>
    <a:srgbClr val="EDED00"/>
    <a:srgbClr val="DCDC00"/>
    <a:srgbClr val="FBFBFB"/>
    <a:srgbClr val="00F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0505E3EF-67EA-436B-97B2-0124C06EBD24}" styleName="Estilo medio 4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A107856-5554-42FB-B03E-39F5DBC370BA}" styleName="Estilo medio 4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Estilo medio 4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579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248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7" d="100"/>
        <a:sy n="107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DCC8D7-8C98-FE43-9B6F-F7BF553E428A}" type="datetimeFigureOut">
              <a:rPr lang="es-ES_tradnl" smtClean="0"/>
              <a:t>16/10/19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6E15CA-C974-0945-ABDC-0E1878670500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98636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ECBC07-8F14-8849-8EB6-7B45BD0D5254}" type="slidenum">
              <a:rPr lang="es-ES_tradnl" smtClean="0"/>
              <a:t>9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02500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D927A-91C0-874E-8B09-95BFC69B7DC4}" type="datetimeFigureOut">
              <a:rPr lang="en-US" smtClean="0"/>
              <a:t>10/16/19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C9CCA-3268-3D41-892D-CE7D8B60B5A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50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D927A-91C0-874E-8B09-95BFC69B7DC4}" type="datetimeFigureOut">
              <a:rPr lang="en-US" smtClean="0"/>
              <a:t>10/16/19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C9CCA-3268-3D41-892D-CE7D8B60B5A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920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D927A-91C0-874E-8B09-95BFC69B7DC4}" type="datetimeFigureOut">
              <a:rPr lang="en-US" smtClean="0"/>
              <a:t>10/16/19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C9CCA-3268-3D41-892D-CE7D8B60B5A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518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D927A-91C0-874E-8B09-95BFC69B7DC4}" type="datetimeFigureOut">
              <a:rPr lang="en-US" smtClean="0"/>
              <a:t>10/16/19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C9CCA-3268-3D41-892D-CE7D8B60B5A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1849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D927A-91C0-874E-8B09-95BFC69B7DC4}" type="datetimeFigureOut">
              <a:rPr lang="en-US" smtClean="0"/>
              <a:t>10/16/19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C9CCA-3268-3D41-892D-CE7D8B60B5A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959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D927A-91C0-874E-8B09-95BFC69B7DC4}" type="datetimeFigureOut">
              <a:rPr lang="en-US" smtClean="0"/>
              <a:t>10/16/19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C9CCA-3268-3D41-892D-CE7D8B60B5A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352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D927A-91C0-874E-8B09-95BFC69B7DC4}" type="datetimeFigureOut">
              <a:rPr lang="en-US" smtClean="0"/>
              <a:t>10/16/19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C9CCA-3268-3D41-892D-CE7D8B60B5A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335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D927A-91C0-874E-8B09-95BFC69B7DC4}" type="datetimeFigureOut">
              <a:rPr lang="en-US" smtClean="0"/>
              <a:t>10/16/19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C9CCA-3268-3D41-892D-CE7D8B60B5A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1153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D927A-91C0-874E-8B09-95BFC69B7DC4}" type="datetimeFigureOut">
              <a:rPr lang="en-US" smtClean="0"/>
              <a:t>10/16/19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C9CCA-3268-3D41-892D-CE7D8B60B5A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6508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D927A-91C0-874E-8B09-95BFC69B7DC4}" type="datetimeFigureOut">
              <a:rPr lang="en-US" smtClean="0"/>
              <a:t>10/16/19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C9CCA-3268-3D41-892D-CE7D8B60B5A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7998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D927A-91C0-874E-8B09-95BFC69B7DC4}" type="datetimeFigureOut">
              <a:rPr lang="en-US" smtClean="0"/>
              <a:t>10/16/19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C9CCA-3268-3D41-892D-CE7D8B60B5A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782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ED927A-91C0-874E-8B09-95BFC69B7DC4}" type="datetimeFigureOut">
              <a:rPr lang="en-US" smtClean="0"/>
              <a:t>10/16/19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FC9CCA-3268-3D41-892D-CE7D8B60B5A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14983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5820" y="1792932"/>
            <a:ext cx="7772400" cy="1470025"/>
          </a:xfrm>
        </p:spPr>
        <p:txBody>
          <a:bodyPr>
            <a:noAutofit/>
          </a:bodyPr>
          <a:lstStyle/>
          <a:p>
            <a:r>
              <a:rPr lang="en-US" sz="3600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Tabaquismo</a:t>
            </a:r>
            <a:r>
              <a:rPr lang="en-US" sz="36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y </a:t>
            </a:r>
            <a:r>
              <a:rPr lang="en-US" sz="3600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cáncer</a:t>
            </a:r>
            <a:r>
              <a:rPr lang="en-US" sz="36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de </a:t>
            </a:r>
            <a:r>
              <a:rPr lang="en-US" sz="3600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pulmón</a:t>
            </a:r>
            <a:endParaRPr lang="en-US" sz="36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0422" y="3559347"/>
            <a:ext cx="7772400" cy="2207012"/>
          </a:xfrm>
        </p:spPr>
        <p:txBody>
          <a:bodyPr>
            <a:normAutofit/>
          </a:bodyPr>
          <a:lstStyle/>
          <a:p>
            <a:r>
              <a:rPr lang="es-ES_tradnl" sz="2800" dirty="0"/>
              <a:t>Dra. A. Renata Báez Saldaña</a:t>
            </a:r>
          </a:p>
          <a:p>
            <a:r>
              <a:rPr lang="es-ES_tradnl" sz="2800" dirty="0"/>
              <a:t>Instituto Nacional de Enfermedades Respiratorias</a:t>
            </a:r>
          </a:p>
        </p:txBody>
      </p:sp>
      <p:pic>
        <p:nvPicPr>
          <p:cNvPr id="4" name="Imagen 3" descr="escudosalud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32" y="535327"/>
            <a:ext cx="2089636" cy="638936"/>
          </a:xfrm>
          <a:prstGeom prst="rect">
            <a:avLst/>
          </a:prstGeom>
        </p:spPr>
      </p:pic>
      <p:pic>
        <p:nvPicPr>
          <p:cNvPr id="6" name="Imagen 5" descr="logoINER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509" y="331262"/>
            <a:ext cx="960313" cy="1054618"/>
          </a:xfrm>
          <a:prstGeom prst="rect">
            <a:avLst/>
          </a:prstGeom>
          <a:noFill/>
        </p:spPr>
      </p:pic>
      <p:sp>
        <p:nvSpPr>
          <p:cNvPr id="7" name="CuadroTexto 6"/>
          <p:cNvSpPr txBox="1"/>
          <p:nvPr/>
        </p:nvSpPr>
        <p:spPr>
          <a:xfrm>
            <a:off x="7682509" y="973322"/>
            <a:ext cx="8947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800" b="1"/>
              <a:t>INER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DA4DC400-7D47-4047-8F60-FB71EE2FCC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075" y="344545"/>
            <a:ext cx="1732422" cy="149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8126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628650" y="297952"/>
            <a:ext cx="7886700" cy="821932"/>
          </a:xfrm>
        </p:spPr>
        <p:txBody>
          <a:bodyPr>
            <a:noAutofit/>
          </a:bodyPr>
          <a:lstStyle/>
          <a:p>
            <a:pPr algn="ctr"/>
            <a:r>
              <a:rPr lang="es-ES_tradnl" sz="2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Factores de riesgo principales para </a:t>
            </a:r>
            <a:r>
              <a:rPr lang="es-ES_tradnl" sz="2000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DALYs</a:t>
            </a:r>
            <a:r>
              <a:rPr lang="es-ES_tradnl" sz="2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, ambos sexos, 1990-2005-2015, con porcentajes de cambio en número de </a:t>
            </a:r>
            <a:r>
              <a:rPr lang="es-ES_tradnl" sz="2000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DALYs</a:t>
            </a:r>
            <a:r>
              <a:rPr lang="es-ES_tradnl" sz="2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, para todas las edades y tasas estandarizadas por edad.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09" y="1295915"/>
            <a:ext cx="8755782" cy="5321585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</p:pic>
      <p:sp>
        <p:nvSpPr>
          <p:cNvPr id="2" name="Rectángulo redondeado 1"/>
          <p:cNvSpPr/>
          <p:nvPr/>
        </p:nvSpPr>
        <p:spPr>
          <a:xfrm>
            <a:off x="270588" y="2202024"/>
            <a:ext cx="1287624" cy="447869"/>
          </a:xfrm>
          <a:prstGeom prst="roundRect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" name="Rectángulo redondeado 5"/>
          <p:cNvSpPr/>
          <p:nvPr/>
        </p:nvSpPr>
        <p:spPr>
          <a:xfrm>
            <a:off x="5834743" y="3501583"/>
            <a:ext cx="1287624" cy="167951"/>
          </a:xfrm>
          <a:prstGeom prst="roundRect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" name="Rectángulo redondeado 6"/>
          <p:cNvSpPr/>
          <p:nvPr/>
        </p:nvSpPr>
        <p:spPr>
          <a:xfrm>
            <a:off x="2205135" y="2099389"/>
            <a:ext cx="1287624" cy="102636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" name="Rectángulo redondeado 7"/>
          <p:cNvSpPr/>
          <p:nvPr/>
        </p:nvSpPr>
        <p:spPr>
          <a:xfrm>
            <a:off x="2139821" y="4789714"/>
            <a:ext cx="1287624" cy="167951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9" name="Rectángulo redondeado 8"/>
          <p:cNvSpPr/>
          <p:nvPr/>
        </p:nvSpPr>
        <p:spPr>
          <a:xfrm>
            <a:off x="2205135" y="2500603"/>
            <a:ext cx="1287624" cy="298581"/>
          </a:xfrm>
          <a:prstGeom prst="roundRect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0" name="Rectángulo redondeado 9"/>
          <p:cNvSpPr/>
          <p:nvPr/>
        </p:nvSpPr>
        <p:spPr>
          <a:xfrm>
            <a:off x="5834743" y="1931438"/>
            <a:ext cx="1287624" cy="167951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1" name="Rectángulo redondeado 10"/>
          <p:cNvSpPr/>
          <p:nvPr/>
        </p:nvSpPr>
        <p:spPr>
          <a:xfrm>
            <a:off x="5834743" y="2500603"/>
            <a:ext cx="1287624" cy="167951"/>
          </a:xfrm>
          <a:prstGeom prst="roundRect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2" name="Rectángulo redondeado 11"/>
          <p:cNvSpPr/>
          <p:nvPr/>
        </p:nvSpPr>
        <p:spPr>
          <a:xfrm>
            <a:off x="5834743" y="2799184"/>
            <a:ext cx="1287624" cy="167951"/>
          </a:xfrm>
          <a:prstGeom prst="roundRect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3" name="Rectángulo redondeado 12"/>
          <p:cNvSpPr/>
          <p:nvPr/>
        </p:nvSpPr>
        <p:spPr>
          <a:xfrm>
            <a:off x="5834743" y="5212702"/>
            <a:ext cx="1287624" cy="167951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4" name="Rectángulo redondeado 13"/>
          <p:cNvSpPr/>
          <p:nvPr/>
        </p:nvSpPr>
        <p:spPr>
          <a:xfrm>
            <a:off x="270588" y="3886826"/>
            <a:ext cx="1287624" cy="167951"/>
          </a:xfrm>
          <a:prstGeom prst="roundRect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5" name="Rectángulo redondeado 14"/>
          <p:cNvSpPr/>
          <p:nvPr/>
        </p:nvSpPr>
        <p:spPr>
          <a:xfrm>
            <a:off x="270588" y="4230808"/>
            <a:ext cx="1287624" cy="167951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6" name="Rectángulo redondeado 15"/>
          <p:cNvSpPr/>
          <p:nvPr/>
        </p:nvSpPr>
        <p:spPr>
          <a:xfrm>
            <a:off x="2139821" y="3655234"/>
            <a:ext cx="1287624" cy="167951"/>
          </a:xfrm>
          <a:prstGeom prst="roundRect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7" name="Rectángulo redondeado 16">
            <a:extLst>
              <a:ext uri="{FF2B5EF4-FFF2-40B4-BE49-F238E27FC236}">
                <a16:creationId xmlns:a16="http://schemas.microsoft.com/office/drawing/2014/main" id="{2C4D0977-E7D4-B443-92DE-04F2489ECF2F}"/>
              </a:ext>
            </a:extLst>
          </p:cNvPr>
          <p:cNvSpPr/>
          <p:nvPr/>
        </p:nvSpPr>
        <p:spPr>
          <a:xfrm>
            <a:off x="270588" y="2341982"/>
            <a:ext cx="1287624" cy="167951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9946365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25E415C-5C87-5345-A324-1492086E35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789" r="3263" b="14181"/>
          <a:stretch/>
        </p:blipFill>
        <p:spPr>
          <a:xfrm>
            <a:off x="884553" y="1457349"/>
            <a:ext cx="7490332" cy="4327002"/>
          </a:xfrm>
          <a:prstGeom prst="rect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</p:pic>
      <p:sp>
        <p:nvSpPr>
          <p:cNvPr id="5" name="Título 4">
            <a:extLst>
              <a:ext uri="{FF2B5EF4-FFF2-40B4-BE49-F238E27FC236}">
                <a16:creationId xmlns:a16="http://schemas.microsoft.com/office/drawing/2014/main" id="{65000A4E-7C76-694A-ABB4-4C898D566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0099"/>
          </a:xfrm>
        </p:spPr>
        <p:txBody>
          <a:bodyPr>
            <a:noAutofit/>
          </a:bodyPr>
          <a:lstStyle/>
          <a:p>
            <a:r>
              <a:rPr lang="es-MX" sz="2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Organización de las Naciones Unidas, Asamblea 2015. Agenda 2030</a:t>
            </a:r>
          </a:p>
        </p:txBody>
      </p:sp>
      <p:sp>
        <p:nvSpPr>
          <p:cNvPr id="7" name="Rectángulo redondeado 6">
            <a:extLst>
              <a:ext uri="{FF2B5EF4-FFF2-40B4-BE49-F238E27FC236}">
                <a16:creationId xmlns:a16="http://schemas.microsoft.com/office/drawing/2014/main" id="{C9BFC941-75D3-AC4B-B08A-916064598186}"/>
              </a:ext>
            </a:extLst>
          </p:cNvPr>
          <p:cNvSpPr/>
          <p:nvPr/>
        </p:nvSpPr>
        <p:spPr>
          <a:xfrm>
            <a:off x="3572507" y="2156031"/>
            <a:ext cx="1174153" cy="1162521"/>
          </a:xfrm>
          <a:prstGeom prst="roundRect">
            <a:avLst/>
          </a:prstGeom>
          <a:noFill/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880211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AC3552-F8E9-AB49-81BD-6901EA138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Organización de las Naciones Unidas. Agenda 2030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5B2E39-3947-F540-96D4-C54BAA72362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endParaRPr lang="es-MX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C05BFB7-833E-074F-A9F3-E9FF3326C1E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s-MX" dirty="0">
                <a:solidFill>
                  <a:srgbClr val="EAFDEA"/>
                </a:solidFill>
              </a:rPr>
              <a:t>3.4 Reducir en un tercio la mortalidad prematura por ENT para 2030</a:t>
            </a:r>
          </a:p>
          <a:p>
            <a:r>
              <a:rPr lang="es-MX" dirty="0">
                <a:solidFill>
                  <a:srgbClr val="EAFDEA"/>
                </a:solidFill>
              </a:rPr>
              <a:t>Reducir 30% la prevalencia de consumo actual de tabaco para 2025</a:t>
            </a:r>
          </a:p>
          <a:p>
            <a:r>
              <a:rPr lang="es-MX" dirty="0">
                <a:solidFill>
                  <a:srgbClr val="EAFDEA"/>
                </a:solidFill>
              </a:rPr>
              <a:t>3A  Fortalecimiento y aplicación del CMCT de la OMS</a:t>
            </a:r>
          </a:p>
          <a:p>
            <a:endParaRPr lang="es-MX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C2A5C2F-5458-D44E-BBB7-50A71CE889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236" y="1962660"/>
            <a:ext cx="3803577" cy="35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989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3300B93-383D-7C4D-8E34-30152B7F64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3272" y="1017140"/>
            <a:ext cx="4753325" cy="549603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733D0C0-788E-144A-A772-CB11643372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174" y="1017140"/>
            <a:ext cx="3882586" cy="549603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E02F731-CA39-1044-B70C-D63761FC2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60310"/>
          </a:xfrm>
        </p:spPr>
        <p:txBody>
          <a:bodyPr>
            <a:noAutofit/>
          </a:bodyPr>
          <a:lstStyle/>
          <a:p>
            <a:r>
              <a:rPr lang="es-MX" sz="3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Convenio Marco Para el Control del Tabaquismo</a:t>
            </a:r>
          </a:p>
        </p:txBody>
      </p:sp>
      <p:sp>
        <p:nvSpPr>
          <p:cNvPr id="4" name="Rectángulo redondeado 3">
            <a:extLst>
              <a:ext uri="{FF2B5EF4-FFF2-40B4-BE49-F238E27FC236}">
                <a16:creationId xmlns:a16="http://schemas.microsoft.com/office/drawing/2014/main" id="{E57817BF-F69A-CD47-9A37-07F0419774B4}"/>
              </a:ext>
            </a:extLst>
          </p:cNvPr>
          <p:cNvSpPr/>
          <p:nvPr/>
        </p:nvSpPr>
        <p:spPr>
          <a:xfrm>
            <a:off x="5363109" y="2928135"/>
            <a:ext cx="2414427" cy="267128"/>
          </a:xfrm>
          <a:prstGeom prst="roundRect">
            <a:avLst/>
          </a:prstGeom>
          <a:noFill/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1663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E2D9AA3-08A8-5544-BADA-BA8F2DAFC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7098" y="3327178"/>
            <a:ext cx="2490888" cy="3186637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BA7CC131-EF8B-CE4A-BDB9-3ECFD9E4E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417" y="579276"/>
            <a:ext cx="5880100" cy="504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1982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3300B93-383D-7C4D-8E34-30152B7F64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3272" y="1027414"/>
            <a:ext cx="4753325" cy="549603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733D0C0-788E-144A-A772-CB11643372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174" y="1017140"/>
            <a:ext cx="3882586" cy="5496032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8A3FB824-3AD7-F246-9E64-6F2320E9E62D}"/>
              </a:ext>
            </a:extLst>
          </p:cNvPr>
          <p:cNvSpPr/>
          <p:nvPr/>
        </p:nvSpPr>
        <p:spPr>
          <a:xfrm>
            <a:off x="5311739" y="4140485"/>
            <a:ext cx="1736331" cy="349322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E02F731-CA39-1044-B70C-D63761FC2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60310"/>
          </a:xfrm>
        </p:spPr>
        <p:txBody>
          <a:bodyPr>
            <a:noAutofit/>
          </a:bodyPr>
          <a:lstStyle/>
          <a:p>
            <a:r>
              <a:rPr lang="es-MX" sz="3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Convenio Macro Para el Control del Tabaquismo</a:t>
            </a:r>
          </a:p>
        </p:txBody>
      </p:sp>
    </p:spTree>
    <p:extLst>
      <p:ext uri="{BB962C8B-B14F-4D97-AF65-F5344CB8AC3E}">
        <p14:creationId xmlns:p14="http://schemas.microsoft.com/office/powerpoint/2010/main" val="16583031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43D3CC-161A-2C4D-A6A0-C4EBF2F5A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4392" y="179227"/>
            <a:ext cx="5298727" cy="1143000"/>
          </a:xfrm>
        </p:spPr>
        <p:txBody>
          <a:bodyPr>
            <a:noAutofit/>
          </a:bodyPr>
          <a:lstStyle/>
          <a:p>
            <a:r>
              <a:rPr lang="es-MX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Probabilidad muerte por cáncer de pulmón después de la cesación del tabaquismo, 1984-1991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43834A1-A205-7848-9CE9-B449EC4167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4393" y="1455791"/>
            <a:ext cx="5298727" cy="3671013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4AF85658-C607-A346-A176-CC1DEC805CB1}"/>
              </a:ext>
            </a:extLst>
          </p:cNvPr>
          <p:cNvSpPr txBox="1"/>
          <p:nvPr/>
        </p:nvSpPr>
        <p:spPr>
          <a:xfrm>
            <a:off x="493160" y="1530850"/>
            <a:ext cx="258908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rgbClr val="EAFDEA"/>
                </a:solidFill>
              </a:rPr>
              <a:t>El riesgo de cáncer de pulmón después de la cesación del tabaquismo es menor que en los que continúan fumando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1C4564C-2C05-4A46-81B9-C5B1A0EFAA8F}"/>
              </a:ext>
            </a:extLst>
          </p:cNvPr>
          <p:cNvSpPr txBox="1"/>
          <p:nvPr/>
        </p:nvSpPr>
        <p:spPr>
          <a:xfrm>
            <a:off x="493160" y="4203474"/>
            <a:ext cx="2658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rgbClr val="EAFDEA"/>
                </a:solidFill>
              </a:rPr>
              <a:t>Elemento importante como evidencia de causalidad.</a:t>
            </a:r>
          </a:p>
        </p:txBody>
      </p:sp>
      <p:sp>
        <p:nvSpPr>
          <p:cNvPr id="7" name="Flecha abajo 6">
            <a:extLst>
              <a:ext uri="{FF2B5EF4-FFF2-40B4-BE49-F238E27FC236}">
                <a16:creationId xmlns:a16="http://schemas.microsoft.com/office/drawing/2014/main" id="{F52B9633-57A2-3147-8FC2-AD2C22CA5647}"/>
              </a:ext>
            </a:extLst>
          </p:cNvPr>
          <p:cNvSpPr/>
          <p:nvPr/>
        </p:nvSpPr>
        <p:spPr>
          <a:xfrm>
            <a:off x="1303071" y="3116622"/>
            <a:ext cx="484632" cy="978408"/>
          </a:xfrm>
          <a:prstGeom prst="downArrow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699668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9BA032-A4A5-6442-85C0-2F89519DB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652" y="242226"/>
            <a:ext cx="8229600" cy="579707"/>
          </a:xfrm>
        </p:spPr>
        <p:txBody>
          <a:bodyPr>
            <a:noAutofit/>
          </a:bodyPr>
          <a:lstStyle/>
          <a:p>
            <a:r>
              <a:rPr lang="es-MX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Consumo de cigarros per capita en adultos mayores de 18 años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4F34401-D683-3843-9BFC-89CF5DDFCD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545" y="983140"/>
            <a:ext cx="6930909" cy="4908408"/>
          </a:xfrm>
          <a:prstGeom prst="rect">
            <a:avLst/>
          </a:prstGeom>
          <a:ln w="76200">
            <a:solidFill>
              <a:schemeClr val="accent3">
                <a:lumMod val="40000"/>
                <a:lumOff val="60000"/>
              </a:schemeClr>
            </a:solidFill>
          </a:ln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E74781B0-DA45-5D48-833B-699EE4DF9467}"/>
              </a:ext>
            </a:extLst>
          </p:cNvPr>
          <p:cNvSpPr/>
          <p:nvPr/>
        </p:nvSpPr>
        <p:spPr>
          <a:xfrm>
            <a:off x="3400747" y="6237691"/>
            <a:ext cx="563023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050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" pitchFamily="2" charset="0"/>
              </a:rPr>
              <a:t>Adaptado de MMWR, 1999: 48(43): 986 ± 993. Additional data obtained from Tobacco Situation and Outlook, Sept 2001</a:t>
            </a:r>
            <a:endParaRPr lang="es-MX" sz="1050" dirty="0">
              <a:solidFill>
                <a:schemeClr val="accent4">
                  <a:lumMod val="40000"/>
                  <a:lumOff val="60000"/>
                </a:schemeClr>
              </a:solidFill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805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267398"/>
            <a:ext cx="7886700" cy="770733"/>
          </a:xfrm>
        </p:spPr>
        <p:txBody>
          <a:bodyPr>
            <a:noAutofit/>
          </a:bodyPr>
          <a:lstStyle/>
          <a:p>
            <a:r>
              <a:rPr lang="es-ES_tradnl" sz="2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Tendencias en las tasas de mortalidad por cáncer de pulmón en hombres (A) y mujeres (B) (ASR por 100,000 habitantes).  Latinoamérica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4730620" y="6446910"/>
            <a:ext cx="40266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dirty="0" err="1">
                <a:solidFill>
                  <a:srgbClr val="EAFDEA"/>
                </a:solidFill>
              </a:rPr>
              <a:t>Bray</a:t>
            </a:r>
            <a:r>
              <a:rPr lang="es-ES_tradnl" sz="1400" dirty="0">
                <a:solidFill>
                  <a:srgbClr val="EAFDEA"/>
                </a:solidFill>
              </a:rPr>
              <a:t> F, Piñeros M. </a:t>
            </a:r>
            <a:r>
              <a:rPr lang="es-ES_tradnl" sz="1400" i="1" dirty="0">
                <a:solidFill>
                  <a:srgbClr val="EAFDEA"/>
                </a:solidFill>
              </a:rPr>
              <a:t>salud pública </a:t>
            </a:r>
            <a:r>
              <a:rPr lang="es-ES_tradnl" sz="1400" i="1" dirty="0" err="1">
                <a:solidFill>
                  <a:srgbClr val="EAFDEA"/>
                </a:solidFill>
              </a:rPr>
              <a:t>méxico</a:t>
            </a:r>
            <a:r>
              <a:rPr lang="es-ES_tradnl" sz="1400" i="1" dirty="0">
                <a:solidFill>
                  <a:srgbClr val="EAFDEA"/>
                </a:solidFill>
              </a:rPr>
              <a:t> 2016: 58;104</a:t>
            </a:r>
          </a:p>
        </p:txBody>
      </p:sp>
      <p:sp>
        <p:nvSpPr>
          <p:cNvPr id="6" name="Rectángulo 5"/>
          <p:cNvSpPr/>
          <p:nvPr/>
        </p:nvSpPr>
        <p:spPr>
          <a:xfrm>
            <a:off x="1272463" y="5475341"/>
            <a:ext cx="295430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s-ES_tradnl" sz="1400"/>
              <a:t>Tasas de mortalidad en hombres con tendencias decrecientes excepto en Cuba</a:t>
            </a:r>
            <a:endParaRPr lang="es-ES_tradnl" sz="1400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722" y="1057921"/>
            <a:ext cx="6755363" cy="4417420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4730620" y="5429472"/>
            <a:ext cx="320973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s-ES_tradnl" sz="1400" dirty="0"/>
              <a:t>Tasas de mortalidad en mujeres con tendencias en aumentando excluyendo a México y Costa Rica</a:t>
            </a:r>
          </a:p>
        </p:txBody>
      </p:sp>
    </p:spTree>
    <p:extLst>
      <p:ext uri="{BB962C8B-B14F-4D97-AF65-F5344CB8AC3E}">
        <p14:creationId xmlns:p14="http://schemas.microsoft.com/office/powerpoint/2010/main" val="12674956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316" y="155505"/>
            <a:ext cx="658528" cy="51176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54" y="155505"/>
            <a:ext cx="8019535" cy="5808088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137200" y="1549487"/>
            <a:ext cx="8080441" cy="17033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Rectángulo 1"/>
          <p:cNvSpPr/>
          <p:nvPr/>
        </p:nvSpPr>
        <p:spPr>
          <a:xfrm>
            <a:off x="3637052" y="6116037"/>
            <a:ext cx="49424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Helvetica" charset="0"/>
              </a:rPr>
              <a:t>The</a:t>
            </a:r>
            <a:r>
              <a:rPr lang="es-ES_tradnl" dirty="0">
                <a:solidFill>
                  <a:schemeClr val="accent4">
                    <a:lumMod val="20000"/>
                    <a:lumOff val="80000"/>
                  </a:schemeClr>
                </a:solidFill>
                <a:latin typeface="Helvetica" charset="0"/>
              </a:rPr>
              <a:t> Global </a:t>
            </a:r>
            <a:r>
              <a:rPr lang="es-ES_tradnl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Helvetica" charset="0"/>
              </a:rPr>
              <a:t>Cancer</a:t>
            </a:r>
            <a:r>
              <a:rPr lang="es-ES_tradnl" dirty="0">
                <a:solidFill>
                  <a:schemeClr val="accent4">
                    <a:lumMod val="20000"/>
                    <a:lumOff val="80000"/>
                  </a:schemeClr>
                </a:solidFill>
                <a:latin typeface="Helvetica" charset="0"/>
              </a:rPr>
              <a:t> </a:t>
            </a:r>
            <a:r>
              <a:rPr lang="es-ES_tradnl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Helvetica" charset="0"/>
              </a:rPr>
              <a:t>Observatory</a:t>
            </a:r>
            <a:r>
              <a:rPr lang="es-ES_tradnl" dirty="0">
                <a:solidFill>
                  <a:schemeClr val="accent4">
                    <a:lumMod val="20000"/>
                    <a:lumOff val="80000"/>
                  </a:schemeClr>
                </a:solidFill>
                <a:latin typeface="Helvetica" charset="0"/>
              </a:rPr>
              <a:t>, </a:t>
            </a:r>
            <a:r>
              <a:rPr lang="es-ES_tradnl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Helvetica" charset="0"/>
              </a:rPr>
              <a:t>May</a:t>
            </a:r>
            <a:r>
              <a:rPr lang="es-ES_tradnl" dirty="0">
                <a:solidFill>
                  <a:schemeClr val="accent4">
                    <a:lumMod val="20000"/>
                    <a:lumOff val="80000"/>
                  </a:schemeClr>
                </a:solidFill>
                <a:latin typeface="Helvetica" charset="0"/>
              </a:rPr>
              <a:t>, 2019.</a:t>
            </a:r>
            <a:endParaRPr lang="es-ES_tradnl" dirty="0">
              <a:solidFill>
                <a:schemeClr val="accent4">
                  <a:lumMod val="20000"/>
                  <a:lumOff val="80000"/>
                </a:schemeClr>
              </a:solidFill>
              <a:effectLst/>
              <a:latin typeface="Helvetica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56" y="6032107"/>
            <a:ext cx="1615106" cy="730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0781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A19875-4E66-E744-BF40-45AB920A6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MX" sz="3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Agenda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0B865A9-6DD0-4141-85FB-7200D8E48C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MX" dirty="0">
                <a:solidFill>
                  <a:srgbClr val="EAFDEA"/>
                </a:solidFill>
              </a:rPr>
              <a:t>Epidemiología descriptiva sobre el tabaquismo y su contribución a todas las causas de muerte con énfasis en el cáncer de pulmón</a:t>
            </a:r>
          </a:p>
          <a:p>
            <a:r>
              <a:rPr lang="es-MX" dirty="0">
                <a:solidFill>
                  <a:srgbClr val="EAFDEA"/>
                </a:solidFill>
              </a:rPr>
              <a:t>Convenio Marco para el Contro del Tabaco de la OMS</a:t>
            </a:r>
          </a:p>
          <a:p>
            <a:r>
              <a:rPr lang="es-MX" dirty="0">
                <a:solidFill>
                  <a:srgbClr val="EAFDEA"/>
                </a:solidFill>
              </a:rPr>
              <a:t>Tendencias del cáncer de pulmón en América Latina</a:t>
            </a:r>
          </a:p>
          <a:p>
            <a:r>
              <a:rPr lang="es-MX" dirty="0">
                <a:solidFill>
                  <a:srgbClr val="EAFDEA"/>
                </a:solidFill>
              </a:rPr>
              <a:t>Contribución de la genética y epigenética en los fumadores para el desarrollo del cáncer de pulmón  </a:t>
            </a:r>
          </a:p>
        </p:txBody>
      </p:sp>
    </p:spTree>
    <p:extLst>
      <p:ext uri="{BB962C8B-B14F-4D97-AF65-F5344CB8AC3E}">
        <p14:creationId xmlns:p14="http://schemas.microsoft.com/office/powerpoint/2010/main" val="23795764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46" y="293754"/>
            <a:ext cx="3944180" cy="178334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887" y="293754"/>
            <a:ext cx="3247331" cy="252358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66" y="2214157"/>
            <a:ext cx="4465540" cy="312396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648" y="3497131"/>
            <a:ext cx="4023662" cy="3027236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287466" y="6107794"/>
            <a:ext cx="42948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6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Helvetica" charset="0"/>
              </a:rPr>
              <a:t>The</a:t>
            </a:r>
            <a:r>
              <a:rPr lang="es-ES_tradnl" sz="1600" dirty="0">
                <a:solidFill>
                  <a:schemeClr val="accent4">
                    <a:lumMod val="20000"/>
                    <a:lumOff val="80000"/>
                  </a:schemeClr>
                </a:solidFill>
                <a:latin typeface="Helvetica" charset="0"/>
              </a:rPr>
              <a:t> Global </a:t>
            </a:r>
            <a:r>
              <a:rPr lang="es-ES_tradnl" sz="16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Helvetica" charset="0"/>
              </a:rPr>
              <a:t>Cancer</a:t>
            </a:r>
            <a:r>
              <a:rPr lang="es-ES_tradnl" sz="1600" dirty="0">
                <a:solidFill>
                  <a:schemeClr val="accent4">
                    <a:lumMod val="20000"/>
                    <a:lumOff val="80000"/>
                  </a:schemeClr>
                </a:solidFill>
                <a:latin typeface="Helvetica" charset="0"/>
              </a:rPr>
              <a:t> </a:t>
            </a:r>
            <a:r>
              <a:rPr lang="es-ES_tradnl" sz="16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Helvetica" charset="0"/>
              </a:rPr>
              <a:t>Observatory</a:t>
            </a:r>
            <a:r>
              <a:rPr lang="es-ES_tradnl" sz="1600" dirty="0">
                <a:solidFill>
                  <a:schemeClr val="accent4">
                    <a:lumMod val="20000"/>
                    <a:lumOff val="80000"/>
                  </a:schemeClr>
                </a:solidFill>
                <a:latin typeface="Helvetica" charset="0"/>
              </a:rPr>
              <a:t>  </a:t>
            </a:r>
            <a:r>
              <a:rPr lang="es-ES_tradnl" sz="16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Helvetica" charset="0"/>
              </a:rPr>
              <a:t>May</a:t>
            </a:r>
            <a:r>
              <a:rPr lang="es-ES_tradnl" sz="1600" dirty="0">
                <a:solidFill>
                  <a:schemeClr val="accent4">
                    <a:lumMod val="20000"/>
                    <a:lumOff val="80000"/>
                  </a:schemeClr>
                </a:solidFill>
                <a:latin typeface="Helvetica" charset="0"/>
              </a:rPr>
              <a:t>, 2019.</a:t>
            </a:r>
            <a:endParaRPr lang="es-ES_tradnl" sz="1600" dirty="0">
              <a:solidFill>
                <a:schemeClr val="accent4">
                  <a:lumMod val="20000"/>
                  <a:lumOff val="80000"/>
                </a:schemeClr>
              </a:solidFill>
              <a:effectLst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76983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D4BEA0-4B97-9343-93CC-8126FFD48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Epidemiología del cáncer de pulmón en fumadores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C3B149A-BC51-C546-8B20-821FD6E5F7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MX" dirty="0">
                <a:solidFill>
                  <a:srgbClr val="EAFDEA"/>
                </a:solidFill>
              </a:rPr>
              <a:t>No todos los fumadores morirán por cáncer de pulmón</a:t>
            </a:r>
          </a:p>
          <a:p>
            <a:r>
              <a:rPr lang="es-MX" dirty="0">
                <a:solidFill>
                  <a:srgbClr val="EAFDEA"/>
                </a:solidFill>
              </a:rPr>
              <a:t>Riesgo de un fumador de morir por cáncer de pulmón</a:t>
            </a:r>
          </a:p>
          <a:p>
            <a:pPr lvl="1"/>
            <a:r>
              <a:rPr lang="es-MX" dirty="0">
                <a:solidFill>
                  <a:srgbClr val="EAFDEA"/>
                </a:solidFill>
              </a:rPr>
              <a:t>Hombres 24%</a:t>
            </a:r>
          </a:p>
          <a:p>
            <a:pPr lvl="1"/>
            <a:r>
              <a:rPr lang="es-MX" dirty="0">
                <a:solidFill>
                  <a:srgbClr val="EAFDEA"/>
                </a:solidFill>
              </a:rPr>
              <a:t>Mujeres 11%</a:t>
            </a:r>
          </a:p>
          <a:p>
            <a:pPr lvl="1"/>
            <a:endParaRPr lang="es-MX" dirty="0">
              <a:solidFill>
                <a:srgbClr val="EAFDEA"/>
              </a:solidFill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75C31969-13E4-8C42-B086-2C806A873637}"/>
              </a:ext>
            </a:extLst>
          </p:cNvPr>
          <p:cNvSpPr/>
          <p:nvPr/>
        </p:nvSpPr>
        <p:spPr>
          <a:xfrm>
            <a:off x="4114800" y="5831671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sz="1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World Health Organization. Cancer. Key Facts. Siegel, R.L.; Miller, K.D.; Jemal, A. Cancer statistics, 2018. CA Cancer J. Clin. 2018, 68, 7–30</a:t>
            </a:r>
          </a:p>
        </p:txBody>
      </p:sp>
    </p:spTree>
    <p:extLst>
      <p:ext uri="{BB962C8B-B14F-4D97-AF65-F5344CB8AC3E}">
        <p14:creationId xmlns:p14="http://schemas.microsoft.com/office/powerpoint/2010/main" val="4246090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DFC4D5CA-063B-F848-A8AD-768181B4E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Formación de aductos en el DNA durante la carcinogénesis pulmonar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2B31F6F-AB5C-654C-A22B-2E3170FDB6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492" y="1621674"/>
            <a:ext cx="7358128" cy="428648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AFDCFB9E-2C16-BA44-A486-FE361FBE1D28}"/>
              </a:ext>
            </a:extLst>
          </p:cNvPr>
          <p:cNvSpPr txBox="1"/>
          <p:nvPr/>
        </p:nvSpPr>
        <p:spPr>
          <a:xfrm>
            <a:off x="4710556" y="6275070"/>
            <a:ext cx="3324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>
                <a:solidFill>
                  <a:srgbClr val="EAFDEA"/>
                </a:solidFill>
              </a:rPr>
              <a:t>Int J Cancer 2012; 131:2724-2732</a:t>
            </a:r>
          </a:p>
        </p:txBody>
      </p:sp>
    </p:spTree>
    <p:extLst>
      <p:ext uri="{BB962C8B-B14F-4D97-AF65-F5344CB8AC3E}">
        <p14:creationId xmlns:p14="http://schemas.microsoft.com/office/powerpoint/2010/main" val="38327871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D43DB80C-1B55-AA44-A57F-2C23F5B6A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54578"/>
          </a:xfrm>
        </p:spPr>
        <p:txBody>
          <a:bodyPr>
            <a:noAutofit/>
          </a:bodyPr>
          <a:lstStyle/>
          <a:p>
            <a:r>
              <a:rPr lang="es-MX" sz="3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Genética de la historia natural del tabaquismo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F8C5219-D408-A54B-939A-28CD7D25D3A1}"/>
              </a:ext>
            </a:extLst>
          </p:cNvPr>
          <p:cNvSpPr txBox="1"/>
          <p:nvPr/>
        </p:nvSpPr>
        <p:spPr>
          <a:xfrm>
            <a:off x="6085736" y="1934342"/>
            <a:ext cx="2451697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MX" dirty="0"/>
              <a:t>Iniciación al tabaquismo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6E85809-A532-B84C-8886-0D68EA3F5B35}"/>
              </a:ext>
            </a:extLst>
          </p:cNvPr>
          <p:cNvSpPr txBox="1"/>
          <p:nvPr/>
        </p:nvSpPr>
        <p:spPr>
          <a:xfrm>
            <a:off x="6085737" y="2907873"/>
            <a:ext cx="984565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MX" dirty="0"/>
              <a:t>Adicción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34612DE-6143-EF47-9FD7-71264D1894CD}"/>
              </a:ext>
            </a:extLst>
          </p:cNvPr>
          <p:cNvSpPr txBox="1"/>
          <p:nvPr/>
        </p:nvSpPr>
        <p:spPr>
          <a:xfrm>
            <a:off x="5960306" y="4080566"/>
            <a:ext cx="3002681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MX" dirty="0"/>
              <a:t>Metabolismo de carcinógenos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E2D3BD2-7902-0C4B-86AA-9A713EBB040C}"/>
              </a:ext>
            </a:extLst>
          </p:cNvPr>
          <p:cNvSpPr txBox="1"/>
          <p:nvPr/>
        </p:nvSpPr>
        <p:spPr>
          <a:xfrm>
            <a:off x="5960306" y="4758362"/>
            <a:ext cx="1871859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MX" dirty="0"/>
              <a:t>Reparación tisular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3AC8465-5E87-3641-A607-F59D5E9423CF}"/>
              </a:ext>
            </a:extLst>
          </p:cNvPr>
          <p:cNvSpPr txBox="1"/>
          <p:nvPr/>
        </p:nvSpPr>
        <p:spPr>
          <a:xfrm>
            <a:off x="5960306" y="5805491"/>
            <a:ext cx="2094035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MX" dirty="0"/>
              <a:t>Supresión del tumor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22C092B-1757-984F-934F-BA18BD40A167}"/>
              </a:ext>
            </a:extLst>
          </p:cNvPr>
          <p:cNvSpPr txBox="1"/>
          <p:nvPr/>
        </p:nvSpPr>
        <p:spPr>
          <a:xfrm>
            <a:off x="533037" y="1973596"/>
            <a:ext cx="3389100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dirty="0"/>
              <a:t>Tendencia individual para experimentar con el tabaco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432EDC2A-5376-6240-96F3-556E162B32B2}"/>
              </a:ext>
            </a:extLst>
          </p:cNvPr>
          <p:cNvSpPr txBox="1"/>
          <p:nvPr/>
        </p:nvSpPr>
        <p:spPr>
          <a:xfrm>
            <a:off x="922606" y="2932373"/>
            <a:ext cx="2487669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MX" dirty="0"/>
              <a:t>Desarrollar dependencia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E96471A-7052-C045-B1E9-AC37A61D7A0E}"/>
              </a:ext>
            </a:extLst>
          </p:cNvPr>
          <p:cNvSpPr txBox="1"/>
          <p:nvPr/>
        </p:nvSpPr>
        <p:spPr>
          <a:xfrm>
            <a:off x="457200" y="4326838"/>
            <a:ext cx="3403791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dirty="0"/>
              <a:t>Activación, detoxificación, excreción o absorción de carcinógenos absorbidos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A2908245-1384-034D-8B53-6FEA7D8BB067}"/>
              </a:ext>
            </a:extLst>
          </p:cNvPr>
          <p:cNvSpPr txBox="1"/>
          <p:nvPr/>
        </p:nvSpPr>
        <p:spPr>
          <a:xfrm>
            <a:off x="1414524" y="3306445"/>
            <a:ext cx="1598515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MX" dirty="0"/>
              <a:t>Dejar de fumar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68A69D20-847B-F343-A842-C9758F946989}"/>
              </a:ext>
            </a:extLst>
          </p:cNvPr>
          <p:cNvSpPr txBox="1"/>
          <p:nvPr/>
        </p:nvSpPr>
        <p:spPr>
          <a:xfrm>
            <a:off x="1282556" y="5808059"/>
            <a:ext cx="2117138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dirty="0"/>
              <a:t>Reparar o eliminar el daño genético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B7684887-1FE8-1045-B77E-C8E01AFD8D6A}"/>
              </a:ext>
            </a:extLst>
          </p:cNvPr>
          <p:cNvSpPr txBox="1"/>
          <p:nvPr/>
        </p:nvSpPr>
        <p:spPr>
          <a:xfrm>
            <a:off x="2764834" y="1096433"/>
            <a:ext cx="3088731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MX" sz="3200" dirty="0"/>
              <a:t>Genes heredados</a:t>
            </a:r>
          </a:p>
        </p:txBody>
      </p:sp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id="{87C4C621-9075-FB4D-B0A8-CB1E43F53751}"/>
              </a:ext>
            </a:extLst>
          </p:cNvPr>
          <p:cNvCxnSpPr/>
          <p:nvPr/>
        </p:nvCxnSpPr>
        <p:spPr>
          <a:xfrm>
            <a:off x="4017195" y="2206136"/>
            <a:ext cx="1520576" cy="0"/>
          </a:xfrm>
          <a:prstGeom prst="straightConnector1">
            <a:avLst/>
          </a:prstGeom>
          <a:ln w="57150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de flecha 18">
            <a:extLst>
              <a:ext uri="{FF2B5EF4-FFF2-40B4-BE49-F238E27FC236}">
                <a16:creationId xmlns:a16="http://schemas.microsoft.com/office/drawing/2014/main" id="{CCA8F44D-AC0F-8B43-81F2-240D1368F13D}"/>
              </a:ext>
            </a:extLst>
          </p:cNvPr>
          <p:cNvCxnSpPr>
            <a:cxnSpLocks/>
          </p:cNvCxnSpPr>
          <p:nvPr/>
        </p:nvCxnSpPr>
        <p:spPr>
          <a:xfrm>
            <a:off x="4274049" y="3171070"/>
            <a:ext cx="1479479" cy="0"/>
          </a:xfrm>
          <a:prstGeom prst="straightConnector1">
            <a:avLst/>
          </a:prstGeom>
          <a:ln w="57150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de flecha 20">
            <a:extLst>
              <a:ext uri="{FF2B5EF4-FFF2-40B4-BE49-F238E27FC236}">
                <a16:creationId xmlns:a16="http://schemas.microsoft.com/office/drawing/2014/main" id="{90879DAB-88C1-C341-9F65-E136E5B6F72C}"/>
              </a:ext>
            </a:extLst>
          </p:cNvPr>
          <p:cNvCxnSpPr/>
          <p:nvPr/>
        </p:nvCxnSpPr>
        <p:spPr>
          <a:xfrm>
            <a:off x="4119936" y="4730634"/>
            <a:ext cx="1520576" cy="0"/>
          </a:xfrm>
          <a:prstGeom prst="straightConnector1">
            <a:avLst/>
          </a:prstGeom>
          <a:ln w="57150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de flecha 22">
            <a:extLst>
              <a:ext uri="{FF2B5EF4-FFF2-40B4-BE49-F238E27FC236}">
                <a16:creationId xmlns:a16="http://schemas.microsoft.com/office/drawing/2014/main" id="{47D137E2-E140-5A49-BC48-3C0726CA6E69}"/>
              </a:ext>
            </a:extLst>
          </p:cNvPr>
          <p:cNvCxnSpPr>
            <a:cxnSpLocks/>
          </p:cNvCxnSpPr>
          <p:nvPr/>
        </p:nvCxnSpPr>
        <p:spPr>
          <a:xfrm>
            <a:off x="3616503" y="6058414"/>
            <a:ext cx="2341161" cy="0"/>
          </a:xfrm>
          <a:prstGeom prst="straightConnector1">
            <a:avLst/>
          </a:prstGeom>
          <a:ln w="57150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24">
            <a:extLst>
              <a:ext uri="{FF2B5EF4-FFF2-40B4-BE49-F238E27FC236}">
                <a16:creationId xmlns:a16="http://schemas.microsoft.com/office/drawing/2014/main" id="{B6DD4F39-6994-B843-B3EE-EB188A62EB35}"/>
              </a:ext>
            </a:extLst>
          </p:cNvPr>
          <p:cNvCxnSpPr>
            <a:cxnSpLocks/>
            <a:stCxn id="15" idx="1"/>
          </p:cNvCxnSpPr>
          <p:nvPr/>
        </p:nvCxnSpPr>
        <p:spPr>
          <a:xfrm flipH="1">
            <a:off x="1655366" y="1388821"/>
            <a:ext cx="1109468" cy="0"/>
          </a:xfrm>
          <a:prstGeom prst="line">
            <a:avLst/>
          </a:prstGeom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28">
            <a:extLst>
              <a:ext uri="{FF2B5EF4-FFF2-40B4-BE49-F238E27FC236}">
                <a16:creationId xmlns:a16="http://schemas.microsoft.com/office/drawing/2014/main" id="{B08847F3-78C9-5646-9E2E-C4197949F856}"/>
              </a:ext>
            </a:extLst>
          </p:cNvPr>
          <p:cNvCxnSpPr>
            <a:cxnSpLocks/>
            <a:stCxn id="15" idx="3"/>
          </p:cNvCxnSpPr>
          <p:nvPr/>
        </p:nvCxnSpPr>
        <p:spPr>
          <a:xfrm>
            <a:off x="5853565" y="1388821"/>
            <a:ext cx="1091765" cy="0"/>
          </a:xfrm>
          <a:prstGeom prst="line">
            <a:avLst/>
          </a:prstGeom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cto de flecha 30">
            <a:extLst>
              <a:ext uri="{FF2B5EF4-FFF2-40B4-BE49-F238E27FC236}">
                <a16:creationId xmlns:a16="http://schemas.microsoft.com/office/drawing/2014/main" id="{A3305584-69FF-D647-95A5-08940B53FA58}"/>
              </a:ext>
            </a:extLst>
          </p:cNvPr>
          <p:cNvCxnSpPr/>
          <p:nvPr/>
        </p:nvCxnSpPr>
        <p:spPr>
          <a:xfrm>
            <a:off x="6945330" y="1388820"/>
            <a:ext cx="0" cy="450254"/>
          </a:xfrm>
          <a:prstGeom prst="straightConnector1">
            <a:avLst/>
          </a:prstGeom>
          <a:ln w="57150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cto de flecha 32">
            <a:extLst>
              <a:ext uri="{FF2B5EF4-FFF2-40B4-BE49-F238E27FC236}">
                <a16:creationId xmlns:a16="http://schemas.microsoft.com/office/drawing/2014/main" id="{75A6466D-8218-B345-9F27-477525240AD2}"/>
              </a:ext>
            </a:extLst>
          </p:cNvPr>
          <p:cNvCxnSpPr/>
          <p:nvPr/>
        </p:nvCxnSpPr>
        <p:spPr>
          <a:xfrm>
            <a:off x="1656589" y="1388820"/>
            <a:ext cx="0" cy="545522"/>
          </a:xfrm>
          <a:prstGeom prst="straightConnector1">
            <a:avLst/>
          </a:prstGeom>
          <a:ln w="57150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cto de flecha 36">
            <a:extLst>
              <a:ext uri="{FF2B5EF4-FFF2-40B4-BE49-F238E27FC236}">
                <a16:creationId xmlns:a16="http://schemas.microsoft.com/office/drawing/2014/main" id="{88F1EBEB-65C5-E643-A5F5-914F351F928A}"/>
              </a:ext>
            </a:extLst>
          </p:cNvPr>
          <p:cNvCxnSpPr/>
          <p:nvPr/>
        </p:nvCxnSpPr>
        <p:spPr>
          <a:xfrm>
            <a:off x="6503999" y="2355641"/>
            <a:ext cx="0" cy="552232"/>
          </a:xfrm>
          <a:prstGeom prst="straightConnector1">
            <a:avLst/>
          </a:prstGeom>
          <a:ln w="38100">
            <a:solidFill>
              <a:schemeClr val="accent2">
                <a:lumMod val="20000"/>
                <a:lumOff val="8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Conector recto de flecha 38">
            <a:extLst>
              <a:ext uri="{FF2B5EF4-FFF2-40B4-BE49-F238E27FC236}">
                <a16:creationId xmlns:a16="http://schemas.microsoft.com/office/drawing/2014/main" id="{A291993E-D2E0-0446-9C24-083380F5767D}"/>
              </a:ext>
            </a:extLst>
          </p:cNvPr>
          <p:cNvCxnSpPr/>
          <p:nvPr/>
        </p:nvCxnSpPr>
        <p:spPr>
          <a:xfrm>
            <a:off x="6432080" y="3342976"/>
            <a:ext cx="0" cy="737590"/>
          </a:xfrm>
          <a:prstGeom prst="straightConnector1">
            <a:avLst/>
          </a:prstGeom>
          <a:ln w="38100">
            <a:solidFill>
              <a:schemeClr val="accent2">
                <a:lumMod val="20000"/>
                <a:lumOff val="8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cto de flecha 40">
            <a:extLst>
              <a:ext uri="{FF2B5EF4-FFF2-40B4-BE49-F238E27FC236}">
                <a16:creationId xmlns:a16="http://schemas.microsoft.com/office/drawing/2014/main" id="{F99837BE-DA28-B64E-96AA-306F2119622D}"/>
              </a:ext>
            </a:extLst>
          </p:cNvPr>
          <p:cNvCxnSpPr/>
          <p:nvPr/>
        </p:nvCxnSpPr>
        <p:spPr>
          <a:xfrm>
            <a:off x="6401257" y="4449898"/>
            <a:ext cx="0" cy="308464"/>
          </a:xfrm>
          <a:prstGeom prst="straightConnector1">
            <a:avLst/>
          </a:prstGeom>
          <a:ln w="38100">
            <a:solidFill>
              <a:schemeClr val="accent2">
                <a:lumMod val="20000"/>
                <a:lumOff val="8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cto de flecha 42">
            <a:extLst>
              <a:ext uri="{FF2B5EF4-FFF2-40B4-BE49-F238E27FC236}">
                <a16:creationId xmlns:a16="http://schemas.microsoft.com/office/drawing/2014/main" id="{E7FB3133-B6DF-AA4D-B594-239D3FF59504}"/>
              </a:ext>
            </a:extLst>
          </p:cNvPr>
          <p:cNvCxnSpPr/>
          <p:nvPr/>
        </p:nvCxnSpPr>
        <p:spPr>
          <a:xfrm>
            <a:off x="6349886" y="5122615"/>
            <a:ext cx="0" cy="682876"/>
          </a:xfrm>
          <a:prstGeom prst="straightConnector1">
            <a:avLst/>
          </a:prstGeom>
          <a:ln w="38100">
            <a:solidFill>
              <a:schemeClr val="accent2">
                <a:lumMod val="20000"/>
                <a:lumOff val="8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Conector recto de flecha 44">
            <a:extLst>
              <a:ext uri="{FF2B5EF4-FFF2-40B4-BE49-F238E27FC236}">
                <a16:creationId xmlns:a16="http://schemas.microsoft.com/office/drawing/2014/main" id="{2404C282-0942-1244-AFE6-140F3C5A42EF}"/>
              </a:ext>
            </a:extLst>
          </p:cNvPr>
          <p:cNvCxnSpPr>
            <a:cxnSpLocks/>
          </p:cNvCxnSpPr>
          <p:nvPr/>
        </p:nvCxnSpPr>
        <p:spPr>
          <a:xfrm flipH="1">
            <a:off x="2166441" y="2648187"/>
            <a:ext cx="7346" cy="271822"/>
          </a:xfrm>
          <a:prstGeom prst="straightConnector1">
            <a:avLst/>
          </a:prstGeom>
          <a:ln w="38100">
            <a:solidFill>
              <a:schemeClr val="accent2">
                <a:lumMod val="20000"/>
                <a:lumOff val="8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Conector recto de flecha 46">
            <a:extLst>
              <a:ext uri="{FF2B5EF4-FFF2-40B4-BE49-F238E27FC236}">
                <a16:creationId xmlns:a16="http://schemas.microsoft.com/office/drawing/2014/main" id="{3E2BA62B-2625-F042-95B1-8AA210A8C9EB}"/>
              </a:ext>
            </a:extLst>
          </p:cNvPr>
          <p:cNvCxnSpPr>
            <a:endCxn id="12" idx="0"/>
          </p:cNvCxnSpPr>
          <p:nvPr/>
        </p:nvCxnSpPr>
        <p:spPr>
          <a:xfrm flipH="1">
            <a:off x="2159096" y="3685684"/>
            <a:ext cx="7345" cy="641154"/>
          </a:xfrm>
          <a:prstGeom prst="straightConnector1">
            <a:avLst/>
          </a:prstGeom>
          <a:ln w="38100">
            <a:solidFill>
              <a:schemeClr val="accent2">
                <a:lumMod val="20000"/>
                <a:lumOff val="8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Conector recto de flecha 48">
            <a:extLst>
              <a:ext uri="{FF2B5EF4-FFF2-40B4-BE49-F238E27FC236}">
                <a16:creationId xmlns:a16="http://schemas.microsoft.com/office/drawing/2014/main" id="{85D719B1-AF80-984C-9FE5-3481AEC1D8CE}"/>
              </a:ext>
            </a:extLst>
          </p:cNvPr>
          <p:cNvCxnSpPr>
            <a:stCxn id="12" idx="2"/>
          </p:cNvCxnSpPr>
          <p:nvPr/>
        </p:nvCxnSpPr>
        <p:spPr>
          <a:xfrm flipH="1">
            <a:off x="2159095" y="5250168"/>
            <a:ext cx="1" cy="526476"/>
          </a:xfrm>
          <a:prstGeom prst="straightConnector1">
            <a:avLst/>
          </a:prstGeom>
          <a:ln w="38100">
            <a:solidFill>
              <a:schemeClr val="accent2">
                <a:lumMod val="20000"/>
                <a:lumOff val="8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22140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D4BEA0-4B97-9343-93CC-8126FFD48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Estudio genético y epigenético del cáncer de pulmón por tabaquismo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C3B149A-BC51-C546-8B20-821FD6E5F7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MX" sz="3600" dirty="0">
                <a:solidFill>
                  <a:srgbClr val="EAFDEA"/>
                </a:solidFill>
              </a:rPr>
              <a:t>Utilidad clínica</a:t>
            </a:r>
          </a:p>
          <a:p>
            <a:pPr lvl="1"/>
            <a:r>
              <a:rPr lang="es-MX" sz="3200" dirty="0">
                <a:solidFill>
                  <a:srgbClr val="EAFDEA"/>
                </a:solidFill>
              </a:rPr>
              <a:t>Incio temprano de prevención</a:t>
            </a:r>
          </a:p>
          <a:p>
            <a:pPr lvl="1"/>
            <a:r>
              <a:rPr lang="es-MX" sz="3200" dirty="0">
                <a:solidFill>
                  <a:srgbClr val="EAFDEA"/>
                </a:solidFill>
              </a:rPr>
              <a:t>Es prioridad evitar su uso</a:t>
            </a:r>
          </a:p>
          <a:p>
            <a:pPr lvl="1"/>
            <a:r>
              <a:rPr lang="es-MX" sz="3200" dirty="0">
                <a:solidFill>
                  <a:srgbClr val="EAFDEA"/>
                </a:solidFill>
              </a:rPr>
              <a:t>Investigar entre los fumadores los factores de riesgo y susceptibilidad para cáncer de pulmón</a:t>
            </a:r>
          </a:p>
          <a:p>
            <a:pPr lvl="2"/>
            <a:r>
              <a:rPr lang="es-MX" sz="2800" dirty="0">
                <a:solidFill>
                  <a:srgbClr val="EAFDEA"/>
                </a:solidFill>
              </a:rPr>
              <a:t>Estudios de cribaje</a:t>
            </a:r>
          </a:p>
          <a:p>
            <a:pPr lvl="1"/>
            <a:endParaRPr lang="es-MX" sz="3200" dirty="0">
              <a:solidFill>
                <a:srgbClr val="EAFDEA"/>
              </a:solidFill>
            </a:endParaRPr>
          </a:p>
          <a:p>
            <a:pPr lvl="1"/>
            <a:endParaRPr lang="es-MX" sz="3200" dirty="0">
              <a:solidFill>
                <a:srgbClr val="EAFDEA"/>
              </a:solidFill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75C31969-13E4-8C42-B086-2C806A873637}"/>
              </a:ext>
            </a:extLst>
          </p:cNvPr>
          <p:cNvSpPr/>
          <p:nvPr/>
        </p:nvSpPr>
        <p:spPr>
          <a:xfrm>
            <a:off x="4114800" y="5831671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sz="1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Toxics 2019, 7, 16; doi:10.3390/toxics7010016</a:t>
            </a:r>
            <a:endParaRPr lang="es-MX" sz="11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r>
              <a:rPr lang="es-MX" sz="1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World Health Organization. Cancer. Key Facts. Siegel, R.L.; Miller, K.D.; Jemal, A. Cancer statistics, 2018. CA Cancer J. Clin. 2018, 68, 7–30</a:t>
            </a:r>
          </a:p>
        </p:txBody>
      </p:sp>
    </p:spTree>
    <p:extLst>
      <p:ext uri="{BB962C8B-B14F-4D97-AF65-F5344CB8AC3E}">
        <p14:creationId xmlns:p14="http://schemas.microsoft.com/office/powerpoint/2010/main" val="20028584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946163A-7034-254C-A834-6CAC864B39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948" y="159461"/>
            <a:ext cx="7253555" cy="2546559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59392B6A-A3FB-4F48-BEBD-A0A7373DD354}"/>
              </a:ext>
            </a:extLst>
          </p:cNvPr>
          <p:cNvSpPr/>
          <p:nvPr/>
        </p:nvSpPr>
        <p:spPr>
          <a:xfrm>
            <a:off x="934948" y="3355282"/>
            <a:ext cx="725355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400" dirty="0">
                <a:solidFill>
                  <a:srgbClr val="EAFDEA"/>
                </a:solidFill>
              </a:rPr>
              <a:t>Algunos pacientes con cáncer de pulmón dejan de fumar antes de su  diagnóstico.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MX" sz="2400" dirty="0">
                <a:solidFill>
                  <a:srgbClr val="EAFDEA"/>
                </a:solidFill>
              </a:rPr>
              <a:t>“</a:t>
            </a:r>
            <a:r>
              <a:rPr lang="es-MX" sz="2400" i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the quitting ill effect</a:t>
            </a:r>
            <a:r>
              <a:rPr lang="es-MX" sz="2400" dirty="0">
                <a:solidFill>
                  <a:srgbClr val="EAFDEA"/>
                </a:solidFill>
              </a:rPr>
              <a:t>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400" dirty="0">
                <a:solidFill>
                  <a:srgbClr val="EAFDEA"/>
                </a:solidFill>
              </a:rPr>
              <a:t>En este estudio el 48% de los fumadores con cap, dejaron de fumar antes del diagnóstico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MX" sz="2400" dirty="0"/>
              <a:t>11% de estos fueron sintomáticos cuando dejaron de fumar</a:t>
            </a:r>
            <a:endParaRPr lang="es-MX" sz="2400" dirty="0">
              <a:solidFill>
                <a:srgbClr val="EAFDEA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400" dirty="0">
                <a:solidFill>
                  <a:srgbClr val="EAFDEA"/>
                </a:solidFill>
              </a:rPr>
              <a:t>Podría considerarse en estudios para la detección temprana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A1002BE-99F5-E845-8320-8611DC1365C2}"/>
              </a:ext>
            </a:extLst>
          </p:cNvPr>
          <p:cNvSpPr txBox="1"/>
          <p:nvPr/>
        </p:nvSpPr>
        <p:spPr>
          <a:xfrm>
            <a:off x="5769176" y="6312868"/>
            <a:ext cx="3084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J Thorac Oncol 2011;6:517-524</a:t>
            </a:r>
          </a:p>
        </p:txBody>
      </p:sp>
    </p:spTree>
    <p:extLst>
      <p:ext uri="{BB962C8B-B14F-4D97-AF65-F5344CB8AC3E}">
        <p14:creationId xmlns:p14="http://schemas.microsoft.com/office/powerpoint/2010/main" val="21990109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9BF2B8-6F4A-D14F-8F9E-48758120E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Conclusiones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F7FDA07-2CB7-6440-B0AD-6E0B97B3B8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s-MX" dirty="0">
                <a:solidFill>
                  <a:srgbClr val="EAFDEA"/>
                </a:solidFill>
              </a:rPr>
              <a:t>El problema mundial del tabaquismo representa uno de los principales desafíos para todos los gobiernos</a:t>
            </a:r>
          </a:p>
          <a:p>
            <a:r>
              <a:rPr lang="es-MX" dirty="0">
                <a:solidFill>
                  <a:srgbClr val="EAFDEA"/>
                </a:solidFill>
              </a:rPr>
              <a:t>Se han alcanzado grandes logros en la protección de la población frente al tabaquismo</a:t>
            </a:r>
          </a:p>
          <a:p>
            <a:pPr lvl="1"/>
            <a:r>
              <a:rPr lang="es-MX" dirty="0">
                <a:solidFill>
                  <a:srgbClr val="EAFDEA"/>
                </a:solidFill>
              </a:rPr>
              <a:t>Continúa siendo el principal factor de riesgo individual prevenible a nivel global</a:t>
            </a:r>
            <a:endParaRPr lang="es-MX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r>
              <a:rPr lang="es-MX" dirty="0">
                <a:solidFill>
                  <a:srgbClr val="EAFDEA"/>
                </a:solidFill>
              </a:rPr>
              <a:t>La identificación de mutaciones y eventos epigenéticos que favorecen el desarrollo de cáncer atribuible al tabaquismo son la base para los estudios clínicos para la prevención y el diagnóstico temprano de cáncer de pulmón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1144164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685800" y="2513485"/>
            <a:ext cx="7772400" cy="1470025"/>
          </a:xfrm>
        </p:spPr>
        <p:txBody>
          <a:bodyPr>
            <a:normAutofit/>
          </a:bodyPr>
          <a:lstStyle/>
          <a:p>
            <a:r>
              <a:rPr lang="es-ES_tradnl" sz="72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Gracias </a:t>
            </a:r>
          </a:p>
        </p:txBody>
      </p:sp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s-ES_tradnl" sz="36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baezrd@unam.mx</a:t>
            </a:r>
            <a:endParaRPr lang="es-ES_tradnl" sz="36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286" y="507775"/>
            <a:ext cx="2437428" cy="210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6283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D4272486-FDEA-5D42-81B4-E35AA9CD0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1150"/>
            <a:ext cx="8229600" cy="911582"/>
          </a:xfrm>
        </p:spPr>
        <p:txBody>
          <a:bodyPr>
            <a:noAutofit/>
          </a:bodyPr>
          <a:lstStyle/>
          <a:p>
            <a:r>
              <a:rPr lang="es-MX" sz="3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Factores de riesgo para el cáncer de pulmón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1FE73AB-F4E8-044D-98E6-8D15D7D5DB7D}"/>
              </a:ext>
            </a:extLst>
          </p:cNvPr>
          <p:cNvSpPr txBox="1"/>
          <p:nvPr/>
        </p:nvSpPr>
        <p:spPr>
          <a:xfrm>
            <a:off x="1288150" y="1752284"/>
            <a:ext cx="304346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Estilos de vida</a:t>
            </a:r>
          </a:p>
          <a:p>
            <a:r>
              <a:rPr lang="es-MX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Tabaquismo</a:t>
            </a:r>
          </a:p>
          <a:p>
            <a:r>
              <a:rPr lang="es-MX" dirty="0"/>
              <a:t>Dieta baja en frutas y verduras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E206338-3DDD-AB45-ACA1-1F8036F9BB8A}"/>
              </a:ext>
            </a:extLst>
          </p:cNvPr>
          <p:cNvSpPr txBox="1"/>
          <p:nvPr/>
        </p:nvSpPr>
        <p:spPr>
          <a:xfrm>
            <a:off x="1288150" y="3111668"/>
            <a:ext cx="283167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Factores ambientales</a:t>
            </a:r>
          </a:p>
          <a:p>
            <a:r>
              <a:rPr lang="es-MX" dirty="0"/>
              <a:t>Contaminación intramuros</a:t>
            </a:r>
          </a:p>
          <a:p>
            <a:r>
              <a:rPr lang="es-MX" dirty="0"/>
              <a:t>Contaminacón ambiental</a:t>
            </a:r>
          </a:p>
          <a:p>
            <a:r>
              <a:rPr lang="es-MX" dirty="0"/>
              <a:t>Humo de tabaco ambiental</a:t>
            </a:r>
          </a:p>
          <a:p>
            <a:r>
              <a:rPr lang="es-MX" dirty="0"/>
              <a:t>Exposición a radón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6E7ADA7-DCE4-3A47-98A8-85F77AD207EC}"/>
              </a:ext>
            </a:extLst>
          </p:cNvPr>
          <p:cNvSpPr txBox="1"/>
          <p:nvPr/>
        </p:nvSpPr>
        <p:spPr>
          <a:xfrm>
            <a:off x="1302499" y="4753593"/>
            <a:ext cx="280076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Exposiciones de tipo </a:t>
            </a:r>
          </a:p>
          <a:p>
            <a:r>
              <a:rPr lang="es-MX" sz="24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ocupacional</a:t>
            </a:r>
          </a:p>
          <a:p>
            <a:r>
              <a:rPr lang="es-MX" dirty="0"/>
              <a:t>Asbesto </a:t>
            </a:r>
          </a:p>
          <a:p>
            <a:r>
              <a:rPr lang="es-MX" dirty="0"/>
              <a:t>Otros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AD0F609-26DA-8D45-8520-1F75157E3849}"/>
              </a:ext>
            </a:extLst>
          </p:cNvPr>
          <p:cNvSpPr txBox="1"/>
          <p:nvPr/>
        </p:nvSpPr>
        <p:spPr>
          <a:xfrm>
            <a:off x="5623972" y="1567618"/>
            <a:ext cx="1641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Área geográfica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CF0FE11A-10D2-014E-B967-58333B72DEDD}"/>
              </a:ext>
            </a:extLst>
          </p:cNvPr>
          <p:cNvSpPr txBox="1"/>
          <p:nvPr/>
        </p:nvSpPr>
        <p:spPr>
          <a:xfrm>
            <a:off x="5623972" y="2886979"/>
            <a:ext cx="2912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Sexo y características raciales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75E2477-E4BE-3846-9372-1FD2C7D5978D}"/>
              </a:ext>
            </a:extLst>
          </p:cNvPr>
          <p:cNvSpPr txBox="1"/>
          <p:nvPr/>
        </p:nvSpPr>
        <p:spPr>
          <a:xfrm>
            <a:off x="5885678" y="3947937"/>
            <a:ext cx="2388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Predisposición genética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8B0FFE77-43E5-F347-B802-4306C3DB2AED}"/>
              </a:ext>
            </a:extLst>
          </p:cNvPr>
          <p:cNvSpPr txBox="1"/>
          <p:nvPr/>
        </p:nvSpPr>
        <p:spPr>
          <a:xfrm>
            <a:off x="5885678" y="5378226"/>
            <a:ext cx="2403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Interacciones sinérgicas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C5674BBE-B209-284F-9CA7-5F432807FD4C}"/>
              </a:ext>
            </a:extLst>
          </p:cNvPr>
          <p:cNvSpPr txBox="1"/>
          <p:nvPr/>
        </p:nvSpPr>
        <p:spPr>
          <a:xfrm>
            <a:off x="5304685" y="6345645"/>
            <a:ext cx="33446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dirty="0"/>
              <a:t>Ann Glob Health. ; 85(1): . doi:10.5334/aogh.2419 </a:t>
            </a:r>
          </a:p>
        </p:txBody>
      </p:sp>
      <p:cxnSp>
        <p:nvCxnSpPr>
          <p:cNvPr id="16" name="Conector recto de flecha 15">
            <a:extLst>
              <a:ext uri="{FF2B5EF4-FFF2-40B4-BE49-F238E27FC236}">
                <a16:creationId xmlns:a16="http://schemas.microsoft.com/office/drawing/2014/main" id="{32F7E2E8-9F7E-084E-9C89-EE73032651D0}"/>
              </a:ext>
            </a:extLst>
          </p:cNvPr>
          <p:cNvCxnSpPr>
            <a:cxnSpLocks/>
          </p:cNvCxnSpPr>
          <p:nvPr/>
        </p:nvCxnSpPr>
        <p:spPr>
          <a:xfrm flipV="1">
            <a:off x="4767702" y="1798089"/>
            <a:ext cx="756960" cy="193673"/>
          </a:xfrm>
          <a:prstGeom prst="straightConnector1">
            <a:avLst/>
          </a:prstGeom>
          <a:ln w="57150">
            <a:solidFill>
              <a:schemeClr val="accent6">
                <a:lumMod val="20000"/>
                <a:lumOff val="8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id="{9DDAA6AD-89E6-0F4D-BC68-90E9E294D41E}"/>
              </a:ext>
            </a:extLst>
          </p:cNvPr>
          <p:cNvCxnSpPr>
            <a:endCxn id="10" idx="1"/>
          </p:cNvCxnSpPr>
          <p:nvPr/>
        </p:nvCxnSpPr>
        <p:spPr>
          <a:xfrm>
            <a:off x="4904932" y="3071645"/>
            <a:ext cx="719040" cy="0"/>
          </a:xfrm>
          <a:prstGeom prst="straightConnector1">
            <a:avLst/>
          </a:prstGeom>
          <a:ln w="57150">
            <a:solidFill>
              <a:schemeClr val="accent6">
                <a:lumMod val="20000"/>
                <a:lumOff val="8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id="{E7782A8D-6CE2-9B45-8FEF-82AEAF57E226}"/>
              </a:ext>
            </a:extLst>
          </p:cNvPr>
          <p:cNvCxnSpPr>
            <a:endCxn id="11" idx="1"/>
          </p:cNvCxnSpPr>
          <p:nvPr/>
        </p:nvCxnSpPr>
        <p:spPr>
          <a:xfrm>
            <a:off x="4904932" y="4132603"/>
            <a:ext cx="980746" cy="0"/>
          </a:xfrm>
          <a:prstGeom prst="straightConnector1">
            <a:avLst/>
          </a:prstGeom>
          <a:ln w="57150">
            <a:solidFill>
              <a:schemeClr val="accent6">
                <a:lumMod val="20000"/>
                <a:lumOff val="8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B11B8099-7234-6C46-8235-DEBF54963D4E}"/>
              </a:ext>
            </a:extLst>
          </p:cNvPr>
          <p:cNvCxnSpPr/>
          <p:nvPr/>
        </p:nvCxnSpPr>
        <p:spPr>
          <a:xfrm>
            <a:off x="4858976" y="5238522"/>
            <a:ext cx="902997" cy="350210"/>
          </a:xfrm>
          <a:prstGeom prst="straightConnector1">
            <a:avLst/>
          </a:prstGeom>
          <a:ln w="57150">
            <a:solidFill>
              <a:schemeClr val="accent6">
                <a:lumMod val="20000"/>
                <a:lumOff val="8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Elipse 24">
            <a:extLst>
              <a:ext uri="{FF2B5EF4-FFF2-40B4-BE49-F238E27FC236}">
                <a16:creationId xmlns:a16="http://schemas.microsoft.com/office/drawing/2014/main" id="{639306C4-64F2-4A45-861C-7DDDE2BC7802}"/>
              </a:ext>
            </a:extLst>
          </p:cNvPr>
          <p:cNvSpPr/>
          <p:nvPr/>
        </p:nvSpPr>
        <p:spPr>
          <a:xfrm>
            <a:off x="139916" y="1360608"/>
            <a:ext cx="4657208" cy="5123538"/>
          </a:xfrm>
          <a:prstGeom prst="ellipse">
            <a:avLst/>
          </a:prstGeom>
          <a:noFill/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92546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FF5E98-6048-9049-9C95-8FF4EA17B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Tabaquismo, 2018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A66F1C-8CF0-E64E-881E-C8DAB2E6B4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MX" dirty="0">
                <a:solidFill>
                  <a:srgbClr val="EAFDEA"/>
                </a:solidFill>
              </a:rPr>
              <a:t>Principal factor de riesgo individual prevenible a nivel global</a:t>
            </a:r>
          </a:p>
          <a:p>
            <a:pPr lvl="1"/>
            <a:r>
              <a:rPr lang="es-MX" dirty="0">
                <a:solidFill>
                  <a:srgbClr val="EAFDEA"/>
                </a:solidFill>
              </a:rPr>
              <a:t>Seis de las 8 causas principales de muerte</a:t>
            </a:r>
          </a:p>
          <a:p>
            <a:pPr lvl="1"/>
            <a:r>
              <a:rPr lang="es-MX" dirty="0">
                <a:solidFill>
                  <a:srgbClr val="EAFDEA"/>
                </a:solidFill>
              </a:rPr>
              <a:t>Ocasiona 1 de cada 6 fallecimientos por enfermedades no transmisibles</a:t>
            </a:r>
          </a:p>
          <a:p>
            <a:r>
              <a:rPr lang="es-MX" dirty="0">
                <a:solidFill>
                  <a:srgbClr val="EAFDEA"/>
                </a:solidFill>
              </a:rPr>
              <a:t>9.6 millones de muertes por todos los tipos de cáncer en el mundo</a:t>
            </a:r>
          </a:p>
          <a:p>
            <a:pPr lvl="1"/>
            <a:r>
              <a:rPr lang="es-MX" dirty="0">
                <a:solidFill>
                  <a:srgbClr val="EAFDEA"/>
                </a:solidFill>
              </a:rPr>
              <a:t>Por tabaco 22%</a:t>
            </a:r>
          </a:p>
          <a:p>
            <a:r>
              <a:rPr lang="es-MX" b="1" dirty="0">
                <a:solidFill>
                  <a:srgbClr val="EAFDEA"/>
                </a:solidFill>
              </a:rPr>
              <a:t>Una de las causas más importantes de muerte prematura prevenible </a:t>
            </a:r>
          </a:p>
          <a:p>
            <a:endParaRPr lang="es-MX" dirty="0">
              <a:solidFill>
                <a:srgbClr val="EAFDEA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9008378-A793-8247-8A41-F5F2826B3C90}"/>
              </a:ext>
            </a:extLst>
          </p:cNvPr>
          <p:cNvSpPr txBox="1"/>
          <p:nvPr/>
        </p:nvSpPr>
        <p:spPr>
          <a:xfrm>
            <a:off x="4376860" y="6133748"/>
            <a:ext cx="38947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WHO Report on the global tobacco epidemic, 2017</a:t>
            </a:r>
          </a:p>
          <a:p>
            <a:r>
              <a:rPr lang="es-MX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WHO. Global report mortality atrributable to tobacco. 2012</a:t>
            </a:r>
          </a:p>
        </p:txBody>
      </p:sp>
    </p:spTree>
    <p:extLst>
      <p:ext uri="{BB962C8B-B14F-4D97-AF65-F5344CB8AC3E}">
        <p14:creationId xmlns:p14="http://schemas.microsoft.com/office/powerpoint/2010/main" val="34436668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B8F9B13-5A8F-5044-A88D-714ED94C21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6632" y="287676"/>
            <a:ext cx="3924208" cy="6268044"/>
          </a:xfrm>
          <a:prstGeom prst="rect">
            <a:avLst/>
          </a:prstGeom>
        </p:spPr>
      </p:pic>
      <p:sp>
        <p:nvSpPr>
          <p:cNvPr id="10" name="Marcador de contenido 9">
            <a:extLst>
              <a:ext uri="{FF2B5EF4-FFF2-40B4-BE49-F238E27FC236}">
                <a16:creationId xmlns:a16="http://schemas.microsoft.com/office/drawing/2014/main" id="{72F1C8F0-94BB-EB48-8F59-7238FACD91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7950" y="1066249"/>
            <a:ext cx="3519755" cy="4525963"/>
          </a:xfrm>
        </p:spPr>
        <p:txBody>
          <a:bodyPr>
            <a:normAutofit fontScale="92500" lnSpcReduction="20000"/>
          </a:bodyPr>
          <a:lstStyle/>
          <a:p>
            <a:r>
              <a:rPr lang="es-MX" dirty="0">
                <a:solidFill>
                  <a:srgbClr val="EAFDEA"/>
                </a:solidFill>
              </a:rPr>
              <a:t>7000 agentes químicos</a:t>
            </a:r>
          </a:p>
          <a:p>
            <a:pPr lvl="1"/>
            <a:r>
              <a:rPr lang="es-MX" dirty="0">
                <a:solidFill>
                  <a:srgbClr val="EAFDEA"/>
                </a:solidFill>
              </a:rPr>
              <a:t>70 carcinógenos </a:t>
            </a:r>
          </a:p>
          <a:p>
            <a:r>
              <a:rPr lang="es-MX" dirty="0">
                <a:solidFill>
                  <a:srgbClr val="EAFDEA"/>
                </a:solidFill>
              </a:rPr>
              <a:t>El riesgo de enfermedad y muerte aumenta con el número de cigarros fumados</a:t>
            </a:r>
          </a:p>
          <a:p>
            <a:pPr lvl="1"/>
            <a:r>
              <a:rPr lang="es-MX" dirty="0">
                <a:solidFill>
                  <a:srgbClr val="EAFDEA"/>
                </a:solidFill>
              </a:rPr>
              <a:t>El daño se inicia con unos pocos</a:t>
            </a:r>
          </a:p>
          <a:p>
            <a:r>
              <a:rPr lang="es-MX" dirty="0">
                <a:solidFill>
                  <a:srgbClr val="EAFDEA"/>
                </a:solidFill>
              </a:rPr>
              <a:t>Un fumador pierde en promedio 10-11 años de vida</a:t>
            </a:r>
          </a:p>
        </p:txBody>
      </p:sp>
    </p:spTree>
    <p:extLst>
      <p:ext uri="{BB962C8B-B14F-4D97-AF65-F5344CB8AC3E}">
        <p14:creationId xmlns:p14="http://schemas.microsoft.com/office/powerpoint/2010/main" val="15544034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F77C8AC-7EFF-3C4A-9089-0A2D2CF612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084" y="2007658"/>
            <a:ext cx="8163829" cy="3345179"/>
          </a:xfrm>
          <a:prstGeom prst="rect">
            <a:avLst/>
          </a:prstGeom>
        </p:spPr>
      </p:pic>
      <p:sp>
        <p:nvSpPr>
          <p:cNvPr id="6" name="Título 5">
            <a:extLst>
              <a:ext uri="{FF2B5EF4-FFF2-40B4-BE49-F238E27FC236}">
                <a16:creationId xmlns:a16="http://schemas.microsoft.com/office/drawing/2014/main" id="{7B6E0F15-6B11-904E-97E6-92C4879FC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2875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MX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Contribución del tabaco a las causas principales de muerte en el mundo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5CCF56F-45FC-2143-A154-F132A5E88CE0}"/>
              </a:ext>
            </a:extLst>
          </p:cNvPr>
          <p:cNvSpPr txBox="1"/>
          <p:nvPr/>
        </p:nvSpPr>
        <p:spPr>
          <a:xfrm>
            <a:off x="647269" y="5897367"/>
            <a:ext cx="7849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La mitad de los fumadores mueren por enfermedades relacionadas al tabaquismo</a:t>
            </a:r>
          </a:p>
        </p:txBody>
      </p:sp>
    </p:spTree>
    <p:extLst>
      <p:ext uri="{BB962C8B-B14F-4D97-AF65-F5344CB8AC3E}">
        <p14:creationId xmlns:p14="http://schemas.microsoft.com/office/powerpoint/2010/main" val="9661403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D4BEA0-4B97-9343-93CC-8126FFD48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Tabaco y cáncer de pulmón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C3B149A-BC51-C546-8B20-821FD6E5F7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MX" dirty="0">
                <a:solidFill>
                  <a:srgbClr val="EAFDEA"/>
                </a:solidFill>
              </a:rPr>
              <a:t>Muertes por cáncer pulmón</a:t>
            </a:r>
          </a:p>
          <a:p>
            <a:pPr lvl="1"/>
            <a:r>
              <a:rPr lang="es-MX" dirty="0">
                <a:solidFill>
                  <a:srgbClr val="EAFDEA"/>
                </a:solidFill>
              </a:rPr>
              <a:t>85-90 % por tabaquismo</a:t>
            </a:r>
          </a:p>
          <a:p>
            <a:r>
              <a:rPr lang="es-MX" dirty="0">
                <a:solidFill>
                  <a:srgbClr val="EAFDEA"/>
                </a:solidFill>
              </a:rPr>
              <a:t>Riesgo de cáncer de pulmón en fumadores</a:t>
            </a:r>
          </a:p>
          <a:p>
            <a:pPr lvl="1"/>
            <a:r>
              <a:rPr lang="es-MX" dirty="0">
                <a:solidFill>
                  <a:srgbClr val="EAFDEA"/>
                </a:solidFill>
              </a:rPr>
              <a:t>10-30 veces </a:t>
            </a:r>
          </a:p>
          <a:p>
            <a:endParaRPr lang="es-MX" dirty="0">
              <a:solidFill>
                <a:srgbClr val="EAFDEA"/>
              </a:solidFill>
            </a:endParaRPr>
          </a:p>
          <a:p>
            <a:endParaRPr lang="es-MX" dirty="0">
              <a:solidFill>
                <a:srgbClr val="EAFDEA"/>
              </a:solidFill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75C31969-13E4-8C42-B086-2C806A873637}"/>
              </a:ext>
            </a:extLst>
          </p:cNvPr>
          <p:cNvSpPr/>
          <p:nvPr/>
        </p:nvSpPr>
        <p:spPr>
          <a:xfrm>
            <a:off x="4114800" y="5831671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sz="1400" dirty="0"/>
              <a:t>TOMADO DE BINMADNA</a:t>
            </a:r>
          </a:p>
          <a:p>
            <a:r>
              <a:rPr lang="es-MX" sz="1400" dirty="0"/>
              <a:t>World Health Organization. Cancer. Key Facts. Siegel, R.L.; Miller, K.D.; Jemal, A. Cancer statistics, 2018. CA Cancer J. Clin. 2018, 68, 7–30</a:t>
            </a:r>
          </a:p>
        </p:txBody>
      </p:sp>
    </p:spTree>
    <p:extLst>
      <p:ext uri="{BB962C8B-B14F-4D97-AF65-F5344CB8AC3E}">
        <p14:creationId xmlns:p14="http://schemas.microsoft.com/office/powerpoint/2010/main" val="31174710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F9893F-0DE8-0349-B318-2773AB598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42504"/>
          </a:xfrm>
        </p:spPr>
        <p:txBody>
          <a:bodyPr>
            <a:noAutofit/>
          </a:bodyPr>
          <a:lstStyle/>
          <a:p>
            <a:r>
              <a:rPr lang="es-MX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Probabilidad acumulada de morir por cáncer de pulmón en hombres y mujeres por estatus de tabaquismo, 1982-1988.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3E9B723-A687-054D-B1C4-D45B73776A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874" y="1201684"/>
            <a:ext cx="7874000" cy="51562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2ED4630C-49C9-2448-BCB1-9A2BCC2EA43B}"/>
              </a:ext>
            </a:extLst>
          </p:cNvPr>
          <p:cNvSpPr txBox="1"/>
          <p:nvPr/>
        </p:nvSpPr>
        <p:spPr>
          <a:xfrm>
            <a:off x="4970590" y="6429754"/>
            <a:ext cx="27609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Thun MJ. Oncogene 2002; 21:7307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749A1EB-54CE-4648-B410-2CFF17C1E949}"/>
              </a:ext>
            </a:extLst>
          </p:cNvPr>
          <p:cNvSpPr txBox="1"/>
          <p:nvPr/>
        </p:nvSpPr>
        <p:spPr>
          <a:xfrm>
            <a:off x="3390472" y="2671788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>
                <a:solidFill>
                  <a:schemeClr val="accent6">
                    <a:lumMod val="75000"/>
                  </a:schemeClr>
                </a:solidFill>
              </a:rPr>
              <a:t>14.6%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A2C1EC2-F91A-8F43-A77F-8BB7A380AD07}"/>
              </a:ext>
            </a:extLst>
          </p:cNvPr>
          <p:cNvSpPr txBox="1"/>
          <p:nvPr/>
        </p:nvSpPr>
        <p:spPr>
          <a:xfrm>
            <a:off x="3930478" y="3410452"/>
            <a:ext cx="5918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>
                <a:solidFill>
                  <a:schemeClr val="accent6">
                    <a:lumMod val="75000"/>
                  </a:schemeClr>
                </a:solidFill>
              </a:rPr>
              <a:t>8.3%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F4ACA87-B5A9-A34A-A583-D8996190D94A}"/>
              </a:ext>
            </a:extLst>
          </p:cNvPr>
          <p:cNvSpPr txBox="1"/>
          <p:nvPr/>
        </p:nvSpPr>
        <p:spPr>
          <a:xfrm>
            <a:off x="3641937" y="4237836"/>
            <a:ext cx="10374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>
                <a:solidFill>
                  <a:schemeClr val="accent6">
                    <a:lumMod val="75000"/>
                  </a:schemeClr>
                </a:solidFill>
              </a:rPr>
              <a:t>1.1 y 0.9%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7290A37-D513-774C-ABB2-E140DE0AF132}"/>
              </a:ext>
            </a:extLst>
          </p:cNvPr>
          <p:cNvSpPr txBox="1"/>
          <p:nvPr/>
        </p:nvSpPr>
        <p:spPr>
          <a:xfrm>
            <a:off x="7115082" y="1882876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>
                <a:solidFill>
                  <a:schemeClr val="accent6">
                    <a:lumMod val="75000"/>
                  </a:schemeClr>
                </a:solidFill>
              </a:rPr>
              <a:t>24.1%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6FCD8A6-EDA8-404A-A0DB-A38755E1AAF4}"/>
              </a:ext>
            </a:extLst>
          </p:cNvPr>
          <p:cNvSpPr txBox="1"/>
          <p:nvPr/>
        </p:nvSpPr>
        <p:spPr>
          <a:xfrm>
            <a:off x="7241553" y="3241175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>
                <a:solidFill>
                  <a:schemeClr val="accent6">
                    <a:lumMod val="75000"/>
                  </a:schemeClr>
                </a:solidFill>
              </a:rPr>
              <a:t>11.0%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C2C577A6-08B1-A54F-A46D-596E26296E44}"/>
              </a:ext>
            </a:extLst>
          </p:cNvPr>
          <p:cNvSpPr txBox="1"/>
          <p:nvPr/>
        </p:nvSpPr>
        <p:spPr>
          <a:xfrm>
            <a:off x="7123731" y="4151645"/>
            <a:ext cx="10374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>
                <a:solidFill>
                  <a:schemeClr val="accent6">
                    <a:lumMod val="75000"/>
                  </a:schemeClr>
                </a:solidFill>
              </a:rPr>
              <a:t>1.6 y 1.1%</a:t>
            </a:r>
          </a:p>
        </p:txBody>
      </p:sp>
    </p:spTree>
    <p:extLst>
      <p:ext uri="{BB962C8B-B14F-4D97-AF65-F5344CB8AC3E}">
        <p14:creationId xmlns:p14="http://schemas.microsoft.com/office/powerpoint/2010/main" val="31443892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33" y="2312956"/>
            <a:ext cx="7368543" cy="1671216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5480368" y="5784980"/>
            <a:ext cx="2690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err="1">
                <a:solidFill>
                  <a:srgbClr val="EAFDEA"/>
                </a:solidFill>
              </a:rPr>
              <a:t>Lancet</a:t>
            </a:r>
            <a:r>
              <a:rPr lang="es-ES_tradnl" dirty="0">
                <a:solidFill>
                  <a:srgbClr val="EAFDEA"/>
                </a:solidFill>
              </a:rPr>
              <a:t> 2016;388:1659-724</a:t>
            </a:r>
          </a:p>
        </p:txBody>
      </p:sp>
    </p:spTree>
    <p:extLst>
      <p:ext uri="{BB962C8B-B14F-4D97-AF65-F5344CB8AC3E}">
        <p14:creationId xmlns:p14="http://schemas.microsoft.com/office/powerpoint/2010/main" val="32519112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6191</TotalTime>
  <Words>1005</Words>
  <Application>Microsoft Macintosh PowerPoint</Application>
  <PresentationFormat>Presentación en pantalla (4:3)</PresentationFormat>
  <Paragraphs>120</Paragraphs>
  <Slides>27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31" baseType="lpstr">
      <vt:lpstr>Arial</vt:lpstr>
      <vt:lpstr>Calibri</vt:lpstr>
      <vt:lpstr>Helvetica</vt:lpstr>
      <vt:lpstr>Office Theme</vt:lpstr>
      <vt:lpstr>Tabaquismo y cáncer de pulmón</vt:lpstr>
      <vt:lpstr>Agenda</vt:lpstr>
      <vt:lpstr>Factores de riesgo para el cáncer de pulmón</vt:lpstr>
      <vt:lpstr>Tabaquismo, 2018</vt:lpstr>
      <vt:lpstr>Presentación de PowerPoint</vt:lpstr>
      <vt:lpstr>Contribución del tabaco a las causas principales de muerte en el mundo</vt:lpstr>
      <vt:lpstr>Tabaco y cáncer de pulmón</vt:lpstr>
      <vt:lpstr>Probabilidad acumulada de morir por cáncer de pulmón en hombres y mujeres por estatus de tabaquismo, 1982-1988.</vt:lpstr>
      <vt:lpstr>Presentación de PowerPoint</vt:lpstr>
      <vt:lpstr>Factores de riesgo principales para DALYs, ambos sexos, 1990-2005-2015, con porcentajes de cambio en número de DALYs, para todas las edades y tasas estandarizadas por edad.</vt:lpstr>
      <vt:lpstr>Organización de las Naciones Unidas, Asamblea 2015. Agenda 2030</vt:lpstr>
      <vt:lpstr>Organización de las Naciones Unidas. Agenda 2030</vt:lpstr>
      <vt:lpstr>Convenio Marco Para el Control del Tabaquismo</vt:lpstr>
      <vt:lpstr>Presentación de PowerPoint</vt:lpstr>
      <vt:lpstr>Convenio Macro Para el Control del Tabaquismo</vt:lpstr>
      <vt:lpstr>Probabilidad muerte por cáncer de pulmón después de la cesación del tabaquismo, 1984-1991</vt:lpstr>
      <vt:lpstr>Consumo de cigarros per capita en adultos mayores de 18 años</vt:lpstr>
      <vt:lpstr>Tendencias en las tasas de mortalidad por cáncer de pulmón en hombres (A) y mujeres (B) (ASR por 100,000 habitantes).  Latinoamérica</vt:lpstr>
      <vt:lpstr>Presentación de PowerPoint</vt:lpstr>
      <vt:lpstr>Presentación de PowerPoint</vt:lpstr>
      <vt:lpstr>Epidemiología del cáncer de pulmón en fumadores</vt:lpstr>
      <vt:lpstr>Formación de aductos en el DNA durante la carcinogénesis pulmonar</vt:lpstr>
      <vt:lpstr>Genética de la historia natural del tabaquismo</vt:lpstr>
      <vt:lpstr>Estudio genético y epigenético del cáncer de pulmón por tabaquismo</vt:lpstr>
      <vt:lpstr>Presentación de PowerPoint</vt:lpstr>
      <vt:lpstr>Conclusiones</vt:lpstr>
      <vt:lpstr>Gracias 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Tamizaje del cáncer de pulmón</dc:title>
  <dc:creator>Renata Báez Saldaña</dc:creator>
  <cp:lastModifiedBy>Microsoft Office User</cp:lastModifiedBy>
  <cp:revision>301</cp:revision>
  <dcterms:created xsi:type="dcterms:W3CDTF">2014-10-03T20:05:52Z</dcterms:created>
  <dcterms:modified xsi:type="dcterms:W3CDTF">2019-10-16T20:30:05Z</dcterms:modified>
</cp:coreProperties>
</file>