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356" r:id="rId3"/>
    <p:sldId id="1729" r:id="rId4"/>
    <p:sldId id="1772" r:id="rId5"/>
    <p:sldId id="1752" r:id="rId6"/>
    <p:sldId id="1850" r:id="rId7"/>
    <p:sldId id="1863" r:id="rId8"/>
    <p:sldId id="1864" r:id="rId9"/>
    <p:sldId id="1841" r:id="rId10"/>
    <p:sldId id="1865" r:id="rId11"/>
    <p:sldId id="1866" r:id="rId12"/>
    <p:sldId id="1855" r:id="rId13"/>
    <p:sldId id="1842" r:id="rId14"/>
    <p:sldId id="1867" r:id="rId15"/>
    <p:sldId id="1868" r:id="rId16"/>
    <p:sldId id="1846" r:id="rId17"/>
    <p:sldId id="1847" r:id="rId18"/>
    <p:sldId id="1858" r:id="rId19"/>
    <p:sldId id="1869" r:id="rId20"/>
    <p:sldId id="1870" r:id="rId21"/>
    <p:sldId id="1859" r:id="rId22"/>
    <p:sldId id="1871" r:id="rId23"/>
    <p:sldId id="1872" r:id="rId24"/>
    <p:sldId id="1860" r:id="rId25"/>
    <p:sldId id="1848" r:id="rId26"/>
    <p:sldId id="1890" r:id="rId27"/>
    <p:sldId id="1891" r:id="rId28"/>
    <p:sldId id="1879" r:id="rId29"/>
    <p:sldId id="1880" r:id="rId30"/>
    <p:sldId id="1881" r:id="rId31"/>
    <p:sldId id="1882" r:id="rId32"/>
    <p:sldId id="1876" r:id="rId33"/>
    <p:sldId id="1877" r:id="rId34"/>
    <p:sldId id="1892" r:id="rId35"/>
    <p:sldId id="1893" r:id="rId36"/>
    <p:sldId id="1883" r:id="rId37"/>
    <p:sldId id="1884" r:id="rId38"/>
    <p:sldId id="1885" r:id="rId39"/>
    <p:sldId id="1849" r:id="rId40"/>
    <p:sldId id="1886" r:id="rId41"/>
    <p:sldId id="1894" r:id="rId42"/>
    <p:sldId id="750" r:id="rId4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r. Aldo Torre" initials="DAT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777" autoAdjust="0"/>
    <p:restoredTop sz="78599" autoAdjust="0"/>
  </p:normalViewPr>
  <p:slideViewPr>
    <p:cSldViewPr snapToGrid="0" snapToObjects="1">
      <p:cViewPr>
        <p:scale>
          <a:sx n="75" d="100"/>
          <a:sy n="75" d="100"/>
        </p:scale>
        <p:origin x="-15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3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E9FD4-D63C-4F60-BB8B-333EBDC50C8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B65090BB-15D9-4FC0-90CB-C34AC9F14CC0}">
      <dgm:prSet/>
      <dgm:spPr/>
      <dgm:t>
        <a:bodyPr/>
        <a:lstStyle/>
        <a:p>
          <a:pPr rtl="0"/>
          <a:r>
            <a:rPr lang="es-MX">
              <a:latin typeface="Calibri" pitchFamily="34" charset="0"/>
              <a:cs typeface="Calibri" pitchFamily="34" charset="0"/>
            </a:rPr>
            <a:t>Estados Hipertensivos del Embarazo</a:t>
          </a:r>
        </a:p>
      </dgm:t>
    </dgm:pt>
    <dgm:pt modelId="{7040C114-4F90-44D8-908F-C03725CEEC72}" type="parTrans" cxnId="{30B2C1D2-45B7-4972-93D3-EDAF32F8AE89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26C1A6F1-EC5B-4408-9BE5-293972EBD2B8}" type="sibTrans" cxnId="{30B2C1D2-45B7-4972-93D3-EDAF32F8AE89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268DA79B-39A0-4232-8C9B-B27149D2134E}" type="pres">
      <dgm:prSet presAssocID="{266E9FD4-D63C-4F60-BB8B-333EBDC50C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1D81B9-AF09-49DF-912D-A878D51D6929}" type="pres">
      <dgm:prSet presAssocID="{B65090BB-15D9-4FC0-90CB-C34AC9F14CC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B2C1D2-45B7-4972-93D3-EDAF32F8AE89}" srcId="{266E9FD4-D63C-4F60-BB8B-333EBDC50C8A}" destId="{B65090BB-15D9-4FC0-90CB-C34AC9F14CC0}" srcOrd="0" destOrd="0" parTransId="{7040C114-4F90-44D8-908F-C03725CEEC72}" sibTransId="{26C1A6F1-EC5B-4408-9BE5-293972EBD2B8}"/>
    <dgm:cxn modelId="{401C7368-3896-1846-BCEE-7892D7FB4251}" type="presOf" srcId="{B65090BB-15D9-4FC0-90CB-C34AC9F14CC0}" destId="{9F1D81B9-AF09-49DF-912D-A878D51D6929}" srcOrd="0" destOrd="0" presId="urn:microsoft.com/office/officeart/2005/8/layout/vList2"/>
    <dgm:cxn modelId="{2EB5E4F0-0C26-254A-AE88-4907002F182A}" type="presOf" srcId="{266E9FD4-D63C-4F60-BB8B-333EBDC50C8A}" destId="{268DA79B-39A0-4232-8C9B-B27149D2134E}" srcOrd="0" destOrd="0" presId="urn:microsoft.com/office/officeart/2005/8/layout/vList2"/>
    <dgm:cxn modelId="{7C5C087A-1A8B-6749-84A6-9FB220AFBC08}" type="presParOf" srcId="{268DA79B-39A0-4232-8C9B-B27149D2134E}" destId="{9F1D81B9-AF09-49DF-912D-A878D51D692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C3805-A966-4405-80DE-BEDE1B613E6C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338EEADA-9E91-44D9-A3E4-33E48FBD637B}">
      <dgm:prSet/>
      <dgm:spPr/>
      <dgm:t>
        <a:bodyPr/>
        <a:lstStyle/>
        <a:p>
          <a:pPr rtl="0"/>
          <a:r>
            <a:rPr lang="es-MX">
              <a:latin typeface="Calibri" pitchFamily="34" charset="0"/>
              <a:cs typeface="Calibri" pitchFamily="34" charset="0"/>
            </a:rPr>
            <a:t>Hipertensión crónica</a:t>
          </a:r>
        </a:p>
      </dgm:t>
    </dgm:pt>
    <dgm:pt modelId="{992E16C1-56D3-4AF6-BA3F-97E5D4C4936D}" type="parTrans" cxnId="{BDA5439C-F9B1-4C51-8EE2-5052D3D1CBC6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4AEE528F-2CAF-4270-A58A-F6FAE3B2CF09}" type="sibTrans" cxnId="{BDA5439C-F9B1-4C51-8EE2-5052D3D1CBC6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1DB670EC-C7B0-4BA2-852F-FC26EEAC49B7}">
      <dgm:prSet/>
      <dgm:spPr/>
      <dgm:t>
        <a:bodyPr/>
        <a:lstStyle/>
        <a:p>
          <a:pPr rtl="0"/>
          <a:r>
            <a:rPr lang="es-MX">
              <a:latin typeface="Calibri" pitchFamily="34" charset="0"/>
              <a:cs typeface="Calibri" pitchFamily="34" charset="0"/>
            </a:rPr>
            <a:t>Hipertensión gestacional</a:t>
          </a:r>
        </a:p>
      </dgm:t>
    </dgm:pt>
    <dgm:pt modelId="{5AFBC197-1C0F-4B38-8526-A8864621C21E}" type="parTrans" cxnId="{59B58BF1-F70D-4A7D-8250-BB1BA562DC7D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4175CB2F-36C5-46BC-B196-4D93A5BC90E2}" type="sibTrans" cxnId="{59B58BF1-F70D-4A7D-8250-BB1BA562DC7D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369784CE-7C79-4FDB-BD44-F88816E3E363}">
      <dgm:prSet/>
      <dgm:spPr/>
      <dgm:t>
        <a:bodyPr/>
        <a:lstStyle/>
        <a:p>
          <a:pPr rtl="0"/>
          <a:r>
            <a:rPr lang="es-MX" dirty="0">
              <a:latin typeface="Calibri" pitchFamily="34" charset="0"/>
              <a:cs typeface="Calibri" pitchFamily="34" charset="0"/>
            </a:rPr>
            <a:t>Preeclampsia – </a:t>
          </a:r>
          <a:r>
            <a:rPr lang="es-MX" dirty="0" smtClean="0">
              <a:latin typeface="Calibri" pitchFamily="34" charset="0"/>
              <a:cs typeface="Calibri" pitchFamily="34" charset="0"/>
            </a:rPr>
            <a:t>eclampsia: HELLP</a:t>
          </a:r>
          <a:endParaRPr lang="es-MX" dirty="0">
            <a:latin typeface="Calibri" pitchFamily="34" charset="0"/>
            <a:cs typeface="Calibri" pitchFamily="34" charset="0"/>
          </a:endParaRPr>
        </a:p>
      </dgm:t>
    </dgm:pt>
    <dgm:pt modelId="{72431975-E064-4C69-9457-08D27E21F4AE}" type="parTrans" cxnId="{6CD7B688-7F59-413A-831D-27D8399E8870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49ED7B10-B6F0-4790-BB51-2758A6878A31}" type="sibTrans" cxnId="{6CD7B688-7F59-413A-831D-27D8399E8870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289B0EBF-FB44-49E1-A6B4-1BA15BB3403E}">
      <dgm:prSet/>
      <dgm:spPr/>
      <dgm:t>
        <a:bodyPr/>
        <a:lstStyle/>
        <a:p>
          <a:pPr rtl="0"/>
          <a:r>
            <a:rPr lang="es-MX">
              <a:latin typeface="Calibri" pitchFamily="34" charset="0"/>
              <a:cs typeface="Calibri" pitchFamily="34" charset="0"/>
            </a:rPr>
            <a:t>Hipertensión crónica con preeclampsia agregada</a:t>
          </a:r>
        </a:p>
      </dgm:t>
    </dgm:pt>
    <dgm:pt modelId="{404EF3A5-D75B-43AB-BADC-AE75ADEB3D37}" type="parTrans" cxnId="{08F1381A-F049-4E31-9129-9D4B77C166DC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57617082-CF09-4A00-8EE6-4D2682128EC0}" type="sibTrans" cxnId="{08F1381A-F049-4E31-9129-9D4B77C166DC}">
      <dgm:prSet/>
      <dgm:spPr/>
      <dgm:t>
        <a:bodyPr/>
        <a:lstStyle/>
        <a:p>
          <a:endParaRPr lang="es-MX">
            <a:latin typeface="Calibri" pitchFamily="34" charset="0"/>
            <a:cs typeface="Calibri" pitchFamily="34" charset="0"/>
          </a:endParaRPr>
        </a:p>
      </dgm:t>
    </dgm:pt>
    <dgm:pt modelId="{8D0B8F71-55D6-4739-95CC-EDCEA839614A}" type="pres">
      <dgm:prSet presAssocID="{940C3805-A966-4405-80DE-BEDE1B613E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D17DF4-ED70-4739-8D8F-19304E345ADF}" type="pres">
      <dgm:prSet presAssocID="{338EEADA-9E91-44D9-A3E4-33E48FBD637B}" presName="parentLin" presStyleCnt="0"/>
      <dgm:spPr/>
    </dgm:pt>
    <dgm:pt modelId="{FD28E21B-68A5-444B-A764-D89D1590AB59}" type="pres">
      <dgm:prSet presAssocID="{338EEADA-9E91-44D9-A3E4-33E48FBD637B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9596DD52-93D2-4EEE-9550-A9A2F3F9BF2A}" type="pres">
      <dgm:prSet presAssocID="{338EEADA-9E91-44D9-A3E4-33E48FBD637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FC3FA-997C-4AD4-B5D4-5039790AD586}" type="pres">
      <dgm:prSet presAssocID="{338EEADA-9E91-44D9-A3E4-33E48FBD637B}" presName="negativeSpace" presStyleCnt="0"/>
      <dgm:spPr/>
    </dgm:pt>
    <dgm:pt modelId="{F16235F7-B9B5-4B37-8B2F-1BA46EEB8DCB}" type="pres">
      <dgm:prSet presAssocID="{338EEADA-9E91-44D9-A3E4-33E48FBD637B}" presName="childText" presStyleLbl="conFgAcc1" presStyleIdx="0" presStyleCnt="4">
        <dgm:presLayoutVars>
          <dgm:bulletEnabled val="1"/>
        </dgm:presLayoutVars>
      </dgm:prSet>
      <dgm:spPr/>
    </dgm:pt>
    <dgm:pt modelId="{3BEE33C3-4524-4CB7-A099-20F53A6E9322}" type="pres">
      <dgm:prSet presAssocID="{4AEE528F-2CAF-4270-A58A-F6FAE3B2CF09}" presName="spaceBetweenRectangles" presStyleCnt="0"/>
      <dgm:spPr/>
    </dgm:pt>
    <dgm:pt modelId="{83E86B5A-41AC-4824-A71B-E4A66CC2D56B}" type="pres">
      <dgm:prSet presAssocID="{1DB670EC-C7B0-4BA2-852F-FC26EEAC49B7}" presName="parentLin" presStyleCnt="0"/>
      <dgm:spPr/>
    </dgm:pt>
    <dgm:pt modelId="{682A446E-71B9-4F9C-87EA-7F8DCB72C645}" type="pres">
      <dgm:prSet presAssocID="{1DB670EC-C7B0-4BA2-852F-FC26EEAC49B7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AE648459-FCB9-4720-9BFB-B97902C5964A}" type="pres">
      <dgm:prSet presAssocID="{1DB670EC-C7B0-4BA2-852F-FC26EEAC49B7}" presName="parentText" presStyleLbl="node1" presStyleIdx="1" presStyleCnt="4" custLinFactNeighborY="-1012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9EDF15-7F83-493A-8650-83F0308CC36C}" type="pres">
      <dgm:prSet presAssocID="{1DB670EC-C7B0-4BA2-852F-FC26EEAC49B7}" presName="negativeSpace" presStyleCnt="0"/>
      <dgm:spPr/>
    </dgm:pt>
    <dgm:pt modelId="{6B9A3EBE-D47E-43D0-88D7-E3C16D89ED40}" type="pres">
      <dgm:prSet presAssocID="{1DB670EC-C7B0-4BA2-852F-FC26EEAC49B7}" presName="childText" presStyleLbl="conFgAcc1" presStyleIdx="1" presStyleCnt="4">
        <dgm:presLayoutVars>
          <dgm:bulletEnabled val="1"/>
        </dgm:presLayoutVars>
      </dgm:prSet>
      <dgm:spPr/>
    </dgm:pt>
    <dgm:pt modelId="{B2FE8AE3-D4E1-4390-9F83-B089F8DA5ACF}" type="pres">
      <dgm:prSet presAssocID="{4175CB2F-36C5-46BC-B196-4D93A5BC90E2}" presName="spaceBetweenRectangles" presStyleCnt="0"/>
      <dgm:spPr/>
    </dgm:pt>
    <dgm:pt modelId="{5F72A8A2-F88E-4A84-8A1C-9F7493473B9E}" type="pres">
      <dgm:prSet presAssocID="{369784CE-7C79-4FDB-BD44-F88816E3E363}" presName="parentLin" presStyleCnt="0"/>
      <dgm:spPr/>
    </dgm:pt>
    <dgm:pt modelId="{7ECF8A5F-1145-4A6B-9E31-6FFC4FF5FA4E}" type="pres">
      <dgm:prSet presAssocID="{369784CE-7C79-4FDB-BD44-F88816E3E363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725441D7-25F8-48D1-BEB7-F5A244545ECE}" type="pres">
      <dgm:prSet presAssocID="{369784CE-7C79-4FDB-BD44-F88816E3E36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8AD1ED-9918-4099-9E43-923EE7C895B1}" type="pres">
      <dgm:prSet presAssocID="{369784CE-7C79-4FDB-BD44-F88816E3E363}" presName="negativeSpace" presStyleCnt="0"/>
      <dgm:spPr/>
    </dgm:pt>
    <dgm:pt modelId="{248BA753-2AE4-499D-858F-F7B1FF93F0BF}" type="pres">
      <dgm:prSet presAssocID="{369784CE-7C79-4FDB-BD44-F88816E3E363}" presName="childText" presStyleLbl="conFgAcc1" presStyleIdx="2" presStyleCnt="4">
        <dgm:presLayoutVars>
          <dgm:bulletEnabled val="1"/>
        </dgm:presLayoutVars>
      </dgm:prSet>
      <dgm:spPr/>
    </dgm:pt>
    <dgm:pt modelId="{401E53EF-5F8E-456F-8A77-596D6F01E5C6}" type="pres">
      <dgm:prSet presAssocID="{49ED7B10-B6F0-4790-BB51-2758A6878A31}" presName="spaceBetweenRectangles" presStyleCnt="0"/>
      <dgm:spPr/>
    </dgm:pt>
    <dgm:pt modelId="{40D1DCA9-779E-4547-8240-05E3144201DA}" type="pres">
      <dgm:prSet presAssocID="{289B0EBF-FB44-49E1-A6B4-1BA15BB3403E}" presName="parentLin" presStyleCnt="0"/>
      <dgm:spPr/>
    </dgm:pt>
    <dgm:pt modelId="{4A1075DE-8E19-4A02-80B1-3113A92F64AE}" type="pres">
      <dgm:prSet presAssocID="{289B0EBF-FB44-49E1-A6B4-1BA15BB3403E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081A2D80-8068-4F1E-AED4-737B6E27766B}" type="pres">
      <dgm:prSet presAssocID="{289B0EBF-FB44-49E1-A6B4-1BA15BB3403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129835-8794-4DF5-A090-99B06B6647B4}" type="pres">
      <dgm:prSet presAssocID="{289B0EBF-FB44-49E1-A6B4-1BA15BB3403E}" presName="negativeSpace" presStyleCnt="0"/>
      <dgm:spPr/>
    </dgm:pt>
    <dgm:pt modelId="{7D3F7D26-5A96-46E9-85AD-6ECC67A66EE1}" type="pres">
      <dgm:prSet presAssocID="{289B0EBF-FB44-49E1-A6B4-1BA15BB340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CEACB42-A723-8244-AEC6-5BDB56E4CED5}" type="presOf" srcId="{940C3805-A966-4405-80DE-BEDE1B613E6C}" destId="{8D0B8F71-55D6-4739-95CC-EDCEA839614A}" srcOrd="0" destOrd="0" presId="urn:microsoft.com/office/officeart/2005/8/layout/list1"/>
    <dgm:cxn modelId="{D7350CE8-D542-F54F-8F71-9C764E3636D0}" type="presOf" srcId="{338EEADA-9E91-44D9-A3E4-33E48FBD637B}" destId="{9596DD52-93D2-4EEE-9550-A9A2F3F9BF2A}" srcOrd="1" destOrd="0" presId="urn:microsoft.com/office/officeart/2005/8/layout/list1"/>
    <dgm:cxn modelId="{BDA5439C-F9B1-4C51-8EE2-5052D3D1CBC6}" srcId="{940C3805-A966-4405-80DE-BEDE1B613E6C}" destId="{338EEADA-9E91-44D9-A3E4-33E48FBD637B}" srcOrd="0" destOrd="0" parTransId="{992E16C1-56D3-4AF6-BA3F-97E5D4C4936D}" sibTransId="{4AEE528F-2CAF-4270-A58A-F6FAE3B2CF09}"/>
    <dgm:cxn modelId="{27CB4D49-2521-D84C-B152-9B3A2FF2E917}" type="presOf" srcId="{338EEADA-9E91-44D9-A3E4-33E48FBD637B}" destId="{FD28E21B-68A5-444B-A764-D89D1590AB59}" srcOrd="0" destOrd="0" presId="urn:microsoft.com/office/officeart/2005/8/layout/list1"/>
    <dgm:cxn modelId="{E9ABB686-4366-D642-B152-8470503A83C4}" type="presOf" srcId="{1DB670EC-C7B0-4BA2-852F-FC26EEAC49B7}" destId="{682A446E-71B9-4F9C-87EA-7F8DCB72C645}" srcOrd="0" destOrd="0" presId="urn:microsoft.com/office/officeart/2005/8/layout/list1"/>
    <dgm:cxn modelId="{08F1381A-F049-4E31-9129-9D4B77C166DC}" srcId="{940C3805-A966-4405-80DE-BEDE1B613E6C}" destId="{289B0EBF-FB44-49E1-A6B4-1BA15BB3403E}" srcOrd="3" destOrd="0" parTransId="{404EF3A5-D75B-43AB-BADC-AE75ADEB3D37}" sibTransId="{57617082-CF09-4A00-8EE6-4D2682128EC0}"/>
    <dgm:cxn modelId="{59B58BF1-F70D-4A7D-8250-BB1BA562DC7D}" srcId="{940C3805-A966-4405-80DE-BEDE1B613E6C}" destId="{1DB670EC-C7B0-4BA2-852F-FC26EEAC49B7}" srcOrd="1" destOrd="0" parTransId="{5AFBC197-1C0F-4B38-8526-A8864621C21E}" sibTransId="{4175CB2F-36C5-46BC-B196-4D93A5BC90E2}"/>
    <dgm:cxn modelId="{2127C013-1794-1740-B89C-C8B789DD9A8A}" type="presOf" srcId="{289B0EBF-FB44-49E1-A6B4-1BA15BB3403E}" destId="{081A2D80-8068-4F1E-AED4-737B6E27766B}" srcOrd="1" destOrd="0" presId="urn:microsoft.com/office/officeart/2005/8/layout/list1"/>
    <dgm:cxn modelId="{9DC31197-D98A-804B-8C91-1492D9F04990}" type="presOf" srcId="{1DB670EC-C7B0-4BA2-852F-FC26EEAC49B7}" destId="{AE648459-FCB9-4720-9BFB-B97902C5964A}" srcOrd="1" destOrd="0" presId="urn:microsoft.com/office/officeart/2005/8/layout/list1"/>
    <dgm:cxn modelId="{6AF27E6E-66D6-FB44-B520-8D119E8E2DA1}" type="presOf" srcId="{369784CE-7C79-4FDB-BD44-F88816E3E363}" destId="{7ECF8A5F-1145-4A6B-9E31-6FFC4FF5FA4E}" srcOrd="0" destOrd="0" presId="urn:microsoft.com/office/officeart/2005/8/layout/list1"/>
    <dgm:cxn modelId="{6CD7B688-7F59-413A-831D-27D8399E8870}" srcId="{940C3805-A966-4405-80DE-BEDE1B613E6C}" destId="{369784CE-7C79-4FDB-BD44-F88816E3E363}" srcOrd="2" destOrd="0" parTransId="{72431975-E064-4C69-9457-08D27E21F4AE}" sibTransId="{49ED7B10-B6F0-4790-BB51-2758A6878A31}"/>
    <dgm:cxn modelId="{95127588-10FB-7D43-92D3-60556D8E4F04}" type="presOf" srcId="{369784CE-7C79-4FDB-BD44-F88816E3E363}" destId="{725441D7-25F8-48D1-BEB7-F5A244545ECE}" srcOrd="1" destOrd="0" presId="urn:microsoft.com/office/officeart/2005/8/layout/list1"/>
    <dgm:cxn modelId="{65066323-1C7D-D04B-8D9C-4703876E84BE}" type="presOf" srcId="{289B0EBF-FB44-49E1-A6B4-1BA15BB3403E}" destId="{4A1075DE-8E19-4A02-80B1-3113A92F64AE}" srcOrd="0" destOrd="0" presId="urn:microsoft.com/office/officeart/2005/8/layout/list1"/>
    <dgm:cxn modelId="{197BE9A5-CA54-0A42-A446-4325EA0A5898}" type="presParOf" srcId="{8D0B8F71-55D6-4739-95CC-EDCEA839614A}" destId="{79D17DF4-ED70-4739-8D8F-19304E345ADF}" srcOrd="0" destOrd="0" presId="urn:microsoft.com/office/officeart/2005/8/layout/list1"/>
    <dgm:cxn modelId="{797F6107-AAEF-4A4B-BD7D-D089E5E47E46}" type="presParOf" srcId="{79D17DF4-ED70-4739-8D8F-19304E345ADF}" destId="{FD28E21B-68A5-444B-A764-D89D1590AB59}" srcOrd="0" destOrd="0" presId="urn:microsoft.com/office/officeart/2005/8/layout/list1"/>
    <dgm:cxn modelId="{1D2CD7DA-B38A-DD4D-A1D2-BD550EC3EAD3}" type="presParOf" srcId="{79D17DF4-ED70-4739-8D8F-19304E345ADF}" destId="{9596DD52-93D2-4EEE-9550-A9A2F3F9BF2A}" srcOrd="1" destOrd="0" presId="urn:microsoft.com/office/officeart/2005/8/layout/list1"/>
    <dgm:cxn modelId="{21B9A1B8-66CB-1F4A-8AAD-7F78F6020BA0}" type="presParOf" srcId="{8D0B8F71-55D6-4739-95CC-EDCEA839614A}" destId="{0C8FC3FA-997C-4AD4-B5D4-5039790AD586}" srcOrd="1" destOrd="0" presId="urn:microsoft.com/office/officeart/2005/8/layout/list1"/>
    <dgm:cxn modelId="{D74A11F5-C1F0-4947-8312-9D1AF4701C85}" type="presParOf" srcId="{8D0B8F71-55D6-4739-95CC-EDCEA839614A}" destId="{F16235F7-B9B5-4B37-8B2F-1BA46EEB8DCB}" srcOrd="2" destOrd="0" presId="urn:microsoft.com/office/officeart/2005/8/layout/list1"/>
    <dgm:cxn modelId="{9D4190DD-37F5-B041-B108-46C398965A1F}" type="presParOf" srcId="{8D0B8F71-55D6-4739-95CC-EDCEA839614A}" destId="{3BEE33C3-4524-4CB7-A099-20F53A6E9322}" srcOrd="3" destOrd="0" presId="urn:microsoft.com/office/officeart/2005/8/layout/list1"/>
    <dgm:cxn modelId="{BF995DE4-2C3C-964E-9BD1-39912635D1EA}" type="presParOf" srcId="{8D0B8F71-55D6-4739-95CC-EDCEA839614A}" destId="{83E86B5A-41AC-4824-A71B-E4A66CC2D56B}" srcOrd="4" destOrd="0" presId="urn:microsoft.com/office/officeart/2005/8/layout/list1"/>
    <dgm:cxn modelId="{B0D6D1CA-C6C8-AB45-87A4-7DE2CBC679CC}" type="presParOf" srcId="{83E86B5A-41AC-4824-A71B-E4A66CC2D56B}" destId="{682A446E-71B9-4F9C-87EA-7F8DCB72C645}" srcOrd="0" destOrd="0" presId="urn:microsoft.com/office/officeart/2005/8/layout/list1"/>
    <dgm:cxn modelId="{3B57B0D9-5CE1-3449-B253-A611B2DC7AD7}" type="presParOf" srcId="{83E86B5A-41AC-4824-A71B-E4A66CC2D56B}" destId="{AE648459-FCB9-4720-9BFB-B97902C5964A}" srcOrd="1" destOrd="0" presId="urn:microsoft.com/office/officeart/2005/8/layout/list1"/>
    <dgm:cxn modelId="{DC528B32-9B99-C040-9307-C51FFE7C679E}" type="presParOf" srcId="{8D0B8F71-55D6-4739-95CC-EDCEA839614A}" destId="{BD9EDF15-7F83-493A-8650-83F0308CC36C}" srcOrd="5" destOrd="0" presId="urn:microsoft.com/office/officeart/2005/8/layout/list1"/>
    <dgm:cxn modelId="{5713C33D-4FD7-0049-8912-217745420E92}" type="presParOf" srcId="{8D0B8F71-55D6-4739-95CC-EDCEA839614A}" destId="{6B9A3EBE-D47E-43D0-88D7-E3C16D89ED40}" srcOrd="6" destOrd="0" presId="urn:microsoft.com/office/officeart/2005/8/layout/list1"/>
    <dgm:cxn modelId="{46BCCE82-0A5F-1E4E-8E61-607B4B693E27}" type="presParOf" srcId="{8D0B8F71-55D6-4739-95CC-EDCEA839614A}" destId="{B2FE8AE3-D4E1-4390-9F83-B089F8DA5ACF}" srcOrd="7" destOrd="0" presId="urn:microsoft.com/office/officeart/2005/8/layout/list1"/>
    <dgm:cxn modelId="{70C3E033-9362-0148-BBA7-1050F3820FC9}" type="presParOf" srcId="{8D0B8F71-55D6-4739-95CC-EDCEA839614A}" destId="{5F72A8A2-F88E-4A84-8A1C-9F7493473B9E}" srcOrd="8" destOrd="0" presId="urn:microsoft.com/office/officeart/2005/8/layout/list1"/>
    <dgm:cxn modelId="{B2DE1995-D29F-0A45-B39A-BD60C76DB0F7}" type="presParOf" srcId="{5F72A8A2-F88E-4A84-8A1C-9F7493473B9E}" destId="{7ECF8A5F-1145-4A6B-9E31-6FFC4FF5FA4E}" srcOrd="0" destOrd="0" presId="urn:microsoft.com/office/officeart/2005/8/layout/list1"/>
    <dgm:cxn modelId="{FE44FF78-276F-8C4D-B11D-C7EF41474FF9}" type="presParOf" srcId="{5F72A8A2-F88E-4A84-8A1C-9F7493473B9E}" destId="{725441D7-25F8-48D1-BEB7-F5A244545ECE}" srcOrd="1" destOrd="0" presId="urn:microsoft.com/office/officeart/2005/8/layout/list1"/>
    <dgm:cxn modelId="{7A289749-1007-6F46-9563-AC80396B4DD6}" type="presParOf" srcId="{8D0B8F71-55D6-4739-95CC-EDCEA839614A}" destId="{C88AD1ED-9918-4099-9E43-923EE7C895B1}" srcOrd="9" destOrd="0" presId="urn:microsoft.com/office/officeart/2005/8/layout/list1"/>
    <dgm:cxn modelId="{63A2E08F-428F-E346-88BF-19F8D74CEC62}" type="presParOf" srcId="{8D0B8F71-55D6-4739-95CC-EDCEA839614A}" destId="{248BA753-2AE4-499D-858F-F7B1FF93F0BF}" srcOrd="10" destOrd="0" presId="urn:microsoft.com/office/officeart/2005/8/layout/list1"/>
    <dgm:cxn modelId="{7FD79EAF-5499-9149-8980-93CCDABCD113}" type="presParOf" srcId="{8D0B8F71-55D6-4739-95CC-EDCEA839614A}" destId="{401E53EF-5F8E-456F-8A77-596D6F01E5C6}" srcOrd="11" destOrd="0" presId="urn:microsoft.com/office/officeart/2005/8/layout/list1"/>
    <dgm:cxn modelId="{5887D6DB-C790-764B-9819-6170780020A5}" type="presParOf" srcId="{8D0B8F71-55D6-4739-95CC-EDCEA839614A}" destId="{40D1DCA9-779E-4547-8240-05E3144201DA}" srcOrd="12" destOrd="0" presId="urn:microsoft.com/office/officeart/2005/8/layout/list1"/>
    <dgm:cxn modelId="{DFE5224F-2587-B940-B6E9-842C0E7636B9}" type="presParOf" srcId="{40D1DCA9-779E-4547-8240-05E3144201DA}" destId="{4A1075DE-8E19-4A02-80B1-3113A92F64AE}" srcOrd="0" destOrd="0" presId="urn:microsoft.com/office/officeart/2005/8/layout/list1"/>
    <dgm:cxn modelId="{10FA92BD-FBF6-B043-951D-C3AB456D56B1}" type="presParOf" srcId="{40D1DCA9-779E-4547-8240-05E3144201DA}" destId="{081A2D80-8068-4F1E-AED4-737B6E27766B}" srcOrd="1" destOrd="0" presId="urn:microsoft.com/office/officeart/2005/8/layout/list1"/>
    <dgm:cxn modelId="{ECF55B25-4B27-274F-B600-7EB390B006B1}" type="presParOf" srcId="{8D0B8F71-55D6-4739-95CC-EDCEA839614A}" destId="{80129835-8794-4DF5-A090-99B06B6647B4}" srcOrd="13" destOrd="0" presId="urn:microsoft.com/office/officeart/2005/8/layout/list1"/>
    <dgm:cxn modelId="{0210850C-D241-1C41-B24B-94C9C252CE4E}" type="presParOf" srcId="{8D0B8F71-55D6-4739-95CC-EDCEA839614A}" destId="{7D3F7D26-5A96-46E9-85AD-6ECC67A66E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D81B9-AF09-49DF-912D-A878D51D6929}">
      <dsp:nvSpPr>
        <dsp:cNvPr id="0" name=""/>
        <dsp:cNvSpPr/>
      </dsp:nvSpPr>
      <dsp:spPr>
        <a:xfrm>
          <a:off x="0" y="92109"/>
          <a:ext cx="3582494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>
              <a:latin typeface="Calibri" pitchFamily="34" charset="0"/>
              <a:cs typeface="Calibri" pitchFamily="34" charset="0"/>
            </a:rPr>
            <a:t>Estados Hipertensivos del Embarazo</a:t>
          </a:r>
        </a:p>
      </dsp:txBody>
      <dsp:txXfrm>
        <a:off x="21075" y="113184"/>
        <a:ext cx="3540344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235F7-B9B5-4B37-8B2F-1BA46EEB8DCB}">
      <dsp:nvSpPr>
        <dsp:cNvPr id="0" name=""/>
        <dsp:cNvSpPr/>
      </dsp:nvSpPr>
      <dsp:spPr>
        <a:xfrm>
          <a:off x="0" y="755623"/>
          <a:ext cx="689428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6DD52-93D2-4EEE-9550-A9A2F3F9BF2A}">
      <dsp:nvSpPr>
        <dsp:cNvPr id="0" name=""/>
        <dsp:cNvSpPr/>
      </dsp:nvSpPr>
      <dsp:spPr>
        <a:xfrm>
          <a:off x="344714" y="504703"/>
          <a:ext cx="4825999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411" tIns="0" rIns="18241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>
              <a:latin typeface="Calibri" pitchFamily="34" charset="0"/>
              <a:cs typeface="Calibri" pitchFamily="34" charset="0"/>
            </a:rPr>
            <a:t>Hipertensión crónica</a:t>
          </a:r>
        </a:p>
      </dsp:txBody>
      <dsp:txXfrm>
        <a:off x="369212" y="529201"/>
        <a:ext cx="4777003" cy="452844"/>
      </dsp:txXfrm>
    </dsp:sp>
    <dsp:sp modelId="{6B9A3EBE-D47E-43D0-88D7-E3C16D89ED40}">
      <dsp:nvSpPr>
        <dsp:cNvPr id="0" name=""/>
        <dsp:cNvSpPr/>
      </dsp:nvSpPr>
      <dsp:spPr>
        <a:xfrm>
          <a:off x="0" y="1526743"/>
          <a:ext cx="689428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48459-FCB9-4720-9BFB-B97902C5964A}">
      <dsp:nvSpPr>
        <dsp:cNvPr id="0" name=""/>
        <dsp:cNvSpPr/>
      </dsp:nvSpPr>
      <dsp:spPr>
        <a:xfrm>
          <a:off x="344714" y="1225027"/>
          <a:ext cx="4825999" cy="501840"/>
        </a:xfrm>
        <a:prstGeom prst="round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7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411" tIns="0" rIns="18241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>
              <a:latin typeface="Calibri" pitchFamily="34" charset="0"/>
              <a:cs typeface="Calibri" pitchFamily="34" charset="0"/>
            </a:rPr>
            <a:t>Hipertensión gestacional</a:t>
          </a:r>
        </a:p>
      </dsp:txBody>
      <dsp:txXfrm>
        <a:off x="369212" y="1249525"/>
        <a:ext cx="4777003" cy="452844"/>
      </dsp:txXfrm>
    </dsp:sp>
    <dsp:sp modelId="{248BA753-2AE4-499D-858F-F7B1FF93F0BF}">
      <dsp:nvSpPr>
        <dsp:cNvPr id="0" name=""/>
        <dsp:cNvSpPr/>
      </dsp:nvSpPr>
      <dsp:spPr>
        <a:xfrm>
          <a:off x="0" y="2297864"/>
          <a:ext cx="689428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441D7-25F8-48D1-BEB7-F5A244545ECE}">
      <dsp:nvSpPr>
        <dsp:cNvPr id="0" name=""/>
        <dsp:cNvSpPr/>
      </dsp:nvSpPr>
      <dsp:spPr>
        <a:xfrm>
          <a:off x="344714" y="2046943"/>
          <a:ext cx="4825999" cy="50184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411" tIns="0" rIns="18241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>
              <a:latin typeface="Calibri" pitchFamily="34" charset="0"/>
              <a:cs typeface="Calibri" pitchFamily="34" charset="0"/>
            </a:rPr>
            <a:t>Preeclampsia – </a:t>
          </a:r>
          <a:r>
            <a:rPr lang="es-MX" sz="1700" kern="1200" dirty="0" smtClean="0">
              <a:latin typeface="Calibri" pitchFamily="34" charset="0"/>
              <a:cs typeface="Calibri" pitchFamily="34" charset="0"/>
            </a:rPr>
            <a:t>eclampsia: HELLP</a:t>
          </a:r>
          <a:endParaRPr lang="es-MX" sz="1700" kern="1200" dirty="0">
            <a:latin typeface="Calibri" pitchFamily="34" charset="0"/>
            <a:cs typeface="Calibri" pitchFamily="34" charset="0"/>
          </a:endParaRPr>
        </a:p>
      </dsp:txBody>
      <dsp:txXfrm>
        <a:off x="369212" y="2071441"/>
        <a:ext cx="4777003" cy="452844"/>
      </dsp:txXfrm>
    </dsp:sp>
    <dsp:sp modelId="{7D3F7D26-5A96-46E9-85AD-6ECC67A66EE1}">
      <dsp:nvSpPr>
        <dsp:cNvPr id="0" name=""/>
        <dsp:cNvSpPr/>
      </dsp:nvSpPr>
      <dsp:spPr>
        <a:xfrm>
          <a:off x="0" y="3068984"/>
          <a:ext cx="689428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A2D80-8068-4F1E-AED4-737B6E27766B}">
      <dsp:nvSpPr>
        <dsp:cNvPr id="0" name=""/>
        <dsp:cNvSpPr/>
      </dsp:nvSpPr>
      <dsp:spPr>
        <a:xfrm>
          <a:off x="344714" y="2818064"/>
          <a:ext cx="4825999" cy="501840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411" tIns="0" rIns="182411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>
              <a:latin typeface="Calibri" pitchFamily="34" charset="0"/>
              <a:cs typeface="Calibri" pitchFamily="34" charset="0"/>
            </a:rPr>
            <a:t>Hipertensión crónica con preeclampsia agregada</a:t>
          </a:r>
        </a:p>
      </dsp:txBody>
      <dsp:txXfrm>
        <a:off x="369212" y="2842562"/>
        <a:ext cx="4777003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98FBB-A563-DE41-972D-7B069F5ED485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14BA8-DB60-F444-B5BF-C26F82356D4D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8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14BA8-DB60-F444-B5BF-C26F82356D4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231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0F94C-35AF-431F-9DC4-C994E5EA5DDB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438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1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4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6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F4B53-23A9-428A-9CF4-CC45D16C4F79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4A4A3-0773-43CC-94B2-C7E7B7BBFB22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45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3AE4-11C7-49BD-8970-40E44B9C45B1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8723-6147-45C6-B197-33F09DF4A8A6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452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87EB-A0EE-4D11-ACF7-23519174BD79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2AB72-F5D4-49FE-8A94-B929730BCB05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92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91BE-0419-4E82-A3C8-FA852826BFC0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E365E-2688-4A94-8191-25CF1FD79952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253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B05D5-E14B-4F4B-BF70-6DDC619E6649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A199E-3475-45AA-8E01-373C3698AF8E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558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A0CA-C0A9-4312-9225-BCD2E94B58E5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8D35-C3EB-44B7-A79B-60817689DE1E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71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86AA1-E414-409C-8FDB-08B99F2E6F6A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6450A-0328-44A3-9DA0-C18F1447E815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273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06CEE-F6E3-40E9-B778-75731A1434D4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71FD2-FAF2-4B54-9DCD-F6311C82BBA3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64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30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AB764-7311-4015-AAF4-B784A96C3E76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1EF6B-2E68-474C-84D5-B028CFDB0586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08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16E0-AC53-4344-B6F9-D5C61EBA3B0E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DA915-3EC6-403B-AEF7-20BA74D230CE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46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1462-741D-429F-B4B0-572882186F21}" type="datetimeFigureOut">
              <a:rPr lang="es-MX"/>
              <a:pPr>
                <a:defRPr/>
              </a:pPr>
              <a:t>05/06/19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13858-2259-42D2-BFD9-7C0442A306B1}" type="slidenum">
              <a:rPr lang="es-MX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70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4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83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9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1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5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04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1D33-3C4D-EA45-BFD1-956A3DBAD1D9}" type="datetimeFigureOut">
              <a:rPr lang="es-ES" smtClean="0"/>
              <a:t>05/06/19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9332-8B6C-5F42-8E0A-B626BE40878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5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2538A7BC-7AC7-458E-8052-CFB86296A8E0}" type="datetimeFigureOut">
              <a:rPr lang="es-MX"/>
              <a:pPr defTabSz="914400">
                <a:defRPr/>
              </a:pPr>
              <a:t>05/06/19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FF64F23-B22A-4996-BB40-B4FF398B9D4E}" type="slidenum">
              <a:rPr lang="es-MX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7591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3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8100"/>
            <a:ext cx="92422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50900" y="693045"/>
            <a:ext cx="791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SINDROME DE HELLP</a:t>
            </a:r>
            <a:endParaRPr lang="es-MX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92905" y="3121186"/>
            <a:ext cx="6983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Dr. Aldo Torre 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Profesor Titular de Hepatología y trasplante hepático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Departamento de Gastroenterología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Unidad de Hepatología</a:t>
            </a:r>
          </a:p>
          <a:p>
            <a:pPr algn="ctr"/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Instituto Nacional de Ciencias Médicas y Nutrición “Salvador </a:t>
            </a:r>
            <a:r>
              <a:rPr lang="es-MX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Zubirán</a:t>
            </a:r>
            <a:r>
              <a:rPr lang="es-MX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s-MX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55584" y="5749723"/>
            <a:ext cx="3330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Junio 2019</a:t>
            </a:r>
            <a:endParaRPr lang="es-E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Epidemiología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_tradnl" dirty="0" smtClean="0">
                <a:latin typeface="Arial"/>
                <a:cs typeface="Arial"/>
              </a:rPr>
              <a:t>Tratamiento.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128" y="105308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800000"/>
                </a:solidFill>
                <a:latin typeface="Arial"/>
                <a:cs typeface="Arial"/>
              </a:rPr>
              <a:t>EPIDEMIOLOGIA</a:t>
            </a:r>
            <a:endParaRPr lang="es-ES" sz="4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2562" y="846669"/>
            <a:ext cx="5541437" cy="5875867"/>
          </a:xfrm>
        </p:spPr>
        <p:txBody>
          <a:bodyPr>
            <a:normAutofit fontScale="70000" lnSpcReduction="20000"/>
          </a:bodyPr>
          <a:lstStyle/>
          <a:p>
            <a:endParaRPr lang="es-ES" sz="3400" dirty="0" smtClean="0"/>
          </a:p>
          <a:p>
            <a:pPr algn="just"/>
            <a:r>
              <a:rPr lang="es-ES" sz="3300" dirty="0">
                <a:latin typeface="Arial"/>
                <a:cs typeface="Arial"/>
              </a:rPr>
              <a:t>Se presenta en el 0.5 a 0.9% de los embarazos, y en el 10 a 20% de los casos de pre-eclampsia </a:t>
            </a:r>
            <a:r>
              <a:rPr lang="es-ES" sz="3300" dirty="0" smtClean="0">
                <a:latin typeface="Arial"/>
                <a:cs typeface="Arial"/>
              </a:rPr>
              <a:t>severa.</a:t>
            </a:r>
          </a:p>
          <a:p>
            <a:pPr algn="just"/>
            <a:endParaRPr lang="es-ES" sz="3300" dirty="0">
              <a:latin typeface="Arial"/>
              <a:cs typeface="Arial"/>
            </a:endParaRPr>
          </a:p>
          <a:p>
            <a:pPr algn="just"/>
            <a:r>
              <a:rPr lang="es-ES_tradnl" sz="3300" dirty="0" smtClean="0">
                <a:latin typeface="Arial"/>
                <a:cs typeface="Arial"/>
              </a:rPr>
              <a:t>El 70% de los casos ocurre antes del parto.</a:t>
            </a:r>
          </a:p>
          <a:p>
            <a:pPr algn="just"/>
            <a:endParaRPr lang="es-ES_tradnl" sz="3300" dirty="0" smtClean="0">
              <a:latin typeface="Arial"/>
              <a:cs typeface="Arial"/>
            </a:endParaRPr>
          </a:p>
          <a:p>
            <a:pPr algn="just"/>
            <a:r>
              <a:rPr lang="es-ES_tradnl" sz="3300" dirty="0" smtClean="0">
                <a:latin typeface="Arial"/>
                <a:cs typeface="Arial"/>
              </a:rPr>
              <a:t>10% se presenta antes de la semana 27%, y el 20% después de la semana 37.</a:t>
            </a:r>
          </a:p>
          <a:p>
            <a:pPr algn="just"/>
            <a:endParaRPr lang="es-ES_tradnl" sz="3300" dirty="0" smtClean="0">
              <a:latin typeface="Arial"/>
              <a:cs typeface="Arial"/>
            </a:endParaRPr>
          </a:p>
          <a:p>
            <a:pPr algn="just"/>
            <a:r>
              <a:rPr lang="es-ES_tradnl" sz="3300" dirty="0" smtClean="0">
                <a:latin typeface="Arial"/>
                <a:cs typeface="Arial"/>
              </a:rPr>
              <a:t>Mortalidad materna del 5%, fetal de hasta 30%.</a:t>
            </a:r>
          </a:p>
          <a:p>
            <a:pPr algn="just"/>
            <a:endParaRPr lang="es-ES_tradnl" sz="3300" dirty="0" smtClean="0">
              <a:latin typeface="Arial"/>
              <a:cs typeface="Arial"/>
            </a:endParaRPr>
          </a:p>
          <a:p>
            <a:pPr algn="just"/>
            <a:r>
              <a:rPr lang="es-ES_tradnl" sz="3300" dirty="0" smtClean="0">
                <a:latin typeface="Arial"/>
                <a:cs typeface="Arial"/>
              </a:rPr>
              <a:t>En México incidencia estimada en 12.7%.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2" y="1417638"/>
            <a:ext cx="2886625" cy="2438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6" y="4347633"/>
            <a:ext cx="3094556" cy="190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41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 fontScale="92500"/>
          </a:bodyPr>
          <a:lstStyle/>
          <a:p>
            <a:endParaRPr lang="es-ES" dirty="0" smtClean="0"/>
          </a:p>
          <a:p>
            <a:pPr algn="just"/>
            <a:r>
              <a:rPr lang="es-ES_tradnl" dirty="0" smtClean="0">
                <a:latin typeface="Arial"/>
                <a:cs typeface="Arial"/>
              </a:rPr>
              <a:t>Mujeres con pre-eclampsia complicadas con síndrome de HELLP tienen riesgo incrementado de eventos maternos adversos.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Riesgo incrementado en </a:t>
            </a:r>
            <a:r>
              <a:rPr lang="es-ES_tradnl" dirty="0" err="1" smtClean="0">
                <a:latin typeface="Arial"/>
                <a:cs typeface="Arial"/>
              </a:rPr>
              <a:t>morbi</a:t>
            </a:r>
            <a:r>
              <a:rPr lang="es-ES_tradnl" dirty="0" smtClean="0">
                <a:latin typeface="Arial"/>
                <a:cs typeface="Arial"/>
              </a:rPr>
              <a:t>-mortalidad perinatal.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Riesgo de fallo </a:t>
            </a:r>
            <a:r>
              <a:rPr lang="es-ES_tradnl" dirty="0" err="1" smtClean="0">
                <a:latin typeface="Arial"/>
                <a:cs typeface="Arial"/>
              </a:rPr>
              <a:t>multi</a:t>
            </a:r>
            <a:r>
              <a:rPr lang="es-ES_tradnl" dirty="0" smtClean="0">
                <a:latin typeface="Arial"/>
                <a:cs typeface="Arial"/>
              </a:rPr>
              <a:t>-orgánico.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Ruptura de cápsula hepática, insuficiencia renal, derrame pleural, ascitis, y edema pulmonar.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CID post-parto.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687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_tradnl" dirty="0" smtClean="0">
                <a:latin typeface="Arial"/>
                <a:cs typeface="Arial"/>
              </a:rPr>
              <a:t>Tratamiento.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b="1" dirty="0" err="1" smtClean="0">
                <a:solidFill>
                  <a:srgbClr val="800000"/>
                </a:solidFill>
                <a:latin typeface="Arial"/>
                <a:cs typeface="Arial"/>
              </a:rPr>
              <a:t>Fisiopatologia</a:t>
            </a:r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" dirty="0" smtClean="0"/>
              <a:t>Diagnóstico.</a:t>
            </a:r>
          </a:p>
          <a:p>
            <a:r>
              <a:rPr lang="es-ES" dirty="0" smtClean="0"/>
              <a:t>Tratamiento.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1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7" name="Imagen 6" descr="sndrome-hellp-5-7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48309"/>
            <a:ext cx="7772399" cy="483226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37623" y="1417638"/>
            <a:ext cx="4474643" cy="4830762"/>
          </a:xfrm>
          <a:prstGeom prst="rect">
            <a:avLst/>
          </a:prstGeom>
          <a:noFill/>
          <a:ln w="381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9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 descr="sndrome-hellp-7-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32"/>
            <a:ext cx="9144000" cy="43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9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12" name="Imagen 11" descr="sndrome-hellp-8-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6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_tradnl" dirty="0" smtClean="0">
                <a:latin typeface="Arial"/>
                <a:cs typeface="Arial"/>
              </a:rPr>
              <a:t>Tratamiento.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" dirty="0" smtClean="0"/>
              <a:t>Tratamiento.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7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" dirty="0" smtClean="0"/>
              <a:t>Diagnóstico.</a:t>
            </a:r>
          </a:p>
          <a:p>
            <a:r>
              <a:rPr lang="es-ES" dirty="0" smtClean="0"/>
              <a:t>Tratamiento.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8128" y="274638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800000"/>
                </a:solidFill>
                <a:latin typeface="Arial"/>
                <a:cs typeface="Arial"/>
              </a:rPr>
              <a:t>FACTORES DE RIESGO</a:t>
            </a:r>
            <a:endParaRPr lang="es-E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1722432"/>
            <a:ext cx="8898897" cy="45396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 smtClean="0">
              <a:latin typeface="Arial"/>
              <a:cs typeface="Arial"/>
            </a:endParaRPr>
          </a:p>
          <a:p>
            <a:pPr algn="ctr"/>
            <a:r>
              <a:rPr lang="es-ES" b="1" i="1" dirty="0" smtClean="0">
                <a:solidFill>
                  <a:srgbClr val="008000"/>
                </a:solidFill>
                <a:latin typeface="Arial"/>
                <a:cs typeface="Arial"/>
              </a:rPr>
              <a:t>Historia familiar de HELLP.</a:t>
            </a:r>
          </a:p>
          <a:p>
            <a:pPr algn="ctr"/>
            <a:r>
              <a:rPr lang="es-ES" b="1" i="1" dirty="0" smtClean="0">
                <a:solidFill>
                  <a:srgbClr val="008000"/>
                </a:solidFill>
                <a:latin typeface="Arial"/>
                <a:cs typeface="Arial"/>
              </a:rPr>
              <a:t>Pre-eclampsia o HELLP en embarazo previo (10 a 20%).</a:t>
            </a:r>
          </a:p>
          <a:p>
            <a:pPr algn="ctr"/>
            <a:r>
              <a:rPr lang="es-ES" b="1" i="1" dirty="0" smtClean="0">
                <a:solidFill>
                  <a:srgbClr val="008000"/>
                </a:solidFill>
                <a:latin typeface="Arial"/>
                <a:cs typeface="Arial"/>
              </a:rPr>
              <a:t>Obesidad.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" dirty="0" smtClean="0"/>
              <a:t>Tratamiento.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Diagnóstico.</a:t>
            </a:r>
          </a:p>
          <a:p>
            <a:r>
              <a:rPr lang="es-ES_tradnl" dirty="0" smtClean="0">
                <a:latin typeface="Arial"/>
                <a:cs typeface="Arial"/>
              </a:rPr>
              <a:t>Tratamiento.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2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308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800000"/>
                </a:solidFill>
                <a:latin typeface="Arial"/>
                <a:cs typeface="Arial"/>
              </a:rPr>
              <a:t>DIAGNOSTICO</a:t>
            </a:r>
            <a:endParaRPr lang="es-ES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243" y="965200"/>
            <a:ext cx="8898897" cy="5283200"/>
          </a:xfrm>
        </p:spPr>
        <p:txBody>
          <a:bodyPr>
            <a:normAutofit fontScale="92500"/>
          </a:bodyPr>
          <a:lstStyle/>
          <a:p>
            <a:endParaRPr lang="es-ES" dirty="0" smtClean="0"/>
          </a:p>
          <a:p>
            <a:pPr algn="just"/>
            <a:r>
              <a:rPr lang="es-ES" dirty="0" smtClean="0"/>
              <a:t>HELLP:  Hemólisis, enzimas hepáticas alteradas, y </a:t>
            </a:r>
            <a:r>
              <a:rPr lang="es-ES" dirty="0" err="1" smtClean="0"/>
              <a:t>plaquetopenia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Se considera un sub-tipo de la pre-eclampsia.</a:t>
            </a:r>
          </a:p>
          <a:p>
            <a:pPr algn="just"/>
            <a:r>
              <a:rPr lang="es-ES" dirty="0" smtClean="0"/>
              <a:t>12 a 18% de las mujeres son normo-tensas, y 13% no tienen proteinuria.</a:t>
            </a:r>
          </a:p>
          <a:p>
            <a:pPr algn="just"/>
            <a:r>
              <a:rPr lang="es-ES" dirty="0" smtClean="0"/>
              <a:t>Evaluación incluye: </a:t>
            </a:r>
            <a:r>
              <a:rPr lang="es-ES" dirty="0" err="1" smtClean="0"/>
              <a:t>BHc</a:t>
            </a:r>
            <a:r>
              <a:rPr lang="es-ES" dirty="0" smtClean="0"/>
              <a:t>, </a:t>
            </a:r>
            <a:r>
              <a:rPr lang="es-ES" dirty="0" err="1" smtClean="0"/>
              <a:t>PFHs</a:t>
            </a:r>
            <a:r>
              <a:rPr lang="es-ES" dirty="0" smtClean="0"/>
              <a:t>, fibrinógeno, </a:t>
            </a:r>
            <a:r>
              <a:rPr lang="es-ES" dirty="0" err="1" smtClean="0"/>
              <a:t>Tp</a:t>
            </a:r>
            <a:r>
              <a:rPr lang="es-ES" dirty="0" smtClean="0"/>
              <a:t>, </a:t>
            </a:r>
            <a:r>
              <a:rPr lang="es-ES" dirty="0" err="1" smtClean="0"/>
              <a:t>Tpt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Infarto hepático, hemorragia, ruptura. </a:t>
            </a:r>
          </a:p>
          <a:p>
            <a:pPr algn="just"/>
            <a:r>
              <a:rPr lang="es-ES" dirty="0" smtClean="0"/>
              <a:t>IRA, desprendimiento de retina, edema pulmonar, desprendimiento de placenta o CID.</a:t>
            </a:r>
          </a:p>
          <a:p>
            <a:pPr algn="just"/>
            <a:endParaRPr lang="es-ES" dirty="0" smtClean="0"/>
          </a:p>
          <a:p>
            <a:pPr marL="0" indent="0">
              <a:buNone/>
            </a:pPr>
            <a:endParaRPr lang="es-ES_tradnl" dirty="0" smtClean="0">
              <a:latin typeface="Arial"/>
              <a:cs typeface="Arial"/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849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Dolor cuadrante superior derecho.</a:t>
            </a:r>
          </a:p>
          <a:p>
            <a:r>
              <a:rPr lang="es-ES_tradnl" dirty="0" smtClean="0">
                <a:latin typeface="Arial"/>
                <a:cs typeface="Arial"/>
              </a:rPr>
              <a:t>Dolor epigástrico.</a:t>
            </a:r>
          </a:p>
          <a:p>
            <a:r>
              <a:rPr lang="es-ES_tradnl" dirty="0" smtClean="0">
                <a:latin typeface="Arial"/>
                <a:cs typeface="Arial"/>
              </a:rPr>
              <a:t>Náusea-vómito.</a:t>
            </a:r>
          </a:p>
          <a:p>
            <a:r>
              <a:rPr lang="es-ES_tradnl" dirty="0" smtClean="0">
                <a:latin typeface="Arial"/>
                <a:cs typeface="Arial"/>
              </a:rPr>
              <a:t>Cefalea.</a:t>
            </a:r>
          </a:p>
          <a:p>
            <a:r>
              <a:rPr lang="es-ES_tradnl" dirty="0" smtClean="0">
                <a:latin typeface="Arial"/>
                <a:cs typeface="Arial"/>
              </a:rPr>
              <a:t>Disturbios visuales.</a:t>
            </a:r>
          </a:p>
          <a:p>
            <a:r>
              <a:rPr lang="es-ES_tradnl" dirty="0" smtClean="0">
                <a:latin typeface="Arial"/>
                <a:cs typeface="Arial"/>
              </a:rPr>
              <a:t>Ganancia de peso.</a:t>
            </a:r>
          </a:p>
          <a:p>
            <a:r>
              <a:rPr lang="es-ES_tradnl" dirty="0" smtClean="0">
                <a:latin typeface="Arial"/>
                <a:cs typeface="Arial"/>
              </a:rPr>
              <a:t>Edema.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 descr="sndrome-hellp-46-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748"/>
            <a:ext cx="9144000" cy="49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 descr="sndrome-hellp-47-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133"/>
            <a:ext cx="9144000" cy="526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3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 descr="sndrome-hellp-23-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5" y="1417639"/>
            <a:ext cx="8683226" cy="46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7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438762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El diagnóstico de Síndrome de HELLP completo requiere los 3 componentes.</a:t>
            </a:r>
          </a:p>
          <a:p>
            <a:r>
              <a:rPr lang="es-ES_tradnl" dirty="0" smtClean="0">
                <a:latin typeface="Arial"/>
                <a:cs typeface="Arial"/>
              </a:rPr>
              <a:t>El Síndrome de HELLP parcial o incompleto consta de sólo 1 o 2 elementos de la tríada.</a:t>
            </a:r>
          </a:p>
          <a:p>
            <a:r>
              <a:rPr lang="es-ES_tradnl" dirty="0" smtClean="0">
                <a:latin typeface="Arial"/>
                <a:cs typeface="Arial"/>
              </a:rPr>
              <a:t>Indicadores de severidad:</a:t>
            </a:r>
          </a:p>
          <a:p>
            <a:endParaRPr lang="es-ES_tradnl" dirty="0" smtClean="0">
              <a:latin typeface="Arial"/>
              <a:cs typeface="Arial"/>
            </a:endParaRPr>
          </a:p>
          <a:p>
            <a:r>
              <a:rPr lang="es-ES_tradnl" i="1" dirty="0" smtClean="0">
                <a:solidFill>
                  <a:srgbClr val="008000"/>
                </a:solidFill>
                <a:latin typeface="Arial"/>
                <a:cs typeface="Arial"/>
              </a:rPr>
              <a:t>DHL &gt; 1400 U/L.</a:t>
            </a:r>
          </a:p>
          <a:p>
            <a:r>
              <a:rPr lang="es-ES_tradnl" i="1" dirty="0" smtClean="0">
                <a:solidFill>
                  <a:srgbClr val="008000"/>
                </a:solidFill>
                <a:latin typeface="Arial"/>
                <a:cs typeface="Arial"/>
              </a:rPr>
              <a:t>AST &gt; 150 U/L.</a:t>
            </a:r>
          </a:p>
          <a:p>
            <a:r>
              <a:rPr lang="es-ES_tradnl" i="1" dirty="0" smtClean="0">
                <a:solidFill>
                  <a:srgbClr val="008000"/>
                </a:solidFill>
                <a:latin typeface="Arial"/>
                <a:cs typeface="Arial"/>
              </a:rPr>
              <a:t>ALT &gt; 100 U/L.</a:t>
            </a:r>
          </a:p>
          <a:p>
            <a:r>
              <a:rPr lang="es-ES_tradnl" i="1" dirty="0" smtClean="0">
                <a:solidFill>
                  <a:srgbClr val="008000"/>
                </a:solidFill>
                <a:latin typeface="Arial"/>
                <a:cs typeface="Arial"/>
              </a:rPr>
              <a:t>A. Úrico &gt; 7.8 </a:t>
            </a:r>
            <a:r>
              <a:rPr lang="es-ES_tradnl" i="1" dirty="0" smtClean="0">
                <a:solidFill>
                  <a:srgbClr val="008000"/>
                </a:solidFill>
                <a:latin typeface="Arial"/>
                <a:cs typeface="Arial"/>
              </a:rPr>
              <a:t>mg/ml.</a:t>
            </a:r>
            <a:endParaRPr lang="es-ES_tradnl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7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_tradnl" dirty="0" smtClean="0">
                <a:latin typeface="Arial"/>
                <a:cs typeface="Arial"/>
              </a:rPr>
              <a:t>Tratamiento.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Enfermedades hepáticas del embarazo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_tradnl" dirty="0" smtClean="0">
                <a:latin typeface="Arial"/>
                <a:cs typeface="Arial"/>
              </a:rPr>
              <a:t>Tratamiento.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1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Tratamiento.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671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8375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800000"/>
                </a:solidFill>
              </a:rPr>
              <a:t>TRATAMIENTO</a:t>
            </a:r>
            <a:endParaRPr lang="es-ES" sz="4000" b="1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pPr algn="just"/>
            <a:r>
              <a:rPr lang="es-ES_tradnl" dirty="0" smtClean="0">
                <a:latin typeface="Arial"/>
                <a:cs typeface="Arial"/>
              </a:rPr>
              <a:t>1.- Interrupción inmediata del embarazo como primera opción en embarazos de mas de 34 semanas.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2.- Interrupción del embarazo dentro de 48 </a:t>
            </a:r>
            <a:r>
              <a:rPr lang="es-ES_tradnl" dirty="0" err="1" smtClean="0">
                <a:latin typeface="Arial"/>
                <a:cs typeface="Arial"/>
              </a:rPr>
              <a:t>hrs</a:t>
            </a:r>
            <a:r>
              <a:rPr lang="es-ES_tradnl" dirty="0" smtClean="0">
                <a:latin typeface="Arial"/>
                <a:cs typeface="Arial"/>
              </a:rPr>
              <a:t> después de evaluación y estabilización materna, bajo </a:t>
            </a:r>
            <a:r>
              <a:rPr lang="es-ES_tradnl" dirty="0" err="1" smtClean="0">
                <a:latin typeface="Arial"/>
                <a:cs typeface="Arial"/>
              </a:rPr>
              <a:t>tx</a:t>
            </a:r>
            <a:r>
              <a:rPr lang="es-ES_tradnl" dirty="0" smtClean="0">
                <a:latin typeface="Arial"/>
                <a:cs typeface="Arial"/>
              </a:rPr>
              <a:t>. con esteroides entre la semana 27 – 34 de gestación.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Tratamiento conservador de mas de 48-72hrs en mujeres embarazadas de &lt; 27 semanas de gestación.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800000"/>
                </a:solidFill>
                <a:latin typeface="Arial"/>
                <a:cs typeface="Arial"/>
              </a:rPr>
              <a:t>ESTEROIDES</a:t>
            </a:r>
            <a:endParaRPr lang="es-ES" sz="40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243" y="1368427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algn="just"/>
            <a:r>
              <a:rPr lang="es-ES_tradnl" dirty="0" smtClean="0">
                <a:latin typeface="Arial"/>
                <a:cs typeface="Arial"/>
              </a:rPr>
              <a:t>El tratamiento pre-natal ha demostrado que acelera la maduración pulmonar.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El pulmón debe estar preparado para la inducción de maduración bajo el tratamiento con esteroides entre la semana 26 y 33 de gestación).</a:t>
            </a: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6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30156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rgbClr val="800000"/>
                </a:solidFill>
              </a:rPr>
              <a:t>USO DE ESTEROIDES</a:t>
            </a:r>
            <a:endParaRPr lang="es-ES" b="1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marL="0" indent="0">
              <a:buNone/>
            </a:pPr>
            <a:r>
              <a:rPr lang="es-ES_tradnl" dirty="0" smtClean="0">
                <a:latin typeface="Arial"/>
                <a:cs typeface="Arial"/>
              </a:rPr>
              <a:t> </a:t>
            </a:r>
            <a:endParaRPr lang="es-ES_tradnl" dirty="0" smtClean="0">
              <a:latin typeface="Arial"/>
              <a:cs typeface="Arial"/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899" y="948267"/>
            <a:ext cx="7014633" cy="53001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7200" y="6282270"/>
            <a:ext cx="257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err="1" smtClean="0"/>
              <a:t>Gabor</a:t>
            </a:r>
            <a:r>
              <a:rPr lang="es-ES" b="1" i="1" dirty="0" smtClean="0"/>
              <a:t> M et al 2016.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108816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467" y="787400"/>
            <a:ext cx="6841066" cy="52705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40267" y="6232973"/>
            <a:ext cx="277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/>
              <a:t>Basaran A et al 2012 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23500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Beneficios:</a:t>
            </a:r>
          </a:p>
          <a:p>
            <a:pPr algn="just"/>
            <a:endParaRPr lang="es-ES_tradnl" b="1" dirty="0" smtClean="0">
              <a:solidFill>
                <a:schemeClr val="accent3">
                  <a:lumMod val="50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s-ES_tradnl" dirty="0" smtClean="0">
                <a:latin typeface="Arial"/>
                <a:cs typeface="Arial"/>
              </a:rPr>
              <a:t>Reducción en la adhesión plaquetaria.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Reducción en la degradación plaquetaria por el bazo.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Mecanismo </a:t>
            </a:r>
            <a:r>
              <a:rPr lang="es-ES_tradnl" dirty="0" err="1" smtClean="0">
                <a:latin typeface="Arial"/>
                <a:cs typeface="Arial"/>
              </a:rPr>
              <a:t>reológico</a:t>
            </a:r>
            <a:r>
              <a:rPr lang="es-ES_tradnl" dirty="0" smtClean="0">
                <a:latin typeface="Arial"/>
                <a:cs typeface="Arial"/>
              </a:rPr>
              <a:t> directo endotelial.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Disminuye actividad plaquetaria. 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6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53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>
                <a:solidFill>
                  <a:srgbClr val="800000"/>
                </a:solidFill>
                <a:latin typeface="Arial"/>
                <a:cs typeface="Arial"/>
              </a:rPr>
              <a:t>MEDICAMENTOS </a:t>
            </a:r>
            <a:br>
              <a:rPr lang="es-ES" sz="3600" b="1" dirty="0" smtClean="0">
                <a:solidFill>
                  <a:srgbClr val="800000"/>
                </a:solidFill>
                <a:latin typeface="Arial"/>
                <a:cs typeface="Arial"/>
              </a:rPr>
            </a:br>
            <a:r>
              <a:rPr lang="es-ES" sz="3600" b="1" dirty="0" smtClean="0">
                <a:solidFill>
                  <a:srgbClr val="800000"/>
                </a:solidFill>
                <a:latin typeface="Arial"/>
                <a:cs typeface="Arial"/>
              </a:rPr>
              <a:t>ANTI-HIPERTENSIVOS</a:t>
            </a:r>
            <a:endParaRPr lang="es-ES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 descr="sndrome-hellp-38-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4217"/>
            <a:ext cx="9144000" cy="513418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1114217"/>
            <a:ext cx="9144000" cy="11887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96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800000"/>
                </a:solidFill>
                <a:latin typeface="Arial"/>
                <a:cs typeface="Arial"/>
              </a:rPr>
              <a:t>TROMBOCITOPENIA</a:t>
            </a:r>
            <a:endParaRPr lang="es-ES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1232963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algn="just"/>
            <a:r>
              <a:rPr lang="es-ES_tradnl" dirty="0" smtClean="0">
                <a:latin typeface="Arial"/>
                <a:cs typeface="Arial"/>
              </a:rPr>
              <a:t>Transfundir plaquetas cuando: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&lt; 50,000 UI con descenso rápido y existencia de </a:t>
            </a:r>
            <a:r>
              <a:rPr lang="es-ES_tradnl" dirty="0" err="1" smtClean="0">
                <a:latin typeface="Arial"/>
                <a:cs typeface="Arial"/>
              </a:rPr>
              <a:t>coagulopatía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Antes de la cesárea en síndrome de HELLP clase 1.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Antes del parto, con recuento plaquetario por debajo de 25,000 plaquetas.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6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257" y="156107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800000"/>
                </a:solidFill>
                <a:latin typeface="Arial"/>
                <a:cs typeface="Arial"/>
              </a:rPr>
              <a:t>INTERRUPCION DE EMBARAZO</a:t>
            </a:r>
            <a:endParaRPr lang="es-ES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 descr="sndrome-hellp-42-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6629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1417638"/>
            <a:ext cx="9144000" cy="9360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95225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 descr="sndrome-hellp-43-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066"/>
            <a:ext cx="9144000" cy="48275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1253066"/>
            <a:ext cx="9144000" cy="9482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6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6924" y="443968"/>
            <a:ext cx="7349875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800000"/>
                </a:solidFill>
              </a:rPr>
              <a:t>Enfermedades hepáticas del embarazo</a:t>
            </a:r>
            <a:endParaRPr lang="es-ES" b="1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02922"/>
            <a:ext cx="9144000" cy="348826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336800" y="2336788"/>
            <a:ext cx="457200" cy="270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6707" y="2641587"/>
            <a:ext cx="2243160" cy="2607733"/>
          </a:xfrm>
          <a:prstGeom prst="rect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96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800000"/>
                </a:solidFill>
              </a:rPr>
              <a:t>CONCLUSIONES</a:t>
            </a:r>
            <a:endParaRPr lang="es-ES" b="1" dirty="0">
              <a:solidFill>
                <a:srgbClr val="8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1063417"/>
            <a:ext cx="8898897" cy="4966359"/>
          </a:xfrm>
        </p:spPr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pPr algn="just"/>
            <a:r>
              <a:rPr lang="es-ES_tradnl" dirty="0" smtClean="0">
                <a:latin typeface="Arial"/>
                <a:cs typeface="Arial"/>
              </a:rPr>
              <a:t>El s</a:t>
            </a:r>
            <a:r>
              <a:rPr lang="es-ES_tradnl" dirty="0" smtClean="0">
                <a:latin typeface="Arial"/>
                <a:cs typeface="Arial"/>
              </a:rPr>
              <a:t>índrome de HELLP forma parte de las enfermedad hepáticas relacionadas al embarazo.</a:t>
            </a:r>
          </a:p>
          <a:p>
            <a:pPr algn="just"/>
            <a:r>
              <a:rPr lang="es-ES_tradnl" dirty="0" smtClean="0">
                <a:latin typeface="Arial"/>
                <a:cs typeface="Arial"/>
              </a:rPr>
              <a:t>Se presenta en el 0.5 a 0.9 % de los embarazos, y del 10 a 20% de los casos de pre-eclampsia severa.</a:t>
            </a:r>
          </a:p>
          <a:p>
            <a:pPr algn="just"/>
            <a:r>
              <a:rPr lang="es-ES" dirty="0"/>
              <a:t>HELLP:  Hemólisis, enzimas hepáticas alteradas, y </a:t>
            </a:r>
            <a:r>
              <a:rPr lang="es-ES" dirty="0" err="1"/>
              <a:t>plaquetopenia</a:t>
            </a:r>
            <a:r>
              <a:rPr lang="es-ES" dirty="0" smtClean="0"/>
              <a:t>.</a:t>
            </a:r>
          </a:p>
          <a:p>
            <a:pPr algn="just"/>
            <a:r>
              <a:rPr lang="es-ES" dirty="0" smtClean="0"/>
              <a:t>Interrupci</a:t>
            </a:r>
            <a:r>
              <a:rPr lang="es-ES" dirty="0" smtClean="0"/>
              <a:t>ón del embarazo.</a:t>
            </a:r>
          </a:p>
          <a:p>
            <a:pPr algn="just"/>
            <a:r>
              <a:rPr lang="es-ES" dirty="0" smtClean="0"/>
              <a:t>Esteroides.</a:t>
            </a:r>
            <a:endParaRPr lang="es-ES" dirty="0"/>
          </a:p>
          <a:p>
            <a:endParaRPr lang="es-ES_tradnl" dirty="0" smtClean="0">
              <a:latin typeface="Arial"/>
              <a:cs typeface="Arial"/>
            </a:endParaRPr>
          </a:p>
          <a:p>
            <a:endParaRPr lang="es-ES_tradnl" dirty="0" smtClean="0">
              <a:latin typeface="Arial"/>
              <a:cs typeface="Arial"/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785A0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531440"/>
            <a:ext cx="11084160" cy="7389440"/>
          </a:xfrm>
          <a:prstGeom prst="rect">
            <a:avLst/>
          </a:prstGeom>
          <a:noFill/>
        </p:spPr>
      </p:pic>
      <p:pic>
        <p:nvPicPr>
          <p:cNvPr id="4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2168" cy="144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C6FD-4D49-4DA4-8F0E-16DE6C27D450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34135" y="1931701"/>
            <a:ext cx="6809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MUCHAS GRACIAS</a:t>
            </a:r>
            <a:endParaRPr lang="es-E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5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48212637"/>
              </p:ext>
            </p:extLst>
          </p:nvPr>
        </p:nvGraphicFramePr>
        <p:xfrm>
          <a:off x="2232437" y="539750"/>
          <a:ext cx="3582494" cy="61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3 Marcador de contenido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5875792"/>
              </p:ext>
            </p:extLst>
          </p:nvPr>
        </p:nvGraphicFramePr>
        <p:xfrm>
          <a:off x="809950" y="1772816"/>
          <a:ext cx="6894285" cy="400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F4255-1147-42C1-A1A1-CBB3DD6F2830}" type="slidenum">
              <a:rPr lang="es-ES_tradnl" smtClean="0"/>
              <a:pPr/>
              <a:t>5</a:t>
            </a:fld>
            <a:endParaRPr lang="es-ES_tradnl"/>
          </a:p>
        </p:txBody>
      </p:sp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7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_tradnl" dirty="0" smtClean="0">
                <a:latin typeface="Arial"/>
                <a:cs typeface="Arial"/>
              </a:rPr>
              <a:t>Tratamiento.</a:t>
            </a:r>
          </a:p>
          <a:p>
            <a:pPr marL="0" indent="0">
              <a:buNone/>
            </a:pPr>
            <a:endParaRPr lang="es-ES_tradnl" dirty="0" smtClean="0">
              <a:latin typeface="Arial"/>
              <a:cs typeface="Arial"/>
            </a:endParaRP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8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</a:t>
            </a:r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.</a:t>
            </a:r>
          </a:p>
          <a:p>
            <a:r>
              <a:rPr lang="es-ES_tradnl" b="1" dirty="0" smtClean="0">
                <a:solidFill>
                  <a:srgbClr val="800000"/>
                </a:solidFill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_tradnl" dirty="0" smtClean="0">
                <a:latin typeface="Arial"/>
                <a:cs typeface="Arial"/>
              </a:rPr>
              <a:t>Tratamiento.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821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066" y="-47089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800000"/>
                </a:solidFill>
                <a:latin typeface="Arial"/>
                <a:cs typeface="Arial"/>
              </a:rPr>
              <a:t>INTRODUCCION</a:t>
            </a:r>
            <a:endParaRPr lang="es-ES" sz="36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8243" y="961819"/>
            <a:ext cx="5482824" cy="5709918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pPr algn="just">
              <a:lnSpc>
                <a:spcPct val="120000"/>
              </a:lnSpc>
            </a:pPr>
            <a:r>
              <a:rPr lang="es-ES" sz="3600" dirty="0" smtClean="0">
                <a:latin typeface="Arial"/>
                <a:cs typeface="Arial"/>
              </a:rPr>
              <a:t>Los desórdenes hipertensivos del embarazo afectan al 10% de los mismos.</a:t>
            </a:r>
          </a:p>
          <a:p>
            <a:pPr algn="just">
              <a:lnSpc>
                <a:spcPct val="120000"/>
              </a:lnSpc>
            </a:pPr>
            <a:r>
              <a:rPr lang="es-ES" sz="3600" dirty="0" smtClean="0">
                <a:latin typeface="Arial"/>
                <a:cs typeface="Arial"/>
              </a:rPr>
              <a:t>Descrito como una variante de la pre-eclampsia en 1982 por el Dr. Louis </a:t>
            </a:r>
            <a:r>
              <a:rPr lang="es-ES" sz="3600" dirty="0" err="1" smtClean="0">
                <a:latin typeface="Arial"/>
                <a:cs typeface="Arial"/>
              </a:rPr>
              <a:t>Weinstein</a:t>
            </a:r>
            <a:r>
              <a:rPr lang="es-ES" sz="3600" dirty="0" smtClean="0">
                <a:latin typeface="Arial"/>
                <a:cs typeface="Arial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3600" b="1" i="1" dirty="0" smtClean="0">
                <a:solidFill>
                  <a:srgbClr val="008000"/>
                </a:solidFill>
                <a:latin typeface="Arial"/>
                <a:cs typeface="Arial"/>
              </a:rPr>
              <a:t>HELLP: enzimas hepáticas elevadas, hemólisis y plaquetas bajas. </a:t>
            </a:r>
          </a:p>
          <a:p>
            <a:pPr algn="just">
              <a:lnSpc>
                <a:spcPct val="120000"/>
              </a:lnSpc>
            </a:pPr>
            <a:r>
              <a:rPr lang="es-ES" sz="3600" dirty="0" smtClean="0">
                <a:solidFill>
                  <a:srgbClr val="000000"/>
                </a:solidFill>
                <a:latin typeface="Arial"/>
                <a:cs typeface="Arial"/>
              </a:rPr>
              <a:t>Análisis de 29 mujeres embarazadas</a:t>
            </a:r>
            <a:r>
              <a:rPr lang="es-ES" sz="3600" dirty="0" smtClean="0">
                <a:solidFill>
                  <a:srgbClr val="008000"/>
                </a:solidFill>
                <a:latin typeface="Arial"/>
                <a:cs typeface="Arial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s-ES" sz="3600" dirty="0" smtClean="0">
                <a:latin typeface="Arial"/>
                <a:cs typeface="Arial"/>
              </a:rPr>
              <a:t>.</a:t>
            </a:r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  <p:pic>
        <p:nvPicPr>
          <p:cNvPr id="4" name="Imagen 3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34" y="2093385"/>
            <a:ext cx="2857500" cy="318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6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5975" y="809638"/>
            <a:ext cx="8898897" cy="527093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_tradnl" dirty="0" smtClean="0">
                <a:latin typeface="Arial"/>
                <a:cs typeface="Arial"/>
              </a:rPr>
              <a:t>Enfermedades hepáticas del embarazo.</a:t>
            </a:r>
          </a:p>
          <a:p>
            <a:r>
              <a:rPr lang="es-ES_tradnl" dirty="0" smtClean="0">
                <a:latin typeface="Arial"/>
                <a:cs typeface="Arial"/>
              </a:rPr>
              <a:t>Introducción.</a:t>
            </a:r>
          </a:p>
          <a:p>
            <a:r>
              <a:rPr lang="es-ES_tradnl" dirty="0" smtClean="0">
                <a:latin typeface="Arial"/>
                <a:cs typeface="Arial"/>
              </a:rPr>
              <a:t>Epidemiología.</a:t>
            </a:r>
          </a:p>
          <a:p>
            <a:r>
              <a:rPr lang="es-ES_tradnl" dirty="0" err="1" smtClean="0">
                <a:latin typeface="Arial"/>
                <a:cs typeface="Arial"/>
              </a:rPr>
              <a:t>Fisiopatologia</a:t>
            </a:r>
            <a:r>
              <a:rPr lang="es-ES_tradnl" dirty="0" smtClean="0">
                <a:latin typeface="Arial"/>
                <a:cs typeface="Arial"/>
              </a:rPr>
              <a:t>.</a:t>
            </a:r>
          </a:p>
          <a:p>
            <a:r>
              <a:rPr lang="es-ES_tradnl" dirty="0" smtClean="0">
                <a:latin typeface="Arial"/>
                <a:cs typeface="Arial"/>
              </a:rPr>
              <a:t>Factores de riesgo.</a:t>
            </a:r>
          </a:p>
          <a:p>
            <a:r>
              <a:rPr lang="es-ES_tradnl" dirty="0" smtClean="0">
                <a:latin typeface="Arial"/>
                <a:cs typeface="Arial"/>
              </a:rPr>
              <a:t>Diagnóstico.</a:t>
            </a:r>
          </a:p>
          <a:p>
            <a:r>
              <a:rPr lang="es-ES_tradnl" dirty="0" smtClean="0">
                <a:latin typeface="Arial"/>
                <a:cs typeface="Arial"/>
              </a:rPr>
              <a:t>Tratamiento.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56" y="6248400"/>
            <a:ext cx="5321300" cy="609600"/>
          </a:xfrm>
          <a:prstGeom prst="rect">
            <a:avLst/>
          </a:prstGeom>
        </p:spPr>
      </p:pic>
      <p:pic>
        <p:nvPicPr>
          <p:cNvPr id="6" name="Imagen 6" descr="INCMNSZ AZU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7" y="92451"/>
            <a:ext cx="1260218" cy="10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5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21395</TotalTime>
  <Words>962</Words>
  <Application>Microsoft Macintosh PowerPoint</Application>
  <PresentationFormat>Presentación en pantalla (4:3)</PresentationFormat>
  <Paragraphs>276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43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Enfermedades hepáticas del embarazo</vt:lpstr>
      <vt:lpstr>Presentación de PowerPoint</vt:lpstr>
      <vt:lpstr>Presentación de PowerPoint</vt:lpstr>
      <vt:lpstr>Presentación de PowerPoint</vt:lpstr>
      <vt:lpstr>INTRODUCCION</vt:lpstr>
      <vt:lpstr>Presentación de PowerPoint</vt:lpstr>
      <vt:lpstr>Presentación de PowerPoint</vt:lpstr>
      <vt:lpstr>EPIDEMIOLOGIA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FACTORES DE RIESGO</vt:lpstr>
      <vt:lpstr>Presentación de PowerPoint</vt:lpstr>
      <vt:lpstr>Presentación de PowerPoint</vt:lpstr>
      <vt:lpstr>DIAGNOSTICO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TRATAMIENTO</vt:lpstr>
      <vt:lpstr>ESTEROIDES</vt:lpstr>
      <vt:lpstr>USO DE ESTEROIDES</vt:lpstr>
      <vt:lpstr>Presentación de PowerPoint</vt:lpstr>
      <vt:lpstr>Presentación de PowerPoint</vt:lpstr>
      <vt:lpstr>MEDICAMENTOS  ANTI-HIPERTENSIVOS</vt:lpstr>
      <vt:lpstr>TROMBOCITOPENIA</vt:lpstr>
      <vt:lpstr>INTERRUPCION DE EMBARAZO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Virginia Alarcón Zambrano</dc:creator>
  <cp:lastModifiedBy>aldo torre</cp:lastModifiedBy>
  <cp:revision>369</cp:revision>
  <dcterms:created xsi:type="dcterms:W3CDTF">2012-06-11T03:46:46Z</dcterms:created>
  <dcterms:modified xsi:type="dcterms:W3CDTF">2019-06-05T21:36:15Z</dcterms:modified>
</cp:coreProperties>
</file>