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gif" ContentType="image/gif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3"/>
  </p:notesMasterIdLst>
  <p:sldIdLst>
    <p:sldId id="256" r:id="rId2"/>
    <p:sldId id="340" r:id="rId3"/>
    <p:sldId id="278" r:id="rId4"/>
    <p:sldId id="261" r:id="rId5"/>
    <p:sldId id="343" r:id="rId6"/>
    <p:sldId id="354" r:id="rId7"/>
    <p:sldId id="337" r:id="rId8"/>
    <p:sldId id="344" r:id="rId9"/>
    <p:sldId id="345" r:id="rId10"/>
    <p:sldId id="347" r:id="rId11"/>
    <p:sldId id="355" r:id="rId12"/>
    <p:sldId id="356" r:id="rId13"/>
    <p:sldId id="357" r:id="rId14"/>
    <p:sldId id="334" r:id="rId15"/>
    <p:sldId id="335" r:id="rId16"/>
    <p:sldId id="363" r:id="rId17"/>
    <p:sldId id="366" r:id="rId18"/>
    <p:sldId id="349" r:id="rId19"/>
    <p:sldId id="353" r:id="rId20"/>
    <p:sldId id="346" r:id="rId21"/>
    <p:sldId id="333" r:id="rId2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AFDEA"/>
    <a:srgbClr val="FBFBFB"/>
    <a:srgbClr val="00FA00"/>
    <a:srgbClr val="EDED00"/>
    <a:srgbClr val="DCD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FD0F851-EC5A-4D38-B0AD-8093EC10F338}" styleName="Light Style 1 - Ac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D27102A9-8310-4765-A935-A1911B00CA55}" styleName="Light Style 1 - Accent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68D230F3-CF80-4859-8CE7-A43EE81993B5}" styleName="Light Style 1 - Ac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BDBED569-4797-4DF1-A0F4-6AAB3CD982D8}" styleName="Light Style 3 - Acc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E8B1032C-EA38-4F05-BA0D-38AFFFC7BED3}" styleName="Light Style 3 - Acc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ED083AE6-46FA-4A59-8FB0-9F97EB10719F}" styleName="Light Style 3 - Accent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1E171933-4619-4E11-9A3F-F7608DF75F80}" styleName="Medium Style 1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2A488322-F2BA-4B5B-9748-0D474271808F}" styleName="Medium Style 3 - 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4C1A8A3-306A-4EB7-A6B1-4F7E0EB9C5D6}" styleName="Medium Style 3 - Accent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EB9631B5-78F2-41C9-869B-9F39066F8104}" styleName="Medium Style 3 - 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EB344D84-9AFB-497E-A393-DC336BA19D2E}" styleName="Medium Style 3 - Accent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F2DE63D5-997A-4646-A377-4702673A728D}" styleName="Light Style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5A111915-BE36-4E01-A7E5-04B1672EAD32}" styleName="Light Style 2 - Acc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17292A2E-F333-43FB-9621-5CBBE7FDCDCB}" styleName="Light Style 2 - Accent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0505E3EF-67EA-436B-97B2-0124C06EBD24}" styleName="Estilo medio 4 - Énfasis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8A107856-5554-42FB-B03E-39F5DBC370BA}" styleName="Estilo medio 4 - Énfasis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69CF1AB2-1976-4502-BF36-3FF5EA218861}" styleName="Estilo medio 4 - Énfasis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933"/>
    <p:restoredTop sz="94674"/>
  </p:normalViewPr>
  <p:slideViewPr>
    <p:cSldViewPr snapToGrid="0" snapToObjects="1">
      <p:cViewPr>
        <p:scale>
          <a:sx n="103" d="100"/>
          <a:sy n="103" d="100"/>
        </p:scale>
        <p:origin x="1440" y="62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7" d="100"/>
        <a:sy n="107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notesMaster" Target="notesMasters/notesMaster1.xml"/><Relationship Id="rId24" Type="http://schemas.openxmlformats.org/officeDocument/2006/relationships/presProps" Target="presProps.xml"/><Relationship Id="rId25" Type="http://schemas.openxmlformats.org/officeDocument/2006/relationships/viewProps" Target="viewProps.xml"/><Relationship Id="rId26" Type="http://schemas.openxmlformats.org/officeDocument/2006/relationships/theme" Target="theme/theme1.xml"/><Relationship Id="rId27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_tradnl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0DCC8D7-8C98-FE43-9B6F-F7BF553E428A}" type="datetimeFigureOut">
              <a:rPr lang="es-ES_tradnl" smtClean="0"/>
              <a:t>17/7/19</a:t>
            </a:fld>
            <a:endParaRPr lang="es-ES_tradnl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_tradnl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_tradnl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_tradnl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06E15CA-C974-0945-ABDC-0E1878670500}" type="slidenum">
              <a:rPr lang="es-ES_tradnl" smtClean="0"/>
              <a:t>‹Nr.›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6986367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_tradnl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_tradnl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ED927A-91C0-874E-8B09-95BFC69B7DC4}" type="datetimeFigureOut">
              <a:rPr lang="en-US" smtClean="0"/>
              <a:t>7/17/19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FC9CCA-3268-3D41-892D-CE7D8B60B5A4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5508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_tradnl" smtClean="0"/>
              <a:t>Click to edit Master text styles</a:t>
            </a:r>
          </a:p>
          <a:p>
            <a:pPr lvl="1"/>
            <a:r>
              <a:rPr lang="es-ES_tradnl" smtClean="0"/>
              <a:t>Second level</a:t>
            </a:r>
          </a:p>
          <a:p>
            <a:pPr lvl="2"/>
            <a:r>
              <a:rPr lang="es-ES_tradnl" smtClean="0"/>
              <a:t>Third level</a:t>
            </a:r>
          </a:p>
          <a:p>
            <a:pPr lvl="3"/>
            <a:r>
              <a:rPr lang="es-ES_tradnl" smtClean="0"/>
              <a:t>Fourth level</a:t>
            </a:r>
          </a:p>
          <a:p>
            <a:pPr lvl="4"/>
            <a:r>
              <a:rPr lang="es-ES_tradnl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ED927A-91C0-874E-8B09-95BFC69B7DC4}" type="datetimeFigureOut">
              <a:rPr lang="en-US" smtClean="0"/>
              <a:t>7/17/19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FC9CCA-3268-3D41-892D-CE7D8B60B5A4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49206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_tradnl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_tradnl" smtClean="0"/>
              <a:t>Click to edit Master text styles</a:t>
            </a:r>
          </a:p>
          <a:p>
            <a:pPr lvl="1"/>
            <a:r>
              <a:rPr lang="es-ES_tradnl" smtClean="0"/>
              <a:t>Second level</a:t>
            </a:r>
          </a:p>
          <a:p>
            <a:pPr lvl="2"/>
            <a:r>
              <a:rPr lang="es-ES_tradnl" smtClean="0"/>
              <a:t>Third level</a:t>
            </a:r>
          </a:p>
          <a:p>
            <a:pPr lvl="3"/>
            <a:r>
              <a:rPr lang="es-ES_tradnl" smtClean="0"/>
              <a:t>Fourth level</a:t>
            </a:r>
          </a:p>
          <a:p>
            <a:pPr lvl="4"/>
            <a:r>
              <a:rPr lang="es-ES_tradnl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ED927A-91C0-874E-8B09-95BFC69B7DC4}" type="datetimeFigureOut">
              <a:rPr lang="en-US" smtClean="0"/>
              <a:t>7/17/19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FC9CCA-3268-3D41-892D-CE7D8B60B5A4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45181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_tradnl" smtClean="0"/>
              <a:t>Click to edit Master text styles</a:t>
            </a:r>
          </a:p>
          <a:p>
            <a:pPr lvl="1"/>
            <a:r>
              <a:rPr lang="es-ES_tradnl" smtClean="0"/>
              <a:t>Second level</a:t>
            </a:r>
          </a:p>
          <a:p>
            <a:pPr lvl="2"/>
            <a:r>
              <a:rPr lang="es-ES_tradnl" smtClean="0"/>
              <a:t>Third level</a:t>
            </a:r>
          </a:p>
          <a:p>
            <a:pPr lvl="3"/>
            <a:r>
              <a:rPr lang="es-ES_tradnl" smtClean="0"/>
              <a:t>Fourth level</a:t>
            </a:r>
          </a:p>
          <a:p>
            <a:pPr lvl="4"/>
            <a:r>
              <a:rPr lang="es-ES_tradnl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ED927A-91C0-874E-8B09-95BFC69B7DC4}" type="datetimeFigureOut">
              <a:rPr lang="en-US" smtClean="0"/>
              <a:t>7/17/19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FC9CCA-3268-3D41-892D-CE7D8B60B5A4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61849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_tradnl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_tradnl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ED927A-91C0-874E-8B09-95BFC69B7DC4}" type="datetimeFigureOut">
              <a:rPr lang="en-US" smtClean="0"/>
              <a:t>7/17/19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FC9CCA-3268-3D41-892D-CE7D8B60B5A4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99599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 smtClean="0"/>
              <a:t>Click to edit Master text styles</a:t>
            </a:r>
          </a:p>
          <a:p>
            <a:pPr lvl="1"/>
            <a:r>
              <a:rPr lang="es-ES_tradnl" smtClean="0"/>
              <a:t>Second level</a:t>
            </a:r>
          </a:p>
          <a:p>
            <a:pPr lvl="2"/>
            <a:r>
              <a:rPr lang="es-ES_tradnl" smtClean="0"/>
              <a:t>Third level</a:t>
            </a:r>
          </a:p>
          <a:p>
            <a:pPr lvl="3"/>
            <a:r>
              <a:rPr lang="es-ES_tradnl" smtClean="0"/>
              <a:t>Fourth level</a:t>
            </a:r>
          </a:p>
          <a:p>
            <a:pPr lvl="4"/>
            <a:r>
              <a:rPr lang="es-ES_tradnl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 smtClean="0"/>
              <a:t>Click to edit Master text styles</a:t>
            </a:r>
          </a:p>
          <a:p>
            <a:pPr lvl="1"/>
            <a:r>
              <a:rPr lang="es-ES_tradnl" smtClean="0"/>
              <a:t>Second level</a:t>
            </a:r>
          </a:p>
          <a:p>
            <a:pPr lvl="2"/>
            <a:r>
              <a:rPr lang="es-ES_tradnl" smtClean="0"/>
              <a:t>Third level</a:t>
            </a:r>
          </a:p>
          <a:p>
            <a:pPr lvl="3"/>
            <a:r>
              <a:rPr lang="es-ES_tradnl" smtClean="0"/>
              <a:t>Fourth level</a:t>
            </a:r>
          </a:p>
          <a:p>
            <a:pPr lvl="4"/>
            <a:r>
              <a:rPr lang="es-ES_tradnl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ED927A-91C0-874E-8B09-95BFC69B7DC4}" type="datetimeFigureOut">
              <a:rPr lang="en-US" smtClean="0"/>
              <a:t>7/17/19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FC9CCA-3268-3D41-892D-CE7D8B60B5A4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93527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_tradnl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 smtClean="0"/>
              <a:t>Click to edit Master text styles</a:t>
            </a:r>
          </a:p>
          <a:p>
            <a:pPr lvl="1"/>
            <a:r>
              <a:rPr lang="es-ES_tradnl" smtClean="0"/>
              <a:t>Second level</a:t>
            </a:r>
          </a:p>
          <a:p>
            <a:pPr lvl="2"/>
            <a:r>
              <a:rPr lang="es-ES_tradnl" smtClean="0"/>
              <a:t>Third level</a:t>
            </a:r>
          </a:p>
          <a:p>
            <a:pPr lvl="3"/>
            <a:r>
              <a:rPr lang="es-ES_tradnl" smtClean="0"/>
              <a:t>Fourth level</a:t>
            </a:r>
          </a:p>
          <a:p>
            <a:pPr lvl="4"/>
            <a:r>
              <a:rPr lang="es-ES_tradnl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 smtClean="0"/>
              <a:t>Click to edit Master text styles</a:t>
            </a:r>
          </a:p>
          <a:p>
            <a:pPr lvl="1"/>
            <a:r>
              <a:rPr lang="es-ES_tradnl" smtClean="0"/>
              <a:t>Second level</a:t>
            </a:r>
          </a:p>
          <a:p>
            <a:pPr lvl="2"/>
            <a:r>
              <a:rPr lang="es-ES_tradnl" smtClean="0"/>
              <a:t>Third level</a:t>
            </a:r>
          </a:p>
          <a:p>
            <a:pPr lvl="3"/>
            <a:r>
              <a:rPr lang="es-ES_tradnl" smtClean="0"/>
              <a:t>Fourth level</a:t>
            </a:r>
          </a:p>
          <a:p>
            <a:pPr lvl="4"/>
            <a:r>
              <a:rPr lang="es-ES_tradnl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ED927A-91C0-874E-8B09-95BFC69B7DC4}" type="datetimeFigureOut">
              <a:rPr lang="en-US" smtClean="0"/>
              <a:t>7/17/19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FC9CCA-3268-3D41-892D-CE7D8B60B5A4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83359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ED927A-91C0-874E-8B09-95BFC69B7DC4}" type="datetimeFigureOut">
              <a:rPr lang="en-US" smtClean="0"/>
              <a:t>7/17/19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FC9CCA-3268-3D41-892D-CE7D8B60B5A4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81153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ED927A-91C0-874E-8B09-95BFC69B7DC4}" type="datetimeFigureOut">
              <a:rPr lang="en-US" smtClean="0"/>
              <a:t>7/17/19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FC9CCA-3268-3D41-892D-CE7D8B60B5A4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06508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_tradnl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_tradnl" smtClean="0"/>
              <a:t>Click to edit Master text styles</a:t>
            </a:r>
          </a:p>
          <a:p>
            <a:pPr lvl="1"/>
            <a:r>
              <a:rPr lang="es-ES_tradnl" smtClean="0"/>
              <a:t>Second level</a:t>
            </a:r>
          </a:p>
          <a:p>
            <a:pPr lvl="2"/>
            <a:r>
              <a:rPr lang="es-ES_tradnl" smtClean="0"/>
              <a:t>Third level</a:t>
            </a:r>
          </a:p>
          <a:p>
            <a:pPr lvl="3"/>
            <a:r>
              <a:rPr lang="es-ES_tradnl" smtClean="0"/>
              <a:t>Fourth level</a:t>
            </a:r>
          </a:p>
          <a:p>
            <a:pPr lvl="4"/>
            <a:r>
              <a:rPr lang="es-ES_tradnl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ED927A-91C0-874E-8B09-95BFC69B7DC4}" type="datetimeFigureOut">
              <a:rPr lang="en-US" smtClean="0"/>
              <a:t>7/17/19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FC9CCA-3268-3D41-892D-CE7D8B60B5A4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07998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_tradnl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ED927A-91C0-874E-8B09-95BFC69B7DC4}" type="datetimeFigureOut">
              <a:rPr lang="en-US" smtClean="0"/>
              <a:t>7/17/19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FC9CCA-3268-3D41-892D-CE7D8B60B5A4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47829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_tradnl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_tradnl" smtClean="0"/>
              <a:t>Click to edit Master text styles</a:t>
            </a:r>
          </a:p>
          <a:p>
            <a:pPr lvl="1"/>
            <a:r>
              <a:rPr lang="es-ES_tradnl" smtClean="0"/>
              <a:t>Second level</a:t>
            </a:r>
          </a:p>
          <a:p>
            <a:pPr lvl="2"/>
            <a:r>
              <a:rPr lang="es-ES_tradnl" smtClean="0"/>
              <a:t>Third level</a:t>
            </a:r>
          </a:p>
          <a:p>
            <a:pPr lvl="3"/>
            <a:r>
              <a:rPr lang="es-ES_tradnl" smtClean="0"/>
              <a:t>Fourth level</a:t>
            </a:r>
          </a:p>
          <a:p>
            <a:pPr lvl="4"/>
            <a:r>
              <a:rPr lang="es-ES_tradnl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ED927A-91C0-874E-8B09-95BFC69B7DC4}" type="datetimeFigureOut">
              <a:rPr lang="en-US" smtClean="0"/>
              <a:t>7/17/19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FC9CCA-3268-3D41-892D-CE7D8B60B5A4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314983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4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9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5" Type="http://schemas.openxmlformats.org/officeDocument/2006/relationships/image" Target="../media/image7.png"/><Relationship Id="rId6" Type="http://schemas.openxmlformats.org/officeDocument/2006/relationships/image" Target="../media/image8.png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5820" y="1792932"/>
            <a:ext cx="7772400" cy="1470025"/>
          </a:xfrm>
        </p:spPr>
        <p:txBody>
          <a:bodyPr>
            <a:noAutofit/>
          </a:bodyPr>
          <a:lstStyle/>
          <a:p>
            <a:r>
              <a:rPr lang="en-US" sz="3600" dirty="0" err="1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Estudios</a:t>
            </a:r>
            <a:r>
              <a:rPr lang="en-US" sz="3600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 de </a:t>
            </a:r>
            <a:r>
              <a:rPr lang="en-US" sz="3600" dirty="0" err="1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tamizaje</a:t>
            </a:r>
            <a:r>
              <a:rPr lang="en-US" sz="3600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 </a:t>
            </a:r>
            <a:r>
              <a:rPr lang="en-US" sz="3600" dirty="0" err="1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en</a:t>
            </a:r>
            <a:r>
              <a:rPr lang="en-US" sz="3600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 </a:t>
            </a:r>
            <a:r>
              <a:rPr lang="en-US" sz="3600" dirty="0" err="1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cáncer</a:t>
            </a:r>
            <a:r>
              <a:rPr lang="en-US" sz="3600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 de </a:t>
            </a:r>
            <a:r>
              <a:rPr lang="en-US" sz="3600" dirty="0" err="1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pulmón</a:t>
            </a:r>
            <a:r>
              <a:rPr lang="en-US" sz="3600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: </a:t>
            </a:r>
            <a:r>
              <a:rPr lang="en-US" sz="3600" dirty="0" err="1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riesgos</a:t>
            </a:r>
            <a:r>
              <a:rPr lang="en-US" sz="3600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 y </a:t>
            </a:r>
            <a:r>
              <a:rPr lang="en-US" sz="3600" dirty="0" err="1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beneficios</a:t>
            </a:r>
            <a:endParaRPr lang="en-US" sz="3600" dirty="0">
              <a:solidFill>
                <a:schemeClr val="accent4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70422" y="3559347"/>
            <a:ext cx="7772400" cy="2207012"/>
          </a:xfrm>
        </p:spPr>
        <p:txBody>
          <a:bodyPr>
            <a:normAutofit/>
          </a:bodyPr>
          <a:lstStyle/>
          <a:p>
            <a:r>
              <a:rPr lang="es-ES_tradnl" sz="2800" dirty="0"/>
              <a:t>Dra. Renata Báez Saldaña</a:t>
            </a:r>
          </a:p>
          <a:p>
            <a:r>
              <a:rPr lang="es-ES_tradnl" sz="2800" dirty="0"/>
              <a:t>Jefa del Servicio Clínico de Neumología Oncológica</a:t>
            </a:r>
          </a:p>
          <a:p>
            <a:r>
              <a:rPr lang="en-US" sz="2800" dirty="0" err="1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Instituto</a:t>
            </a:r>
            <a:r>
              <a:rPr lang="en-US" sz="2800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 Nacional de </a:t>
            </a:r>
            <a:r>
              <a:rPr lang="en-US" sz="2800" dirty="0" err="1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Enfermedades</a:t>
            </a:r>
            <a:r>
              <a:rPr lang="en-US" sz="2800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 </a:t>
            </a:r>
            <a:r>
              <a:rPr lang="en-US" sz="2800" dirty="0" err="1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Respiratorias</a:t>
            </a:r>
            <a:endParaRPr lang="en-US" sz="2800" dirty="0">
              <a:solidFill>
                <a:schemeClr val="accent5">
                  <a:lumMod val="20000"/>
                  <a:lumOff val="80000"/>
                </a:schemeClr>
              </a:solidFill>
            </a:endParaRPr>
          </a:p>
        </p:txBody>
      </p:sp>
      <p:pic>
        <p:nvPicPr>
          <p:cNvPr id="4" name="Imagen 3" descr="escudosalud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932" y="535327"/>
            <a:ext cx="2089636" cy="638936"/>
          </a:xfrm>
          <a:prstGeom prst="rect">
            <a:avLst/>
          </a:prstGeom>
        </p:spPr>
      </p:pic>
      <p:pic>
        <p:nvPicPr>
          <p:cNvPr id="6" name="Imagen 5" descr="logoINER.gif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2509" y="331262"/>
            <a:ext cx="960313" cy="1054618"/>
          </a:xfrm>
          <a:prstGeom prst="rect">
            <a:avLst/>
          </a:prstGeom>
          <a:noFill/>
        </p:spPr>
      </p:pic>
      <p:sp>
        <p:nvSpPr>
          <p:cNvPr id="7" name="CuadroTexto 6"/>
          <p:cNvSpPr txBox="1"/>
          <p:nvPr/>
        </p:nvSpPr>
        <p:spPr>
          <a:xfrm>
            <a:off x="7682509" y="973322"/>
            <a:ext cx="89479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_tradnl" sz="2800" b="1" smtClean="0"/>
              <a:t>INER</a:t>
            </a:r>
            <a:endParaRPr lang="es-ES_tradnl" sz="2800" b="1"/>
          </a:p>
        </p:txBody>
      </p:sp>
      <p:pic>
        <p:nvPicPr>
          <p:cNvPr id="9" name="Imagen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18226" y="314290"/>
            <a:ext cx="1476792" cy="12751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98126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Beneficio: hallazgos incidentales</a:t>
            </a:r>
            <a:endParaRPr lang="es-MX" dirty="0">
              <a:solidFill>
                <a:schemeClr val="accent4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457200" y="1550773"/>
            <a:ext cx="8229600" cy="4525963"/>
          </a:xfrm>
        </p:spPr>
        <p:txBody>
          <a:bodyPr>
            <a:normAutofit lnSpcReduction="10000"/>
          </a:bodyPr>
          <a:lstStyle/>
          <a:p>
            <a:r>
              <a:rPr lang="es-MX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Enfisema</a:t>
            </a:r>
          </a:p>
          <a:p>
            <a:pPr lvl="1"/>
            <a:r>
              <a:rPr lang="es-MX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No es predictor de cáncer de pulmón</a:t>
            </a:r>
          </a:p>
          <a:p>
            <a:pPr lvl="1"/>
            <a:r>
              <a:rPr lang="es-MX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Papel para el diagnóstico y referencia temprana de EPOC</a:t>
            </a:r>
          </a:p>
          <a:p>
            <a:r>
              <a:rPr lang="es-MX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Calcificación de arterias coronarias</a:t>
            </a:r>
          </a:p>
          <a:p>
            <a:pPr lvl="1"/>
            <a:r>
              <a:rPr lang="es-MX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Predictor independiente de todas las causas de mortalidad</a:t>
            </a:r>
          </a:p>
          <a:p>
            <a:r>
              <a:rPr lang="es-MX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Otras neoplasias</a:t>
            </a:r>
          </a:p>
          <a:p>
            <a:pPr lvl="1"/>
            <a:r>
              <a:rPr lang="es-MX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Tiroides, mama, etc</a:t>
            </a:r>
          </a:p>
          <a:p>
            <a:pPr lvl="1"/>
            <a:endParaRPr lang="es-MX" dirty="0">
              <a:solidFill>
                <a:schemeClr val="accent5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4" name="Rectángulo 3"/>
          <p:cNvSpPr/>
          <p:nvPr/>
        </p:nvSpPr>
        <p:spPr>
          <a:xfrm>
            <a:off x="5016844" y="6086304"/>
            <a:ext cx="366995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>
                <a:latin typeface="Times" charset="0"/>
              </a:rPr>
              <a:t> </a:t>
            </a:r>
            <a:r>
              <a:rPr lang="en-US" sz="1400" dirty="0" err="1">
                <a:latin typeface="Times" charset="0"/>
              </a:rPr>
              <a:t>Radiol</a:t>
            </a:r>
            <a:r>
              <a:rPr lang="en-US" sz="1400" dirty="0">
                <a:latin typeface="Times" charset="0"/>
              </a:rPr>
              <a:t> </a:t>
            </a:r>
            <a:r>
              <a:rPr lang="en-US" sz="1400" dirty="0" err="1">
                <a:latin typeface="Times" charset="0"/>
              </a:rPr>
              <a:t>Clin</a:t>
            </a:r>
            <a:r>
              <a:rPr lang="en-US" sz="1400" dirty="0">
                <a:latin typeface="Times" charset="0"/>
              </a:rPr>
              <a:t> North Am. </a:t>
            </a:r>
            <a:r>
              <a:rPr lang="en-US" sz="1400" dirty="0" smtClean="0">
                <a:latin typeface="Times" charset="0"/>
              </a:rPr>
              <a:t>2014; 52(1</a:t>
            </a:r>
            <a:r>
              <a:rPr lang="en-US" sz="1400" dirty="0">
                <a:latin typeface="Times" charset="0"/>
              </a:rPr>
              <a:t>): 27–46. doi:10.1016/j.rcl.2013.08.006</a:t>
            </a:r>
            <a:endParaRPr lang="en-US" sz="1400" dirty="0">
              <a:effectLst/>
              <a:latin typeface="Time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947425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MX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Efectos sobre el comportamiento del tabaquismo en los participantes</a:t>
            </a:r>
            <a:endParaRPr lang="es-MX" dirty="0">
              <a:solidFill>
                <a:schemeClr val="accent4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MX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No hay estudios diseñados para evaluar este objetivo</a:t>
            </a:r>
          </a:p>
          <a:p>
            <a:r>
              <a:rPr lang="es-MX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Especulaciones</a:t>
            </a:r>
          </a:p>
          <a:p>
            <a:pPr lvl="1"/>
            <a:r>
              <a:rPr lang="es-MX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Justificación para seguir fumando</a:t>
            </a:r>
          </a:p>
          <a:p>
            <a:pPr lvl="1"/>
            <a:r>
              <a:rPr lang="es-MX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Oportunidad para la cesación del tabaquismo</a:t>
            </a:r>
          </a:p>
          <a:p>
            <a:r>
              <a:rPr lang="es-MX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La información que hay no muestra evidencia de cambio</a:t>
            </a:r>
            <a:endParaRPr lang="es-MX" dirty="0">
              <a:solidFill>
                <a:schemeClr val="accent5">
                  <a:lumMod val="20000"/>
                  <a:lumOff val="8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8141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8649" y="284205"/>
            <a:ext cx="7886700" cy="965726"/>
          </a:xfrm>
        </p:spPr>
        <p:txBody>
          <a:bodyPr>
            <a:noAutofit/>
          </a:bodyPr>
          <a:lstStyle/>
          <a:p>
            <a:r>
              <a:rPr lang="es-MX" sz="2800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Efectos sobre el comportamiento del tabaquismo en los participantes de tamizaje para cáncer de pulmón</a:t>
            </a:r>
          </a:p>
        </p:txBody>
      </p:sp>
      <p:graphicFrame>
        <p:nvGraphicFramePr>
          <p:cNvPr id="4" name="Marcador de contenid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41881987"/>
              </p:ext>
            </p:extLst>
          </p:nvPr>
        </p:nvGraphicFramePr>
        <p:xfrm>
          <a:off x="290383" y="1435283"/>
          <a:ext cx="8563233" cy="4692433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3163330">
                  <a:extLst>
                    <a:ext uri="{9D8B030D-6E8A-4147-A177-3AD203B41FA5}">
                      <a16:colId xmlns:a16="http://schemas.microsoft.com/office/drawing/2014/main" xmlns="" val="140951554"/>
                    </a:ext>
                  </a:extLst>
                </a:gridCol>
                <a:gridCol w="2014151">
                  <a:extLst>
                    <a:ext uri="{9D8B030D-6E8A-4147-A177-3AD203B41FA5}">
                      <a16:colId xmlns:a16="http://schemas.microsoft.com/office/drawing/2014/main" xmlns="" val="3516656019"/>
                    </a:ext>
                  </a:extLst>
                </a:gridCol>
                <a:gridCol w="1260390">
                  <a:extLst>
                    <a:ext uri="{9D8B030D-6E8A-4147-A177-3AD203B41FA5}">
                      <a16:colId xmlns:a16="http://schemas.microsoft.com/office/drawing/2014/main" xmlns="" val="960174503"/>
                    </a:ext>
                  </a:extLst>
                </a:gridCol>
                <a:gridCol w="2125362">
                  <a:extLst>
                    <a:ext uri="{9D8B030D-6E8A-4147-A177-3AD203B41FA5}">
                      <a16:colId xmlns:a16="http://schemas.microsoft.com/office/drawing/2014/main" xmlns="" val="428565682"/>
                    </a:ext>
                  </a:extLst>
                </a:gridCol>
              </a:tblGrid>
              <a:tr h="891540">
                <a:tc>
                  <a:txBody>
                    <a:bodyPr/>
                    <a:lstStyle/>
                    <a:p>
                      <a:r>
                        <a:rPr lang="es-MX" sz="1800" dirty="0" smtClean="0"/>
                        <a:t>Participantes</a:t>
                      </a:r>
                      <a:endParaRPr lang="es-MX" sz="18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s-MX" sz="1800" dirty="0" smtClean="0"/>
                        <a:t>NELSON</a:t>
                      </a:r>
                    </a:p>
                    <a:p>
                      <a:r>
                        <a:rPr lang="es-MX" sz="1800" dirty="0" smtClean="0"/>
                        <a:t>Abstinencia</a:t>
                      </a:r>
                      <a:r>
                        <a:rPr lang="es-MX" sz="1800" baseline="0" dirty="0" smtClean="0"/>
                        <a:t> prolongada</a:t>
                      </a:r>
                      <a:endParaRPr lang="es-MX" sz="1800" dirty="0" smtClean="0"/>
                    </a:p>
                    <a:p>
                      <a:r>
                        <a:rPr lang="es-MX" sz="1800" dirty="0" smtClean="0"/>
                        <a:t>Dos años después</a:t>
                      </a:r>
                      <a:r>
                        <a:rPr lang="es-MX" sz="1800" baseline="0" dirty="0" smtClean="0"/>
                        <a:t> de la aleatorización</a:t>
                      </a:r>
                      <a:endParaRPr lang="es-MX" sz="18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800" dirty="0" smtClean="0"/>
                        <a:t>DLCST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800" dirty="0" smtClean="0"/>
                        <a:t>Abstinencia</a:t>
                      </a:r>
                    </a:p>
                    <a:p>
                      <a:endParaRPr lang="es-MX" sz="18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800" dirty="0" smtClean="0"/>
                        <a:t>PLCO</a:t>
                      </a:r>
                    </a:p>
                    <a:p>
                      <a:r>
                        <a:rPr lang="es-MX" sz="1800" dirty="0" smtClean="0"/>
                        <a:t>4-14 años después de la aleatorización</a:t>
                      </a:r>
                    </a:p>
                    <a:p>
                      <a:r>
                        <a:rPr lang="es-MX" sz="1800" dirty="0" smtClean="0"/>
                        <a:t>Frecuencia de recaída</a:t>
                      </a:r>
                      <a:endParaRPr lang="es-MX" sz="18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xmlns="" val="3854563478"/>
                  </a:ext>
                </a:extLst>
              </a:tr>
              <a:tr h="646213">
                <a:tc>
                  <a:txBody>
                    <a:bodyPr/>
                    <a:lstStyle/>
                    <a:p>
                      <a:r>
                        <a:rPr lang="es-MX" sz="1800" dirty="0" smtClean="0"/>
                        <a:t>550 fumadores</a:t>
                      </a:r>
                      <a:r>
                        <a:rPr lang="es-MX" sz="1800" baseline="0" dirty="0" smtClean="0"/>
                        <a:t> activos</a:t>
                      </a:r>
                    </a:p>
                    <a:p>
                      <a:r>
                        <a:rPr lang="es-MX" sz="1800" baseline="0" dirty="0" smtClean="0"/>
                        <a:t>Resultado negativo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s-MX" sz="1800" dirty="0" smtClean="0"/>
                        <a:t>8.9%</a:t>
                      </a:r>
                      <a:endParaRPr lang="es-MX" sz="18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s-MX" sz="18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s-MX" sz="180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xmlns="" val="2222436457"/>
                  </a:ext>
                </a:extLst>
              </a:tr>
              <a:tr h="480060">
                <a:tc>
                  <a:txBody>
                    <a:bodyPr/>
                    <a:lstStyle/>
                    <a:p>
                      <a:r>
                        <a:rPr lang="es-MX" sz="1800" dirty="0" smtClean="0"/>
                        <a:t>440 fumadores</a:t>
                      </a:r>
                      <a:r>
                        <a:rPr lang="es-MX" sz="1800" baseline="0" dirty="0" smtClean="0"/>
                        <a:t> activos</a:t>
                      </a:r>
                    </a:p>
                    <a:p>
                      <a:r>
                        <a:rPr lang="es-MX" sz="1800" baseline="0" dirty="0" smtClean="0"/>
                        <a:t>Resultado indeterminado</a:t>
                      </a:r>
                      <a:endParaRPr lang="es-MX" sz="18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s-MX" sz="1800" dirty="0" smtClean="0"/>
                        <a:t>11.5%</a:t>
                      </a:r>
                      <a:endParaRPr lang="es-MX" sz="18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s-MX" sz="180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s-MX" sz="180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xmlns="" val="2629650495"/>
                  </a:ext>
                </a:extLst>
              </a:tr>
              <a:tr h="480060">
                <a:tc>
                  <a:txBody>
                    <a:bodyPr/>
                    <a:lstStyle/>
                    <a:p>
                      <a:r>
                        <a:rPr lang="es-MX" sz="1800" dirty="0" smtClean="0"/>
                        <a:t>Participantes</a:t>
                      </a:r>
                      <a:r>
                        <a:rPr lang="es-MX" sz="1800" baseline="0" dirty="0" smtClean="0"/>
                        <a:t> en el grupo de intervención (TCDB)</a:t>
                      </a:r>
                      <a:endParaRPr lang="es-MX" sz="18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s-MX" sz="180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s-MX" sz="1800" dirty="0" smtClean="0"/>
                        <a:t>11.9%</a:t>
                      </a:r>
                      <a:endParaRPr lang="es-MX" sz="18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s-MX" sz="180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xmlns="" val="4294297722"/>
                  </a:ext>
                </a:extLst>
              </a:tr>
              <a:tr h="685800">
                <a:tc>
                  <a:txBody>
                    <a:bodyPr/>
                    <a:lstStyle/>
                    <a:p>
                      <a:r>
                        <a:rPr lang="es-MX" sz="1800" dirty="0" smtClean="0"/>
                        <a:t>Participantes en el grupo control (sin estudio de imagen)</a:t>
                      </a:r>
                      <a:endParaRPr lang="es-MX" sz="18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s-MX" sz="180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s-MX" sz="1800" dirty="0" smtClean="0"/>
                        <a:t>11.8%</a:t>
                      </a:r>
                      <a:endParaRPr lang="es-MX" sz="18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s-MX" sz="18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xmlns="" val="1098693098"/>
                  </a:ext>
                </a:extLst>
              </a:tr>
              <a:tr h="278130">
                <a:tc>
                  <a:txBody>
                    <a:bodyPr/>
                    <a:lstStyle/>
                    <a:p>
                      <a:r>
                        <a:rPr lang="es-MX" sz="1800" dirty="0" smtClean="0"/>
                        <a:t>Exfumadores (31,694)</a:t>
                      </a:r>
                      <a:endParaRPr lang="es-MX" sz="18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s-MX" sz="18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s-MX" sz="180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s-MX" sz="1800" dirty="0" smtClean="0"/>
                        <a:t>1,042 (3.3%)</a:t>
                      </a:r>
                      <a:endParaRPr lang="es-MX" sz="18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xmlns="" val="3157627596"/>
                  </a:ext>
                </a:extLst>
              </a:tr>
              <a:tr h="278130">
                <a:tc>
                  <a:txBody>
                    <a:bodyPr/>
                    <a:lstStyle/>
                    <a:p>
                      <a:r>
                        <a:rPr lang="es-MX" sz="1800" dirty="0" smtClean="0"/>
                        <a:t>Fumadores activos (6,807)</a:t>
                      </a:r>
                      <a:endParaRPr lang="es-MX" sz="18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s-MX" sz="180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s-MX" sz="180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s-MX" sz="1800" dirty="0" smtClean="0"/>
                        <a:t>4,439 (65.2%)</a:t>
                      </a:r>
                      <a:endParaRPr lang="es-MX" sz="18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xmlns="" val="417643565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536521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arcador de texto 4"/>
          <p:cNvSpPr>
            <a:spLocks noGrp="1"/>
          </p:cNvSpPr>
          <p:nvPr>
            <p:ph type="body" idx="1"/>
          </p:nvPr>
        </p:nvSpPr>
        <p:spPr>
          <a:xfrm>
            <a:off x="648172" y="3030281"/>
            <a:ext cx="7772400" cy="1500187"/>
          </a:xfrm>
        </p:spPr>
        <p:txBody>
          <a:bodyPr>
            <a:noAutofit/>
          </a:bodyPr>
          <a:lstStyle/>
          <a:p>
            <a:pPr algn="ctr"/>
            <a:r>
              <a:rPr lang="es-MX" sz="3600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El programa de tamizaje de cáncer de pulmón, representa una oportunidad para modificar el comportamiento de los participantes sobre el hábito del tabaquismo</a:t>
            </a:r>
            <a:endParaRPr lang="es-MX" sz="3600" dirty="0">
              <a:solidFill>
                <a:schemeClr val="accent4">
                  <a:lumMod val="40000"/>
                  <a:lumOff val="6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8985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Riesgo de radiación</a:t>
            </a:r>
            <a:endParaRPr lang="es-ES_tradnl" dirty="0">
              <a:solidFill>
                <a:schemeClr val="accent4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4" name="Marcador de contenido 3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 err="1">
                <a:solidFill>
                  <a:schemeClr val="accent5">
                    <a:lumMod val="20000"/>
                    <a:lumOff val="80000"/>
                  </a:schemeClr>
                </a:solidFill>
              </a:rPr>
              <a:t>Riesgo</a:t>
            </a:r>
            <a:r>
              <a:rPr lang="en-US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5">
                    <a:lumMod val="20000"/>
                    <a:lumOff val="80000"/>
                  </a:schemeClr>
                </a:solidFill>
              </a:rPr>
              <a:t>por</a:t>
            </a:r>
            <a:r>
              <a:rPr lang="en-US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5">
                    <a:lumMod val="20000"/>
                    <a:lumOff val="80000"/>
                  </a:schemeClr>
                </a:solidFill>
              </a:rPr>
              <a:t>radiación</a:t>
            </a:r>
            <a:endParaRPr lang="en-US" dirty="0">
              <a:solidFill>
                <a:schemeClr val="accent5">
                  <a:lumMod val="20000"/>
                  <a:lumOff val="80000"/>
                </a:schemeClr>
              </a:solidFill>
            </a:endParaRPr>
          </a:p>
          <a:p>
            <a:pPr lvl="1"/>
            <a:r>
              <a:rPr lang="en-US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&gt; 50 </a:t>
            </a:r>
            <a:r>
              <a:rPr lang="en-US" dirty="0" err="1">
                <a:solidFill>
                  <a:schemeClr val="accent5">
                    <a:lumMod val="20000"/>
                    <a:lumOff val="80000"/>
                  </a:schemeClr>
                </a:solidFill>
              </a:rPr>
              <a:t>mSv</a:t>
            </a:r>
            <a:r>
              <a:rPr lang="en-US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 </a:t>
            </a:r>
          </a:p>
          <a:p>
            <a:r>
              <a:rPr lang="es-ES_tradnl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Radiación </a:t>
            </a:r>
            <a:r>
              <a:rPr lang="es-ES_tradnl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de TCDB vs TC convencional</a:t>
            </a:r>
          </a:p>
          <a:p>
            <a:pPr lvl="1"/>
            <a:r>
              <a:rPr lang="es-ES_tradnl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1.4-2 </a:t>
            </a:r>
            <a:r>
              <a:rPr lang="es-ES_tradnl" dirty="0" err="1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mSv</a:t>
            </a:r>
            <a:r>
              <a:rPr lang="es-ES_tradnl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 vs 7 </a:t>
            </a:r>
            <a:r>
              <a:rPr lang="es-ES_tradnl" dirty="0" err="1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mSv</a:t>
            </a:r>
            <a:endParaRPr lang="es-ES_tradnl" dirty="0" smtClean="0">
              <a:solidFill>
                <a:schemeClr val="accent5">
                  <a:lumMod val="20000"/>
                  <a:lumOff val="80000"/>
                </a:schemeClr>
              </a:solidFill>
            </a:endParaRPr>
          </a:p>
          <a:p>
            <a:r>
              <a:rPr lang="es-ES_tradnl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En tamizaje se requieren 3 TCDB anuales</a:t>
            </a:r>
          </a:p>
          <a:p>
            <a:pPr lvl="1"/>
            <a:r>
              <a:rPr lang="es-ES_tradnl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6-8 </a:t>
            </a:r>
            <a:r>
              <a:rPr lang="es-ES_tradnl" dirty="0" err="1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mSv</a:t>
            </a:r>
            <a:endParaRPr lang="es-ES_tradnl" dirty="0" smtClean="0">
              <a:solidFill>
                <a:schemeClr val="accent5">
                  <a:lumMod val="20000"/>
                  <a:lumOff val="80000"/>
                </a:schemeClr>
              </a:solidFill>
            </a:endParaRPr>
          </a:p>
          <a:p>
            <a:r>
              <a:rPr lang="es-ES_tradnl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Riesgo </a:t>
            </a:r>
            <a:r>
              <a:rPr lang="es-ES_tradnl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adicional de cáncer relacionado a radiación</a:t>
            </a:r>
          </a:p>
          <a:p>
            <a:pPr lvl="1"/>
            <a:r>
              <a:rPr lang="es-ES_tradnl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1 en 100 mil a 1 en 10 mil</a:t>
            </a:r>
          </a:p>
          <a:p>
            <a:r>
              <a:rPr lang="es-ES_tradnl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Muerte por cáncer debido a radiación 1/2500 sujetos tamizados</a:t>
            </a:r>
            <a:endParaRPr lang="es-ES_tradnl" dirty="0">
              <a:solidFill>
                <a:schemeClr val="accent5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5" name="Rectángulo 4"/>
          <p:cNvSpPr/>
          <p:nvPr/>
        </p:nvSpPr>
        <p:spPr>
          <a:xfrm>
            <a:off x="5016844" y="6160445"/>
            <a:ext cx="366995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>
                <a:latin typeface="Times" charset="0"/>
              </a:rPr>
              <a:t> </a:t>
            </a:r>
            <a:r>
              <a:rPr lang="en-US" sz="1400" dirty="0" err="1">
                <a:latin typeface="Times" charset="0"/>
              </a:rPr>
              <a:t>Radiol</a:t>
            </a:r>
            <a:r>
              <a:rPr lang="en-US" sz="1400" dirty="0">
                <a:latin typeface="Times" charset="0"/>
              </a:rPr>
              <a:t> </a:t>
            </a:r>
            <a:r>
              <a:rPr lang="en-US" sz="1400" dirty="0" err="1">
                <a:latin typeface="Times" charset="0"/>
              </a:rPr>
              <a:t>Clin</a:t>
            </a:r>
            <a:r>
              <a:rPr lang="en-US" sz="1400" dirty="0">
                <a:latin typeface="Times" charset="0"/>
              </a:rPr>
              <a:t> North Am. </a:t>
            </a:r>
            <a:r>
              <a:rPr lang="en-US" sz="1400" dirty="0" smtClean="0">
                <a:latin typeface="Times" charset="0"/>
              </a:rPr>
              <a:t>2014; 52(1</a:t>
            </a:r>
            <a:r>
              <a:rPr lang="en-US" sz="1400" dirty="0">
                <a:latin typeface="Times" charset="0"/>
              </a:rPr>
              <a:t>): 27–46</a:t>
            </a:r>
            <a:r>
              <a:rPr lang="en-US" sz="1400" dirty="0" smtClean="0">
                <a:latin typeface="Times" charset="0"/>
              </a:rPr>
              <a:t>.</a:t>
            </a:r>
            <a:endParaRPr lang="en-US" sz="1400" dirty="0">
              <a:effectLst/>
              <a:latin typeface="Time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352643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144372"/>
            <a:ext cx="8229600" cy="496107"/>
          </a:xfrm>
        </p:spPr>
        <p:txBody>
          <a:bodyPr>
            <a:noAutofit/>
          </a:bodyPr>
          <a:lstStyle/>
          <a:p>
            <a:r>
              <a:rPr lang="en-US" sz="3600" dirty="0" err="1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Dosis</a:t>
            </a:r>
            <a:r>
              <a:rPr lang="en-US" sz="3600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 de </a:t>
            </a:r>
            <a:r>
              <a:rPr lang="en-US" sz="3600" dirty="0" err="1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radiación</a:t>
            </a:r>
            <a:r>
              <a:rPr lang="en-US" sz="3600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 en el </a:t>
            </a:r>
            <a:r>
              <a:rPr lang="en-US" sz="3600" dirty="0" err="1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tamizaje</a:t>
            </a:r>
            <a:r>
              <a:rPr lang="en-US" sz="3600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 con TCDB</a:t>
            </a:r>
            <a:endParaRPr lang="en-US" sz="3600" dirty="0">
              <a:solidFill>
                <a:schemeClr val="accent4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>
          <a:xfrm>
            <a:off x="401644" y="1422062"/>
            <a:ext cx="3693490" cy="2588188"/>
          </a:xfrm>
        </p:spPr>
        <p:txBody>
          <a:bodyPr>
            <a:normAutofit/>
          </a:bodyPr>
          <a:lstStyle/>
          <a:p>
            <a:r>
              <a:rPr lang="es-ES_tradnl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Radiación </a:t>
            </a:r>
            <a:r>
              <a:rPr lang="es-ES_tradnl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en la vida diaria 3 </a:t>
            </a:r>
            <a:r>
              <a:rPr lang="es-ES_tradnl" dirty="0" err="1">
                <a:solidFill>
                  <a:schemeClr val="accent5">
                    <a:lumMod val="20000"/>
                    <a:lumOff val="80000"/>
                  </a:schemeClr>
                </a:solidFill>
              </a:rPr>
              <a:t>mSv</a:t>
            </a:r>
            <a:r>
              <a:rPr lang="es-ES_tradnl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 por año</a:t>
            </a:r>
          </a:p>
          <a:p>
            <a:pPr lvl="1"/>
            <a:r>
              <a:rPr lang="es-ES_tradnl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Tres TCDB equivale a 2 años de radiación normal</a:t>
            </a:r>
          </a:p>
          <a:p>
            <a:endParaRPr lang="en-US" dirty="0" smtClean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62922" y="904261"/>
            <a:ext cx="4239978" cy="4447529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153262" y="4791834"/>
            <a:ext cx="4190255" cy="156966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660066"/>
                </a:solidFill>
              </a:rPr>
              <a:t>El </a:t>
            </a:r>
            <a:r>
              <a:rPr lang="en-US" sz="2400" dirty="0" err="1" smtClean="0">
                <a:solidFill>
                  <a:srgbClr val="660066"/>
                </a:solidFill>
              </a:rPr>
              <a:t>riesgo</a:t>
            </a:r>
            <a:r>
              <a:rPr lang="en-US" sz="2400" dirty="0" smtClean="0">
                <a:solidFill>
                  <a:srgbClr val="660066"/>
                </a:solidFill>
              </a:rPr>
              <a:t> </a:t>
            </a:r>
            <a:r>
              <a:rPr lang="en-US" sz="2400" dirty="0" err="1" smtClean="0">
                <a:solidFill>
                  <a:srgbClr val="660066"/>
                </a:solidFill>
              </a:rPr>
              <a:t>estimado</a:t>
            </a:r>
            <a:r>
              <a:rPr lang="en-US" sz="2400" dirty="0" smtClean="0">
                <a:solidFill>
                  <a:srgbClr val="660066"/>
                </a:solidFill>
              </a:rPr>
              <a:t> </a:t>
            </a:r>
            <a:r>
              <a:rPr lang="en-US" sz="2400" dirty="0" err="1" smtClean="0">
                <a:solidFill>
                  <a:srgbClr val="660066"/>
                </a:solidFill>
              </a:rPr>
              <a:t>por</a:t>
            </a:r>
            <a:r>
              <a:rPr lang="en-US" sz="2400" dirty="0" smtClean="0">
                <a:solidFill>
                  <a:srgbClr val="660066"/>
                </a:solidFill>
              </a:rPr>
              <a:t> </a:t>
            </a:r>
            <a:r>
              <a:rPr lang="en-US" sz="2400" dirty="0" err="1" smtClean="0">
                <a:solidFill>
                  <a:srgbClr val="660066"/>
                </a:solidFill>
              </a:rPr>
              <a:t>radiación</a:t>
            </a:r>
            <a:r>
              <a:rPr lang="en-US" sz="2400" dirty="0" smtClean="0">
                <a:solidFill>
                  <a:srgbClr val="660066"/>
                </a:solidFill>
              </a:rPr>
              <a:t> en el </a:t>
            </a:r>
            <a:r>
              <a:rPr lang="en-US" sz="2400" dirty="0" err="1" smtClean="0">
                <a:solidFill>
                  <a:srgbClr val="660066"/>
                </a:solidFill>
              </a:rPr>
              <a:t>tamizaje</a:t>
            </a:r>
            <a:r>
              <a:rPr lang="en-US" sz="2400" dirty="0" smtClean="0">
                <a:solidFill>
                  <a:srgbClr val="660066"/>
                </a:solidFill>
              </a:rPr>
              <a:t>, </a:t>
            </a:r>
            <a:r>
              <a:rPr lang="en-US" sz="2400" dirty="0" err="1" smtClean="0">
                <a:solidFill>
                  <a:srgbClr val="660066"/>
                </a:solidFill>
              </a:rPr>
              <a:t>es</a:t>
            </a:r>
            <a:r>
              <a:rPr lang="en-US" sz="2400" dirty="0" smtClean="0">
                <a:solidFill>
                  <a:srgbClr val="660066"/>
                </a:solidFill>
              </a:rPr>
              <a:t> mucho </a:t>
            </a:r>
            <a:r>
              <a:rPr lang="en-US" sz="2400" dirty="0" err="1" smtClean="0">
                <a:solidFill>
                  <a:srgbClr val="660066"/>
                </a:solidFill>
              </a:rPr>
              <a:t>menor</a:t>
            </a:r>
            <a:r>
              <a:rPr lang="en-US" sz="2400" dirty="0" smtClean="0">
                <a:solidFill>
                  <a:srgbClr val="660066"/>
                </a:solidFill>
              </a:rPr>
              <a:t> </a:t>
            </a:r>
            <a:r>
              <a:rPr lang="en-US" sz="2400" dirty="0" err="1" smtClean="0">
                <a:solidFill>
                  <a:srgbClr val="660066"/>
                </a:solidFill>
              </a:rPr>
              <a:t>que</a:t>
            </a:r>
            <a:r>
              <a:rPr lang="en-US" sz="2400" dirty="0" smtClean="0">
                <a:solidFill>
                  <a:srgbClr val="660066"/>
                </a:solidFill>
              </a:rPr>
              <a:t> el </a:t>
            </a:r>
            <a:r>
              <a:rPr lang="en-US" sz="2400" dirty="0" err="1" smtClean="0">
                <a:solidFill>
                  <a:srgbClr val="660066"/>
                </a:solidFill>
              </a:rPr>
              <a:t>riesgo</a:t>
            </a:r>
            <a:r>
              <a:rPr lang="en-US" sz="2400" dirty="0" smtClean="0">
                <a:solidFill>
                  <a:srgbClr val="660066"/>
                </a:solidFill>
              </a:rPr>
              <a:t> </a:t>
            </a:r>
            <a:r>
              <a:rPr lang="en-US" sz="2400" dirty="0" err="1" smtClean="0">
                <a:solidFill>
                  <a:srgbClr val="660066"/>
                </a:solidFill>
              </a:rPr>
              <a:t>por</a:t>
            </a:r>
            <a:r>
              <a:rPr lang="en-US" sz="2400" dirty="0" smtClean="0">
                <a:solidFill>
                  <a:srgbClr val="660066"/>
                </a:solidFill>
              </a:rPr>
              <a:t> </a:t>
            </a:r>
            <a:r>
              <a:rPr lang="en-US" sz="2400" dirty="0" err="1" smtClean="0">
                <a:solidFill>
                  <a:srgbClr val="660066"/>
                </a:solidFill>
              </a:rPr>
              <a:t>exposición</a:t>
            </a:r>
            <a:r>
              <a:rPr lang="en-US" sz="2400" dirty="0" smtClean="0">
                <a:solidFill>
                  <a:srgbClr val="660066"/>
                </a:solidFill>
              </a:rPr>
              <a:t> a </a:t>
            </a:r>
            <a:r>
              <a:rPr lang="en-US" sz="2400" dirty="0" err="1" smtClean="0">
                <a:solidFill>
                  <a:srgbClr val="660066"/>
                </a:solidFill>
              </a:rPr>
              <a:t>radiación</a:t>
            </a:r>
            <a:r>
              <a:rPr lang="en-US" sz="2400" dirty="0" smtClean="0">
                <a:solidFill>
                  <a:srgbClr val="660066"/>
                </a:solidFill>
              </a:rPr>
              <a:t> </a:t>
            </a:r>
            <a:r>
              <a:rPr lang="en-US" sz="2400" dirty="0" err="1" smtClean="0">
                <a:solidFill>
                  <a:srgbClr val="660066"/>
                </a:solidFill>
              </a:rPr>
              <a:t>durante</a:t>
            </a:r>
            <a:r>
              <a:rPr lang="en-US" sz="2400" dirty="0" smtClean="0">
                <a:solidFill>
                  <a:srgbClr val="660066"/>
                </a:solidFill>
              </a:rPr>
              <a:t> la </a:t>
            </a:r>
            <a:r>
              <a:rPr lang="en-US" sz="2400" dirty="0" err="1" smtClean="0">
                <a:solidFill>
                  <a:srgbClr val="660066"/>
                </a:solidFill>
              </a:rPr>
              <a:t>vida</a:t>
            </a:r>
            <a:r>
              <a:rPr lang="en-US" sz="2400" dirty="0" smtClean="0">
                <a:solidFill>
                  <a:srgbClr val="660066"/>
                </a:solidFill>
              </a:rPr>
              <a:t> </a:t>
            </a:r>
            <a:r>
              <a:rPr lang="en-US" sz="2400" dirty="0" err="1" smtClean="0">
                <a:solidFill>
                  <a:srgbClr val="660066"/>
                </a:solidFill>
              </a:rPr>
              <a:t>diaria</a:t>
            </a:r>
            <a:endParaRPr lang="en-US" sz="2400" dirty="0">
              <a:solidFill>
                <a:srgbClr val="660066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582911" y="6361494"/>
            <a:ext cx="200036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Br J </a:t>
            </a:r>
            <a:r>
              <a:rPr lang="en-US" sz="1200" dirty="0" err="1" smtClean="0"/>
              <a:t>Radiol</a:t>
            </a:r>
            <a:r>
              <a:rPr lang="en-US" sz="1200" dirty="0" smtClean="0"/>
              <a:t>  2008; 81:362-378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725114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Riesgo: </a:t>
            </a:r>
            <a:r>
              <a:rPr lang="es-ES_tradnl" dirty="0" err="1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Sobrediagnóstico</a:t>
            </a:r>
            <a:endParaRPr lang="es-ES_tradnl" dirty="0">
              <a:solidFill>
                <a:schemeClr val="accent4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6" name="Marcador de contenido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s-ES_tradnl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Diagnóstico de cáncer de pulmón es correcto</a:t>
            </a:r>
          </a:p>
          <a:p>
            <a:pPr lvl="1"/>
            <a:r>
              <a:rPr lang="es-ES_tradnl" b="1" u="sng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No es equivalente a un falso positivo</a:t>
            </a:r>
          </a:p>
          <a:p>
            <a:r>
              <a:rPr lang="es-ES_tradnl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No es necesario el diagnóstico</a:t>
            </a:r>
          </a:p>
          <a:p>
            <a:pPr lvl="1"/>
            <a:r>
              <a:rPr lang="es-ES_tradnl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No producirá síntomas ni muerte </a:t>
            </a:r>
            <a:r>
              <a:rPr lang="es-ES_tradnl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prematura</a:t>
            </a:r>
          </a:p>
          <a:p>
            <a:pPr lvl="1"/>
            <a:r>
              <a:rPr lang="es-ES_tradnl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Cáncer de crecimiento lento y menos agresivo</a:t>
            </a:r>
            <a:endParaRPr lang="es-ES_tradnl" dirty="0">
              <a:solidFill>
                <a:schemeClr val="accent5">
                  <a:lumMod val="20000"/>
                  <a:lumOff val="80000"/>
                </a:schemeClr>
              </a:solidFill>
            </a:endParaRPr>
          </a:p>
          <a:p>
            <a:pPr marL="342900" lvl="1" indent="-342900">
              <a:buFont typeface="Arial"/>
              <a:buChar char="•"/>
            </a:pPr>
            <a:r>
              <a:rPr lang="es-ES_tradnl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El tamizaje es una fuente </a:t>
            </a:r>
            <a:r>
              <a:rPr lang="es-ES_tradnl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importante de </a:t>
            </a:r>
            <a:r>
              <a:rPr lang="es-ES_tradnl" dirty="0" err="1">
                <a:solidFill>
                  <a:schemeClr val="accent5">
                    <a:lumMod val="20000"/>
                    <a:lumOff val="80000"/>
                  </a:schemeClr>
                </a:solidFill>
              </a:rPr>
              <a:t>sobrediagnóstico</a:t>
            </a:r>
            <a:endParaRPr lang="es-ES_tradnl" dirty="0">
              <a:solidFill>
                <a:schemeClr val="accent5">
                  <a:lumMod val="20000"/>
                  <a:lumOff val="80000"/>
                </a:schemeClr>
              </a:solidFill>
            </a:endParaRPr>
          </a:p>
          <a:p>
            <a:pPr lvl="1"/>
            <a:r>
              <a:rPr lang="es-ES_tradnl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Mayor probabilidad de su detección</a:t>
            </a:r>
            <a:endParaRPr lang="es-ES_tradnl" dirty="0">
              <a:solidFill>
                <a:schemeClr val="accent5">
                  <a:lumMod val="20000"/>
                  <a:lumOff val="80000"/>
                </a:schemeClr>
              </a:solidFill>
            </a:endParaRPr>
          </a:p>
          <a:p>
            <a:endParaRPr lang="es-ES_tradnl" dirty="0">
              <a:solidFill>
                <a:schemeClr val="accent5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7" name="Rectángulo 6"/>
          <p:cNvSpPr/>
          <p:nvPr/>
        </p:nvSpPr>
        <p:spPr>
          <a:xfrm>
            <a:off x="4349578" y="6059472"/>
            <a:ext cx="447314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 smtClean="0">
                <a:latin typeface="Helvetica" charset="0"/>
              </a:rPr>
              <a:t>Public </a:t>
            </a:r>
            <a:r>
              <a:rPr lang="en-US" sz="1400" dirty="0">
                <a:latin typeface="Helvetica" charset="0"/>
              </a:rPr>
              <a:t>Health Res </a:t>
            </a:r>
            <a:r>
              <a:rPr lang="en-US" sz="1400" dirty="0" err="1">
                <a:latin typeface="Helvetica" charset="0"/>
              </a:rPr>
              <a:t>Pract</a:t>
            </a:r>
            <a:r>
              <a:rPr lang="en-US" sz="1400" dirty="0">
                <a:latin typeface="Helvetica" charset="0"/>
              </a:rPr>
              <a:t>. 2017;27(3):e2731722. https://</a:t>
            </a:r>
            <a:r>
              <a:rPr lang="en-US" sz="1400" dirty="0" err="1">
                <a:latin typeface="Helvetica" charset="0"/>
              </a:rPr>
              <a:t>doi.org</a:t>
            </a:r>
            <a:r>
              <a:rPr lang="en-US" sz="1400" dirty="0">
                <a:latin typeface="Helvetica" charset="0"/>
              </a:rPr>
              <a:t>/10.17061/phrp2731722 </a:t>
            </a:r>
            <a:endParaRPr lang="en-US" sz="1400" dirty="0">
              <a:effectLst/>
              <a:latin typeface="Helvetic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69001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_tradnl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Paradoja del tamizaje en </a:t>
            </a:r>
            <a:r>
              <a:rPr lang="es-ES_tradnl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cáncer de pulmón: </a:t>
            </a:r>
            <a:r>
              <a:rPr lang="es-ES_tradnl" dirty="0" err="1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Sobrediagnóstico</a:t>
            </a:r>
            <a:endParaRPr lang="es-ES_tradnl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_tradnl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Produce un balance desfavorable entre el riesgo y beneficio</a:t>
            </a:r>
          </a:p>
          <a:p>
            <a:pPr lvl="1"/>
            <a:r>
              <a:rPr lang="es-ES_tradnl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Mayor frecuencia de </a:t>
            </a:r>
            <a:r>
              <a:rPr lang="es-ES_tradnl" dirty="0" err="1">
                <a:solidFill>
                  <a:schemeClr val="accent5">
                    <a:lumMod val="20000"/>
                    <a:lumOff val="80000"/>
                  </a:schemeClr>
                </a:solidFill>
              </a:rPr>
              <a:t>sobrediagnóstico</a:t>
            </a:r>
            <a:r>
              <a:rPr lang="es-ES_tradnl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, menor probabilidad de disminuir sufrimiento y muerte prematura en un programa de </a:t>
            </a:r>
            <a:r>
              <a:rPr lang="es-ES_tradnl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tamizaje</a:t>
            </a:r>
          </a:p>
          <a:p>
            <a:r>
              <a:rPr lang="es-ES_tradnl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“Son </a:t>
            </a:r>
            <a:r>
              <a:rPr lang="es-ES_tradnl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tumores que parecen cancerosos bajo el microscopio, pero su comportamiento no representa una amenaza clínica”</a:t>
            </a:r>
          </a:p>
          <a:p>
            <a:pPr marL="457200" lvl="1" indent="0" algn="r">
              <a:buNone/>
            </a:pPr>
            <a:r>
              <a:rPr lang="es-ES_tradnl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Otis </a:t>
            </a:r>
            <a:r>
              <a:rPr lang="es-ES_tradnl" dirty="0" err="1">
                <a:solidFill>
                  <a:schemeClr val="accent5">
                    <a:lumMod val="20000"/>
                    <a:lumOff val="80000"/>
                  </a:schemeClr>
                </a:solidFill>
              </a:rPr>
              <a:t>Brawley</a:t>
            </a:r>
            <a:endParaRPr lang="es-ES_tradnl" dirty="0">
              <a:solidFill>
                <a:schemeClr val="accent5">
                  <a:lumMod val="20000"/>
                  <a:lumOff val="80000"/>
                </a:schemeClr>
              </a:solidFill>
            </a:endParaRPr>
          </a:p>
          <a:p>
            <a:endParaRPr lang="es-ES_tradnl" dirty="0">
              <a:solidFill>
                <a:schemeClr val="accent5">
                  <a:lumMod val="20000"/>
                  <a:lumOff val="80000"/>
                </a:schemeClr>
              </a:solidFill>
            </a:endParaRPr>
          </a:p>
          <a:p>
            <a:endParaRPr lang="es-ES_tradnl" dirty="0"/>
          </a:p>
        </p:txBody>
      </p:sp>
      <p:sp>
        <p:nvSpPr>
          <p:cNvPr id="4" name="Rectángulo 3"/>
          <p:cNvSpPr/>
          <p:nvPr/>
        </p:nvSpPr>
        <p:spPr>
          <a:xfrm>
            <a:off x="4312507" y="6126163"/>
            <a:ext cx="447314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 smtClean="0">
                <a:latin typeface="Helvetica" charset="0"/>
              </a:rPr>
              <a:t>Public </a:t>
            </a:r>
            <a:r>
              <a:rPr lang="en-US" sz="1200" dirty="0">
                <a:latin typeface="Helvetica" charset="0"/>
              </a:rPr>
              <a:t>Health Res </a:t>
            </a:r>
            <a:r>
              <a:rPr lang="en-US" sz="1200" dirty="0" err="1">
                <a:latin typeface="Helvetica" charset="0"/>
              </a:rPr>
              <a:t>Pract</a:t>
            </a:r>
            <a:r>
              <a:rPr lang="en-US" sz="1200" dirty="0">
                <a:latin typeface="Helvetica" charset="0"/>
              </a:rPr>
              <a:t>. 2017;27(3):e2731722. https://</a:t>
            </a:r>
            <a:r>
              <a:rPr lang="en-US" sz="1200" dirty="0" err="1">
                <a:latin typeface="Helvetica" charset="0"/>
              </a:rPr>
              <a:t>doi.org</a:t>
            </a:r>
            <a:r>
              <a:rPr lang="en-US" sz="1200" dirty="0">
                <a:latin typeface="Helvetica" charset="0"/>
              </a:rPr>
              <a:t>/10.17061/phrp2731722 </a:t>
            </a:r>
            <a:endParaRPr lang="en-US" sz="1200" dirty="0">
              <a:effectLst/>
              <a:latin typeface="Helvetic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603002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 err="1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Sobrediagnóstico</a:t>
            </a:r>
            <a:endParaRPr lang="es-ES_tradnl" dirty="0">
              <a:solidFill>
                <a:schemeClr val="accent4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_tradnl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Es difícil identificar si un sujeto es </a:t>
            </a:r>
            <a:r>
              <a:rPr lang="es-ES_tradnl" dirty="0" err="1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sobrediagnosticado</a:t>
            </a:r>
            <a:endParaRPr lang="es-ES_tradnl" dirty="0" smtClean="0">
              <a:solidFill>
                <a:schemeClr val="accent5">
                  <a:lumMod val="20000"/>
                  <a:lumOff val="80000"/>
                </a:schemeClr>
              </a:solidFill>
            </a:endParaRPr>
          </a:p>
          <a:p>
            <a:r>
              <a:rPr lang="es-ES_tradnl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Sólo se pueden hacer estimaciones en la población</a:t>
            </a:r>
          </a:p>
          <a:p>
            <a:pPr lvl="1"/>
            <a:r>
              <a:rPr lang="es-ES_tradnl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Incremento en la incidencia de cáncer en etapa temprana</a:t>
            </a:r>
          </a:p>
          <a:p>
            <a:pPr lvl="1"/>
            <a:r>
              <a:rPr lang="es-ES_tradnl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Sin reducción de la incidencia de casos en etapa tardía o mortalidad</a:t>
            </a:r>
            <a:endParaRPr lang="es-ES_tradnl" dirty="0">
              <a:solidFill>
                <a:schemeClr val="accent5">
                  <a:lumMod val="20000"/>
                  <a:lumOff val="8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7184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_tradnl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Paradoja del tamizaje en cáncer: </a:t>
            </a:r>
            <a:r>
              <a:rPr lang="es-ES_tradnl" dirty="0" err="1">
                <a:solidFill>
                  <a:schemeClr val="accent4">
                    <a:lumMod val="40000"/>
                    <a:lumOff val="60000"/>
                  </a:schemeClr>
                </a:solidFill>
              </a:rPr>
              <a:t>Sobrediagnóstico</a:t>
            </a:r>
            <a:endParaRPr lang="es-ES_tradnl" dirty="0"/>
          </a:p>
        </p:txBody>
      </p:sp>
      <p:graphicFrame>
        <p:nvGraphicFramePr>
          <p:cNvPr id="4" name="Marcador de contenid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24360130"/>
              </p:ext>
            </p:extLst>
          </p:nvPr>
        </p:nvGraphicFramePr>
        <p:xfrm>
          <a:off x="580766" y="2643602"/>
          <a:ext cx="8229600" cy="1889760"/>
        </p:xfrm>
        <a:graphic>
          <a:graphicData uri="http://schemas.openxmlformats.org/drawingml/2006/table">
            <a:tbl>
              <a:tblPr firstRow="1" bandRow="1">
                <a:tableStyleId>{2A488322-F2BA-4B5B-9748-0D474271808F}</a:tableStyleId>
              </a:tblPr>
              <a:tblGrid>
                <a:gridCol w="4510216"/>
                <a:gridCol w="3719384"/>
              </a:tblGrid>
              <a:tr h="370840">
                <a:tc>
                  <a:txBody>
                    <a:bodyPr/>
                    <a:lstStyle/>
                    <a:p>
                      <a:endParaRPr lang="es-ES_tradnl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_tradnl" sz="200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ES_tradnl" sz="2000" dirty="0" smtClean="0"/>
                        <a:t>Cualquier tipo de cáncer de pulmón</a:t>
                      </a:r>
                      <a:endParaRPr lang="es-ES_tradnl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_tradnl" sz="2000" dirty="0" smtClean="0"/>
                        <a:t>18.5% (IC 95% 5.4%-30.6%)</a:t>
                      </a:r>
                      <a:endParaRPr lang="es-ES_tradnl" sz="2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ES_tradnl" sz="2000" dirty="0" smtClean="0"/>
                        <a:t>Cáncer de pulmón de células no pequeñas</a:t>
                      </a:r>
                      <a:endParaRPr lang="es-ES_tradnl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_tradnl" sz="2000" dirty="0" smtClean="0"/>
                        <a:t>22.5% (IC 95% 9.7%-34.3%)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ES_tradnl" sz="2000" dirty="0" smtClean="0"/>
                        <a:t>Adenocarcinoma </a:t>
                      </a:r>
                      <a:r>
                        <a:rPr lang="es-ES_tradnl" sz="2000" dirty="0" err="1" smtClean="0"/>
                        <a:t>lepídico</a:t>
                      </a:r>
                      <a:endParaRPr lang="es-ES_tradnl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_tradnl" sz="2000" dirty="0" smtClean="0"/>
                        <a:t>78.9% (IC 95% 62.2%-92.5%)</a:t>
                      </a: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Rectángulo 4"/>
          <p:cNvSpPr/>
          <p:nvPr/>
        </p:nvSpPr>
        <p:spPr>
          <a:xfrm>
            <a:off x="790832" y="2091780"/>
            <a:ext cx="75623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_tradnl" sz="2800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Frecuencia de </a:t>
            </a:r>
            <a:r>
              <a:rPr lang="es-ES_tradnl" sz="2800" dirty="0" err="1">
                <a:solidFill>
                  <a:schemeClr val="accent5">
                    <a:lumMod val="20000"/>
                    <a:lumOff val="80000"/>
                  </a:schemeClr>
                </a:solidFill>
              </a:rPr>
              <a:t>sobrediagnóstico</a:t>
            </a:r>
            <a:r>
              <a:rPr lang="es-ES_tradnl" sz="2800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 en el estudio NLST</a:t>
            </a:r>
          </a:p>
        </p:txBody>
      </p:sp>
      <p:sp>
        <p:nvSpPr>
          <p:cNvPr id="7" name="Rectángulo 6"/>
          <p:cNvSpPr/>
          <p:nvPr/>
        </p:nvSpPr>
        <p:spPr>
          <a:xfrm>
            <a:off x="3917092" y="5895994"/>
            <a:ext cx="449785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>
                <a:latin typeface="Times" charset="0"/>
              </a:rPr>
              <a:t> JAMA Intern Med</a:t>
            </a:r>
            <a:r>
              <a:rPr lang="en-US" sz="1400" dirty="0">
                <a:latin typeface="Helvetica" charset="0"/>
              </a:rPr>
              <a:t>. 2014 February 1; 174(2): 269–274. doi:10.1001/jamainternmed.2013.12738.</a:t>
            </a:r>
            <a:endParaRPr lang="en-US" sz="1400" dirty="0">
              <a:effectLst/>
              <a:latin typeface="Helvetic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104845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/>
          <p:cNvSpPr>
            <a:spLocks noGrp="1"/>
          </p:cNvSpPr>
          <p:nvPr>
            <p:ph type="title"/>
          </p:nvPr>
        </p:nvSpPr>
        <p:spPr>
          <a:xfrm>
            <a:off x="1279951" y="272932"/>
            <a:ext cx="6875507" cy="1504735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es-ES_tradnl" sz="3600" dirty="0" smtClean="0"/>
              <a:t>Objetivos del tamizaje para el cáncer de pulmón</a:t>
            </a:r>
            <a:endParaRPr lang="es-ES_tradnl" sz="3600" dirty="0"/>
          </a:p>
        </p:txBody>
      </p:sp>
      <p:sp>
        <p:nvSpPr>
          <p:cNvPr id="7" name="CuadroTexto 6"/>
          <p:cNvSpPr txBox="1"/>
          <p:nvPr/>
        </p:nvSpPr>
        <p:spPr>
          <a:xfrm>
            <a:off x="574741" y="2954819"/>
            <a:ext cx="7218547" cy="954107"/>
          </a:xfrm>
          <a:prstGeom prst="rect">
            <a:avLst/>
          </a:prstGeom>
          <a:solidFill>
            <a:schemeClr val="tx2">
              <a:lumMod val="90000"/>
            </a:schemeClr>
          </a:solidFill>
        </p:spPr>
        <p:txBody>
          <a:bodyPr wrap="square" rtlCol="0">
            <a:spAutoFit/>
          </a:bodyPr>
          <a:lstStyle/>
          <a:p>
            <a:r>
              <a:rPr lang="es-ES_tradnl" sz="2800" dirty="0" smtClean="0">
                <a:solidFill>
                  <a:schemeClr val="bg1"/>
                </a:solidFill>
              </a:rPr>
              <a:t>Aumentar la detección de casos en etapa temprana</a:t>
            </a:r>
            <a:endParaRPr lang="es-ES_tradnl" sz="2800" dirty="0">
              <a:solidFill>
                <a:schemeClr val="bg1"/>
              </a:solidFill>
            </a:endParaRPr>
          </a:p>
        </p:txBody>
      </p:sp>
      <p:sp>
        <p:nvSpPr>
          <p:cNvPr id="8" name="CuadroTexto 7"/>
          <p:cNvSpPr txBox="1"/>
          <p:nvPr/>
        </p:nvSpPr>
        <p:spPr>
          <a:xfrm>
            <a:off x="574741" y="4940496"/>
            <a:ext cx="7218547" cy="954107"/>
          </a:xfrm>
          <a:prstGeom prst="rect">
            <a:avLst/>
          </a:prstGeom>
          <a:solidFill>
            <a:schemeClr val="tx2">
              <a:lumMod val="90000"/>
            </a:schemeClr>
          </a:solidFill>
        </p:spPr>
        <p:txBody>
          <a:bodyPr wrap="square" rtlCol="0">
            <a:spAutoFit/>
          </a:bodyPr>
          <a:lstStyle/>
          <a:p>
            <a:r>
              <a:rPr lang="es-ES_tradnl" sz="2800" dirty="0" smtClean="0">
                <a:solidFill>
                  <a:schemeClr val="bg1"/>
                </a:solidFill>
              </a:rPr>
              <a:t>Disminución muerte prematura por  cáncer de pulmón</a:t>
            </a:r>
            <a:endParaRPr lang="es-ES_tradnl" sz="2800" dirty="0">
              <a:solidFill>
                <a:schemeClr val="bg1"/>
              </a:solidFill>
            </a:endParaRPr>
          </a:p>
        </p:txBody>
      </p:sp>
      <p:sp>
        <p:nvSpPr>
          <p:cNvPr id="9" name="CuadroTexto 8"/>
          <p:cNvSpPr txBox="1"/>
          <p:nvPr/>
        </p:nvSpPr>
        <p:spPr>
          <a:xfrm>
            <a:off x="574741" y="4182978"/>
            <a:ext cx="7128335" cy="523220"/>
          </a:xfrm>
          <a:prstGeom prst="rect">
            <a:avLst/>
          </a:prstGeom>
          <a:solidFill>
            <a:schemeClr val="tx2">
              <a:lumMod val="90000"/>
            </a:schemeClr>
          </a:solidFill>
        </p:spPr>
        <p:txBody>
          <a:bodyPr wrap="square" rtlCol="0">
            <a:spAutoFit/>
          </a:bodyPr>
          <a:lstStyle/>
          <a:p>
            <a:r>
              <a:rPr lang="es-ES_tradnl" sz="2800" dirty="0" smtClean="0">
                <a:solidFill>
                  <a:schemeClr val="bg1"/>
                </a:solidFill>
              </a:rPr>
              <a:t>Disminuir el sufrimiento del paciente</a:t>
            </a:r>
            <a:endParaRPr lang="es-ES_tradnl" sz="2800" dirty="0">
              <a:solidFill>
                <a:schemeClr val="bg1"/>
              </a:solidFill>
            </a:endParaRPr>
          </a:p>
        </p:txBody>
      </p:sp>
      <p:sp>
        <p:nvSpPr>
          <p:cNvPr id="13" name="Flecha abajo 12"/>
          <p:cNvSpPr/>
          <p:nvPr/>
        </p:nvSpPr>
        <p:spPr>
          <a:xfrm>
            <a:off x="4184016" y="1975830"/>
            <a:ext cx="484632" cy="893069"/>
          </a:xfrm>
          <a:prstGeom prst="downArrow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2" name="Rectángulo 1"/>
          <p:cNvSpPr/>
          <p:nvPr/>
        </p:nvSpPr>
        <p:spPr>
          <a:xfrm>
            <a:off x="4184014" y="6128901"/>
            <a:ext cx="45720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fr-FR" sz="1400" dirty="0">
                <a:latin typeface="Times" charset="0"/>
              </a:rPr>
              <a:t>JAMA . 2012 </a:t>
            </a:r>
            <a:r>
              <a:rPr lang="fr-FR" sz="1400" dirty="0" err="1">
                <a:latin typeface="Times" charset="0"/>
              </a:rPr>
              <a:t>June</a:t>
            </a:r>
            <a:r>
              <a:rPr lang="fr-FR" sz="1400" dirty="0">
                <a:latin typeface="Times" charset="0"/>
              </a:rPr>
              <a:t> 13; 307(22): 2418–2429. doi:10.1001/jama.2012.5521.</a:t>
            </a:r>
            <a:endParaRPr lang="fr-FR" sz="1400" dirty="0">
              <a:effectLst/>
              <a:latin typeface="Time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25047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86897"/>
          </a:xfrm>
        </p:spPr>
        <p:txBody>
          <a:bodyPr>
            <a:noAutofit/>
          </a:bodyPr>
          <a:lstStyle/>
          <a:p>
            <a:r>
              <a:rPr lang="es-MX" sz="2400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Resumen </a:t>
            </a:r>
            <a:r>
              <a:rPr lang="es-MX" sz="240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de beneficios </a:t>
            </a:r>
            <a:r>
              <a:rPr lang="es-MX" sz="2400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y riesgos potenciales del tamizaje para cáncer de pulmón en población adulta fumadora</a:t>
            </a:r>
            <a:endParaRPr lang="es-MX" sz="2400" dirty="0">
              <a:solidFill>
                <a:schemeClr val="accent4">
                  <a:lumMod val="40000"/>
                  <a:lumOff val="60000"/>
                </a:schemeClr>
              </a:solidFill>
            </a:endParaRPr>
          </a:p>
        </p:txBody>
      </p:sp>
      <p:graphicFrame>
        <p:nvGraphicFramePr>
          <p:cNvPr id="4" name="Marcador de contenid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63662600"/>
              </p:ext>
            </p:extLst>
          </p:nvPr>
        </p:nvGraphicFramePr>
        <p:xfrm>
          <a:off x="228600" y="1383956"/>
          <a:ext cx="8686800" cy="493776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4343400">
                  <a:extLst>
                    <a:ext uri="{9D8B030D-6E8A-4147-A177-3AD203B41FA5}">
                      <a16:colId xmlns:a16="http://schemas.microsoft.com/office/drawing/2014/main" xmlns="" val="2766563818"/>
                    </a:ext>
                  </a:extLst>
                </a:gridCol>
                <a:gridCol w="4343400">
                  <a:extLst>
                    <a:ext uri="{9D8B030D-6E8A-4147-A177-3AD203B41FA5}">
                      <a16:colId xmlns:a16="http://schemas.microsoft.com/office/drawing/2014/main" xmlns="" val="1867175288"/>
                    </a:ext>
                  </a:extLst>
                </a:gridCol>
              </a:tblGrid>
              <a:tr h="278130">
                <a:tc>
                  <a:txBody>
                    <a:bodyPr/>
                    <a:lstStyle/>
                    <a:p>
                      <a:r>
                        <a:rPr lang="es-MX" sz="1800" dirty="0" smtClean="0"/>
                        <a:t>Beneficios</a:t>
                      </a:r>
                      <a:endParaRPr lang="es-MX" sz="18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s-MX" sz="1800" dirty="0" smtClean="0"/>
                        <a:t>Riesgos</a:t>
                      </a:r>
                      <a:endParaRPr lang="es-MX" sz="18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xmlns="" val="3120164606"/>
                  </a:ext>
                </a:extLst>
              </a:tr>
              <a:tr h="278130">
                <a:tc>
                  <a:txBody>
                    <a:bodyPr/>
                    <a:lstStyle/>
                    <a:p>
                      <a:r>
                        <a:rPr lang="es-MX" sz="1800" dirty="0" smtClean="0"/>
                        <a:t>Reducción de la mortalidad por cáncer de pulmón</a:t>
                      </a:r>
                      <a:endParaRPr lang="es-MX" sz="18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s-MX" sz="1800" dirty="0" smtClean="0"/>
                        <a:t>Exposición a radiación</a:t>
                      </a:r>
                      <a:endParaRPr lang="es-MX" sz="18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xmlns="" val="434077906"/>
                  </a:ext>
                </a:extLst>
              </a:tr>
              <a:tr h="480060">
                <a:tc>
                  <a:txBody>
                    <a:bodyPr/>
                    <a:lstStyle/>
                    <a:p>
                      <a:r>
                        <a:rPr lang="es-MX" sz="1800" dirty="0" smtClean="0"/>
                        <a:t>Reducción de la morbilidad por el tratamiento del cáncer de pulmón</a:t>
                      </a:r>
                      <a:endParaRPr lang="es-MX" sz="18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s-MX" sz="1800" dirty="0" err="1" smtClean="0"/>
                        <a:t>Sobrediagnóstico</a:t>
                      </a:r>
                      <a:endParaRPr lang="es-MX" sz="18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xmlns="" val="2311249196"/>
                  </a:ext>
                </a:extLst>
              </a:tr>
              <a:tr h="685800">
                <a:tc>
                  <a:txBody>
                    <a:bodyPr/>
                    <a:lstStyle/>
                    <a:p>
                      <a:r>
                        <a:rPr lang="es-MX" sz="1800" dirty="0" smtClean="0"/>
                        <a:t>Reducción</a:t>
                      </a:r>
                      <a:r>
                        <a:rPr lang="es-MX" sz="1800" baseline="0" dirty="0" smtClean="0"/>
                        <a:t> de la </a:t>
                      </a:r>
                      <a:r>
                        <a:rPr lang="es-MX" sz="1800" baseline="0" dirty="0" err="1" smtClean="0"/>
                        <a:t>morbi</a:t>
                      </a:r>
                      <a:r>
                        <a:rPr lang="es-MX" sz="1800" baseline="0" dirty="0" smtClean="0"/>
                        <a:t>-mortalidad por otras enfermedades identificadas incidentalmente (EPOC, calcificación de arterias coronarias, otras neoplasias)</a:t>
                      </a:r>
                      <a:endParaRPr lang="es-MX" sz="18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s-MX" sz="1800" dirty="0" smtClean="0"/>
                        <a:t>Riesgos asociados a falsos positivos o verdaderos</a:t>
                      </a:r>
                      <a:r>
                        <a:rPr lang="es-MX" sz="1800" baseline="0" dirty="0" smtClean="0"/>
                        <a:t> positivos</a:t>
                      </a:r>
                      <a:endParaRPr lang="es-MX" sz="18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xmlns="" val="2793634554"/>
                  </a:ext>
                </a:extLst>
              </a:tr>
              <a:tr h="480060">
                <a:tc>
                  <a:txBody>
                    <a:bodyPr/>
                    <a:lstStyle/>
                    <a:p>
                      <a:r>
                        <a:rPr lang="es-MX" sz="1800" dirty="0" smtClean="0"/>
                        <a:t>Aumento de la conciencia</a:t>
                      </a:r>
                      <a:r>
                        <a:rPr lang="es-MX" sz="1800" baseline="0" dirty="0" smtClean="0"/>
                        <a:t> de los daños ocasionados por el tabaquismo</a:t>
                      </a:r>
                      <a:endParaRPr lang="es-MX" sz="18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s-MX" sz="1800" dirty="0" smtClean="0"/>
                        <a:t>Potencial para continuar o reafirmar la conducta sobre el tabaquismo</a:t>
                      </a:r>
                      <a:endParaRPr lang="es-MX" sz="18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xmlns="" val="1392177707"/>
                  </a:ext>
                </a:extLst>
              </a:tr>
              <a:tr h="480060">
                <a:tc>
                  <a:txBody>
                    <a:bodyPr/>
                    <a:lstStyle/>
                    <a:p>
                      <a:r>
                        <a:rPr lang="es-MX" sz="1800" dirty="0" smtClean="0"/>
                        <a:t>Disminución de ansiedad cuando el resultado es negativo</a:t>
                      </a:r>
                      <a:endParaRPr lang="es-MX" sz="18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s-MX" sz="1800" dirty="0" smtClean="0"/>
                        <a:t>Aumento de la ansiedad</a:t>
                      </a:r>
                      <a:r>
                        <a:rPr lang="es-MX" sz="1800" baseline="0" dirty="0" smtClean="0"/>
                        <a:t> cuando el resultado es positivo</a:t>
                      </a:r>
                      <a:endParaRPr lang="es-MX" sz="18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xmlns="" val="1004020301"/>
                  </a:ext>
                </a:extLst>
              </a:tr>
              <a:tr h="278130">
                <a:tc>
                  <a:txBody>
                    <a:bodyPr/>
                    <a:lstStyle/>
                    <a:p>
                      <a:endParaRPr lang="es-MX" sz="180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s-MX" sz="1800" dirty="0" smtClean="0"/>
                        <a:t>Costos del tamizaje y evaluaciones subsecuentes</a:t>
                      </a:r>
                      <a:endParaRPr lang="es-MX" sz="18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xmlns="" val="4268048023"/>
                  </a:ext>
                </a:extLst>
              </a:tr>
              <a:tr h="278130">
                <a:tc>
                  <a:txBody>
                    <a:bodyPr/>
                    <a:lstStyle/>
                    <a:p>
                      <a:endParaRPr lang="es-MX" sz="180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s-MX" sz="1800" dirty="0" smtClean="0"/>
                        <a:t>Resultados falsos negativos</a:t>
                      </a:r>
                      <a:endParaRPr lang="es-MX" sz="18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xmlns="" val="370931531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680734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ctrTitle"/>
          </p:nvPr>
        </p:nvSpPr>
        <p:spPr>
          <a:xfrm>
            <a:off x="685800" y="2513485"/>
            <a:ext cx="7772400" cy="1470025"/>
          </a:xfrm>
        </p:spPr>
        <p:txBody>
          <a:bodyPr>
            <a:normAutofit/>
          </a:bodyPr>
          <a:lstStyle/>
          <a:p>
            <a:r>
              <a:rPr lang="es-ES_tradnl" sz="7200" dirty="0" smtClean="0">
                <a:solidFill>
                  <a:schemeClr val="accent4">
                    <a:lumMod val="20000"/>
                    <a:lumOff val="80000"/>
                  </a:schemeClr>
                </a:solidFill>
              </a:rPr>
              <a:t>Gracias </a:t>
            </a:r>
            <a:endParaRPr lang="es-ES_tradnl" sz="7200" dirty="0">
              <a:solidFill>
                <a:schemeClr val="accent4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4" name="Subtítulo 3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s-ES_tradnl" sz="3600" dirty="0" err="1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baezrd@unam.mx</a:t>
            </a:r>
            <a:endParaRPr lang="es-ES_tradnl" sz="3600" dirty="0">
              <a:solidFill>
                <a:schemeClr val="accent5">
                  <a:lumMod val="20000"/>
                  <a:lumOff val="80000"/>
                </a:schemeClr>
              </a:solidFill>
            </a:endParaRP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3286" y="507775"/>
            <a:ext cx="2437428" cy="21045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86283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Tamizaje</a:t>
            </a:r>
            <a:r>
              <a:rPr lang="en-US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 de </a:t>
            </a:r>
            <a:r>
              <a:rPr lang="en-US" dirty="0" err="1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Cáncer</a:t>
            </a:r>
            <a:r>
              <a:rPr lang="en-US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 de </a:t>
            </a:r>
            <a:r>
              <a:rPr lang="en-US" dirty="0" err="1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Pulmón</a:t>
            </a:r>
            <a:r>
              <a:rPr lang="en-US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. ECAs</a:t>
            </a:r>
            <a:endParaRPr lang="en-US" dirty="0">
              <a:solidFill>
                <a:schemeClr val="accent4">
                  <a:lumMod val="40000"/>
                  <a:lumOff val="60000"/>
                </a:schemeClr>
              </a:solidFill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0695720"/>
              </p:ext>
            </p:extLst>
          </p:nvPr>
        </p:nvGraphicFramePr>
        <p:xfrm>
          <a:off x="293084" y="1663797"/>
          <a:ext cx="8705728" cy="435864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1088216"/>
                <a:gridCol w="1169630"/>
                <a:gridCol w="1006802"/>
                <a:gridCol w="1088216"/>
                <a:gridCol w="1088216"/>
                <a:gridCol w="1088216"/>
                <a:gridCol w="1088216"/>
                <a:gridCol w="1088216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400" dirty="0" err="1" smtClean="0"/>
                        <a:t>Estudio</a:t>
                      </a:r>
                      <a:endParaRPr lang="en-US" sz="1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err="1" smtClean="0"/>
                        <a:t>Participantes</a:t>
                      </a:r>
                      <a:endParaRPr lang="en-US" sz="1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err="1" smtClean="0"/>
                        <a:t>Edad</a:t>
                      </a:r>
                      <a:r>
                        <a:rPr lang="en-US" sz="1400" dirty="0" smtClean="0"/>
                        <a:t>, </a:t>
                      </a:r>
                      <a:r>
                        <a:rPr lang="en-US" sz="1400" dirty="0" err="1" smtClean="0"/>
                        <a:t>años</a:t>
                      </a:r>
                      <a:endParaRPr lang="en-US" sz="1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err="1" smtClean="0"/>
                        <a:t>Ínidice</a:t>
                      </a:r>
                      <a:r>
                        <a:rPr lang="en-US" sz="1400" baseline="0" dirty="0" smtClean="0"/>
                        <a:t> </a:t>
                      </a:r>
                      <a:r>
                        <a:rPr lang="en-US" sz="1400" baseline="0" dirty="0" err="1" smtClean="0"/>
                        <a:t>tabáquico</a:t>
                      </a:r>
                      <a:endParaRPr lang="en-US" sz="1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err="1" smtClean="0"/>
                        <a:t>Años</a:t>
                      </a:r>
                      <a:r>
                        <a:rPr lang="en-US" sz="1400" dirty="0" smtClean="0"/>
                        <a:t> de no </a:t>
                      </a:r>
                      <a:r>
                        <a:rPr lang="en-US" sz="1400" dirty="0" err="1" smtClean="0"/>
                        <a:t>fumar</a:t>
                      </a:r>
                      <a:endParaRPr lang="en-US" sz="1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err="1" smtClean="0"/>
                        <a:t>Casos</a:t>
                      </a:r>
                      <a:r>
                        <a:rPr lang="en-US" sz="1400" baseline="0" dirty="0" smtClean="0"/>
                        <a:t>  de </a:t>
                      </a:r>
                      <a:r>
                        <a:rPr lang="en-US" sz="1400" baseline="0" dirty="0" err="1" smtClean="0"/>
                        <a:t>cáncer</a:t>
                      </a:r>
                      <a:r>
                        <a:rPr lang="en-US" sz="1400" baseline="0" dirty="0" smtClean="0"/>
                        <a:t> n (%)</a:t>
                      </a:r>
                      <a:endParaRPr lang="en-US" sz="1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err="1" smtClean="0"/>
                        <a:t>Etapa</a:t>
                      </a:r>
                      <a:r>
                        <a:rPr lang="en-US" sz="1400" dirty="0" smtClean="0"/>
                        <a:t> I (%)</a:t>
                      </a:r>
                      <a:endParaRPr lang="en-US" sz="1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err="1" smtClean="0"/>
                        <a:t>Muertes</a:t>
                      </a:r>
                      <a:r>
                        <a:rPr lang="en-US" sz="1400" baseline="0" dirty="0" smtClean="0"/>
                        <a:t>  </a:t>
                      </a:r>
                      <a:r>
                        <a:rPr lang="en-US" sz="1400" baseline="0" dirty="0" err="1" smtClean="0"/>
                        <a:t>cáncer</a:t>
                      </a:r>
                      <a:r>
                        <a:rPr lang="en-US" sz="1400" baseline="0" dirty="0" smtClean="0"/>
                        <a:t> </a:t>
                      </a:r>
                      <a:r>
                        <a:rPr lang="en-US" sz="1400" baseline="0" dirty="0" err="1" smtClean="0"/>
                        <a:t>pulmón</a:t>
                      </a:r>
                      <a:endParaRPr lang="en-US" sz="1400" b="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NELSON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CT 7557</a:t>
                      </a:r>
                    </a:p>
                    <a:p>
                      <a:r>
                        <a:rPr lang="en-US" sz="1400" baseline="0" dirty="0" smtClean="0"/>
                        <a:t> --  7915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50-75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&gt;15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&gt;15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70 (0.9)</a:t>
                      </a:r>
                    </a:p>
                    <a:p>
                      <a:r>
                        <a:rPr lang="en-US" sz="1400" dirty="0" smtClean="0"/>
                        <a:t>---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63.9</a:t>
                      </a:r>
                    </a:p>
                    <a:p>
                      <a:r>
                        <a:rPr lang="en-US" sz="1400" dirty="0" smtClean="0"/>
                        <a:t>---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----</a:t>
                      </a:r>
                      <a:endParaRPr lang="en-US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ITALUNG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CT 1613</a:t>
                      </a:r>
                    </a:p>
                    <a:p>
                      <a:r>
                        <a:rPr lang="en-US" sz="1400" dirty="0" smtClean="0"/>
                        <a:t> --- 1593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55-69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&gt;20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&lt; 10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20 (1.5)</a:t>
                      </a:r>
                    </a:p>
                    <a:p>
                      <a:r>
                        <a:rPr lang="en-US" sz="1400" dirty="0" smtClean="0"/>
                        <a:t>---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47.6</a:t>
                      </a:r>
                    </a:p>
                    <a:p>
                      <a:r>
                        <a:rPr lang="en-US" sz="1400" dirty="0" smtClean="0"/>
                        <a:t>---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-----</a:t>
                      </a:r>
                      <a:endParaRPr lang="en-US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DLSCT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CT</a:t>
                      </a:r>
                      <a:r>
                        <a:rPr lang="en-US" sz="1400" baseline="0" dirty="0" smtClean="0"/>
                        <a:t> 2052</a:t>
                      </a:r>
                    </a:p>
                    <a:p>
                      <a:r>
                        <a:rPr lang="en-US" sz="1400" baseline="0" dirty="0" smtClean="0"/>
                        <a:t>---- 2052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50-70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&gt; 20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&lt; 10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17 (0.8)</a:t>
                      </a:r>
                    </a:p>
                    <a:p>
                      <a:r>
                        <a:rPr lang="en-US" sz="1400" dirty="0" smtClean="0"/>
                        <a:t>---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53</a:t>
                      </a:r>
                    </a:p>
                    <a:p>
                      <a:r>
                        <a:rPr lang="en-US" sz="1400" dirty="0" smtClean="0"/>
                        <a:t>---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-----</a:t>
                      </a:r>
                      <a:endParaRPr lang="en-US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LSS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CT 1660</a:t>
                      </a:r>
                    </a:p>
                    <a:p>
                      <a:r>
                        <a:rPr lang="en-US" sz="1400" dirty="0" smtClean="0"/>
                        <a:t>RX</a:t>
                      </a:r>
                      <a:r>
                        <a:rPr lang="en-US" sz="1400" baseline="0" dirty="0" smtClean="0"/>
                        <a:t> 1658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55-74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&gt;30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&lt; 10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40 (2.4)</a:t>
                      </a:r>
                    </a:p>
                    <a:p>
                      <a:r>
                        <a:rPr lang="en-US" sz="1400" dirty="0" smtClean="0"/>
                        <a:t>20 (1.2)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48</a:t>
                      </a:r>
                    </a:p>
                    <a:p>
                      <a:r>
                        <a:rPr lang="en-US" sz="1400" dirty="0" smtClean="0"/>
                        <a:t>40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---</a:t>
                      </a:r>
                      <a:endParaRPr lang="en-US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 err="1" smtClean="0"/>
                        <a:t>Dépiscan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CT 330</a:t>
                      </a:r>
                    </a:p>
                    <a:p>
                      <a:r>
                        <a:rPr lang="en-US" sz="1400" dirty="0" smtClean="0"/>
                        <a:t>RX 285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47-76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&gt;15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&lt; 15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8</a:t>
                      </a:r>
                    </a:p>
                    <a:p>
                      <a:r>
                        <a:rPr lang="en-US" sz="1400" dirty="0" smtClean="0"/>
                        <a:t>1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37.5</a:t>
                      </a:r>
                    </a:p>
                    <a:p>
                      <a:r>
                        <a:rPr lang="en-US" sz="1400" dirty="0" smtClean="0"/>
                        <a:t>100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----</a:t>
                      </a:r>
                      <a:endParaRPr lang="en-US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DANTE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CT 1276</a:t>
                      </a:r>
                    </a:p>
                    <a:p>
                      <a:r>
                        <a:rPr lang="en-US" sz="1400" dirty="0" smtClean="0"/>
                        <a:t>---</a:t>
                      </a:r>
                      <a:r>
                        <a:rPr lang="en-US" sz="1400" baseline="0" dirty="0" smtClean="0"/>
                        <a:t> 1196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60-74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&gt;20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&lt; 10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60 (0.5)</a:t>
                      </a:r>
                    </a:p>
                    <a:p>
                      <a:r>
                        <a:rPr lang="en-US" sz="1400" dirty="0" smtClean="0"/>
                        <a:t>34 (0.3)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55</a:t>
                      </a:r>
                    </a:p>
                    <a:p>
                      <a:r>
                        <a:rPr lang="en-US" sz="1400" dirty="0" smtClean="0"/>
                        <a:t>35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20 (1.6%)</a:t>
                      </a:r>
                    </a:p>
                    <a:p>
                      <a:r>
                        <a:rPr lang="en-US" sz="1400" dirty="0" smtClean="0"/>
                        <a:t>20 (1.7%)</a:t>
                      </a:r>
                      <a:endParaRPr lang="en-US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NLST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CT 26722</a:t>
                      </a:r>
                    </a:p>
                    <a:p>
                      <a:r>
                        <a:rPr lang="en-US" sz="1400" dirty="0" smtClean="0"/>
                        <a:t>RX 26732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55-74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&gt;30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&lt; 15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649 (2.4)</a:t>
                      </a:r>
                    </a:p>
                    <a:p>
                      <a:r>
                        <a:rPr lang="en-US" sz="1400" dirty="0" smtClean="0"/>
                        <a:t>279(1.04)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63</a:t>
                      </a:r>
                    </a:p>
                    <a:p>
                      <a:r>
                        <a:rPr lang="en-US" sz="1400" dirty="0" smtClean="0"/>
                        <a:t>47.6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356 (1.3%)</a:t>
                      </a:r>
                    </a:p>
                    <a:p>
                      <a:r>
                        <a:rPr lang="en-US" sz="1400" dirty="0" smtClean="0"/>
                        <a:t>443 (1.7%)</a:t>
                      </a:r>
                      <a:endParaRPr lang="en-US" sz="14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83702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National Lung Screening Trial (NLST)</a:t>
            </a:r>
            <a:br>
              <a:rPr lang="en-US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</a:br>
            <a:r>
              <a:rPr lang="en-US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ECA</a:t>
            </a:r>
            <a:endParaRPr lang="en-US" dirty="0">
              <a:solidFill>
                <a:schemeClr val="accent4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483229" y="1812759"/>
            <a:ext cx="21082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53,456 </a:t>
            </a:r>
            <a:r>
              <a:rPr lang="en-US" dirty="0" err="1" smtClean="0"/>
              <a:t>participantes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5991548" y="3520158"/>
            <a:ext cx="208262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26,733</a:t>
            </a:r>
          </a:p>
          <a:p>
            <a:r>
              <a:rPr lang="en-US" dirty="0" err="1" smtClean="0"/>
              <a:t>Radiografía</a:t>
            </a:r>
            <a:r>
              <a:rPr lang="en-US" dirty="0" smtClean="0"/>
              <a:t> de </a:t>
            </a:r>
            <a:r>
              <a:rPr lang="en-US" dirty="0" err="1" smtClean="0"/>
              <a:t>tórax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233213" y="3536045"/>
            <a:ext cx="364253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26,723</a:t>
            </a:r>
          </a:p>
          <a:p>
            <a:r>
              <a:rPr lang="en-US" dirty="0" err="1" smtClean="0"/>
              <a:t>Tomografía</a:t>
            </a:r>
            <a:r>
              <a:rPr lang="en-US" dirty="0" smtClean="0"/>
              <a:t> </a:t>
            </a:r>
            <a:r>
              <a:rPr lang="en-US" dirty="0" err="1" smtClean="0"/>
              <a:t>computada</a:t>
            </a:r>
            <a:r>
              <a:rPr lang="en-US" dirty="0" smtClean="0"/>
              <a:t> de </a:t>
            </a:r>
            <a:r>
              <a:rPr lang="en-US" dirty="0" err="1" smtClean="0"/>
              <a:t>dosis</a:t>
            </a:r>
            <a:r>
              <a:rPr lang="en-US" dirty="0" smtClean="0"/>
              <a:t> </a:t>
            </a:r>
            <a:r>
              <a:rPr lang="en-US" dirty="0" err="1" smtClean="0"/>
              <a:t>baja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892696" y="4740105"/>
            <a:ext cx="348496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247 </a:t>
            </a:r>
            <a:r>
              <a:rPr lang="en-US" dirty="0" err="1" smtClean="0"/>
              <a:t>muertes</a:t>
            </a:r>
            <a:r>
              <a:rPr lang="en-US" dirty="0" smtClean="0"/>
              <a:t> </a:t>
            </a:r>
            <a:r>
              <a:rPr lang="en-US" dirty="0" err="1" smtClean="0"/>
              <a:t>por</a:t>
            </a:r>
            <a:r>
              <a:rPr lang="en-US" dirty="0" smtClean="0"/>
              <a:t> </a:t>
            </a:r>
            <a:r>
              <a:rPr lang="en-US" dirty="0" err="1" smtClean="0"/>
              <a:t>cáncer</a:t>
            </a:r>
            <a:r>
              <a:rPr lang="en-US" dirty="0" smtClean="0"/>
              <a:t> de </a:t>
            </a:r>
            <a:r>
              <a:rPr lang="en-US" dirty="0" err="1" smtClean="0"/>
              <a:t>pulmón</a:t>
            </a:r>
            <a:endParaRPr lang="en-US" dirty="0" smtClean="0"/>
          </a:p>
          <a:p>
            <a:r>
              <a:rPr lang="en-US" dirty="0" smtClean="0"/>
              <a:t>100,000 personas/</a:t>
            </a:r>
            <a:r>
              <a:rPr lang="en-US" dirty="0" err="1" smtClean="0"/>
              <a:t>año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5591498" y="4713587"/>
            <a:ext cx="348496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309 </a:t>
            </a:r>
            <a:r>
              <a:rPr lang="en-US" dirty="0" err="1" smtClean="0"/>
              <a:t>muertes</a:t>
            </a:r>
            <a:r>
              <a:rPr lang="en-US" dirty="0"/>
              <a:t> </a:t>
            </a:r>
            <a:r>
              <a:rPr lang="en-US" dirty="0" err="1" smtClean="0"/>
              <a:t>por</a:t>
            </a:r>
            <a:r>
              <a:rPr lang="en-US" dirty="0" smtClean="0"/>
              <a:t> </a:t>
            </a:r>
            <a:r>
              <a:rPr lang="en-US" dirty="0" err="1" smtClean="0"/>
              <a:t>cáncer</a:t>
            </a:r>
            <a:r>
              <a:rPr lang="en-US" dirty="0" smtClean="0"/>
              <a:t> de </a:t>
            </a:r>
            <a:r>
              <a:rPr lang="en-US" dirty="0" err="1" smtClean="0"/>
              <a:t>pulmón</a:t>
            </a:r>
            <a:endParaRPr lang="en-US" dirty="0" smtClean="0"/>
          </a:p>
          <a:p>
            <a:r>
              <a:rPr lang="en-US" dirty="0" smtClean="0"/>
              <a:t>100,000 personas/</a:t>
            </a:r>
            <a:r>
              <a:rPr lang="en-US" dirty="0" err="1" smtClean="0"/>
              <a:t>año</a:t>
            </a:r>
            <a:r>
              <a:rPr lang="en-US" dirty="0" smtClean="0"/>
              <a:t>  </a:t>
            </a:r>
            <a:endParaRPr lang="en-US" dirty="0"/>
          </a:p>
        </p:txBody>
      </p:sp>
      <p:cxnSp>
        <p:nvCxnSpPr>
          <p:cNvPr id="3" name="Straight Connector 2"/>
          <p:cNvCxnSpPr>
            <a:stCxn id="5" idx="2"/>
          </p:cNvCxnSpPr>
          <p:nvPr/>
        </p:nvCxnSpPr>
        <p:spPr>
          <a:xfrm>
            <a:off x="4537364" y="2182091"/>
            <a:ext cx="0" cy="896780"/>
          </a:xfrm>
          <a:prstGeom prst="line">
            <a:avLst/>
          </a:prstGeom>
          <a:ln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2054479" y="3078871"/>
            <a:ext cx="4646357" cy="0"/>
          </a:xfrm>
          <a:prstGeom prst="line">
            <a:avLst/>
          </a:prstGeom>
          <a:ln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>
            <a:off x="6700836" y="3078871"/>
            <a:ext cx="0" cy="446335"/>
          </a:xfrm>
          <a:prstGeom prst="straightConnector1">
            <a:avLst/>
          </a:prstGeom>
          <a:ln>
            <a:solidFill>
              <a:schemeClr val="accent2">
                <a:lumMod val="20000"/>
                <a:lumOff val="80000"/>
              </a:schemeClr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>
            <a:endCxn id="7" idx="0"/>
          </p:cNvCxnSpPr>
          <p:nvPr/>
        </p:nvCxnSpPr>
        <p:spPr>
          <a:xfrm flipH="1">
            <a:off x="2054479" y="3089710"/>
            <a:ext cx="2368" cy="446335"/>
          </a:xfrm>
          <a:prstGeom prst="straightConnector1">
            <a:avLst/>
          </a:prstGeom>
          <a:ln>
            <a:solidFill>
              <a:schemeClr val="accent2">
                <a:lumMod val="20000"/>
                <a:lumOff val="80000"/>
              </a:schemeClr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5035100" y="2366757"/>
            <a:ext cx="15244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Aleatorización</a:t>
            </a:r>
            <a:endParaRPr lang="en-US" dirty="0"/>
          </a:p>
        </p:txBody>
      </p:sp>
      <p:sp>
        <p:nvSpPr>
          <p:cNvPr id="10" name="Rectángulo 9"/>
          <p:cNvSpPr/>
          <p:nvPr/>
        </p:nvSpPr>
        <p:spPr>
          <a:xfrm>
            <a:off x="5591498" y="6279105"/>
            <a:ext cx="2797304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a-DK" sz="1400" dirty="0">
                <a:latin typeface="Helvetica" charset="0"/>
              </a:rPr>
              <a:t>N </a:t>
            </a:r>
            <a:r>
              <a:rPr lang="da-DK" sz="1400" dirty="0" err="1">
                <a:latin typeface="Helvetica" charset="0"/>
              </a:rPr>
              <a:t>Engl</a:t>
            </a:r>
            <a:r>
              <a:rPr lang="da-DK" sz="1400" dirty="0">
                <a:latin typeface="Helvetica" charset="0"/>
              </a:rPr>
              <a:t> J Med 2011;365:395-409.</a:t>
            </a:r>
            <a:endParaRPr lang="da-DK" sz="1400" dirty="0">
              <a:effectLst/>
              <a:latin typeface="Helvetic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83917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MX" dirty="0" smtClean="0">
                <a:solidFill>
                  <a:schemeClr val="accent4">
                    <a:lumMod val="20000"/>
                    <a:lumOff val="80000"/>
                  </a:schemeClr>
                </a:solidFill>
              </a:rPr>
              <a:t>Beneficio: efecto sobre disminución de la mortalidad. Estudio NLST</a:t>
            </a:r>
            <a:endParaRPr lang="es-MX" dirty="0">
              <a:solidFill>
                <a:schemeClr val="accent4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4" name="Marcador de contenido 3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s-MX" dirty="0" smtClean="0">
                <a:solidFill>
                  <a:srgbClr val="EAFDEA"/>
                </a:solidFill>
              </a:rPr>
              <a:t>Reducción de la mortalidad relativa en 20%</a:t>
            </a:r>
          </a:p>
          <a:p>
            <a:r>
              <a:rPr lang="es-MX" dirty="0" smtClean="0">
                <a:solidFill>
                  <a:srgbClr val="EAFDEA"/>
                </a:solidFill>
              </a:rPr>
              <a:t>Mediana de seguimiento 6.5 años</a:t>
            </a:r>
          </a:p>
          <a:p>
            <a:r>
              <a:rPr lang="es-MX" dirty="0" smtClean="0">
                <a:solidFill>
                  <a:srgbClr val="EAFDEA"/>
                </a:solidFill>
              </a:rPr>
              <a:t>Términos absolutos</a:t>
            </a:r>
          </a:p>
          <a:p>
            <a:pPr lvl="1"/>
            <a:r>
              <a:rPr lang="es-MX" dirty="0" smtClean="0">
                <a:solidFill>
                  <a:srgbClr val="EAFDEA"/>
                </a:solidFill>
              </a:rPr>
              <a:t>Disminución del riesgo de morir por cáncer de pulmón en el grupo de TCDB 0.33%</a:t>
            </a:r>
          </a:p>
          <a:p>
            <a:r>
              <a:rPr lang="es-MX" dirty="0" smtClean="0">
                <a:solidFill>
                  <a:srgbClr val="EAFDEA"/>
                </a:solidFill>
              </a:rPr>
              <a:t>Se evitaron 87 muertes en 26,722 tamizados</a:t>
            </a:r>
          </a:p>
          <a:p>
            <a:pPr lvl="1"/>
            <a:r>
              <a:rPr lang="es-MX" dirty="0" smtClean="0">
                <a:solidFill>
                  <a:srgbClr val="EAFDEA"/>
                </a:solidFill>
              </a:rPr>
              <a:t>Número necesario de tamizaje con TCDB para prevenir una muerte por cáncer de pulmón </a:t>
            </a:r>
            <a:r>
              <a:rPr lang="es-MX" b="1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320</a:t>
            </a:r>
            <a:r>
              <a:rPr lang="es-MX" b="1" dirty="0" smtClean="0">
                <a:solidFill>
                  <a:srgbClr val="EAFDEA"/>
                </a:solidFill>
              </a:rPr>
              <a:t> sujetos</a:t>
            </a:r>
            <a:endParaRPr lang="es-MX" b="1" dirty="0">
              <a:solidFill>
                <a:srgbClr val="EAFDEA"/>
              </a:solidFill>
            </a:endParaRPr>
          </a:p>
        </p:txBody>
      </p:sp>
      <p:sp>
        <p:nvSpPr>
          <p:cNvPr id="2" name="Rectángulo 1"/>
          <p:cNvSpPr/>
          <p:nvPr/>
        </p:nvSpPr>
        <p:spPr>
          <a:xfrm>
            <a:off x="5303749" y="6154836"/>
            <a:ext cx="2797304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a-DK" sz="1400" dirty="0">
                <a:latin typeface="Helvetica" charset="0"/>
              </a:rPr>
              <a:t>N </a:t>
            </a:r>
            <a:r>
              <a:rPr lang="da-DK" sz="1400" dirty="0" err="1">
                <a:latin typeface="Helvetica" charset="0"/>
              </a:rPr>
              <a:t>Engl</a:t>
            </a:r>
            <a:r>
              <a:rPr lang="da-DK" sz="1400" dirty="0">
                <a:latin typeface="Helvetica" charset="0"/>
              </a:rPr>
              <a:t> J Med 2011;365:395-409.</a:t>
            </a:r>
            <a:endParaRPr lang="da-DK" sz="1400" dirty="0">
              <a:effectLst/>
              <a:latin typeface="Helvetic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154916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746" y="3867666"/>
            <a:ext cx="2412943" cy="2463973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746" y="217237"/>
            <a:ext cx="2303811" cy="3415650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1864" y="3632887"/>
            <a:ext cx="2385892" cy="3017452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2813" y="312966"/>
            <a:ext cx="2182277" cy="3224191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6163" y="2237098"/>
            <a:ext cx="2183359" cy="2904515"/>
          </a:xfrm>
          <a:prstGeom prst="rect">
            <a:avLst/>
          </a:prstGeom>
        </p:spPr>
      </p:pic>
      <p:sp>
        <p:nvSpPr>
          <p:cNvPr id="9" name="Título 8"/>
          <p:cNvSpPr>
            <a:spLocks noGrp="1"/>
          </p:cNvSpPr>
          <p:nvPr>
            <p:ph type="title"/>
          </p:nvPr>
        </p:nvSpPr>
        <p:spPr>
          <a:xfrm>
            <a:off x="2864689" y="527051"/>
            <a:ext cx="3597550" cy="1143000"/>
          </a:xfrm>
        </p:spPr>
        <p:txBody>
          <a:bodyPr>
            <a:noAutofit/>
          </a:bodyPr>
          <a:lstStyle/>
          <a:p>
            <a:r>
              <a:rPr lang="es-MX" sz="2800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La TCDB identifica </a:t>
            </a:r>
            <a:r>
              <a:rPr lang="es-MX" sz="2800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lesiones neoplásicas y no neoplásicas</a:t>
            </a:r>
            <a:endParaRPr lang="es-ES_tradnl" sz="2800" dirty="0">
              <a:solidFill>
                <a:schemeClr val="accent4">
                  <a:lumMod val="40000"/>
                  <a:lumOff val="6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5900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/>
          <p:cNvSpPr txBox="1"/>
          <p:nvPr/>
        </p:nvSpPr>
        <p:spPr>
          <a:xfrm>
            <a:off x="4093291" y="847110"/>
            <a:ext cx="2823271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2800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Detección de un nódulo pulmonar con TCDB</a:t>
            </a:r>
            <a:endParaRPr lang="es-ES_tradnl" sz="2800" dirty="0">
              <a:solidFill>
                <a:schemeClr val="accent4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6" name="CuadroTexto 5"/>
          <p:cNvSpPr txBox="1"/>
          <p:nvPr/>
        </p:nvSpPr>
        <p:spPr>
          <a:xfrm>
            <a:off x="3443242" y="2832270"/>
            <a:ext cx="52490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2800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Estudios adicionales invasivos</a:t>
            </a:r>
            <a:endParaRPr lang="es-ES_tradnl" sz="2800" dirty="0">
              <a:solidFill>
                <a:schemeClr val="accent5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7" name="CuadroTexto 6"/>
          <p:cNvSpPr txBox="1"/>
          <p:nvPr/>
        </p:nvSpPr>
        <p:spPr>
          <a:xfrm>
            <a:off x="4093291" y="3557593"/>
            <a:ext cx="3881093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2800" dirty="0" err="1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Fibrobroncoscopia</a:t>
            </a:r>
            <a:endParaRPr lang="es-ES_tradnl" sz="2800" dirty="0" smtClean="0">
              <a:solidFill>
                <a:schemeClr val="accent5">
                  <a:lumMod val="20000"/>
                  <a:lumOff val="80000"/>
                </a:schemeClr>
              </a:solidFill>
            </a:endParaRPr>
          </a:p>
          <a:p>
            <a:r>
              <a:rPr lang="es-ES_tradnl" sz="2800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Punción </a:t>
            </a:r>
            <a:r>
              <a:rPr lang="es-ES_tradnl" sz="2800" dirty="0" err="1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transtorácica</a:t>
            </a:r>
            <a:endParaRPr lang="es-ES_tradnl" sz="2800" dirty="0" smtClean="0">
              <a:solidFill>
                <a:schemeClr val="accent5">
                  <a:lumMod val="20000"/>
                  <a:lumOff val="80000"/>
                </a:schemeClr>
              </a:solidFill>
            </a:endParaRPr>
          </a:p>
          <a:p>
            <a:r>
              <a:rPr lang="es-ES_tradnl" sz="2800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Cirugía</a:t>
            </a:r>
            <a:endParaRPr lang="es-ES_tradnl" sz="2800" dirty="0">
              <a:solidFill>
                <a:schemeClr val="accent5">
                  <a:lumMod val="20000"/>
                  <a:lumOff val="80000"/>
                </a:schemeClr>
              </a:solidFill>
            </a:endParaRPr>
          </a:p>
        </p:txBody>
      </p:sp>
      <p:pic>
        <p:nvPicPr>
          <p:cNvPr id="8" name="Imagen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074" y="388203"/>
            <a:ext cx="1976050" cy="2628733"/>
          </a:xfrm>
          <a:prstGeom prst="rect">
            <a:avLst/>
          </a:prstGeom>
        </p:spPr>
      </p:pic>
      <p:sp>
        <p:nvSpPr>
          <p:cNvPr id="3" name="Flecha abajo 2"/>
          <p:cNvSpPr/>
          <p:nvPr/>
        </p:nvSpPr>
        <p:spPr>
          <a:xfrm>
            <a:off x="5020294" y="2172598"/>
            <a:ext cx="342538" cy="745853"/>
          </a:xfrm>
          <a:prstGeom prst="downArrow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5544034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MX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La TCDB identifica lesiones neoplásicas y no neoplásicas </a:t>
            </a:r>
            <a:endParaRPr lang="es-MX" dirty="0">
              <a:solidFill>
                <a:schemeClr val="accent4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s-MX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Tasa promedio de detección de nódulos por evento 20%</a:t>
            </a:r>
          </a:p>
          <a:p>
            <a:pPr lvl="1"/>
            <a:r>
              <a:rPr lang="es-MX" dirty="0" err="1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ECAs</a:t>
            </a:r>
            <a:r>
              <a:rPr lang="es-MX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 3-30%</a:t>
            </a:r>
          </a:p>
          <a:p>
            <a:pPr lvl="1"/>
            <a:r>
              <a:rPr lang="es-MX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Estudios de cohorte 5-51%</a:t>
            </a:r>
          </a:p>
          <a:p>
            <a:r>
              <a:rPr lang="es-MX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Más del 90% son benignos </a:t>
            </a:r>
          </a:p>
          <a:p>
            <a:pPr marL="742950" lvl="2" indent="-342900"/>
            <a:r>
              <a:rPr lang="es-MX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Procedimientos invasivos no quirúrgicos </a:t>
            </a:r>
            <a:r>
              <a:rPr lang="es-MX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en el 73%</a:t>
            </a:r>
          </a:p>
          <a:p>
            <a:pPr marL="342900" lvl="1" indent="-342900"/>
            <a:r>
              <a:rPr lang="es-ES_tradnl" dirty="0"/>
              <a:t>Falsos positivos en el estudio NLST </a:t>
            </a:r>
            <a:r>
              <a:rPr lang="es-ES_tradnl" dirty="0" smtClean="0"/>
              <a:t> 96%</a:t>
            </a:r>
            <a:endParaRPr lang="es-MX" dirty="0" smtClean="0">
              <a:solidFill>
                <a:schemeClr val="accent5">
                  <a:lumMod val="20000"/>
                  <a:lumOff val="80000"/>
                </a:schemeClr>
              </a:solidFill>
            </a:endParaRPr>
          </a:p>
          <a:p>
            <a:pPr marL="0" indent="-400050" algn="ctr"/>
            <a:r>
              <a:rPr lang="es-MX" sz="4000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Riesgo</a:t>
            </a:r>
            <a:endParaRPr lang="es-MX" sz="4000" dirty="0">
              <a:solidFill>
                <a:schemeClr val="accent5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4" name="Rectángulo 3"/>
          <p:cNvSpPr/>
          <p:nvPr/>
        </p:nvSpPr>
        <p:spPr>
          <a:xfrm>
            <a:off x="5016844" y="6154836"/>
            <a:ext cx="366995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>
                <a:latin typeface="Times" charset="0"/>
              </a:rPr>
              <a:t> </a:t>
            </a:r>
            <a:r>
              <a:rPr lang="en-US" sz="1400" dirty="0" err="1">
                <a:latin typeface="Times" charset="0"/>
              </a:rPr>
              <a:t>Radiol</a:t>
            </a:r>
            <a:r>
              <a:rPr lang="en-US" sz="1400" dirty="0">
                <a:latin typeface="Times" charset="0"/>
              </a:rPr>
              <a:t> </a:t>
            </a:r>
            <a:r>
              <a:rPr lang="en-US" sz="1400" dirty="0" err="1">
                <a:latin typeface="Times" charset="0"/>
              </a:rPr>
              <a:t>Clin</a:t>
            </a:r>
            <a:r>
              <a:rPr lang="en-US" sz="1400" dirty="0">
                <a:latin typeface="Times" charset="0"/>
              </a:rPr>
              <a:t> North Am. </a:t>
            </a:r>
            <a:r>
              <a:rPr lang="en-US" sz="1400" dirty="0" smtClean="0">
                <a:latin typeface="Times" charset="0"/>
              </a:rPr>
              <a:t>2014; 52(1</a:t>
            </a:r>
            <a:r>
              <a:rPr lang="en-US" sz="1400" dirty="0">
                <a:latin typeface="Times" charset="0"/>
              </a:rPr>
              <a:t>): 27–46. </a:t>
            </a:r>
            <a:endParaRPr lang="en-US" sz="1400" dirty="0">
              <a:effectLst/>
              <a:latin typeface="Time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17559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42152" y="148281"/>
            <a:ext cx="7886700" cy="556054"/>
          </a:xfrm>
        </p:spPr>
        <p:txBody>
          <a:bodyPr>
            <a:noAutofit/>
          </a:bodyPr>
          <a:lstStyle/>
          <a:p>
            <a:r>
              <a:rPr lang="es-MX" sz="3200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Riesgo: Complicaciones de los procedimientos </a:t>
            </a:r>
            <a:endParaRPr lang="es-MX" sz="3200" dirty="0">
              <a:solidFill>
                <a:schemeClr val="accent4">
                  <a:lumMod val="40000"/>
                  <a:lumOff val="60000"/>
                </a:schemeClr>
              </a:solidFill>
            </a:endParaRPr>
          </a:p>
        </p:txBody>
      </p:sp>
      <p:graphicFrame>
        <p:nvGraphicFramePr>
          <p:cNvPr id="5" name="Marcador de contenido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29733723"/>
              </p:ext>
            </p:extLst>
          </p:nvPr>
        </p:nvGraphicFramePr>
        <p:xfrm>
          <a:off x="296561" y="704335"/>
          <a:ext cx="8377882" cy="546354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3873910">
                  <a:extLst>
                    <a:ext uri="{9D8B030D-6E8A-4147-A177-3AD203B41FA5}">
                      <a16:colId xmlns:a16="http://schemas.microsoft.com/office/drawing/2014/main" xmlns="" val="2227419755"/>
                    </a:ext>
                  </a:extLst>
                </a:gridCol>
                <a:gridCol w="2483220">
                  <a:extLst>
                    <a:ext uri="{9D8B030D-6E8A-4147-A177-3AD203B41FA5}">
                      <a16:colId xmlns:a16="http://schemas.microsoft.com/office/drawing/2014/main" xmlns="" val="3557656670"/>
                    </a:ext>
                  </a:extLst>
                </a:gridCol>
                <a:gridCol w="2020752">
                  <a:extLst>
                    <a:ext uri="{9D8B030D-6E8A-4147-A177-3AD203B41FA5}">
                      <a16:colId xmlns:a16="http://schemas.microsoft.com/office/drawing/2014/main" xmlns="" val="3116159272"/>
                    </a:ext>
                  </a:extLst>
                </a:gridCol>
              </a:tblGrid>
              <a:tr h="617220">
                <a:tc>
                  <a:txBody>
                    <a:bodyPr/>
                    <a:lstStyle/>
                    <a:p>
                      <a:r>
                        <a:rPr lang="es-MX" sz="2400" dirty="0" smtClean="0"/>
                        <a:t>Estudio NLST</a:t>
                      </a:r>
                      <a:endParaRPr lang="es-MX" sz="2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s-MX" sz="2400" dirty="0" smtClean="0"/>
                        <a:t>TCDB</a:t>
                      </a:r>
                      <a:endParaRPr lang="es-MX" sz="2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s-MX" sz="2400" dirty="0" smtClean="0"/>
                        <a:t>Radiografía de tórax</a:t>
                      </a:r>
                      <a:endParaRPr lang="es-MX" sz="24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xmlns="" val="3884357850"/>
                  </a:ext>
                </a:extLst>
              </a:tr>
              <a:tr h="61722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2400" dirty="0" smtClean="0"/>
                        <a:t>Mortalidad a</a:t>
                      </a:r>
                      <a:r>
                        <a:rPr lang="es-MX" sz="2400" baseline="0" dirty="0" smtClean="0"/>
                        <a:t> 2</a:t>
                      </a:r>
                      <a:r>
                        <a:rPr lang="es-MX" sz="2400" dirty="0" smtClean="0"/>
                        <a:t> meses después del  procedimiento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s-MX" sz="2400" dirty="0" smtClean="0"/>
                        <a:t>8/10 mil participantes </a:t>
                      </a:r>
                      <a:endParaRPr lang="es-MX" sz="2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s-MX" sz="2400" dirty="0" smtClean="0"/>
                        <a:t>5/10 mil participantes </a:t>
                      </a:r>
                      <a:endParaRPr lang="es-MX" sz="24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xmlns="" val="2072729094"/>
                  </a:ext>
                </a:extLst>
              </a:tr>
              <a:tr h="8915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2400" dirty="0" smtClean="0"/>
                        <a:t>Mortalidad perioperatoria a 60 días en pacientes con cáncer de pulmón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s-MX" sz="2400" dirty="0" smtClean="0"/>
                        <a:t>1%</a:t>
                      </a:r>
                      <a:endParaRPr lang="es-MX" sz="2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s-MX" sz="2400" dirty="0" smtClean="0"/>
                        <a:t>0.2%</a:t>
                      </a:r>
                      <a:endParaRPr lang="es-MX" sz="24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xmlns="" val="1596494116"/>
                  </a:ext>
                </a:extLst>
              </a:tr>
              <a:tr h="1165860">
                <a:tc>
                  <a:txBody>
                    <a:bodyPr/>
                    <a:lstStyle/>
                    <a:p>
                      <a:r>
                        <a:rPr lang="es-MX" sz="2400" dirty="0" smtClean="0"/>
                        <a:t>Complicaciones en procedimientos</a:t>
                      </a:r>
                      <a:r>
                        <a:rPr lang="es-MX" sz="2400" baseline="0" dirty="0" smtClean="0"/>
                        <a:t> invasivos no quirúrgicos (FBC o Biopsia con aguja)</a:t>
                      </a:r>
                      <a:endParaRPr lang="es-MX" sz="2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s-MX" sz="2400" dirty="0" smtClean="0"/>
                        <a:t>1.5%</a:t>
                      </a:r>
                      <a:endParaRPr lang="es-MX" sz="2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s-MX" sz="2400" dirty="0" smtClean="0"/>
                        <a:t>0.7%</a:t>
                      </a:r>
                      <a:endParaRPr lang="es-MX" sz="24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xmlns="" val="227046141"/>
                  </a:ext>
                </a:extLst>
              </a:tr>
              <a:tr h="891540">
                <a:tc>
                  <a:txBody>
                    <a:bodyPr/>
                    <a:lstStyle/>
                    <a:p>
                      <a:r>
                        <a:rPr lang="es-MX" sz="2400" dirty="0" smtClean="0"/>
                        <a:t>Complicaciones mayores en paciente con cáncer de pulmón por cirugía</a:t>
                      </a:r>
                      <a:endParaRPr lang="es-MX" sz="2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s-MX" sz="2400" dirty="0" smtClean="0"/>
                        <a:t>14%</a:t>
                      </a:r>
                      <a:endParaRPr lang="es-MX" sz="2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s-MX" sz="24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xmlns="" val="2151264521"/>
                  </a:ext>
                </a:extLst>
              </a:tr>
            </a:tbl>
          </a:graphicData>
        </a:graphic>
      </p:graphicFrame>
      <p:sp>
        <p:nvSpPr>
          <p:cNvPr id="3" name="Rectángulo 2"/>
          <p:cNvSpPr/>
          <p:nvPr/>
        </p:nvSpPr>
        <p:spPr>
          <a:xfrm>
            <a:off x="4485502" y="6354597"/>
            <a:ext cx="2797304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a-DK" sz="1400">
                <a:latin typeface="Helvetica" charset="0"/>
              </a:rPr>
              <a:t>N </a:t>
            </a:r>
            <a:r>
              <a:rPr lang="da-DK" sz="1400" dirty="0" err="1">
                <a:latin typeface="Helvetica" charset="0"/>
              </a:rPr>
              <a:t>Engl</a:t>
            </a:r>
            <a:r>
              <a:rPr lang="da-DK" sz="1400" dirty="0">
                <a:latin typeface="Helvetica" charset="0"/>
              </a:rPr>
              <a:t> J Med 2011;365:395-409.</a:t>
            </a:r>
            <a:endParaRPr lang="da-DK" sz="1400" dirty="0">
              <a:effectLst/>
              <a:latin typeface="Helvetic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53863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Breeze">
      <a:dk1>
        <a:sysClr val="windowText" lastClr="000000"/>
      </a:dk1>
      <a:lt1>
        <a:sysClr val="window" lastClr="FFFFFF"/>
      </a:lt1>
      <a:dk2>
        <a:srgbClr val="09213B"/>
      </a:dk2>
      <a:lt2>
        <a:srgbClr val="D5EDF4"/>
      </a:lt2>
      <a:accent1>
        <a:srgbClr val="2C7C9F"/>
      </a:accent1>
      <a:accent2>
        <a:srgbClr val="244A58"/>
      </a:accent2>
      <a:accent3>
        <a:srgbClr val="E2751D"/>
      </a:accent3>
      <a:accent4>
        <a:srgbClr val="FFB400"/>
      </a:accent4>
      <a:accent5>
        <a:srgbClr val="7EB606"/>
      </a:accent5>
      <a:accent6>
        <a:srgbClr val="C00000"/>
      </a:accent6>
      <a:hlink>
        <a:srgbClr val="7030A0"/>
      </a:hlink>
      <a:folHlink>
        <a:srgbClr val="00B0F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3572</TotalTime>
  <Words>1149</Words>
  <Application>Microsoft Macintosh PowerPoint</Application>
  <PresentationFormat>Presentación en pantalla (4:3)</PresentationFormat>
  <Paragraphs>251</Paragraphs>
  <Slides>21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21</vt:i4>
      </vt:variant>
    </vt:vector>
  </HeadingPairs>
  <TitlesOfParts>
    <vt:vector size="26" baseType="lpstr">
      <vt:lpstr>Calibri</vt:lpstr>
      <vt:lpstr>Helvetica</vt:lpstr>
      <vt:lpstr>Times</vt:lpstr>
      <vt:lpstr>Arial</vt:lpstr>
      <vt:lpstr>Office Theme</vt:lpstr>
      <vt:lpstr>Estudios de tamizaje en cáncer de pulmón: riesgos y beneficios</vt:lpstr>
      <vt:lpstr>Objetivos del tamizaje para el cáncer de pulmón</vt:lpstr>
      <vt:lpstr>Tamizaje de Cáncer de Pulmón. ECAs</vt:lpstr>
      <vt:lpstr>National Lung Screening Trial (NLST) ECA</vt:lpstr>
      <vt:lpstr>Beneficio: efecto sobre disminución de la mortalidad. Estudio NLST</vt:lpstr>
      <vt:lpstr>La TCDB identifica lesiones neoplásicas y no neoplásicas</vt:lpstr>
      <vt:lpstr>Presentación de PowerPoint</vt:lpstr>
      <vt:lpstr>La TCDB identifica lesiones neoplásicas y no neoplásicas </vt:lpstr>
      <vt:lpstr>Riesgo: Complicaciones de los procedimientos </vt:lpstr>
      <vt:lpstr>Beneficio: hallazgos incidentales</vt:lpstr>
      <vt:lpstr>Efectos sobre el comportamiento del tabaquismo en los participantes</vt:lpstr>
      <vt:lpstr>Efectos sobre el comportamiento del tabaquismo en los participantes de tamizaje para cáncer de pulmón</vt:lpstr>
      <vt:lpstr>Presentación de PowerPoint</vt:lpstr>
      <vt:lpstr>Riesgo de radiación</vt:lpstr>
      <vt:lpstr>Dosis de radiación en el tamizaje con TCDB</vt:lpstr>
      <vt:lpstr>Riesgo: Sobrediagnóstico</vt:lpstr>
      <vt:lpstr>Paradoja del tamizaje en cáncer de pulmón: Sobrediagnóstico</vt:lpstr>
      <vt:lpstr>Sobrediagnóstico</vt:lpstr>
      <vt:lpstr>Paradoja del tamizaje en cáncer: Sobrediagnóstico</vt:lpstr>
      <vt:lpstr>Resumen de beneficios y riesgos potenciales del tamizaje para cáncer de pulmón en población adulta fumadora</vt:lpstr>
      <vt:lpstr>Gracias </vt:lpstr>
    </vt:vector>
  </TitlesOfParts>
  <Company/>
  <LinksUpToDate>false</LinksUpToDate>
  <SharedDoc>false</SharedDoc>
  <HyperlinksChanged>false</HyperlinksChanged>
  <AppVersion>15.0034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Tamizaje del cáncer de pulmón</dc:title>
  <dc:creator>Renata Báez Saldaña</dc:creator>
  <cp:lastModifiedBy>baezrd</cp:lastModifiedBy>
  <cp:revision>207</cp:revision>
  <dcterms:created xsi:type="dcterms:W3CDTF">2014-10-03T20:05:52Z</dcterms:created>
  <dcterms:modified xsi:type="dcterms:W3CDTF">2019-07-17T18:46:25Z</dcterms:modified>
</cp:coreProperties>
</file>