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59" r:id="rId2"/>
    <p:sldId id="448" r:id="rId3"/>
    <p:sldId id="449" r:id="rId4"/>
    <p:sldId id="503" r:id="rId5"/>
    <p:sldId id="450" r:id="rId6"/>
    <p:sldId id="526" r:id="rId7"/>
    <p:sldId id="507" r:id="rId8"/>
    <p:sldId id="506" r:id="rId9"/>
    <p:sldId id="504" r:id="rId10"/>
    <p:sldId id="508" r:id="rId11"/>
    <p:sldId id="521" r:id="rId12"/>
    <p:sldId id="514" r:id="rId13"/>
    <p:sldId id="516" r:id="rId14"/>
    <p:sldId id="517" r:id="rId15"/>
    <p:sldId id="518" r:id="rId16"/>
    <p:sldId id="519" r:id="rId17"/>
    <p:sldId id="520" r:id="rId18"/>
    <p:sldId id="522" r:id="rId19"/>
    <p:sldId id="523" r:id="rId20"/>
    <p:sldId id="511" r:id="rId21"/>
    <p:sldId id="512" r:id="rId22"/>
    <p:sldId id="491" r:id="rId23"/>
    <p:sldId id="495" r:id="rId24"/>
    <p:sldId id="497" r:id="rId25"/>
    <p:sldId id="498" r:id="rId26"/>
    <p:sldId id="513" r:id="rId27"/>
    <p:sldId id="525" r:id="rId28"/>
    <p:sldId id="500" r:id="rId29"/>
    <p:sldId id="358" r:id="rId3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uriana"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0" autoAdjust="0"/>
    <p:restoredTop sz="93250" autoAdjust="0"/>
  </p:normalViewPr>
  <p:slideViewPr>
    <p:cSldViewPr snapToGrid="0">
      <p:cViewPr>
        <p:scale>
          <a:sx n="81" d="100"/>
          <a:sy n="81" d="100"/>
        </p:scale>
        <p:origin x="-2200" y="-488"/>
      </p:cViewPr>
      <p:guideLst>
        <p:guide orient="horz" pos="3476"/>
        <p:guide pos="91"/>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5F3837-4161-44BD-B3EE-B08CB15EFC73}" type="datetimeFigureOut">
              <a:rPr lang="es-MX" smtClean="0"/>
              <a:t>25/09/19</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4D756F-9B7B-47D3-B18C-E7D55D10039A}" type="slidenum">
              <a:rPr lang="es-MX" smtClean="0"/>
              <a:t>‹Nr.›</a:t>
            </a:fld>
            <a:endParaRPr lang="es-MX"/>
          </a:p>
        </p:txBody>
      </p:sp>
    </p:spTree>
    <p:extLst>
      <p:ext uri="{BB962C8B-B14F-4D97-AF65-F5344CB8AC3E}">
        <p14:creationId xmlns:p14="http://schemas.microsoft.com/office/powerpoint/2010/main" val="98805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1">
                <a:latin typeface="Calibri" charset="0"/>
              </a:rPr>
              <a:t>Adult Treatment Panel III</a:t>
            </a:r>
          </a:p>
          <a:p>
            <a:r>
              <a:rPr lang="en-US">
                <a:latin typeface="Calibri" charset="0"/>
              </a:rPr>
              <a:t>Heart Association  and the National Heart, Lung, and </a:t>
            </a:r>
            <a:r>
              <a:rPr lang="es-MX">
                <a:latin typeface="Calibri" charset="0"/>
              </a:rPr>
              <a:t>Blood Institute</a:t>
            </a:r>
            <a:endParaRPr lang="es-MX" b="1">
              <a:latin typeface="Calibri" charset="0"/>
            </a:endParaRPr>
          </a:p>
          <a:p>
            <a:r>
              <a:rPr lang="es-MX">
                <a:latin typeface="Calibri" charset="0"/>
              </a:rPr>
              <a:t>International Diabetes Federation</a:t>
            </a:r>
          </a:p>
          <a:p>
            <a:endParaRPr lang="es-MX">
              <a:latin typeface="Calibri"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EC6152-AB89-2C48-8170-3CF382F37DC9}" type="slidenum">
              <a:rPr lang="es-MX">
                <a:cs typeface="Arial" charset="0"/>
              </a:rPr>
              <a:pPr eaLnBrk="1" hangingPunct="1"/>
              <a:t>3</a:t>
            </a:fld>
            <a:endParaRPr lang="es-MX">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490DD35-FC7C-FF4F-AFCC-472D83B44355}" type="slidenum">
              <a:rPr lang="en-US"/>
              <a:pPr/>
              <a:t>4</a:t>
            </a:fld>
            <a:endParaRPr lang="en-US"/>
          </a:p>
        </p:txBody>
      </p:sp>
      <p:sp>
        <p:nvSpPr>
          <p:cNvPr id="409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s-E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Pathophysiology of Obesity Cardiomyopathy This shows the central hemodynamic, cardiac structural abnormalities, and alterations in ventricular function that may occur in severely obese patients and predispose them to heart failure. Left ventricular (LV) hypertrophy in severe obesity may be eccentric or concentric. In uncomplicated (normotensive) severe obesity, eccentric LV hypertrophy predominates. In severely obese patients with long-standing systemic hypertension, concentric LV hypertrophy is frequently observed and may occur more commonly than eccentric LV hypertrophy. Whether and to what extent metabolic disturbances such as </a:t>
            </a:r>
            <a:r>
              <a:rPr lang="en-GB" dirty="0" err="1">
                <a:latin typeface="Arial" charset="0"/>
                <a:cs typeface="msgothic" charset="0"/>
              </a:rPr>
              <a:t>lipotoxicity</a:t>
            </a:r>
            <a:r>
              <a:rPr lang="en-GB" dirty="0">
                <a:latin typeface="Arial" charset="0"/>
                <a:cs typeface="msgothic" charset="0"/>
              </a:rPr>
              <a:t>, insulin resistance, </a:t>
            </a:r>
            <a:r>
              <a:rPr lang="en-GB" dirty="0" err="1">
                <a:latin typeface="Arial" charset="0"/>
                <a:cs typeface="msgothic" charset="0"/>
              </a:rPr>
              <a:t>leptin</a:t>
            </a:r>
            <a:r>
              <a:rPr lang="en-GB" dirty="0">
                <a:latin typeface="Arial" charset="0"/>
                <a:cs typeface="msgothic" charset="0"/>
              </a:rPr>
              <a:t> resistance, and alterations of the renin-angiotensin-aldosterone system contribute to obesity cardiomyopathy in humans is uncertain. RV = right ventricular.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s-E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Pathophysiology of Obesity Cardiomyopathy This shows the central hemodynamic, cardiac structural abnormalities, and alterations in ventricular function that may occur in severely obese patients and predispose them to heart failure. Left ventricular (LV) hypertrophy in severe obesity may be eccentric or concentric. In uncomplicated (normotensive) severe obesity, eccentric LV hypertrophy predominates. In severely obese patients with long-standing systemic hypertension, concentric LV hypertrophy is frequently observed and may occur more commonly than eccentric LV hypertrophy. Whether and to what extent metabolic disturbances such as </a:t>
            </a:r>
            <a:r>
              <a:rPr lang="en-GB" dirty="0" err="1">
                <a:latin typeface="Arial" charset="0"/>
                <a:cs typeface="msgothic" charset="0"/>
              </a:rPr>
              <a:t>lipotoxicity</a:t>
            </a:r>
            <a:r>
              <a:rPr lang="en-GB" dirty="0">
                <a:latin typeface="Arial" charset="0"/>
                <a:cs typeface="msgothic" charset="0"/>
              </a:rPr>
              <a:t>, insulin resistance, </a:t>
            </a:r>
            <a:r>
              <a:rPr lang="en-GB" dirty="0" err="1">
                <a:latin typeface="Arial" charset="0"/>
                <a:cs typeface="msgothic" charset="0"/>
              </a:rPr>
              <a:t>leptin</a:t>
            </a:r>
            <a:r>
              <a:rPr lang="en-GB" dirty="0">
                <a:latin typeface="Arial" charset="0"/>
                <a:cs typeface="msgothic" charset="0"/>
              </a:rPr>
              <a:t> resistance, and alterations of the renin-angiotensin-aldosterone system contribute to obesity cardiomyopathy in humans is uncertain. RV = right ventricular.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A4D756F-9B7B-47D3-B18C-E7D55D10039A}" type="slidenum">
              <a:rPr lang="es-MX" smtClean="0"/>
              <a:t>10</a:t>
            </a:fld>
            <a:endParaRPr lang="es-MX"/>
          </a:p>
        </p:txBody>
      </p:sp>
    </p:spTree>
    <p:extLst>
      <p:ext uri="{BB962C8B-B14F-4D97-AF65-F5344CB8AC3E}">
        <p14:creationId xmlns:p14="http://schemas.microsoft.com/office/powerpoint/2010/main" val="409591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D0A084-F162-0741-A33F-0E51554CC106}" type="slidenum">
              <a:rPr lang="en-GB" sz="1200"/>
              <a:pPr eaLnBrk="1" hangingPunct="1"/>
              <a:t>15</a:t>
            </a:fld>
            <a:endParaRPr lang="en-GB"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A4D756F-9B7B-47D3-B18C-E7D55D10039A}" type="slidenum">
              <a:rPr lang="es-MX" smtClean="0"/>
              <a:t>26</a:t>
            </a:fld>
            <a:endParaRPr lang="es-MX"/>
          </a:p>
        </p:txBody>
      </p:sp>
    </p:spTree>
    <p:extLst>
      <p:ext uri="{BB962C8B-B14F-4D97-AF65-F5344CB8AC3E}">
        <p14:creationId xmlns:p14="http://schemas.microsoft.com/office/powerpoint/2010/main" val="409591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A4D756F-9B7B-47D3-B18C-E7D55D10039A}" type="slidenum">
              <a:rPr lang="es-MX" smtClean="0"/>
              <a:t>27</a:t>
            </a:fld>
            <a:endParaRPr lang="es-MX"/>
          </a:p>
        </p:txBody>
      </p:sp>
    </p:spTree>
    <p:extLst>
      <p:ext uri="{BB962C8B-B14F-4D97-AF65-F5344CB8AC3E}">
        <p14:creationId xmlns:p14="http://schemas.microsoft.com/office/powerpoint/2010/main" val="409591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590510C-1138-4FB4-ADAA-C37091352F2F}" type="datetimeFigureOut">
              <a:rPr lang="es-MX" smtClean="0"/>
              <a:t>25/09/19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F06F5B5-DCF8-49F7-B790-B91D7B9F16FD}" type="slidenum">
              <a:rPr lang="es-MX" smtClean="0"/>
              <a:t>‹Nr.›</a:t>
            </a:fld>
            <a:endParaRPr lang="es-MX"/>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85" y="-104613"/>
            <a:ext cx="9283485" cy="6962614"/>
          </a:xfrm>
          <a:prstGeom prst="rect">
            <a:avLst/>
          </a:prstGeom>
        </p:spPr>
      </p:pic>
    </p:spTree>
    <p:extLst>
      <p:ext uri="{BB962C8B-B14F-4D97-AF65-F5344CB8AC3E}">
        <p14:creationId xmlns:p14="http://schemas.microsoft.com/office/powerpoint/2010/main" val="105803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590510C-1138-4FB4-ADAA-C37091352F2F}" type="datetimeFigureOut">
              <a:rPr lang="es-MX" smtClean="0"/>
              <a:t>25/09/19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325204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590510C-1138-4FB4-ADAA-C37091352F2F}" type="datetimeFigureOut">
              <a:rPr lang="es-MX" smtClean="0"/>
              <a:t>25/09/19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2794879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p>
            <a:r>
              <a:rPr lang="es-ES_tradnl" smtClean="0"/>
              <a:t>Clic para editar título</a:t>
            </a:r>
            <a:endParaRPr lang="es-ES"/>
          </a:p>
        </p:txBody>
      </p:sp>
    </p:spTree>
    <p:extLst>
      <p:ext uri="{BB962C8B-B14F-4D97-AF65-F5344CB8AC3E}">
        <p14:creationId xmlns:p14="http://schemas.microsoft.com/office/powerpoint/2010/main" val="427622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590510C-1138-4FB4-ADAA-C37091352F2F}" type="datetimeFigureOut">
              <a:rPr lang="es-MX" smtClean="0"/>
              <a:t>25/09/19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334499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590510C-1138-4FB4-ADAA-C37091352F2F}" type="datetimeFigureOut">
              <a:rPr lang="es-MX" smtClean="0"/>
              <a:t>25/09/19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60340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590510C-1138-4FB4-ADAA-C37091352F2F}" type="datetimeFigureOut">
              <a:rPr lang="es-MX" smtClean="0"/>
              <a:t>25/09/19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312267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590510C-1138-4FB4-ADAA-C37091352F2F}" type="datetimeFigureOut">
              <a:rPr lang="es-MX" smtClean="0"/>
              <a:t>25/09/19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386768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590510C-1138-4FB4-ADAA-C37091352F2F}" type="datetimeFigureOut">
              <a:rPr lang="es-MX" smtClean="0"/>
              <a:t>25/09/19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411881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0510C-1138-4FB4-ADAA-C37091352F2F}" type="datetimeFigureOut">
              <a:rPr lang="es-MX" smtClean="0"/>
              <a:t>25/09/19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224226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590510C-1138-4FB4-ADAA-C37091352F2F}" type="datetimeFigureOut">
              <a:rPr lang="es-MX" smtClean="0"/>
              <a:t>25/09/19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371329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590510C-1138-4FB4-ADAA-C37091352F2F}" type="datetimeFigureOut">
              <a:rPr lang="es-MX" smtClean="0"/>
              <a:t>25/09/19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F06F5B5-DCF8-49F7-B790-B91D7B9F16FD}" type="slidenum">
              <a:rPr lang="es-MX" smtClean="0"/>
              <a:t>‹Nr.›</a:t>
            </a:fld>
            <a:endParaRPr lang="es-MX"/>
          </a:p>
        </p:txBody>
      </p:sp>
    </p:spTree>
    <p:extLst>
      <p:ext uri="{BB962C8B-B14F-4D97-AF65-F5344CB8AC3E}">
        <p14:creationId xmlns:p14="http://schemas.microsoft.com/office/powerpoint/2010/main" val="27902720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0510C-1138-4FB4-ADAA-C37091352F2F}" type="datetimeFigureOut">
              <a:rPr lang="es-MX" smtClean="0"/>
              <a:t>25/09/19</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6F5B5-DCF8-49F7-B790-B91D7B9F16FD}" type="slidenum">
              <a:rPr lang="es-MX" smtClean="0"/>
              <a:t>‹Nr.›</a:t>
            </a:fld>
            <a:endParaRPr lang="es-MX"/>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742" y="1"/>
            <a:ext cx="9144000" cy="6858000"/>
          </a:xfrm>
          <a:prstGeom prst="rect">
            <a:avLst/>
          </a:prstGeom>
        </p:spPr>
      </p:pic>
    </p:spTree>
    <p:extLst>
      <p:ext uri="{BB962C8B-B14F-4D97-AF65-F5344CB8AC3E}">
        <p14:creationId xmlns:p14="http://schemas.microsoft.com/office/powerpoint/2010/main" val="2763065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2434507"/>
            <a:ext cx="9026351" cy="1246252"/>
          </a:xfrm>
          <a:solidFill>
            <a:schemeClr val="bg1"/>
          </a:solidFill>
          <a:ln>
            <a:solidFill>
              <a:schemeClr val="bg1"/>
            </a:solidFill>
          </a:ln>
        </p:spPr>
        <p:txBody>
          <a:bodyPr>
            <a:noAutofit/>
          </a:bodyPr>
          <a:lstStyle/>
          <a:p>
            <a:r>
              <a:rPr lang="es-ES" sz="4000" b="1" dirty="0">
                <a:latin typeface="+mn-lt"/>
              </a:rPr>
              <a:t>La </a:t>
            </a:r>
            <a:r>
              <a:rPr lang="es-ES" sz="4000" b="1" dirty="0" err="1">
                <a:latin typeface="+mn-lt"/>
              </a:rPr>
              <a:t>disfunción</a:t>
            </a:r>
            <a:r>
              <a:rPr lang="es-ES" sz="4000" b="1" dirty="0">
                <a:latin typeface="+mn-lt"/>
              </a:rPr>
              <a:t> mitocondrial en las enfermedades </a:t>
            </a:r>
            <a:r>
              <a:rPr lang="es-ES" sz="4000" b="1" dirty="0" err="1" smtClean="0">
                <a:latin typeface="+mn-lt"/>
              </a:rPr>
              <a:t>cardiometabólicas</a:t>
            </a:r>
            <a:r>
              <a:rPr lang="es-ES" sz="4000" b="1" dirty="0">
                <a:latin typeface="+mn-lt"/>
              </a:rPr>
              <a:t/>
            </a:r>
            <a:br>
              <a:rPr lang="es-ES" sz="4000" b="1" dirty="0">
                <a:latin typeface="+mn-lt"/>
              </a:rPr>
            </a:br>
            <a:endParaRPr lang="es-ES" sz="4000" b="1" dirty="0">
              <a:latin typeface="+mn-lt"/>
            </a:endParaRPr>
          </a:p>
        </p:txBody>
      </p:sp>
      <p:sp>
        <p:nvSpPr>
          <p:cNvPr id="3" name="Subtítulo 2"/>
          <p:cNvSpPr>
            <a:spLocks noGrp="1"/>
          </p:cNvSpPr>
          <p:nvPr>
            <p:ph type="subTitle" idx="1"/>
          </p:nvPr>
        </p:nvSpPr>
        <p:spPr>
          <a:xfrm>
            <a:off x="-528997" y="3965576"/>
            <a:ext cx="6858000" cy="1655762"/>
          </a:xfrm>
        </p:spPr>
        <p:txBody>
          <a:bodyPr>
            <a:noAutofit/>
          </a:bodyPr>
          <a:lstStyle/>
          <a:p>
            <a:pPr>
              <a:lnSpc>
                <a:spcPct val="70000"/>
              </a:lnSpc>
            </a:pPr>
            <a:r>
              <a:rPr lang="es-ES" sz="2000" dirty="0" smtClean="0">
                <a:cs typeface="Arial"/>
              </a:rPr>
              <a:t>Gerardo García-Rivas</a:t>
            </a:r>
          </a:p>
          <a:p>
            <a:pPr>
              <a:lnSpc>
                <a:spcPct val="70000"/>
              </a:lnSpc>
            </a:pPr>
            <a:r>
              <a:rPr lang="es-ES" sz="2000" dirty="0" smtClean="0">
                <a:cs typeface="Arial"/>
              </a:rPr>
              <a:t>GIEE. Medicina Cardiovascular y </a:t>
            </a:r>
            <a:r>
              <a:rPr lang="es-ES" sz="2000" dirty="0" err="1" smtClean="0">
                <a:cs typeface="Arial"/>
              </a:rPr>
              <a:t>Metabolómica</a:t>
            </a:r>
            <a:r>
              <a:rPr lang="es-ES" sz="2000" dirty="0" smtClean="0">
                <a:cs typeface="Arial"/>
              </a:rPr>
              <a:t> </a:t>
            </a:r>
          </a:p>
          <a:p>
            <a:pPr>
              <a:lnSpc>
                <a:spcPct val="70000"/>
              </a:lnSpc>
            </a:pPr>
            <a:r>
              <a:rPr lang="es-ES" sz="2000" dirty="0" smtClean="0">
                <a:cs typeface="Arial"/>
              </a:rPr>
              <a:t>Escuela de Medicina y Ciencias de la Salud </a:t>
            </a:r>
          </a:p>
          <a:p>
            <a:pPr>
              <a:lnSpc>
                <a:spcPct val="70000"/>
              </a:lnSpc>
            </a:pPr>
            <a:r>
              <a:rPr lang="es-ES" sz="2000" dirty="0" smtClean="0">
                <a:cs typeface="Arial"/>
              </a:rPr>
              <a:t>Tecnológico de Monterrey </a:t>
            </a:r>
            <a:endParaRPr lang="es-ES" sz="2000" dirty="0">
              <a:cs typeface="Arial"/>
            </a:endParaRPr>
          </a:p>
        </p:txBody>
      </p:sp>
      <p:pic>
        <p:nvPicPr>
          <p:cNvPr id="4" name="Imagen 3"/>
          <p:cNvPicPr>
            <a:picLocks noChangeAspect="1"/>
          </p:cNvPicPr>
          <p:nvPr/>
        </p:nvPicPr>
        <p:blipFill>
          <a:blip r:embed="rId2"/>
          <a:stretch>
            <a:fillRect/>
          </a:stretch>
        </p:blipFill>
        <p:spPr>
          <a:xfrm>
            <a:off x="886070" y="273539"/>
            <a:ext cx="1235081" cy="1230922"/>
          </a:xfrm>
          <a:prstGeom prst="rect">
            <a:avLst/>
          </a:prstGeom>
        </p:spPr>
      </p:pic>
    </p:spTree>
    <p:extLst>
      <p:ext uri="{BB962C8B-B14F-4D97-AF65-F5344CB8AC3E}">
        <p14:creationId xmlns:p14="http://schemas.microsoft.com/office/powerpoint/2010/main" val="26081187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512"/>
            <a:ext cx="9144000" cy="1143000"/>
          </a:xfrm>
        </p:spPr>
        <p:txBody>
          <a:bodyPr>
            <a:normAutofit/>
          </a:bodyPr>
          <a:lstStyle/>
          <a:p>
            <a:pPr algn="ctr"/>
            <a:r>
              <a:rPr lang="es-ES" sz="3200" b="1" dirty="0" smtClean="0">
                <a:latin typeface="+mn-lt"/>
              </a:rPr>
              <a:t>Aproximaciones experimental para superar el desbalance metabólico</a:t>
            </a:r>
            <a:endParaRPr lang="es-ES" sz="3200" b="1" dirty="0">
              <a:latin typeface="+mn-lt"/>
            </a:endParaRPr>
          </a:p>
        </p:txBody>
      </p:sp>
      <p:sp>
        <p:nvSpPr>
          <p:cNvPr id="4" name="CuadroTexto 3"/>
          <p:cNvSpPr txBox="1"/>
          <p:nvPr/>
        </p:nvSpPr>
        <p:spPr>
          <a:xfrm>
            <a:off x="536575" y="1055229"/>
            <a:ext cx="8285040" cy="5863144"/>
          </a:xfrm>
          <a:prstGeom prst="rect">
            <a:avLst/>
          </a:prstGeom>
          <a:solidFill>
            <a:srgbClr val="FFFFFF"/>
          </a:solidFill>
        </p:spPr>
        <p:txBody>
          <a:bodyPr wrap="square" rtlCol="0">
            <a:spAutoFit/>
          </a:bodyPr>
          <a:lstStyle/>
          <a:p>
            <a:r>
              <a:rPr lang="es-ES" sz="1500" b="1" dirty="0" smtClean="0"/>
              <a:t>Estimular la oxidación de glucosa  </a:t>
            </a:r>
          </a:p>
          <a:p>
            <a:r>
              <a:rPr lang="es-ES" sz="1500" dirty="0" smtClean="0"/>
              <a:t>(</a:t>
            </a:r>
            <a:r>
              <a:rPr lang="es-ES" sz="1500" dirty="0" err="1" smtClean="0"/>
              <a:t>Dicloroacetato</a:t>
            </a:r>
            <a:r>
              <a:rPr lang="es-ES" sz="1500" dirty="0" smtClean="0"/>
              <a:t>: PDH)</a:t>
            </a:r>
            <a:endParaRPr lang="es-ES" sz="1500" dirty="0"/>
          </a:p>
          <a:p>
            <a:r>
              <a:rPr lang="es-ES" sz="1500" dirty="0" smtClean="0"/>
              <a:t>Mejora la contractilidad </a:t>
            </a:r>
            <a:r>
              <a:rPr lang="es-ES" sz="1500" dirty="0" err="1" smtClean="0"/>
              <a:t>miocardica</a:t>
            </a:r>
            <a:r>
              <a:rPr lang="es-ES" sz="1500" dirty="0" smtClean="0"/>
              <a:t> en pacientes con enfermedad coronaria  y  </a:t>
            </a:r>
            <a:r>
              <a:rPr lang="es-ES" sz="1500" dirty="0" smtClean="0"/>
              <a:t>IC </a:t>
            </a:r>
            <a:r>
              <a:rPr lang="es-ES" sz="1500" dirty="0" smtClean="0">
                <a:solidFill>
                  <a:schemeClr val="bg2">
                    <a:lumMod val="75000"/>
                  </a:schemeClr>
                </a:solidFill>
              </a:rPr>
              <a:t>(</a:t>
            </a:r>
            <a:r>
              <a:rPr lang="es-ES" sz="1500" dirty="0" err="1">
                <a:solidFill>
                  <a:schemeClr val="bg2">
                    <a:lumMod val="75000"/>
                  </a:schemeClr>
                </a:solidFill>
              </a:rPr>
              <a:t>Liu</a:t>
            </a:r>
            <a:r>
              <a:rPr lang="es-ES" sz="1500" dirty="0">
                <a:solidFill>
                  <a:schemeClr val="bg2">
                    <a:lumMod val="75000"/>
                  </a:schemeClr>
                </a:solidFill>
              </a:rPr>
              <a:t> </a:t>
            </a:r>
            <a:r>
              <a:rPr lang="es-ES" sz="1500" dirty="0" smtClean="0">
                <a:solidFill>
                  <a:schemeClr val="bg2">
                    <a:lumMod val="75000"/>
                  </a:schemeClr>
                </a:solidFill>
              </a:rPr>
              <a:t>et al </a:t>
            </a:r>
            <a:r>
              <a:rPr lang="es-ES" sz="1500" dirty="0" err="1" smtClean="0">
                <a:solidFill>
                  <a:schemeClr val="bg2">
                    <a:lumMod val="75000"/>
                  </a:schemeClr>
                </a:solidFill>
              </a:rPr>
              <a:t>Circ</a:t>
            </a:r>
            <a:r>
              <a:rPr lang="es-ES" sz="1500" dirty="0" smtClean="0">
                <a:solidFill>
                  <a:schemeClr val="bg2">
                    <a:lumMod val="75000"/>
                  </a:schemeClr>
                </a:solidFill>
              </a:rPr>
              <a:t> </a:t>
            </a:r>
            <a:r>
              <a:rPr lang="es-ES" sz="1500" dirty="0">
                <a:solidFill>
                  <a:schemeClr val="bg2">
                    <a:lumMod val="75000"/>
                  </a:schemeClr>
                </a:solidFill>
              </a:rPr>
              <a:t>Res. </a:t>
            </a:r>
            <a:r>
              <a:rPr lang="es-ES" sz="1500" dirty="0" smtClean="0">
                <a:solidFill>
                  <a:schemeClr val="bg2">
                    <a:lumMod val="75000"/>
                  </a:schemeClr>
                </a:solidFill>
              </a:rPr>
              <a:t>1996)</a:t>
            </a:r>
            <a:r>
              <a:rPr lang="es-ES" sz="1500" dirty="0" smtClean="0"/>
              <a:t>.</a:t>
            </a:r>
            <a:r>
              <a:rPr lang="es-ES" sz="1500" dirty="0" smtClean="0"/>
              <a:t> </a:t>
            </a:r>
            <a:r>
              <a:rPr lang="es-ES" sz="1500" dirty="0" smtClean="0"/>
              <a:t>La infusión con DCA en pacientes con IC congestiva no tuvo efectos </a:t>
            </a:r>
            <a:r>
              <a:rPr lang="es-ES" sz="1500" dirty="0" smtClean="0"/>
              <a:t>benéficos </a:t>
            </a:r>
            <a:r>
              <a:rPr lang="es-ES" sz="1500" dirty="0" smtClean="0">
                <a:solidFill>
                  <a:srgbClr val="AFABAB"/>
                </a:solidFill>
              </a:rPr>
              <a:t>(</a:t>
            </a:r>
            <a:r>
              <a:rPr lang="es-ES" sz="1500" dirty="0" smtClean="0">
                <a:solidFill>
                  <a:srgbClr val="AFABAB"/>
                </a:solidFill>
              </a:rPr>
              <a:t>Lewis </a:t>
            </a:r>
            <a:r>
              <a:rPr lang="es-ES" sz="1500" dirty="0" err="1">
                <a:solidFill>
                  <a:srgbClr val="AFABAB"/>
                </a:solidFill>
              </a:rPr>
              <a:t>Clin</a:t>
            </a:r>
            <a:r>
              <a:rPr lang="es-ES" sz="1500" dirty="0">
                <a:solidFill>
                  <a:srgbClr val="AFABAB"/>
                </a:solidFill>
              </a:rPr>
              <a:t> </a:t>
            </a:r>
            <a:r>
              <a:rPr lang="es-ES" sz="1500" dirty="0" err="1">
                <a:solidFill>
                  <a:srgbClr val="AFABAB"/>
                </a:solidFill>
              </a:rPr>
              <a:t>Cardiol</a:t>
            </a:r>
            <a:r>
              <a:rPr lang="es-ES" sz="1500" dirty="0">
                <a:solidFill>
                  <a:srgbClr val="AFABAB"/>
                </a:solidFill>
              </a:rPr>
              <a:t>. (1998</a:t>
            </a:r>
            <a:r>
              <a:rPr lang="es-ES" sz="1500" dirty="0" smtClean="0">
                <a:solidFill>
                  <a:srgbClr val="AFABAB"/>
                </a:solidFill>
              </a:rPr>
              <a:t>)</a:t>
            </a:r>
            <a:endParaRPr lang="es-ES" sz="1500" dirty="0" smtClean="0">
              <a:solidFill>
                <a:srgbClr val="AFABAB"/>
              </a:solidFill>
            </a:endParaRPr>
          </a:p>
          <a:p>
            <a:endParaRPr lang="es-ES" sz="1500" b="1" dirty="0" smtClean="0"/>
          </a:p>
          <a:p>
            <a:r>
              <a:rPr lang="es-ES" sz="1500" b="1" dirty="0" smtClean="0"/>
              <a:t>Inhibir la oxidación de ácidos grasos </a:t>
            </a:r>
          </a:p>
          <a:p>
            <a:r>
              <a:rPr lang="es-ES" sz="1500" dirty="0" smtClean="0"/>
              <a:t>(</a:t>
            </a:r>
            <a:r>
              <a:rPr lang="es-ES" sz="1500" dirty="0" err="1" smtClean="0"/>
              <a:t>Etomixir</a:t>
            </a:r>
            <a:r>
              <a:rPr lang="es-ES" sz="1500" dirty="0" smtClean="0"/>
              <a:t>/</a:t>
            </a:r>
            <a:r>
              <a:rPr lang="es-ES" sz="1500" dirty="0" err="1" smtClean="0"/>
              <a:t>Perhexilina</a:t>
            </a:r>
            <a:r>
              <a:rPr lang="es-ES" sz="1500" dirty="0" smtClean="0"/>
              <a:t> :CPT1) </a:t>
            </a:r>
          </a:p>
          <a:p>
            <a:r>
              <a:rPr lang="es-ES" sz="1500" dirty="0" smtClean="0"/>
              <a:t>Mejoró la FEVI en pacientes con IC .Mejoró </a:t>
            </a:r>
            <a:r>
              <a:rPr lang="es-ES" sz="1500" dirty="0" smtClean="0"/>
              <a:t>NYHAH </a:t>
            </a:r>
            <a:r>
              <a:rPr lang="es-ES" sz="1500" dirty="0" smtClean="0">
                <a:solidFill>
                  <a:srgbClr val="AFABAB"/>
                </a:solidFill>
              </a:rPr>
              <a:t>(</a:t>
            </a:r>
            <a:r>
              <a:rPr lang="es-ES" sz="1500" dirty="0">
                <a:solidFill>
                  <a:srgbClr val="AFABAB"/>
                </a:solidFill>
              </a:rPr>
              <a:t>Schmidt-</a:t>
            </a:r>
            <a:r>
              <a:rPr lang="es-ES" sz="1500" dirty="0" err="1">
                <a:solidFill>
                  <a:srgbClr val="AFABAB"/>
                </a:solidFill>
              </a:rPr>
              <a:t>Schweda</a:t>
            </a:r>
            <a:r>
              <a:rPr lang="es-ES" sz="1500" dirty="0">
                <a:solidFill>
                  <a:srgbClr val="AFABAB"/>
                </a:solidFill>
              </a:rPr>
              <a:t> </a:t>
            </a:r>
            <a:r>
              <a:rPr lang="es-ES" sz="1500" dirty="0" smtClean="0">
                <a:solidFill>
                  <a:srgbClr val="AFABAB"/>
                </a:solidFill>
              </a:rPr>
              <a:t>et al. </a:t>
            </a:r>
            <a:r>
              <a:rPr lang="es-ES" sz="1500" dirty="0" err="1" smtClean="0">
                <a:solidFill>
                  <a:srgbClr val="AFABAB"/>
                </a:solidFill>
              </a:rPr>
              <a:t>Clin</a:t>
            </a:r>
            <a:r>
              <a:rPr lang="es-ES" sz="1500" dirty="0" smtClean="0">
                <a:solidFill>
                  <a:srgbClr val="AFABAB"/>
                </a:solidFill>
              </a:rPr>
              <a:t> </a:t>
            </a:r>
            <a:r>
              <a:rPr lang="es-ES" sz="1500" dirty="0" err="1" smtClean="0">
                <a:solidFill>
                  <a:srgbClr val="AFABAB"/>
                </a:solidFill>
              </a:rPr>
              <a:t>Sci</a:t>
            </a:r>
            <a:r>
              <a:rPr lang="es-ES" sz="1500" dirty="0" smtClean="0">
                <a:solidFill>
                  <a:srgbClr val="AFABAB"/>
                </a:solidFill>
              </a:rPr>
              <a:t>. 2000)</a:t>
            </a:r>
            <a:r>
              <a:rPr lang="es-ES" sz="1500" dirty="0" smtClean="0"/>
              <a:t>. L</a:t>
            </a:r>
            <a:r>
              <a:rPr lang="es-ES" sz="1500" dirty="0" smtClean="0"/>
              <a:t>as </a:t>
            </a:r>
            <a:r>
              <a:rPr lang="es-ES" sz="1500" dirty="0" smtClean="0"/>
              <a:t>dos moléculas presentaron </a:t>
            </a:r>
            <a:r>
              <a:rPr lang="es-ES" sz="1500" dirty="0" err="1" smtClean="0"/>
              <a:t>hepatoxicidad</a:t>
            </a:r>
            <a:r>
              <a:rPr lang="es-ES" sz="1500" dirty="0" smtClean="0"/>
              <a:t> </a:t>
            </a:r>
            <a:r>
              <a:rPr lang="es-ES" sz="1500" dirty="0" smtClean="0">
                <a:solidFill>
                  <a:srgbClr val="AFABAB"/>
                </a:solidFill>
              </a:rPr>
              <a:t>(</a:t>
            </a:r>
            <a:r>
              <a:rPr lang="es-ES" sz="1500" dirty="0">
                <a:solidFill>
                  <a:srgbClr val="AFABAB"/>
                </a:solidFill>
              </a:rPr>
              <a:t>Lee </a:t>
            </a:r>
            <a:r>
              <a:rPr lang="es-ES" sz="1500" dirty="0" smtClean="0">
                <a:solidFill>
                  <a:srgbClr val="AFABAB"/>
                </a:solidFill>
              </a:rPr>
              <a:t>et </a:t>
            </a:r>
            <a:r>
              <a:rPr lang="es-ES" sz="1500" dirty="0" err="1" smtClean="0">
                <a:solidFill>
                  <a:srgbClr val="AFABAB"/>
                </a:solidFill>
              </a:rPr>
              <a:t>al.Circulation</a:t>
            </a:r>
            <a:r>
              <a:rPr lang="es-ES" sz="1500" dirty="0">
                <a:solidFill>
                  <a:srgbClr val="AFABAB"/>
                </a:solidFill>
              </a:rPr>
              <a:t>. </a:t>
            </a:r>
            <a:r>
              <a:rPr lang="es-ES" sz="1500" dirty="0" smtClean="0">
                <a:solidFill>
                  <a:srgbClr val="AFABAB"/>
                </a:solidFill>
              </a:rPr>
              <a:t>2005)</a:t>
            </a:r>
            <a:endParaRPr lang="es-ES" sz="1500" dirty="0" smtClean="0"/>
          </a:p>
          <a:p>
            <a:r>
              <a:rPr lang="es-ES" sz="1500" dirty="0" smtClean="0"/>
              <a:t>(</a:t>
            </a:r>
            <a:r>
              <a:rPr lang="es-ES" sz="1500" dirty="0" err="1"/>
              <a:t>sulfo</a:t>
            </a:r>
            <a:r>
              <a:rPr lang="es-ES" sz="1500" dirty="0"/>
              <a:t>-N-</a:t>
            </a:r>
            <a:r>
              <a:rPr lang="es-ES" sz="1500" dirty="0" err="1"/>
              <a:t>succinimidyl</a:t>
            </a:r>
            <a:r>
              <a:rPr lang="es-ES" sz="1500" dirty="0"/>
              <a:t>-</a:t>
            </a:r>
            <a:r>
              <a:rPr lang="es-ES" sz="1500" dirty="0" smtClean="0"/>
              <a:t>oleato </a:t>
            </a:r>
            <a:r>
              <a:rPr lang="es-ES" sz="1500" dirty="0"/>
              <a:t>(</a:t>
            </a:r>
            <a:r>
              <a:rPr lang="es-ES" sz="1500" dirty="0" smtClean="0"/>
              <a:t>SSO): CD36)</a:t>
            </a:r>
          </a:p>
          <a:p>
            <a:r>
              <a:rPr lang="es-ES" sz="1500" dirty="0" smtClean="0"/>
              <a:t>Disminuye la oxidación de ácidos grasos e incrementa la oxidación de </a:t>
            </a:r>
            <a:r>
              <a:rPr lang="es-ES" sz="1500" dirty="0" smtClean="0"/>
              <a:t>glucosa </a:t>
            </a:r>
            <a:r>
              <a:rPr lang="es-ES" sz="1500" dirty="0" smtClean="0">
                <a:solidFill>
                  <a:srgbClr val="AFABAB"/>
                </a:solidFill>
              </a:rPr>
              <a:t>(</a:t>
            </a:r>
            <a:r>
              <a:rPr lang="es-ES" sz="1500" dirty="0" err="1">
                <a:solidFill>
                  <a:srgbClr val="AFABAB"/>
                </a:solidFill>
              </a:rPr>
              <a:t>Coort</a:t>
            </a:r>
            <a:r>
              <a:rPr lang="es-ES" sz="1500" dirty="0">
                <a:solidFill>
                  <a:srgbClr val="AFABAB"/>
                </a:solidFill>
              </a:rPr>
              <a:t> </a:t>
            </a:r>
            <a:r>
              <a:rPr lang="es-ES" sz="1500" dirty="0" smtClean="0">
                <a:solidFill>
                  <a:srgbClr val="AFABAB"/>
                </a:solidFill>
              </a:rPr>
              <a:t>et al. Mol </a:t>
            </a:r>
            <a:r>
              <a:rPr lang="es-ES" sz="1500" dirty="0" err="1">
                <a:solidFill>
                  <a:srgbClr val="AFABAB"/>
                </a:solidFill>
              </a:rPr>
              <a:t>Cell</a:t>
            </a:r>
            <a:r>
              <a:rPr lang="es-ES" sz="1500" dirty="0">
                <a:solidFill>
                  <a:srgbClr val="AFABAB"/>
                </a:solidFill>
              </a:rPr>
              <a:t> </a:t>
            </a:r>
            <a:r>
              <a:rPr lang="es-ES" sz="1500" dirty="0" err="1">
                <a:solidFill>
                  <a:srgbClr val="AFABAB"/>
                </a:solidFill>
              </a:rPr>
              <a:t>Biochem</a:t>
            </a:r>
            <a:r>
              <a:rPr lang="es-ES" sz="1500" dirty="0">
                <a:solidFill>
                  <a:srgbClr val="AFABAB"/>
                </a:solidFill>
              </a:rPr>
              <a:t>. </a:t>
            </a:r>
            <a:r>
              <a:rPr lang="es-ES" sz="1500" dirty="0" smtClean="0">
                <a:solidFill>
                  <a:srgbClr val="AFABAB"/>
                </a:solidFill>
              </a:rPr>
              <a:t>2002)</a:t>
            </a:r>
            <a:endParaRPr lang="es-ES" sz="1500" dirty="0" smtClean="0">
              <a:solidFill>
                <a:srgbClr val="AFABAB"/>
              </a:solidFill>
            </a:endParaRPr>
          </a:p>
          <a:p>
            <a:r>
              <a:rPr lang="es-ES" sz="1500" dirty="0" smtClean="0"/>
              <a:t>(</a:t>
            </a:r>
            <a:r>
              <a:rPr lang="es-ES" sz="1500" dirty="0" err="1" smtClean="0"/>
              <a:t>Ranolozina</a:t>
            </a:r>
            <a:r>
              <a:rPr lang="es-ES" sz="1500" dirty="0" smtClean="0"/>
              <a:t>) (Inhibidor del oxidación de AG</a:t>
            </a:r>
            <a:r>
              <a:rPr lang="es-ES" sz="1500" dirty="0" smtClean="0"/>
              <a:t>) (anti-angina)</a:t>
            </a:r>
            <a:endParaRPr lang="es-ES" sz="1500" dirty="0" smtClean="0"/>
          </a:p>
          <a:p>
            <a:r>
              <a:rPr lang="es-ES" sz="1500" dirty="0" smtClean="0"/>
              <a:t>Activa PDH  y mejora la función ventricular en modelos </a:t>
            </a:r>
            <a:r>
              <a:rPr lang="es-ES" sz="1500" dirty="0" smtClean="0"/>
              <a:t>múridos y has mostrado beneficio cl</a:t>
            </a:r>
            <a:r>
              <a:rPr lang="es-ES" sz="1500" dirty="0" smtClean="0"/>
              <a:t>ínicos </a:t>
            </a:r>
            <a:r>
              <a:rPr lang="es-ES" sz="1500" dirty="0" smtClean="0">
                <a:solidFill>
                  <a:srgbClr val="AFABAB"/>
                </a:solidFill>
              </a:rPr>
              <a:t>(</a:t>
            </a:r>
            <a:r>
              <a:rPr lang="es-ES" sz="1500" dirty="0" err="1" smtClean="0">
                <a:solidFill>
                  <a:srgbClr val="AFABAB"/>
                </a:solidFill>
              </a:rPr>
              <a:t>S</a:t>
            </a:r>
            <a:r>
              <a:rPr lang="es-ES" sz="1500" dirty="0" err="1" smtClean="0">
                <a:solidFill>
                  <a:srgbClr val="AFABAB"/>
                </a:solidFill>
              </a:rPr>
              <a:t>cirica</a:t>
            </a:r>
            <a:r>
              <a:rPr lang="es-ES" sz="1500" dirty="0">
                <a:solidFill>
                  <a:srgbClr val="AFABAB"/>
                </a:solidFill>
              </a:rPr>
              <a:t> </a:t>
            </a:r>
            <a:r>
              <a:rPr lang="es-ES" sz="1500" dirty="0" smtClean="0">
                <a:solidFill>
                  <a:srgbClr val="AFABAB"/>
                </a:solidFill>
              </a:rPr>
              <a:t>et al. </a:t>
            </a:r>
            <a:r>
              <a:rPr lang="es-ES" sz="1500" dirty="0" err="1" smtClean="0">
                <a:solidFill>
                  <a:srgbClr val="AFABAB"/>
                </a:solidFill>
              </a:rPr>
              <a:t>Circulation</a:t>
            </a:r>
            <a:r>
              <a:rPr lang="es-ES" sz="1500" dirty="0">
                <a:solidFill>
                  <a:srgbClr val="AFABAB"/>
                </a:solidFill>
              </a:rPr>
              <a:t>. </a:t>
            </a:r>
            <a:r>
              <a:rPr lang="es-ES" sz="1500" dirty="0" smtClean="0">
                <a:solidFill>
                  <a:srgbClr val="AFABAB"/>
                </a:solidFill>
              </a:rPr>
              <a:t>2007)</a:t>
            </a:r>
            <a:endParaRPr lang="es-ES" sz="1500" dirty="0" smtClean="0">
              <a:solidFill>
                <a:srgbClr val="AFABAB"/>
              </a:solidFill>
            </a:endParaRPr>
          </a:p>
          <a:p>
            <a:r>
              <a:rPr lang="es-ES" sz="1500" dirty="0"/>
              <a:t>(</a:t>
            </a:r>
            <a:r>
              <a:rPr lang="es-ES" sz="1500" dirty="0" err="1"/>
              <a:t>Trimetazidina</a:t>
            </a:r>
            <a:r>
              <a:rPr lang="es-ES" sz="1500" dirty="0"/>
              <a:t> (</a:t>
            </a:r>
            <a:r>
              <a:rPr lang="es-ES" sz="1500" dirty="0" err="1"/>
              <a:t>CoA-tiolasa</a:t>
            </a:r>
            <a:r>
              <a:rPr lang="es-ES" sz="1500" dirty="0"/>
              <a:t>)</a:t>
            </a:r>
          </a:p>
          <a:p>
            <a:r>
              <a:rPr lang="es-ES" sz="1500" dirty="0"/>
              <a:t>Meta-análisis mostraron beneficios  función ventricular sistólica, mejorar clase funcional y  disminuyó la </a:t>
            </a:r>
            <a:r>
              <a:rPr lang="es-ES" sz="1500" dirty="0" smtClean="0"/>
              <a:t>mortalidad </a:t>
            </a:r>
            <a:r>
              <a:rPr lang="es-ES" sz="1500" dirty="0" smtClean="0">
                <a:solidFill>
                  <a:srgbClr val="AFABAB"/>
                </a:solidFill>
              </a:rPr>
              <a:t>(</a:t>
            </a:r>
            <a:r>
              <a:rPr lang="es-ES" sz="1500" dirty="0" err="1">
                <a:solidFill>
                  <a:srgbClr val="AFABAB"/>
                </a:solidFill>
              </a:rPr>
              <a:t>Gao</a:t>
            </a:r>
            <a:r>
              <a:rPr lang="es-ES" sz="1500" dirty="0">
                <a:solidFill>
                  <a:srgbClr val="AFABAB"/>
                </a:solidFill>
              </a:rPr>
              <a:t> </a:t>
            </a:r>
            <a:r>
              <a:rPr lang="es-ES" sz="1500" dirty="0" smtClean="0">
                <a:solidFill>
                  <a:srgbClr val="AFABAB"/>
                </a:solidFill>
              </a:rPr>
              <a:t>et al. </a:t>
            </a:r>
            <a:r>
              <a:rPr lang="es-ES" sz="1500" dirty="0" err="1" smtClean="0">
                <a:solidFill>
                  <a:srgbClr val="AFABAB"/>
                </a:solidFill>
              </a:rPr>
              <a:t>Heart</a:t>
            </a:r>
            <a:r>
              <a:rPr lang="es-ES" sz="1500" dirty="0">
                <a:solidFill>
                  <a:srgbClr val="AFABAB"/>
                </a:solidFill>
              </a:rPr>
              <a:t>. </a:t>
            </a:r>
            <a:r>
              <a:rPr lang="es-ES" sz="1500" dirty="0" smtClean="0">
                <a:solidFill>
                  <a:srgbClr val="AFABAB"/>
                </a:solidFill>
              </a:rPr>
              <a:t>2011) </a:t>
            </a:r>
            <a:endParaRPr lang="es-ES" sz="1500" dirty="0">
              <a:solidFill>
                <a:srgbClr val="AFABAB"/>
              </a:solidFill>
            </a:endParaRPr>
          </a:p>
          <a:p>
            <a:endParaRPr lang="es-ES" sz="1500" dirty="0"/>
          </a:p>
          <a:p>
            <a:r>
              <a:rPr lang="es-ES" sz="1500" b="1" dirty="0" smtClean="0"/>
              <a:t>Incrementar los niveles de cuerpos </a:t>
            </a:r>
            <a:r>
              <a:rPr lang="es-ES" sz="1500" b="1" dirty="0" err="1" smtClean="0"/>
              <a:t>cetónicos</a:t>
            </a:r>
            <a:endParaRPr lang="es-ES" sz="1500" b="1" dirty="0" smtClean="0"/>
          </a:p>
          <a:p>
            <a:r>
              <a:rPr lang="es-ES" sz="1500" dirty="0" smtClean="0"/>
              <a:t>(</a:t>
            </a:r>
            <a:r>
              <a:rPr lang="es-ES" sz="1500" dirty="0" err="1" smtClean="0"/>
              <a:t>Empagliflozina</a:t>
            </a:r>
            <a:r>
              <a:rPr lang="es-ES" sz="1500" dirty="0" smtClean="0"/>
              <a:t>: inhibidor Co-transportador </a:t>
            </a:r>
            <a:r>
              <a:rPr lang="es-ES" sz="1500" dirty="0" err="1" smtClean="0"/>
              <a:t>Na-Glu</a:t>
            </a:r>
            <a:r>
              <a:rPr lang="es-ES" sz="1500" dirty="0" smtClean="0"/>
              <a:t>)</a:t>
            </a:r>
          </a:p>
          <a:p>
            <a:r>
              <a:rPr lang="es-ES" sz="1500" dirty="0" smtClean="0"/>
              <a:t>Incrementa los niveles plasmáticos de cuerpos </a:t>
            </a:r>
            <a:r>
              <a:rPr lang="es-ES" sz="1500" dirty="0" err="1" smtClean="0"/>
              <a:t>cetónicos</a:t>
            </a:r>
            <a:r>
              <a:rPr lang="es-ES" sz="1500" dirty="0" smtClean="0"/>
              <a:t>, genera </a:t>
            </a:r>
            <a:r>
              <a:rPr lang="es-ES" sz="1500" dirty="0" err="1" smtClean="0"/>
              <a:t>cardioprotección</a:t>
            </a:r>
            <a:r>
              <a:rPr lang="es-ES" sz="1500" dirty="0" smtClean="0"/>
              <a:t> en modelos de cardiomiopatía </a:t>
            </a:r>
            <a:r>
              <a:rPr lang="es-ES" sz="1500" dirty="0" smtClean="0"/>
              <a:t>diabética (</a:t>
            </a:r>
            <a:r>
              <a:rPr lang="es-ES" sz="1500" dirty="0" err="1" smtClean="0">
                <a:solidFill>
                  <a:srgbClr val="AFABAB"/>
                </a:solidFill>
              </a:rPr>
              <a:t>Zinman</a:t>
            </a:r>
            <a:r>
              <a:rPr lang="es-ES" sz="1500" dirty="0" smtClean="0">
                <a:solidFill>
                  <a:srgbClr val="AFABAB"/>
                </a:solidFill>
              </a:rPr>
              <a:t> et </a:t>
            </a:r>
            <a:r>
              <a:rPr lang="es-ES" sz="1500" dirty="0" err="1" smtClean="0">
                <a:solidFill>
                  <a:srgbClr val="AFABAB"/>
                </a:solidFill>
              </a:rPr>
              <a:t>al.N</a:t>
            </a:r>
            <a:r>
              <a:rPr lang="es-ES" sz="1500" dirty="0" smtClean="0">
                <a:solidFill>
                  <a:srgbClr val="AFABAB"/>
                </a:solidFill>
              </a:rPr>
              <a:t> </a:t>
            </a:r>
            <a:r>
              <a:rPr lang="es-ES" sz="1500" dirty="0" err="1">
                <a:solidFill>
                  <a:srgbClr val="AFABAB"/>
                </a:solidFill>
              </a:rPr>
              <a:t>Engl</a:t>
            </a:r>
            <a:r>
              <a:rPr lang="es-ES" sz="1500" dirty="0">
                <a:solidFill>
                  <a:srgbClr val="AFABAB"/>
                </a:solidFill>
              </a:rPr>
              <a:t> J </a:t>
            </a:r>
            <a:r>
              <a:rPr lang="es-ES" sz="1500" dirty="0" err="1">
                <a:solidFill>
                  <a:srgbClr val="AFABAB"/>
                </a:solidFill>
              </a:rPr>
              <a:t>Med</a:t>
            </a:r>
            <a:r>
              <a:rPr lang="es-ES" sz="1500" dirty="0">
                <a:solidFill>
                  <a:srgbClr val="AFABAB"/>
                </a:solidFill>
              </a:rPr>
              <a:t>. </a:t>
            </a:r>
            <a:r>
              <a:rPr lang="es-ES" sz="1500" dirty="0" smtClean="0">
                <a:solidFill>
                  <a:srgbClr val="AFABAB"/>
                </a:solidFill>
              </a:rPr>
              <a:t>2015).</a:t>
            </a:r>
            <a:endParaRPr lang="es-ES" sz="1500" dirty="0">
              <a:solidFill>
                <a:srgbClr val="AFABAB"/>
              </a:solidFill>
            </a:endParaRPr>
          </a:p>
          <a:p>
            <a:endParaRPr lang="es-ES" sz="1500" dirty="0"/>
          </a:p>
        </p:txBody>
      </p:sp>
      <p:pic>
        <p:nvPicPr>
          <p:cNvPr id="6" name="Imagen 5"/>
          <p:cNvPicPr>
            <a:picLocks noChangeAspect="1"/>
          </p:cNvPicPr>
          <p:nvPr/>
        </p:nvPicPr>
        <p:blipFill>
          <a:blip r:embed="rId3"/>
          <a:stretch>
            <a:fillRect/>
          </a:stretch>
        </p:blipFill>
        <p:spPr>
          <a:xfrm>
            <a:off x="517589" y="2112528"/>
            <a:ext cx="8186615" cy="2954344"/>
          </a:xfrm>
          <a:prstGeom prst="rect">
            <a:avLst/>
          </a:prstGeom>
        </p:spPr>
      </p:pic>
    </p:spTree>
    <p:extLst>
      <p:ext uri="{BB962C8B-B14F-4D97-AF65-F5344CB8AC3E}">
        <p14:creationId xmlns:p14="http://schemas.microsoft.com/office/powerpoint/2010/main" val="1606438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14" end="14"/>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xEl>
                                              <p:pRg st="15" end="15"/>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871" y="3323034"/>
            <a:ext cx="8229600" cy="1143000"/>
          </a:xfrm>
        </p:spPr>
        <p:txBody>
          <a:bodyPr>
            <a:normAutofit fontScale="90000"/>
          </a:bodyPr>
          <a:lstStyle/>
          <a:p>
            <a:r>
              <a:rPr lang="es-ES" dirty="0" smtClean="0">
                <a:latin typeface="+mn-lt"/>
              </a:rPr>
              <a:t>1. Inflexibilidad metabólica</a:t>
            </a:r>
            <a:r>
              <a:rPr lang="es-ES" b="1" dirty="0" smtClean="0">
                <a:latin typeface="+mn-lt"/>
              </a:rPr>
              <a:t/>
            </a:r>
            <a:br>
              <a:rPr lang="es-ES" b="1" dirty="0" smtClean="0">
                <a:latin typeface="+mn-lt"/>
              </a:rPr>
            </a:br>
            <a:r>
              <a:rPr lang="es-ES" b="1" dirty="0" smtClean="0">
                <a:latin typeface="+mn-lt"/>
              </a:rPr>
              <a:t/>
            </a:r>
            <a:br>
              <a:rPr lang="es-ES" b="1" dirty="0" smtClean="0">
                <a:latin typeface="+mn-lt"/>
              </a:rPr>
            </a:br>
            <a:r>
              <a:rPr lang="es-ES" b="1" dirty="0" smtClean="0">
                <a:latin typeface="+mn-lt"/>
              </a:rPr>
              <a:t>2. Disfunción mitocondrial</a:t>
            </a:r>
            <a:r>
              <a:rPr lang="es-ES" dirty="0" smtClean="0">
                <a:latin typeface="+mn-lt"/>
              </a:rPr>
              <a:t/>
            </a:r>
            <a:br>
              <a:rPr lang="es-ES" dirty="0" smtClean="0">
                <a:latin typeface="+mn-lt"/>
              </a:rPr>
            </a:br>
            <a:r>
              <a:rPr lang="es-ES" dirty="0" smtClean="0">
                <a:latin typeface="+mn-lt"/>
              </a:rPr>
              <a:t/>
            </a:r>
            <a:br>
              <a:rPr lang="es-ES" dirty="0" smtClean="0">
                <a:latin typeface="+mn-lt"/>
              </a:rPr>
            </a:br>
            <a:r>
              <a:rPr lang="es-ES" dirty="0" smtClean="0">
                <a:latin typeface="+mn-lt"/>
              </a:rPr>
              <a:t>3. Acetilación mitocondrial </a:t>
            </a:r>
            <a:r>
              <a:rPr lang="es-ES" b="1" dirty="0" smtClean="0">
                <a:latin typeface="+mn-lt"/>
              </a:rPr>
              <a:t/>
            </a:r>
            <a:br>
              <a:rPr lang="es-ES" b="1" dirty="0" smtClean="0">
                <a:latin typeface="+mn-lt"/>
              </a:rPr>
            </a:br>
            <a:r>
              <a:rPr lang="es-ES" b="1" dirty="0" smtClean="0">
                <a:latin typeface="+mn-lt"/>
              </a:rPr>
              <a:t/>
            </a:r>
            <a:br>
              <a:rPr lang="es-ES" b="1" dirty="0" smtClean="0">
                <a:latin typeface="+mn-lt"/>
              </a:rPr>
            </a:br>
            <a:r>
              <a:rPr lang="es-ES" b="1" dirty="0" smtClean="0">
                <a:latin typeface="+mn-lt"/>
              </a:rPr>
              <a:t/>
            </a:r>
            <a:br>
              <a:rPr lang="es-ES" b="1" dirty="0" smtClean="0">
                <a:latin typeface="+mn-lt"/>
              </a:rPr>
            </a:br>
            <a:endParaRPr lang="es-ES" b="1" dirty="0">
              <a:latin typeface="+mn-lt"/>
            </a:endParaRPr>
          </a:p>
        </p:txBody>
      </p:sp>
    </p:spTree>
    <p:extLst>
      <p:ext uri="{BB962C8B-B14F-4D97-AF65-F5344CB8AC3E}">
        <p14:creationId xmlns:p14="http://schemas.microsoft.com/office/powerpoint/2010/main" val="26609658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803"/>
            <a:ext cx="8811846" cy="1325563"/>
          </a:xfrm>
        </p:spPr>
        <p:txBody>
          <a:bodyPr>
            <a:normAutofit/>
          </a:bodyPr>
          <a:lstStyle/>
          <a:p>
            <a:r>
              <a:rPr lang="es-ES" sz="3600" b="1" dirty="0" smtClean="0">
                <a:latin typeface="+mn-lt"/>
              </a:rPr>
              <a:t>Modelo experimental de obesidad y IC</a:t>
            </a:r>
            <a:endParaRPr lang="es-ES" sz="3600" b="1" dirty="0">
              <a:latin typeface="+mn-lt"/>
            </a:endParaRPr>
          </a:p>
        </p:txBody>
      </p:sp>
      <p:pic>
        <p:nvPicPr>
          <p:cNvPr id="4" name="Imagen 3"/>
          <p:cNvPicPr>
            <a:picLocks noChangeAspect="1"/>
          </p:cNvPicPr>
          <p:nvPr/>
        </p:nvPicPr>
        <p:blipFill>
          <a:blip r:embed="rId2"/>
          <a:stretch>
            <a:fillRect/>
          </a:stretch>
        </p:blipFill>
        <p:spPr>
          <a:xfrm>
            <a:off x="3972954" y="1013388"/>
            <a:ext cx="4789378" cy="5647460"/>
          </a:xfrm>
          <a:prstGeom prst="rect">
            <a:avLst/>
          </a:prstGeom>
        </p:spPr>
      </p:pic>
      <p:pic>
        <p:nvPicPr>
          <p:cNvPr id="6" name="Imagen 5"/>
          <p:cNvPicPr>
            <a:picLocks noChangeAspect="1"/>
          </p:cNvPicPr>
          <p:nvPr/>
        </p:nvPicPr>
        <p:blipFill>
          <a:blip r:embed="rId3"/>
          <a:stretch>
            <a:fillRect/>
          </a:stretch>
        </p:blipFill>
        <p:spPr>
          <a:xfrm>
            <a:off x="438150" y="890375"/>
            <a:ext cx="2988861" cy="4941409"/>
          </a:xfrm>
          <a:prstGeom prst="rect">
            <a:avLst/>
          </a:prstGeom>
        </p:spPr>
      </p:pic>
      <p:sp>
        <p:nvSpPr>
          <p:cNvPr id="7" name="CuadroTexto 6"/>
          <p:cNvSpPr txBox="1"/>
          <p:nvPr/>
        </p:nvSpPr>
        <p:spPr>
          <a:xfrm>
            <a:off x="2848082" y="3938095"/>
            <a:ext cx="396788" cy="369332"/>
          </a:xfrm>
          <a:prstGeom prst="rect">
            <a:avLst/>
          </a:prstGeom>
          <a:noFill/>
        </p:spPr>
        <p:txBody>
          <a:bodyPr wrap="none" rtlCol="0">
            <a:spAutoFit/>
          </a:bodyPr>
          <a:lstStyle/>
          <a:p>
            <a:r>
              <a:rPr lang="es-ES" dirty="0" smtClean="0"/>
              <a:t>SF</a:t>
            </a:r>
            <a:endParaRPr lang="es-ES" dirty="0"/>
          </a:p>
        </p:txBody>
      </p:sp>
      <p:sp>
        <p:nvSpPr>
          <p:cNvPr id="8" name="CuadroTexto 7"/>
          <p:cNvSpPr txBox="1"/>
          <p:nvPr/>
        </p:nvSpPr>
        <p:spPr>
          <a:xfrm>
            <a:off x="2679753" y="4680568"/>
            <a:ext cx="421697" cy="369332"/>
          </a:xfrm>
          <a:prstGeom prst="rect">
            <a:avLst/>
          </a:prstGeom>
          <a:noFill/>
        </p:spPr>
        <p:txBody>
          <a:bodyPr wrap="none" rtlCol="0">
            <a:spAutoFit/>
          </a:bodyPr>
          <a:lstStyle/>
          <a:p>
            <a:r>
              <a:rPr lang="es-ES" dirty="0" smtClean="0"/>
              <a:t>VF</a:t>
            </a:r>
            <a:endParaRPr lang="es-ES" dirty="0"/>
          </a:p>
        </p:txBody>
      </p:sp>
      <p:sp>
        <p:nvSpPr>
          <p:cNvPr id="9" name="CuadroTexto 8"/>
          <p:cNvSpPr txBox="1"/>
          <p:nvPr/>
        </p:nvSpPr>
        <p:spPr>
          <a:xfrm>
            <a:off x="1126392" y="6346859"/>
            <a:ext cx="2243297" cy="276999"/>
          </a:xfrm>
          <a:prstGeom prst="rect">
            <a:avLst/>
          </a:prstGeom>
          <a:noFill/>
        </p:spPr>
        <p:txBody>
          <a:bodyPr wrap="none" rtlCol="0">
            <a:spAutoFit/>
          </a:bodyPr>
          <a:lstStyle/>
          <a:p>
            <a:r>
              <a:rPr lang="es-ES" sz="1200" dirty="0" smtClean="0"/>
              <a:t>Riojas A et al . </a:t>
            </a:r>
            <a:r>
              <a:rPr lang="es-ES" sz="1200" dirty="0" err="1" smtClean="0"/>
              <a:t>Life</a:t>
            </a:r>
            <a:r>
              <a:rPr lang="es-ES" sz="1200" dirty="0" smtClean="0"/>
              <a:t> </a:t>
            </a:r>
            <a:r>
              <a:rPr lang="es-ES" sz="1200" dirty="0" err="1" smtClean="0"/>
              <a:t>Science</a:t>
            </a:r>
            <a:r>
              <a:rPr lang="es-ES" sz="1200" dirty="0" smtClean="0"/>
              <a:t>.  2015</a:t>
            </a:r>
            <a:endParaRPr lang="es-ES" sz="1200" dirty="0"/>
          </a:p>
        </p:txBody>
      </p:sp>
    </p:spTree>
    <p:extLst>
      <p:ext uri="{BB962C8B-B14F-4D97-AF65-F5344CB8AC3E}">
        <p14:creationId xmlns:p14="http://schemas.microsoft.com/office/powerpoint/2010/main" val="2951023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277" y="196486"/>
            <a:ext cx="8716108" cy="1143000"/>
          </a:xfrm>
        </p:spPr>
        <p:txBody>
          <a:bodyPr>
            <a:normAutofit/>
          </a:bodyPr>
          <a:lstStyle/>
          <a:p>
            <a:r>
              <a:rPr lang="es-ES" sz="3600" b="1" dirty="0" smtClean="0">
                <a:latin typeface="+mn-lt"/>
              </a:rPr>
              <a:t>La obesidad promueve la acumulación de  lípidos y altera la estructura mitocondrial</a:t>
            </a:r>
            <a:endParaRPr lang="es-ES" sz="3600" b="1" dirty="0">
              <a:latin typeface="+mn-lt"/>
            </a:endParaRPr>
          </a:p>
        </p:txBody>
      </p:sp>
      <p:pic>
        <p:nvPicPr>
          <p:cNvPr id="3" name="Imagen 2"/>
          <p:cNvPicPr>
            <a:picLocks noChangeAspect="1"/>
          </p:cNvPicPr>
          <p:nvPr/>
        </p:nvPicPr>
        <p:blipFill>
          <a:blip r:embed="rId2"/>
          <a:stretch>
            <a:fillRect/>
          </a:stretch>
        </p:blipFill>
        <p:spPr>
          <a:xfrm>
            <a:off x="148005" y="1221154"/>
            <a:ext cx="4558929" cy="2992741"/>
          </a:xfrm>
          <a:prstGeom prst="rect">
            <a:avLst/>
          </a:prstGeom>
        </p:spPr>
      </p:pic>
      <p:pic>
        <p:nvPicPr>
          <p:cNvPr id="4" name="Imagen 3"/>
          <p:cNvPicPr>
            <a:picLocks noChangeAspect="1"/>
          </p:cNvPicPr>
          <p:nvPr/>
        </p:nvPicPr>
        <p:blipFill>
          <a:blip r:embed="rId3"/>
          <a:stretch>
            <a:fillRect/>
          </a:stretch>
        </p:blipFill>
        <p:spPr>
          <a:xfrm>
            <a:off x="4705174" y="3376908"/>
            <a:ext cx="4341639" cy="2992629"/>
          </a:xfrm>
          <a:prstGeom prst="rect">
            <a:avLst/>
          </a:prstGeom>
        </p:spPr>
      </p:pic>
      <p:sp>
        <p:nvSpPr>
          <p:cNvPr id="5" name="CuadroTexto 4"/>
          <p:cNvSpPr txBox="1"/>
          <p:nvPr/>
        </p:nvSpPr>
        <p:spPr>
          <a:xfrm>
            <a:off x="1123462" y="6301155"/>
            <a:ext cx="3053954" cy="369332"/>
          </a:xfrm>
          <a:prstGeom prst="rect">
            <a:avLst/>
          </a:prstGeom>
          <a:noFill/>
        </p:spPr>
        <p:txBody>
          <a:bodyPr wrap="none" rtlCol="0">
            <a:spAutoFit/>
          </a:bodyPr>
          <a:lstStyle/>
          <a:p>
            <a:r>
              <a:rPr lang="es-ES" dirty="0" err="1" smtClean="0"/>
              <a:t>Holloway</a:t>
            </a:r>
            <a:r>
              <a:rPr lang="es-ES" dirty="0" smtClean="0"/>
              <a:t> et al. 2011. J </a:t>
            </a:r>
            <a:r>
              <a:rPr lang="es-ES" dirty="0" err="1" smtClean="0"/>
              <a:t>Physiol</a:t>
            </a:r>
            <a:r>
              <a:rPr lang="es-ES" dirty="0" smtClean="0"/>
              <a:t>. </a:t>
            </a:r>
            <a:endParaRPr lang="es-ES" dirty="0"/>
          </a:p>
        </p:txBody>
      </p:sp>
    </p:spTree>
    <p:extLst>
      <p:ext uri="{BB962C8B-B14F-4D97-AF65-F5344CB8AC3E}">
        <p14:creationId xmlns:p14="http://schemas.microsoft.com/office/powerpoint/2010/main" val="23201102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39" y="95742"/>
            <a:ext cx="8975430" cy="1325563"/>
          </a:xfrm>
        </p:spPr>
        <p:txBody>
          <a:bodyPr>
            <a:noAutofit/>
          </a:bodyPr>
          <a:lstStyle/>
          <a:p>
            <a:r>
              <a:rPr lang="es-ES" sz="3200" b="1" dirty="0" smtClean="0">
                <a:latin typeface="+mn-lt"/>
              </a:rPr>
              <a:t>La obesidad disminuye la síntesis de ATP y la función mitocondrial </a:t>
            </a:r>
            <a:endParaRPr lang="es-ES" sz="3200" b="1" dirty="0">
              <a:latin typeface="+mn-lt"/>
            </a:endParaRPr>
          </a:p>
        </p:txBody>
      </p:sp>
      <p:pic>
        <p:nvPicPr>
          <p:cNvPr id="4" name="Marcador de contenido 3"/>
          <p:cNvPicPr>
            <a:picLocks noGrp="1" noChangeAspect="1"/>
          </p:cNvPicPr>
          <p:nvPr>
            <p:ph idx="1"/>
          </p:nvPr>
        </p:nvPicPr>
        <p:blipFill rotWithShape="1">
          <a:blip r:embed="rId2"/>
          <a:srcRect l="516" r="1478"/>
          <a:stretch/>
        </p:blipFill>
        <p:spPr>
          <a:xfrm>
            <a:off x="516305" y="1401961"/>
            <a:ext cx="5565908" cy="1725610"/>
          </a:xfrm>
        </p:spPr>
      </p:pic>
      <p:pic>
        <p:nvPicPr>
          <p:cNvPr id="5" name="Imagen 4"/>
          <p:cNvPicPr>
            <a:picLocks noChangeAspect="1"/>
          </p:cNvPicPr>
          <p:nvPr/>
        </p:nvPicPr>
        <p:blipFill>
          <a:blip r:embed="rId3"/>
          <a:stretch>
            <a:fillRect/>
          </a:stretch>
        </p:blipFill>
        <p:spPr>
          <a:xfrm>
            <a:off x="2945501" y="3365144"/>
            <a:ext cx="5245663" cy="2369394"/>
          </a:xfrm>
          <a:prstGeom prst="rect">
            <a:avLst/>
          </a:prstGeom>
        </p:spPr>
      </p:pic>
      <p:sp>
        <p:nvSpPr>
          <p:cNvPr id="6" name="CuadroTexto 5"/>
          <p:cNvSpPr txBox="1"/>
          <p:nvPr/>
        </p:nvSpPr>
        <p:spPr>
          <a:xfrm>
            <a:off x="1353185" y="6380879"/>
            <a:ext cx="2243297" cy="276999"/>
          </a:xfrm>
          <a:prstGeom prst="rect">
            <a:avLst/>
          </a:prstGeom>
          <a:noFill/>
        </p:spPr>
        <p:txBody>
          <a:bodyPr wrap="none" rtlCol="0">
            <a:spAutoFit/>
          </a:bodyPr>
          <a:lstStyle/>
          <a:p>
            <a:r>
              <a:rPr lang="es-ES" sz="1200" dirty="0" smtClean="0"/>
              <a:t>Riojas A et al . </a:t>
            </a:r>
            <a:r>
              <a:rPr lang="es-ES" sz="1200" dirty="0" err="1" smtClean="0"/>
              <a:t>Life</a:t>
            </a:r>
            <a:r>
              <a:rPr lang="es-ES" sz="1200" dirty="0" smtClean="0"/>
              <a:t> </a:t>
            </a:r>
            <a:r>
              <a:rPr lang="es-ES" sz="1200" dirty="0" err="1" smtClean="0"/>
              <a:t>Science</a:t>
            </a:r>
            <a:r>
              <a:rPr lang="es-ES" sz="1200" dirty="0" smtClean="0"/>
              <a:t>.  2015</a:t>
            </a:r>
            <a:endParaRPr lang="es-ES" sz="1200" dirty="0"/>
          </a:p>
        </p:txBody>
      </p:sp>
    </p:spTree>
    <p:extLst>
      <p:ext uri="{BB962C8B-B14F-4D97-AF65-F5344CB8AC3E}">
        <p14:creationId xmlns:p14="http://schemas.microsoft.com/office/powerpoint/2010/main" val="2435352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reeform 4"/>
          <p:cNvSpPr>
            <a:spLocks/>
          </p:cNvSpPr>
          <p:nvPr/>
        </p:nvSpPr>
        <p:spPr bwMode="auto">
          <a:xfrm>
            <a:off x="1553641" y="1412734"/>
            <a:ext cx="1808306" cy="256334"/>
          </a:xfrm>
          <a:custGeom>
            <a:avLst/>
            <a:gdLst>
              <a:gd name="T0" fmla="*/ 1987550 w 1253"/>
              <a:gd name="T1" fmla="*/ 288925 h 183"/>
              <a:gd name="T2" fmla="*/ 1751012 w 1253"/>
              <a:gd name="T3" fmla="*/ 163512 h 183"/>
              <a:gd name="T4" fmla="*/ 1504949 w 1253"/>
              <a:gd name="T5" fmla="*/ 73025 h 183"/>
              <a:gd name="T6" fmla="*/ 1250950 w 1253"/>
              <a:gd name="T7" fmla="*/ 19050 h 183"/>
              <a:gd name="T8" fmla="*/ 992187 w 1253"/>
              <a:gd name="T9" fmla="*/ 0 h 183"/>
              <a:gd name="T10" fmla="*/ 928687 w 1253"/>
              <a:gd name="T11" fmla="*/ 0 h 183"/>
              <a:gd name="T12" fmla="*/ 865187 w 1253"/>
              <a:gd name="T13" fmla="*/ 3175 h 183"/>
              <a:gd name="T14" fmla="*/ 738187 w 1253"/>
              <a:gd name="T15" fmla="*/ 15875 h 183"/>
              <a:gd name="T16" fmla="*/ 482600 w 1253"/>
              <a:gd name="T17" fmla="*/ 71437 h 183"/>
              <a:gd name="T18" fmla="*/ 236537 w 1253"/>
              <a:gd name="T19" fmla="*/ 160337 h 183"/>
              <a:gd name="T20" fmla="*/ 0 w 1253"/>
              <a:gd name="T21" fmla="*/ 288925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3"/>
              <a:gd name="T34" fmla="*/ 0 h 183"/>
              <a:gd name="T35" fmla="*/ 1253 w 1253"/>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3" h="183">
                <a:moveTo>
                  <a:pt x="1252" y="182"/>
                </a:moveTo>
                <a:lnTo>
                  <a:pt x="1103" y="103"/>
                </a:lnTo>
                <a:lnTo>
                  <a:pt x="948" y="46"/>
                </a:lnTo>
                <a:lnTo>
                  <a:pt x="788" y="12"/>
                </a:lnTo>
                <a:lnTo>
                  <a:pt x="625" y="0"/>
                </a:lnTo>
                <a:lnTo>
                  <a:pt x="585" y="0"/>
                </a:lnTo>
                <a:lnTo>
                  <a:pt x="545" y="2"/>
                </a:lnTo>
                <a:lnTo>
                  <a:pt x="465" y="10"/>
                </a:lnTo>
                <a:lnTo>
                  <a:pt x="304" y="45"/>
                </a:lnTo>
                <a:lnTo>
                  <a:pt x="149" y="101"/>
                </a:lnTo>
                <a:lnTo>
                  <a:pt x="0" y="182"/>
                </a:lnTo>
              </a:path>
            </a:pathLst>
          </a:custGeom>
          <a:noFill/>
          <a:ln w="31467"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82058" tIns="41029" rIns="82058" bIns="41029"/>
          <a:lstStyle/>
          <a:p>
            <a:pPr algn="ctr"/>
            <a:endParaRPr lang="es-ES"/>
          </a:p>
        </p:txBody>
      </p:sp>
      <p:sp>
        <p:nvSpPr>
          <p:cNvPr id="6147" name="Freeform 5"/>
          <p:cNvSpPr>
            <a:spLocks/>
          </p:cNvSpPr>
          <p:nvPr/>
        </p:nvSpPr>
        <p:spPr bwMode="auto">
          <a:xfrm>
            <a:off x="1536322" y="1534598"/>
            <a:ext cx="1806864" cy="256335"/>
          </a:xfrm>
          <a:custGeom>
            <a:avLst/>
            <a:gdLst>
              <a:gd name="T0" fmla="*/ 1985963 w 1252"/>
              <a:gd name="T1" fmla="*/ 288925 h 183"/>
              <a:gd name="T2" fmla="*/ 1751013 w 1252"/>
              <a:gd name="T3" fmla="*/ 163513 h 183"/>
              <a:gd name="T4" fmla="*/ 1504950 w 1252"/>
              <a:gd name="T5" fmla="*/ 73025 h 183"/>
              <a:gd name="T6" fmla="*/ 1250950 w 1252"/>
              <a:gd name="T7" fmla="*/ 19050 h 183"/>
              <a:gd name="T8" fmla="*/ 992188 w 1252"/>
              <a:gd name="T9" fmla="*/ 0 h 183"/>
              <a:gd name="T10" fmla="*/ 928688 w 1252"/>
              <a:gd name="T11" fmla="*/ 0 h 183"/>
              <a:gd name="T12" fmla="*/ 863600 w 1252"/>
              <a:gd name="T13" fmla="*/ 3175 h 183"/>
              <a:gd name="T14" fmla="*/ 736600 w 1252"/>
              <a:gd name="T15" fmla="*/ 17463 h 183"/>
              <a:gd name="T16" fmla="*/ 482600 w 1252"/>
              <a:gd name="T17" fmla="*/ 73025 h 183"/>
              <a:gd name="T18" fmla="*/ 234950 w 1252"/>
              <a:gd name="T19" fmla="*/ 161925 h 183"/>
              <a:gd name="T20" fmla="*/ 0 w 1252"/>
              <a:gd name="T21" fmla="*/ 288925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2"/>
              <a:gd name="T34" fmla="*/ 0 h 183"/>
              <a:gd name="T35" fmla="*/ 1252 w 1252"/>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2" h="183">
                <a:moveTo>
                  <a:pt x="1251" y="182"/>
                </a:moveTo>
                <a:lnTo>
                  <a:pt x="1103" y="103"/>
                </a:lnTo>
                <a:lnTo>
                  <a:pt x="948" y="46"/>
                </a:lnTo>
                <a:lnTo>
                  <a:pt x="788" y="12"/>
                </a:lnTo>
                <a:lnTo>
                  <a:pt x="625" y="0"/>
                </a:lnTo>
                <a:lnTo>
                  <a:pt x="585" y="0"/>
                </a:lnTo>
                <a:lnTo>
                  <a:pt x="544" y="2"/>
                </a:lnTo>
                <a:lnTo>
                  <a:pt x="464" y="11"/>
                </a:lnTo>
                <a:lnTo>
                  <a:pt x="304" y="46"/>
                </a:lnTo>
                <a:lnTo>
                  <a:pt x="148" y="102"/>
                </a:lnTo>
                <a:lnTo>
                  <a:pt x="0" y="182"/>
                </a:lnTo>
              </a:path>
            </a:pathLst>
          </a:custGeom>
          <a:noFill/>
          <a:ln w="31467"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82058" tIns="41029" rIns="82058" bIns="41029"/>
          <a:lstStyle/>
          <a:p>
            <a:pPr algn="ctr"/>
            <a:endParaRPr lang="es-ES"/>
          </a:p>
        </p:txBody>
      </p:sp>
      <p:sp>
        <p:nvSpPr>
          <p:cNvPr id="6148" name="Oval 6"/>
          <p:cNvSpPr>
            <a:spLocks noChangeArrowheads="1"/>
          </p:cNvSpPr>
          <p:nvPr/>
        </p:nvSpPr>
        <p:spPr bwMode="auto">
          <a:xfrm>
            <a:off x="2374811" y="1401529"/>
            <a:ext cx="147205" cy="158283"/>
          </a:xfrm>
          <a:prstGeom prst="ellipse">
            <a:avLst/>
          </a:prstGeom>
          <a:solidFill>
            <a:srgbClr val="0000FF"/>
          </a:solidFill>
          <a:ln w="9255">
            <a:solidFill>
              <a:srgbClr val="0000FF"/>
            </a:solidFill>
            <a:round/>
            <a:headEnd/>
            <a:tailEnd/>
          </a:ln>
        </p:spPr>
        <p:txBody>
          <a:bodyPr wrap="none" lIns="82058" tIns="41029" rIns="82058" bIns="41029" anchor="ctr"/>
          <a:lstStyle/>
          <a:p>
            <a:pPr algn="ctr"/>
            <a:endParaRPr lang="en-GB"/>
          </a:p>
        </p:txBody>
      </p:sp>
      <p:sp>
        <p:nvSpPr>
          <p:cNvPr id="6149" name="Freeform 7"/>
          <p:cNvSpPr>
            <a:spLocks/>
          </p:cNvSpPr>
          <p:nvPr/>
        </p:nvSpPr>
        <p:spPr bwMode="auto">
          <a:xfrm>
            <a:off x="5251073" y="1454756"/>
            <a:ext cx="1805420" cy="256334"/>
          </a:xfrm>
          <a:custGeom>
            <a:avLst/>
            <a:gdLst>
              <a:gd name="T0" fmla="*/ 1984375 w 1251"/>
              <a:gd name="T1" fmla="*/ 288925 h 183"/>
              <a:gd name="T2" fmla="*/ 1752600 w 1251"/>
              <a:gd name="T3" fmla="*/ 163512 h 183"/>
              <a:gd name="T4" fmla="*/ 1504949 w 1251"/>
              <a:gd name="T5" fmla="*/ 71437 h 183"/>
              <a:gd name="T6" fmla="*/ 1252537 w 1251"/>
              <a:gd name="T7" fmla="*/ 19050 h 183"/>
              <a:gd name="T8" fmla="*/ 993775 w 1251"/>
              <a:gd name="T9" fmla="*/ 0 h 183"/>
              <a:gd name="T10" fmla="*/ 928687 w 1251"/>
              <a:gd name="T11" fmla="*/ 0 h 183"/>
              <a:gd name="T12" fmla="*/ 865187 w 1251"/>
              <a:gd name="T13" fmla="*/ 3175 h 183"/>
              <a:gd name="T14" fmla="*/ 735012 w 1251"/>
              <a:gd name="T15" fmla="*/ 17462 h 183"/>
              <a:gd name="T16" fmla="*/ 482600 w 1251"/>
              <a:gd name="T17" fmla="*/ 71437 h 183"/>
              <a:gd name="T18" fmla="*/ 236537 w 1251"/>
              <a:gd name="T19" fmla="*/ 160337 h 183"/>
              <a:gd name="T20" fmla="*/ 0 w 1251"/>
              <a:gd name="T21" fmla="*/ 288925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1"/>
              <a:gd name="T34" fmla="*/ 0 h 183"/>
              <a:gd name="T35" fmla="*/ 1251 w 1251"/>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1" h="183">
                <a:moveTo>
                  <a:pt x="1250" y="182"/>
                </a:moveTo>
                <a:lnTo>
                  <a:pt x="1104" y="103"/>
                </a:lnTo>
                <a:lnTo>
                  <a:pt x="948" y="45"/>
                </a:lnTo>
                <a:lnTo>
                  <a:pt x="789" y="12"/>
                </a:lnTo>
                <a:lnTo>
                  <a:pt x="626" y="0"/>
                </a:lnTo>
                <a:lnTo>
                  <a:pt x="585" y="0"/>
                </a:lnTo>
                <a:lnTo>
                  <a:pt x="545" y="2"/>
                </a:lnTo>
                <a:lnTo>
                  <a:pt x="463" y="11"/>
                </a:lnTo>
                <a:lnTo>
                  <a:pt x="304" y="45"/>
                </a:lnTo>
                <a:lnTo>
                  <a:pt x="149" y="101"/>
                </a:lnTo>
                <a:lnTo>
                  <a:pt x="0" y="182"/>
                </a:lnTo>
              </a:path>
            </a:pathLst>
          </a:custGeom>
          <a:noFill/>
          <a:ln w="31467"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82058" tIns="41029" rIns="82058" bIns="41029"/>
          <a:lstStyle/>
          <a:p>
            <a:pPr algn="ctr"/>
            <a:endParaRPr lang="es-ES"/>
          </a:p>
        </p:txBody>
      </p:sp>
      <p:sp>
        <p:nvSpPr>
          <p:cNvPr id="6150" name="Freeform 8"/>
          <p:cNvSpPr>
            <a:spLocks/>
          </p:cNvSpPr>
          <p:nvPr/>
        </p:nvSpPr>
        <p:spPr bwMode="auto">
          <a:xfrm>
            <a:off x="5233754" y="1576620"/>
            <a:ext cx="1805420" cy="257735"/>
          </a:xfrm>
          <a:custGeom>
            <a:avLst/>
            <a:gdLst>
              <a:gd name="T0" fmla="*/ 1984375 w 1251"/>
              <a:gd name="T1" fmla="*/ 290513 h 184"/>
              <a:gd name="T2" fmla="*/ 1751012 w 1251"/>
              <a:gd name="T3" fmla="*/ 163512 h 184"/>
              <a:gd name="T4" fmla="*/ 1504949 w 1251"/>
              <a:gd name="T5" fmla="*/ 73025 h 184"/>
              <a:gd name="T6" fmla="*/ 1250950 w 1251"/>
              <a:gd name="T7" fmla="*/ 19050 h 184"/>
              <a:gd name="T8" fmla="*/ 992187 w 1251"/>
              <a:gd name="T9" fmla="*/ 0 h 184"/>
              <a:gd name="T10" fmla="*/ 928687 w 1251"/>
              <a:gd name="T11" fmla="*/ 0 h 184"/>
              <a:gd name="T12" fmla="*/ 865187 w 1251"/>
              <a:gd name="T13" fmla="*/ 3175 h 184"/>
              <a:gd name="T14" fmla="*/ 735012 w 1251"/>
              <a:gd name="T15" fmla="*/ 17463 h 184"/>
              <a:gd name="T16" fmla="*/ 482600 w 1251"/>
              <a:gd name="T17" fmla="*/ 71438 h 184"/>
              <a:gd name="T18" fmla="*/ 236537 w 1251"/>
              <a:gd name="T19" fmla="*/ 160337 h 184"/>
              <a:gd name="T20" fmla="*/ 0 w 1251"/>
              <a:gd name="T21" fmla="*/ 290513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1"/>
              <a:gd name="T34" fmla="*/ 0 h 184"/>
              <a:gd name="T35" fmla="*/ 1251 w 1251"/>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1" h="184">
                <a:moveTo>
                  <a:pt x="1250" y="183"/>
                </a:moveTo>
                <a:lnTo>
                  <a:pt x="1103" y="103"/>
                </a:lnTo>
                <a:lnTo>
                  <a:pt x="948" y="46"/>
                </a:lnTo>
                <a:lnTo>
                  <a:pt x="788" y="12"/>
                </a:lnTo>
                <a:lnTo>
                  <a:pt x="625" y="0"/>
                </a:lnTo>
                <a:lnTo>
                  <a:pt x="585" y="0"/>
                </a:lnTo>
                <a:lnTo>
                  <a:pt x="545" y="2"/>
                </a:lnTo>
                <a:lnTo>
                  <a:pt x="463" y="11"/>
                </a:lnTo>
                <a:lnTo>
                  <a:pt x="304" y="45"/>
                </a:lnTo>
                <a:lnTo>
                  <a:pt x="149" y="101"/>
                </a:lnTo>
                <a:lnTo>
                  <a:pt x="0" y="183"/>
                </a:lnTo>
              </a:path>
            </a:pathLst>
          </a:custGeom>
          <a:noFill/>
          <a:ln w="31467"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82058" tIns="41029" rIns="82058" bIns="41029"/>
          <a:lstStyle/>
          <a:p>
            <a:pPr algn="ctr"/>
            <a:endParaRPr lang="es-ES"/>
          </a:p>
        </p:txBody>
      </p:sp>
      <p:sp>
        <p:nvSpPr>
          <p:cNvPr id="6151" name="Oval 9"/>
          <p:cNvSpPr>
            <a:spLocks noChangeArrowheads="1"/>
          </p:cNvSpPr>
          <p:nvPr/>
        </p:nvSpPr>
        <p:spPr bwMode="auto">
          <a:xfrm>
            <a:off x="5997198" y="1443551"/>
            <a:ext cx="222250" cy="158283"/>
          </a:xfrm>
          <a:prstGeom prst="ellipse">
            <a:avLst/>
          </a:prstGeom>
          <a:solidFill>
            <a:srgbClr val="0000FF"/>
          </a:solidFill>
          <a:ln w="9255">
            <a:solidFill>
              <a:srgbClr val="0000FF"/>
            </a:solidFill>
            <a:round/>
            <a:headEnd/>
            <a:tailEnd/>
          </a:ln>
        </p:spPr>
        <p:txBody>
          <a:bodyPr wrap="none" lIns="82058" tIns="41029" rIns="82058" bIns="41029" anchor="ctr"/>
          <a:lstStyle/>
          <a:p>
            <a:pPr algn="ctr"/>
            <a:endParaRPr lang="en-GB"/>
          </a:p>
        </p:txBody>
      </p:sp>
      <p:sp>
        <p:nvSpPr>
          <p:cNvPr id="6152" name="AutoShape 10"/>
          <p:cNvSpPr>
            <a:spLocks noChangeArrowheads="1"/>
          </p:cNvSpPr>
          <p:nvPr/>
        </p:nvSpPr>
        <p:spPr bwMode="auto">
          <a:xfrm flipV="1">
            <a:off x="6076572" y="1439348"/>
            <a:ext cx="69273" cy="166688"/>
          </a:xfrm>
          <a:prstGeom prst="roundRect">
            <a:avLst>
              <a:gd name="adj" fmla="val 0"/>
            </a:avLst>
          </a:prstGeom>
          <a:solidFill>
            <a:srgbClr val="FFFFFF"/>
          </a:solidFill>
          <a:ln w="9255">
            <a:solidFill>
              <a:srgbClr val="FFFFFF"/>
            </a:solidFill>
            <a:round/>
            <a:headEnd/>
            <a:tailEnd/>
          </a:ln>
        </p:spPr>
        <p:txBody>
          <a:bodyPr wrap="none" lIns="82058" tIns="41029" rIns="82058" bIns="41029" anchor="ctr"/>
          <a:lstStyle/>
          <a:p>
            <a:pPr algn="ctr"/>
            <a:endParaRPr lang="en-GB"/>
          </a:p>
        </p:txBody>
      </p:sp>
      <p:sp>
        <p:nvSpPr>
          <p:cNvPr id="6153" name="Line 11"/>
          <p:cNvSpPr>
            <a:spLocks noChangeShapeType="1"/>
          </p:cNvSpPr>
          <p:nvPr/>
        </p:nvSpPr>
        <p:spPr bwMode="auto">
          <a:xfrm>
            <a:off x="6114095" y="1269859"/>
            <a:ext cx="0" cy="582706"/>
          </a:xfrm>
          <a:prstGeom prst="line">
            <a:avLst/>
          </a:prstGeom>
          <a:noFill/>
          <a:ln w="31467">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pPr algn="ctr"/>
            <a:endParaRPr lang="es-ES"/>
          </a:p>
        </p:txBody>
      </p:sp>
      <p:sp>
        <p:nvSpPr>
          <p:cNvPr id="6154" name="Freeform 12"/>
          <p:cNvSpPr>
            <a:spLocks/>
          </p:cNvSpPr>
          <p:nvPr/>
        </p:nvSpPr>
        <p:spPr bwMode="auto">
          <a:xfrm>
            <a:off x="6052039" y="1669069"/>
            <a:ext cx="125557" cy="245129"/>
          </a:xfrm>
          <a:custGeom>
            <a:avLst/>
            <a:gdLst>
              <a:gd name="T0" fmla="*/ 136525 w 87"/>
              <a:gd name="T1" fmla="*/ 0 h 175"/>
              <a:gd name="T2" fmla="*/ 68263 w 87"/>
              <a:gd name="T3" fmla="*/ 276225 h 175"/>
              <a:gd name="T4" fmla="*/ 0 w 87"/>
              <a:gd name="T5" fmla="*/ 0 h 175"/>
              <a:gd name="T6" fmla="*/ 136525 w 87"/>
              <a:gd name="T7" fmla="*/ 0 h 175"/>
              <a:gd name="T8" fmla="*/ 136525 w 87"/>
              <a:gd name="T9" fmla="*/ 0 h 175"/>
              <a:gd name="T10" fmla="*/ 0 60000 65536"/>
              <a:gd name="T11" fmla="*/ 0 60000 65536"/>
              <a:gd name="T12" fmla="*/ 0 60000 65536"/>
              <a:gd name="T13" fmla="*/ 0 60000 65536"/>
              <a:gd name="T14" fmla="*/ 0 60000 65536"/>
              <a:gd name="T15" fmla="*/ 0 w 87"/>
              <a:gd name="T16" fmla="*/ 0 h 175"/>
              <a:gd name="T17" fmla="*/ 87 w 87"/>
              <a:gd name="T18" fmla="*/ 175 h 175"/>
            </a:gdLst>
            <a:ahLst/>
            <a:cxnLst>
              <a:cxn ang="T10">
                <a:pos x="T0" y="T1"/>
              </a:cxn>
              <a:cxn ang="T11">
                <a:pos x="T2" y="T3"/>
              </a:cxn>
              <a:cxn ang="T12">
                <a:pos x="T4" y="T5"/>
              </a:cxn>
              <a:cxn ang="T13">
                <a:pos x="T6" y="T7"/>
              </a:cxn>
              <a:cxn ang="T14">
                <a:pos x="T8" y="T9"/>
              </a:cxn>
            </a:cxnLst>
            <a:rect l="T15" t="T16" r="T17" b="T18"/>
            <a:pathLst>
              <a:path w="87" h="175">
                <a:moveTo>
                  <a:pt x="86" y="0"/>
                </a:moveTo>
                <a:lnTo>
                  <a:pt x="43" y="174"/>
                </a:lnTo>
                <a:lnTo>
                  <a:pt x="0" y="0"/>
                </a:lnTo>
                <a:lnTo>
                  <a:pt x="86" y="0"/>
                </a:lnTo>
              </a:path>
            </a:pathLst>
          </a:custGeom>
          <a:solidFill>
            <a:srgbClr val="000000"/>
          </a:solidFill>
          <a:ln w="31467" cap="flat" cmpd="sng">
            <a:solidFill>
              <a:srgbClr val="000000"/>
            </a:solidFill>
            <a:prstDash val="solid"/>
            <a:round/>
            <a:headEnd type="none" w="med" len="med"/>
            <a:tailEnd type="none" w="med" len="med"/>
          </a:ln>
        </p:spPr>
        <p:txBody>
          <a:bodyPr lIns="82058" tIns="41029" rIns="82058" bIns="41029"/>
          <a:lstStyle/>
          <a:p>
            <a:pPr algn="ctr"/>
            <a:endParaRPr lang="es-ES"/>
          </a:p>
        </p:txBody>
      </p:sp>
      <p:sp>
        <p:nvSpPr>
          <p:cNvPr id="6155" name="Line 13"/>
          <p:cNvSpPr>
            <a:spLocks noChangeShapeType="1"/>
          </p:cNvSpPr>
          <p:nvPr/>
        </p:nvSpPr>
        <p:spPr bwMode="auto">
          <a:xfrm>
            <a:off x="3613061" y="1535999"/>
            <a:ext cx="1411432" cy="0"/>
          </a:xfrm>
          <a:prstGeom prst="line">
            <a:avLst/>
          </a:prstGeom>
          <a:noFill/>
          <a:ln w="47509">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pPr algn="ctr"/>
            <a:endParaRPr lang="es-ES"/>
          </a:p>
        </p:txBody>
      </p:sp>
      <p:sp>
        <p:nvSpPr>
          <p:cNvPr id="6156" name="Freeform 14"/>
          <p:cNvSpPr>
            <a:spLocks/>
          </p:cNvSpPr>
          <p:nvPr/>
        </p:nvSpPr>
        <p:spPr bwMode="auto">
          <a:xfrm>
            <a:off x="4823891" y="1467363"/>
            <a:ext cx="278534" cy="138673"/>
          </a:xfrm>
          <a:custGeom>
            <a:avLst/>
            <a:gdLst>
              <a:gd name="T0" fmla="*/ 0 w 193"/>
              <a:gd name="T1" fmla="*/ 0 h 99"/>
              <a:gd name="T2" fmla="*/ 304800 w 193"/>
              <a:gd name="T3" fmla="*/ 77788 h 99"/>
              <a:gd name="T4" fmla="*/ 0 w 193"/>
              <a:gd name="T5" fmla="*/ 155575 h 99"/>
              <a:gd name="T6" fmla="*/ 0 w 193"/>
              <a:gd name="T7" fmla="*/ 0 h 99"/>
              <a:gd name="T8" fmla="*/ 0 w 193"/>
              <a:gd name="T9" fmla="*/ 0 h 99"/>
              <a:gd name="T10" fmla="*/ 0 60000 65536"/>
              <a:gd name="T11" fmla="*/ 0 60000 65536"/>
              <a:gd name="T12" fmla="*/ 0 60000 65536"/>
              <a:gd name="T13" fmla="*/ 0 60000 65536"/>
              <a:gd name="T14" fmla="*/ 0 60000 65536"/>
              <a:gd name="T15" fmla="*/ 0 w 193"/>
              <a:gd name="T16" fmla="*/ 0 h 99"/>
              <a:gd name="T17" fmla="*/ 193 w 193"/>
              <a:gd name="T18" fmla="*/ 99 h 99"/>
            </a:gdLst>
            <a:ahLst/>
            <a:cxnLst>
              <a:cxn ang="T10">
                <a:pos x="T0" y="T1"/>
              </a:cxn>
              <a:cxn ang="T11">
                <a:pos x="T2" y="T3"/>
              </a:cxn>
              <a:cxn ang="T12">
                <a:pos x="T4" y="T5"/>
              </a:cxn>
              <a:cxn ang="T13">
                <a:pos x="T6" y="T7"/>
              </a:cxn>
              <a:cxn ang="T14">
                <a:pos x="T8" y="T9"/>
              </a:cxn>
            </a:cxnLst>
            <a:rect l="T15" t="T16" r="T17" b="T18"/>
            <a:pathLst>
              <a:path w="193" h="99">
                <a:moveTo>
                  <a:pt x="0" y="0"/>
                </a:moveTo>
                <a:lnTo>
                  <a:pt x="192" y="49"/>
                </a:lnTo>
                <a:lnTo>
                  <a:pt x="0" y="98"/>
                </a:lnTo>
                <a:lnTo>
                  <a:pt x="0" y="0"/>
                </a:lnTo>
              </a:path>
            </a:pathLst>
          </a:custGeom>
          <a:solidFill>
            <a:srgbClr val="000000"/>
          </a:solidFill>
          <a:ln w="47509" cap="flat" cmpd="sng">
            <a:solidFill>
              <a:srgbClr val="000000"/>
            </a:solidFill>
            <a:prstDash val="solid"/>
            <a:round/>
            <a:headEnd type="none" w="med" len="med"/>
            <a:tailEnd type="none" w="med" len="med"/>
          </a:ln>
        </p:spPr>
        <p:txBody>
          <a:bodyPr lIns="82058" tIns="41029" rIns="82058" bIns="41029"/>
          <a:lstStyle/>
          <a:p>
            <a:pPr algn="ctr"/>
            <a:endParaRPr lang="es-ES"/>
          </a:p>
        </p:txBody>
      </p:sp>
      <p:sp>
        <p:nvSpPr>
          <p:cNvPr id="6157" name="Line 15"/>
          <p:cNvSpPr>
            <a:spLocks noChangeShapeType="1"/>
          </p:cNvSpPr>
          <p:nvPr/>
        </p:nvSpPr>
        <p:spPr bwMode="auto">
          <a:xfrm flipV="1">
            <a:off x="4276924" y="1677473"/>
            <a:ext cx="0" cy="910478"/>
          </a:xfrm>
          <a:prstGeom prst="line">
            <a:avLst/>
          </a:prstGeom>
          <a:noFill/>
          <a:ln w="31467">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pPr algn="ctr"/>
            <a:endParaRPr lang="es-ES"/>
          </a:p>
        </p:txBody>
      </p:sp>
      <p:sp>
        <p:nvSpPr>
          <p:cNvPr id="6158" name="Freeform 16"/>
          <p:cNvSpPr>
            <a:spLocks/>
          </p:cNvSpPr>
          <p:nvPr/>
        </p:nvSpPr>
        <p:spPr bwMode="auto">
          <a:xfrm>
            <a:off x="4223527" y="1632649"/>
            <a:ext cx="109682" cy="214313"/>
          </a:xfrm>
          <a:custGeom>
            <a:avLst/>
            <a:gdLst>
              <a:gd name="T0" fmla="*/ 0 w 76"/>
              <a:gd name="T1" fmla="*/ 241300 h 153"/>
              <a:gd name="T2" fmla="*/ 58738 w 76"/>
              <a:gd name="T3" fmla="*/ 0 h 153"/>
              <a:gd name="T4" fmla="*/ 119063 w 76"/>
              <a:gd name="T5" fmla="*/ 241300 h 153"/>
              <a:gd name="T6" fmla="*/ 0 w 76"/>
              <a:gd name="T7" fmla="*/ 241300 h 153"/>
              <a:gd name="T8" fmla="*/ 0 w 76"/>
              <a:gd name="T9" fmla="*/ 241300 h 153"/>
              <a:gd name="T10" fmla="*/ 0 60000 65536"/>
              <a:gd name="T11" fmla="*/ 0 60000 65536"/>
              <a:gd name="T12" fmla="*/ 0 60000 65536"/>
              <a:gd name="T13" fmla="*/ 0 60000 65536"/>
              <a:gd name="T14" fmla="*/ 0 60000 65536"/>
              <a:gd name="T15" fmla="*/ 0 w 76"/>
              <a:gd name="T16" fmla="*/ 0 h 153"/>
              <a:gd name="T17" fmla="*/ 76 w 76"/>
              <a:gd name="T18" fmla="*/ 153 h 153"/>
            </a:gdLst>
            <a:ahLst/>
            <a:cxnLst>
              <a:cxn ang="T10">
                <a:pos x="T0" y="T1"/>
              </a:cxn>
              <a:cxn ang="T11">
                <a:pos x="T2" y="T3"/>
              </a:cxn>
              <a:cxn ang="T12">
                <a:pos x="T4" y="T5"/>
              </a:cxn>
              <a:cxn ang="T13">
                <a:pos x="T6" y="T7"/>
              </a:cxn>
              <a:cxn ang="T14">
                <a:pos x="T8" y="T9"/>
              </a:cxn>
            </a:cxnLst>
            <a:rect l="T15" t="T16" r="T17" b="T18"/>
            <a:pathLst>
              <a:path w="76" h="153">
                <a:moveTo>
                  <a:pt x="0" y="152"/>
                </a:moveTo>
                <a:lnTo>
                  <a:pt x="37" y="0"/>
                </a:lnTo>
                <a:lnTo>
                  <a:pt x="75" y="152"/>
                </a:lnTo>
                <a:lnTo>
                  <a:pt x="0" y="152"/>
                </a:lnTo>
              </a:path>
            </a:pathLst>
          </a:custGeom>
          <a:solidFill>
            <a:srgbClr val="000000"/>
          </a:solidFill>
          <a:ln w="31467" cap="flat" cmpd="sng">
            <a:solidFill>
              <a:srgbClr val="000000"/>
            </a:solidFill>
            <a:prstDash val="solid"/>
            <a:round/>
            <a:headEnd type="none" w="med" len="med"/>
            <a:tailEnd type="none" w="med" len="med"/>
          </a:ln>
        </p:spPr>
        <p:txBody>
          <a:bodyPr lIns="82058" tIns="41029" rIns="82058" bIns="41029"/>
          <a:lstStyle/>
          <a:p>
            <a:pPr algn="ctr"/>
            <a:endParaRPr lang="es-ES"/>
          </a:p>
        </p:txBody>
      </p:sp>
      <p:sp>
        <p:nvSpPr>
          <p:cNvPr id="6161" name="Text Box 18"/>
          <p:cNvSpPr txBox="1">
            <a:spLocks noChangeArrowheads="1"/>
          </p:cNvSpPr>
          <p:nvPr/>
        </p:nvSpPr>
        <p:spPr bwMode="auto">
          <a:xfrm>
            <a:off x="5119743" y="1009323"/>
            <a:ext cx="2349500" cy="23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1500" dirty="0" smtClean="0">
                <a:solidFill>
                  <a:srgbClr val="000000"/>
                </a:solidFill>
                <a:latin typeface="+mn-lt"/>
              </a:rPr>
              <a:t>&lt; </a:t>
            </a:r>
            <a:r>
              <a:rPr lang="en-US" sz="1500" dirty="0">
                <a:solidFill>
                  <a:srgbClr val="000000"/>
                </a:solidFill>
                <a:latin typeface="+mn-lt"/>
              </a:rPr>
              <a:t>1500daltons</a:t>
            </a:r>
            <a:endParaRPr lang="en-US" dirty="0">
              <a:latin typeface="+mn-lt"/>
            </a:endParaRPr>
          </a:p>
        </p:txBody>
      </p:sp>
      <p:sp>
        <p:nvSpPr>
          <p:cNvPr id="6162" name="Text Box 19"/>
          <p:cNvSpPr txBox="1">
            <a:spLocks noChangeArrowheads="1"/>
          </p:cNvSpPr>
          <p:nvPr/>
        </p:nvSpPr>
        <p:spPr bwMode="auto">
          <a:xfrm>
            <a:off x="4995629" y="1980032"/>
            <a:ext cx="2667000" cy="45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1500" dirty="0" err="1" smtClean="0">
                <a:solidFill>
                  <a:srgbClr val="000000"/>
                </a:solidFill>
                <a:latin typeface="+mn-lt"/>
              </a:rPr>
              <a:t>Pérdida</a:t>
            </a:r>
            <a:r>
              <a:rPr lang="en-US" sz="1500" dirty="0" smtClean="0">
                <a:solidFill>
                  <a:srgbClr val="000000"/>
                </a:solidFill>
                <a:latin typeface="+mn-lt"/>
              </a:rPr>
              <a:t> de la </a:t>
            </a:r>
            <a:r>
              <a:rPr lang="en-US" sz="1500" dirty="0" err="1" smtClean="0">
                <a:solidFill>
                  <a:srgbClr val="000000"/>
                </a:solidFill>
                <a:latin typeface="+mn-lt"/>
              </a:rPr>
              <a:t>permeabilidad</a:t>
            </a:r>
            <a:r>
              <a:rPr lang="en-US" sz="1500" dirty="0" smtClean="0">
                <a:solidFill>
                  <a:srgbClr val="000000"/>
                </a:solidFill>
                <a:latin typeface="+mn-lt"/>
              </a:rPr>
              <a:t> </a:t>
            </a:r>
            <a:r>
              <a:rPr lang="en-US" sz="1500" dirty="0" err="1" smtClean="0">
                <a:solidFill>
                  <a:srgbClr val="000000"/>
                </a:solidFill>
                <a:latin typeface="+mn-lt"/>
              </a:rPr>
              <a:t>selectiva</a:t>
            </a:r>
            <a:r>
              <a:rPr lang="en-US" sz="1500" dirty="0" smtClean="0">
                <a:solidFill>
                  <a:srgbClr val="000000"/>
                </a:solidFill>
                <a:latin typeface="+mn-lt"/>
              </a:rPr>
              <a:t> e </a:t>
            </a:r>
            <a:r>
              <a:rPr lang="en-US" sz="1500" dirty="0" err="1" smtClean="0">
                <a:solidFill>
                  <a:srgbClr val="000000"/>
                </a:solidFill>
                <a:latin typeface="+mn-lt"/>
              </a:rPr>
              <a:t>hinchamiento</a:t>
            </a:r>
            <a:endParaRPr lang="en-US" dirty="0">
              <a:latin typeface="+mn-lt"/>
            </a:endParaRPr>
          </a:p>
        </p:txBody>
      </p:sp>
      <p:sp>
        <p:nvSpPr>
          <p:cNvPr id="6163" name="Text Box 20"/>
          <p:cNvSpPr txBox="1">
            <a:spLocks noChangeArrowheads="1"/>
          </p:cNvSpPr>
          <p:nvPr/>
        </p:nvSpPr>
        <p:spPr bwMode="auto">
          <a:xfrm>
            <a:off x="2317528" y="2653822"/>
            <a:ext cx="3674341" cy="3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1800" dirty="0" smtClean="0">
                <a:solidFill>
                  <a:srgbClr val="000000"/>
                </a:solidFill>
                <a:latin typeface="+mn-lt"/>
              </a:rPr>
              <a:t> [Ca2+]</a:t>
            </a:r>
          </a:p>
          <a:p>
            <a:pPr algn="ctr" eaLnBrk="1" hangingPunct="1">
              <a:buClr>
                <a:srgbClr val="808080"/>
              </a:buClr>
              <a:buSzPct val="90000"/>
              <a:buFont typeface="Monotype Sorts" charset="0"/>
              <a:buNone/>
            </a:pPr>
            <a:r>
              <a:rPr lang="en-US" sz="1800" dirty="0" smtClean="0">
                <a:solidFill>
                  <a:srgbClr val="000000"/>
                </a:solidFill>
                <a:latin typeface="+mn-lt"/>
              </a:rPr>
              <a:t>ROS   </a:t>
            </a:r>
            <a:endParaRPr lang="en-US" dirty="0">
              <a:latin typeface="+mn-lt"/>
            </a:endParaRPr>
          </a:p>
        </p:txBody>
      </p:sp>
      <p:sp>
        <p:nvSpPr>
          <p:cNvPr id="6164" name="Text Box 21"/>
          <p:cNvSpPr txBox="1">
            <a:spLocks noChangeArrowheads="1"/>
          </p:cNvSpPr>
          <p:nvPr/>
        </p:nvSpPr>
        <p:spPr bwMode="auto">
          <a:xfrm>
            <a:off x="373118" y="1084963"/>
            <a:ext cx="1840056" cy="23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1500" dirty="0" smtClean="0">
                <a:solidFill>
                  <a:srgbClr val="000000"/>
                </a:solidFill>
                <a:latin typeface="+mn-lt"/>
              </a:rPr>
              <a:t>MIM</a:t>
            </a:r>
            <a:endParaRPr lang="en-US" dirty="0">
              <a:latin typeface="+mn-lt"/>
            </a:endParaRPr>
          </a:p>
        </p:txBody>
      </p:sp>
      <p:sp>
        <p:nvSpPr>
          <p:cNvPr id="6165" name="Text Box 22"/>
          <p:cNvSpPr txBox="1">
            <a:spLocks noChangeArrowheads="1"/>
          </p:cNvSpPr>
          <p:nvPr/>
        </p:nvSpPr>
        <p:spPr bwMode="auto">
          <a:xfrm>
            <a:off x="595368" y="1281066"/>
            <a:ext cx="1017443" cy="23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endParaRPr lang="en-US" dirty="0">
              <a:latin typeface="+mn-lt"/>
            </a:endParaRPr>
          </a:p>
        </p:txBody>
      </p:sp>
      <p:sp>
        <p:nvSpPr>
          <p:cNvPr id="6167" name="Text Box 24"/>
          <p:cNvSpPr txBox="1">
            <a:spLocks noChangeArrowheads="1"/>
          </p:cNvSpPr>
          <p:nvPr/>
        </p:nvSpPr>
        <p:spPr bwMode="auto">
          <a:xfrm>
            <a:off x="1104811" y="2013649"/>
            <a:ext cx="3017694" cy="45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1500" dirty="0" err="1" smtClean="0">
                <a:solidFill>
                  <a:srgbClr val="000000"/>
                </a:solidFill>
                <a:latin typeface="+mn-lt"/>
              </a:rPr>
              <a:t>Muy</a:t>
            </a:r>
            <a:r>
              <a:rPr lang="en-US" sz="1500" dirty="0" smtClean="0">
                <a:solidFill>
                  <a:srgbClr val="000000"/>
                </a:solidFill>
                <a:latin typeface="+mn-lt"/>
              </a:rPr>
              <a:t> </a:t>
            </a:r>
            <a:r>
              <a:rPr lang="en-US" sz="1500" dirty="0" err="1" smtClean="0">
                <a:solidFill>
                  <a:srgbClr val="000000"/>
                </a:solidFill>
                <a:latin typeface="+mn-lt"/>
              </a:rPr>
              <a:t>selectiva</a:t>
            </a:r>
            <a:r>
              <a:rPr lang="en-US" sz="1500" dirty="0" smtClean="0">
                <a:solidFill>
                  <a:srgbClr val="000000"/>
                </a:solidFill>
                <a:latin typeface="+mn-lt"/>
              </a:rPr>
              <a:t> </a:t>
            </a:r>
            <a:r>
              <a:rPr lang="en-US" sz="1500" dirty="0" err="1" smtClean="0">
                <a:solidFill>
                  <a:srgbClr val="000000"/>
                </a:solidFill>
                <a:latin typeface="+mn-lt"/>
              </a:rPr>
              <a:t>para</a:t>
            </a:r>
            <a:r>
              <a:rPr lang="en-US" sz="1500" dirty="0" smtClean="0">
                <a:solidFill>
                  <a:srgbClr val="000000"/>
                </a:solidFill>
                <a:latin typeface="+mn-lt"/>
              </a:rPr>
              <a:t> </a:t>
            </a:r>
            <a:r>
              <a:rPr lang="en-US" sz="1500" dirty="0" err="1" smtClean="0">
                <a:solidFill>
                  <a:srgbClr val="000000"/>
                </a:solidFill>
                <a:latin typeface="+mn-lt"/>
              </a:rPr>
              <a:t>cumplir</a:t>
            </a:r>
            <a:r>
              <a:rPr lang="en-US" sz="1500" dirty="0" smtClean="0">
                <a:solidFill>
                  <a:srgbClr val="000000"/>
                </a:solidFill>
                <a:latin typeface="+mn-lt"/>
              </a:rPr>
              <a:t> con </a:t>
            </a:r>
          </a:p>
          <a:p>
            <a:pPr algn="ctr" eaLnBrk="1" hangingPunct="1">
              <a:buClr>
                <a:srgbClr val="808080"/>
              </a:buClr>
              <a:buSzPct val="90000"/>
              <a:buFont typeface="Monotype Sorts" charset="0"/>
              <a:buNone/>
            </a:pPr>
            <a:r>
              <a:rPr lang="en-US" sz="1500" dirty="0" smtClean="0">
                <a:solidFill>
                  <a:srgbClr val="000000"/>
                </a:solidFill>
                <a:latin typeface="+mn-lt"/>
              </a:rPr>
              <a:t>la </a:t>
            </a:r>
            <a:r>
              <a:rPr lang="en-US" sz="1500" dirty="0" err="1" smtClean="0">
                <a:solidFill>
                  <a:srgbClr val="000000"/>
                </a:solidFill>
                <a:latin typeface="+mn-lt"/>
              </a:rPr>
              <a:t>síntesis</a:t>
            </a:r>
            <a:r>
              <a:rPr lang="en-US" sz="1500" dirty="0" smtClean="0">
                <a:solidFill>
                  <a:srgbClr val="000000"/>
                </a:solidFill>
                <a:latin typeface="+mn-lt"/>
              </a:rPr>
              <a:t> de ATP </a:t>
            </a:r>
            <a:endParaRPr lang="en-US" dirty="0">
              <a:latin typeface="+mn-lt"/>
            </a:endParaRPr>
          </a:p>
        </p:txBody>
      </p:sp>
      <p:sp>
        <p:nvSpPr>
          <p:cNvPr id="6176" name="Text Box 25"/>
          <p:cNvSpPr txBox="1">
            <a:spLocks noChangeArrowheads="1"/>
          </p:cNvSpPr>
          <p:nvPr/>
        </p:nvSpPr>
        <p:spPr bwMode="auto">
          <a:xfrm>
            <a:off x="1373243" y="2587736"/>
            <a:ext cx="2271567" cy="3613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2300" dirty="0" err="1" smtClean="0">
                <a:solidFill>
                  <a:srgbClr val="00A000"/>
                </a:solidFill>
                <a:latin typeface="+mn-lt"/>
              </a:rPr>
              <a:t>Síntesis</a:t>
            </a:r>
            <a:r>
              <a:rPr lang="en-US" sz="2300" dirty="0" smtClean="0">
                <a:solidFill>
                  <a:srgbClr val="00A000"/>
                </a:solidFill>
                <a:latin typeface="+mn-lt"/>
              </a:rPr>
              <a:t> ATP</a:t>
            </a:r>
            <a:endParaRPr lang="en-US" dirty="0">
              <a:latin typeface="+mn-lt"/>
            </a:endParaRPr>
          </a:p>
        </p:txBody>
      </p:sp>
      <p:sp>
        <p:nvSpPr>
          <p:cNvPr id="6178" name="Text Box 30"/>
          <p:cNvSpPr txBox="1">
            <a:spLocks noChangeArrowheads="1"/>
          </p:cNvSpPr>
          <p:nvPr/>
        </p:nvSpPr>
        <p:spPr bwMode="auto">
          <a:xfrm>
            <a:off x="5030153" y="3012195"/>
            <a:ext cx="2528453" cy="3613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2300" dirty="0" err="1" smtClean="0">
                <a:solidFill>
                  <a:srgbClr val="C20041"/>
                </a:solidFill>
                <a:latin typeface="+mn-lt"/>
              </a:rPr>
              <a:t>Muerte</a:t>
            </a:r>
            <a:r>
              <a:rPr lang="en-US" sz="2300" dirty="0" smtClean="0">
                <a:solidFill>
                  <a:srgbClr val="C20041"/>
                </a:solidFill>
                <a:latin typeface="+mn-lt"/>
              </a:rPr>
              <a:t> </a:t>
            </a:r>
            <a:r>
              <a:rPr lang="en-US" sz="2300" dirty="0" err="1" smtClean="0">
                <a:solidFill>
                  <a:srgbClr val="C20041"/>
                </a:solidFill>
                <a:latin typeface="+mn-lt"/>
              </a:rPr>
              <a:t>Celular</a:t>
            </a:r>
            <a:endParaRPr lang="en-US" dirty="0">
              <a:latin typeface="+mn-lt"/>
            </a:endParaRPr>
          </a:p>
        </p:txBody>
      </p:sp>
      <p:sp>
        <p:nvSpPr>
          <p:cNvPr id="6179" name="Text Box 31"/>
          <p:cNvSpPr txBox="1">
            <a:spLocks noChangeArrowheads="1"/>
          </p:cNvSpPr>
          <p:nvPr/>
        </p:nvSpPr>
        <p:spPr bwMode="auto">
          <a:xfrm>
            <a:off x="4980199" y="2611802"/>
            <a:ext cx="2537112" cy="3613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44500" eaLnBrk="0" hangingPunct="0">
              <a:defRPr sz="2400">
                <a:solidFill>
                  <a:schemeClr val="tx1"/>
                </a:solidFill>
                <a:latin typeface="Times New Roman" charset="0"/>
                <a:ea typeface="ＭＳ Ｐゴシック" charset="0"/>
              </a:defRPr>
            </a:lvl1pPr>
            <a:lvl2pPr marL="742950" indent="-285750" defTabSz="444500" eaLnBrk="0" hangingPunct="0">
              <a:defRPr sz="2400">
                <a:solidFill>
                  <a:schemeClr val="tx1"/>
                </a:solidFill>
                <a:latin typeface="Times New Roman" charset="0"/>
                <a:ea typeface="ＭＳ Ｐゴシック" charset="0"/>
              </a:defRPr>
            </a:lvl2pPr>
            <a:lvl3pPr marL="1143000" indent="-228600" defTabSz="444500" eaLnBrk="0" hangingPunct="0">
              <a:defRPr sz="2400">
                <a:solidFill>
                  <a:schemeClr val="tx1"/>
                </a:solidFill>
                <a:latin typeface="Times New Roman" charset="0"/>
                <a:ea typeface="ＭＳ Ｐゴシック" charset="0"/>
              </a:defRPr>
            </a:lvl3pPr>
            <a:lvl4pPr marL="1600200" indent="-228600" defTabSz="444500" eaLnBrk="0" hangingPunct="0">
              <a:defRPr sz="2400">
                <a:solidFill>
                  <a:schemeClr val="tx1"/>
                </a:solidFill>
                <a:latin typeface="Times New Roman" charset="0"/>
                <a:ea typeface="ＭＳ Ｐゴシック" charset="0"/>
              </a:defRPr>
            </a:lvl4pPr>
            <a:lvl5pPr marL="2057400" indent="-228600" defTabSz="444500" eaLnBrk="0" hangingPunct="0">
              <a:defRPr sz="2400">
                <a:solidFill>
                  <a:schemeClr val="tx1"/>
                </a:solidFill>
                <a:latin typeface="Times New Roman" charset="0"/>
                <a:ea typeface="ＭＳ Ｐゴシック" charset="0"/>
              </a:defRPr>
            </a:lvl5pPr>
            <a:lvl6pPr marL="25146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45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Clr>
                <a:srgbClr val="808080"/>
              </a:buClr>
              <a:buSzPct val="90000"/>
              <a:buFont typeface="Monotype Sorts" charset="0"/>
              <a:buNone/>
            </a:pPr>
            <a:r>
              <a:rPr lang="en-US" sz="2300" dirty="0" err="1" smtClean="0">
                <a:solidFill>
                  <a:srgbClr val="C20041"/>
                </a:solidFill>
                <a:latin typeface="+mn-lt"/>
              </a:rPr>
              <a:t>Degradación</a:t>
            </a:r>
            <a:r>
              <a:rPr lang="en-US" sz="2300" dirty="0" smtClean="0">
                <a:solidFill>
                  <a:srgbClr val="C20041"/>
                </a:solidFill>
                <a:latin typeface="+mn-lt"/>
              </a:rPr>
              <a:t> </a:t>
            </a:r>
            <a:r>
              <a:rPr lang="en-US" dirty="0" smtClean="0">
                <a:solidFill>
                  <a:srgbClr val="C20041"/>
                </a:solidFill>
                <a:latin typeface="+mn-lt"/>
              </a:rPr>
              <a:t>ATP</a:t>
            </a:r>
            <a:endParaRPr lang="en-US" dirty="0">
              <a:latin typeface="+mn-lt"/>
            </a:endParaRPr>
          </a:p>
        </p:txBody>
      </p:sp>
      <p:sp>
        <p:nvSpPr>
          <p:cNvPr id="5" name="Rectángulo 4"/>
          <p:cNvSpPr/>
          <p:nvPr/>
        </p:nvSpPr>
        <p:spPr>
          <a:xfrm>
            <a:off x="166077" y="203713"/>
            <a:ext cx="8880231" cy="954107"/>
          </a:xfrm>
          <a:prstGeom prst="rect">
            <a:avLst/>
          </a:prstGeom>
        </p:spPr>
        <p:txBody>
          <a:bodyPr wrap="square">
            <a:spAutoFit/>
          </a:bodyPr>
          <a:lstStyle/>
          <a:p>
            <a:pPr defTabSz="398894">
              <a:spcBef>
                <a:spcPct val="0"/>
              </a:spcBef>
              <a:buClr>
                <a:srgbClr val="808080"/>
              </a:buClr>
              <a:buSzPct val="90000"/>
            </a:pPr>
            <a:r>
              <a:rPr lang="en-US" sz="2800" b="1" dirty="0" err="1" smtClean="0"/>
              <a:t>Transición</a:t>
            </a:r>
            <a:r>
              <a:rPr lang="en-US" sz="2800" b="1" dirty="0" smtClean="0"/>
              <a:t> de la </a:t>
            </a:r>
            <a:r>
              <a:rPr lang="en-US" sz="2800" b="1" dirty="0" err="1" smtClean="0"/>
              <a:t>permeabilidad</a:t>
            </a:r>
            <a:r>
              <a:rPr lang="en-US" sz="2800" b="1" dirty="0" smtClean="0"/>
              <a:t> </a:t>
            </a:r>
            <a:r>
              <a:rPr lang="en-US" sz="2800" b="1" dirty="0" err="1" smtClean="0"/>
              <a:t>mitocondrial</a:t>
            </a:r>
            <a:r>
              <a:rPr lang="en-US" sz="2800" b="1" dirty="0" smtClean="0"/>
              <a:t> y </a:t>
            </a:r>
            <a:r>
              <a:rPr lang="en-US" sz="2800" b="1" dirty="0" err="1" smtClean="0"/>
              <a:t>sus</a:t>
            </a:r>
            <a:r>
              <a:rPr lang="en-US" sz="2800" b="1" dirty="0" smtClean="0"/>
              <a:t> </a:t>
            </a:r>
            <a:r>
              <a:rPr lang="en-US" sz="2800" b="1" dirty="0" err="1" smtClean="0"/>
              <a:t>componentes</a:t>
            </a:r>
            <a:endParaRPr lang="en-US" sz="2800" b="1" dirty="0"/>
          </a:p>
        </p:txBody>
      </p:sp>
      <p:pic>
        <p:nvPicPr>
          <p:cNvPr id="3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740" b="7902"/>
          <a:stretch/>
        </p:blipFill>
        <p:spPr bwMode="auto">
          <a:xfrm>
            <a:off x="2706076" y="3657163"/>
            <a:ext cx="3595077" cy="26742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Text Box 4"/>
          <p:cNvSpPr txBox="1">
            <a:spLocks noChangeArrowheads="1"/>
          </p:cNvSpPr>
          <p:nvPr/>
        </p:nvSpPr>
        <p:spPr bwMode="auto">
          <a:xfrm>
            <a:off x="964468" y="6280518"/>
            <a:ext cx="4319588"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9pPr>
          </a:lstStyle>
          <a:p>
            <a:r>
              <a:rPr lang="en-GB" sz="1200" b="1" dirty="0" err="1" smtClean="0">
                <a:latin typeface="Arial" charset="0"/>
              </a:rPr>
              <a:t>García</a:t>
            </a:r>
            <a:r>
              <a:rPr lang="en-GB" sz="1200" b="1" dirty="0" smtClean="0">
                <a:latin typeface="Arial" charset="0"/>
              </a:rPr>
              <a:t>-Rivas et al. M </a:t>
            </a:r>
            <a:r>
              <a:rPr lang="en-GB" sz="1200" b="1" dirty="0" err="1" smtClean="0">
                <a:latin typeface="Arial" charset="0"/>
              </a:rPr>
              <a:t>DeB</a:t>
            </a:r>
            <a:r>
              <a:rPr lang="en-GB" sz="1200" b="1" dirty="0" smtClean="0">
                <a:latin typeface="Arial" charset="0"/>
              </a:rPr>
              <a:t> C J. 2009.; 5:3 </a:t>
            </a:r>
          </a:p>
          <a:p>
            <a:r>
              <a:rPr lang="en-GB" sz="1200" b="1" dirty="0" err="1" smtClean="0">
                <a:latin typeface="Arial" charset="0"/>
              </a:rPr>
              <a:t>Karch</a:t>
            </a:r>
            <a:r>
              <a:rPr lang="en-GB" sz="1200" b="1" dirty="0" smtClean="0">
                <a:latin typeface="Arial" charset="0"/>
              </a:rPr>
              <a:t> </a:t>
            </a:r>
            <a:r>
              <a:rPr lang="en-GB" sz="1200" b="1" dirty="0">
                <a:latin typeface="Arial" charset="0"/>
              </a:rPr>
              <a:t>and </a:t>
            </a:r>
            <a:r>
              <a:rPr lang="en-GB" sz="1200" b="1" dirty="0" err="1" smtClean="0">
                <a:latin typeface="Arial" charset="0"/>
              </a:rPr>
              <a:t>Molkentin</a:t>
            </a:r>
            <a:r>
              <a:rPr lang="en-GB" sz="1200" b="1" dirty="0" smtClean="0">
                <a:latin typeface="Arial" charset="0"/>
              </a:rPr>
              <a:t> </a:t>
            </a:r>
            <a:r>
              <a:rPr lang="en-GB" sz="1200" b="1" dirty="0">
                <a:latin typeface="Arial" charset="0"/>
              </a:rPr>
              <a:t>PNAS 2014;111:29:10396-10397</a:t>
            </a:r>
          </a:p>
        </p:txBody>
      </p:sp>
    </p:spTree>
    <p:extLst>
      <p:ext uri="{BB962C8B-B14F-4D97-AF65-F5344CB8AC3E}">
        <p14:creationId xmlns:p14="http://schemas.microsoft.com/office/powerpoint/2010/main" val="3559822530"/>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27078"/>
            <a:ext cx="9144000" cy="1325563"/>
          </a:xfrm>
        </p:spPr>
        <p:txBody>
          <a:bodyPr>
            <a:noAutofit/>
          </a:bodyPr>
          <a:lstStyle/>
          <a:p>
            <a:r>
              <a:rPr lang="es-ES" sz="3200" b="1" dirty="0" smtClean="0">
                <a:latin typeface="+mn-lt"/>
              </a:rPr>
              <a:t>La obesidad sensibiliza a la </a:t>
            </a:r>
            <a:r>
              <a:rPr lang="es-ES" sz="3200" b="1" dirty="0" err="1" smtClean="0">
                <a:latin typeface="+mn-lt"/>
              </a:rPr>
              <a:t>mPTP</a:t>
            </a:r>
            <a:r>
              <a:rPr lang="es-ES" sz="3200" b="1" dirty="0" smtClean="0">
                <a:latin typeface="+mn-lt"/>
              </a:rPr>
              <a:t> e induce apoptosis </a:t>
            </a:r>
            <a:endParaRPr lang="es-ES" sz="3200" b="1" dirty="0">
              <a:latin typeface="+mn-lt"/>
            </a:endParaRPr>
          </a:p>
        </p:txBody>
      </p:sp>
      <p:pic>
        <p:nvPicPr>
          <p:cNvPr id="5" name="Imagen 4"/>
          <p:cNvPicPr>
            <a:picLocks noChangeAspect="1"/>
          </p:cNvPicPr>
          <p:nvPr/>
        </p:nvPicPr>
        <p:blipFill rotWithShape="1">
          <a:blip r:embed="rId2"/>
          <a:srcRect b="49090"/>
          <a:stretch/>
        </p:blipFill>
        <p:spPr>
          <a:xfrm>
            <a:off x="214653" y="1778000"/>
            <a:ext cx="3807838" cy="3790462"/>
          </a:xfrm>
          <a:prstGeom prst="rect">
            <a:avLst/>
          </a:prstGeom>
        </p:spPr>
      </p:pic>
      <p:pic>
        <p:nvPicPr>
          <p:cNvPr id="6" name="Imagen 5"/>
          <p:cNvPicPr>
            <a:picLocks noChangeAspect="1"/>
          </p:cNvPicPr>
          <p:nvPr/>
        </p:nvPicPr>
        <p:blipFill>
          <a:blip r:embed="rId3"/>
          <a:stretch>
            <a:fillRect/>
          </a:stretch>
        </p:blipFill>
        <p:spPr>
          <a:xfrm>
            <a:off x="5373078" y="3907693"/>
            <a:ext cx="2824720" cy="2406359"/>
          </a:xfrm>
          <a:prstGeom prst="rect">
            <a:avLst/>
          </a:prstGeom>
        </p:spPr>
      </p:pic>
      <p:sp>
        <p:nvSpPr>
          <p:cNvPr id="7" name="CuadroTexto 6"/>
          <p:cNvSpPr txBox="1"/>
          <p:nvPr/>
        </p:nvSpPr>
        <p:spPr>
          <a:xfrm>
            <a:off x="3621246" y="2100387"/>
            <a:ext cx="992579" cy="2462213"/>
          </a:xfrm>
          <a:prstGeom prst="rect">
            <a:avLst/>
          </a:prstGeom>
          <a:noFill/>
        </p:spPr>
        <p:txBody>
          <a:bodyPr wrap="none" rtlCol="0">
            <a:spAutoFit/>
          </a:bodyPr>
          <a:lstStyle/>
          <a:p>
            <a:r>
              <a:rPr lang="es-ES" sz="1400" b="1" dirty="0" smtClean="0"/>
              <a:t>Fa/Fa</a:t>
            </a:r>
          </a:p>
          <a:p>
            <a:endParaRPr lang="es-ES" sz="1400" b="1" dirty="0"/>
          </a:p>
          <a:p>
            <a:endParaRPr lang="es-ES" sz="1400" b="1" dirty="0" smtClean="0"/>
          </a:p>
          <a:p>
            <a:endParaRPr lang="es-ES" sz="1400" b="1" dirty="0" smtClean="0"/>
          </a:p>
          <a:p>
            <a:r>
              <a:rPr lang="es-ES" sz="1400" b="1" dirty="0" smtClean="0"/>
              <a:t>Lean</a:t>
            </a:r>
          </a:p>
          <a:p>
            <a:endParaRPr lang="es-ES" sz="1400" b="1" dirty="0" smtClean="0"/>
          </a:p>
          <a:p>
            <a:endParaRPr lang="es-ES" sz="1400" b="1" dirty="0"/>
          </a:p>
          <a:p>
            <a:endParaRPr lang="es-ES" sz="1400" b="1" dirty="0" smtClean="0"/>
          </a:p>
          <a:p>
            <a:endParaRPr lang="es-ES" sz="1400" b="1" dirty="0"/>
          </a:p>
          <a:p>
            <a:endParaRPr lang="es-ES" sz="1400" b="1" dirty="0" smtClean="0"/>
          </a:p>
          <a:p>
            <a:r>
              <a:rPr lang="es-ES" sz="1400" b="1" dirty="0" smtClean="0"/>
              <a:t>Fa/</a:t>
            </a:r>
            <a:r>
              <a:rPr lang="es-ES" sz="1400" b="1" dirty="0" err="1" smtClean="0"/>
              <a:t>Fa+CSA</a:t>
            </a:r>
            <a:endParaRPr lang="es-ES" sz="1400" b="1" dirty="0"/>
          </a:p>
        </p:txBody>
      </p:sp>
      <p:pic>
        <p:nvPicPr>
          <p:cNvPr id="8" name="Imagen 7"/>
          <p:cNvPicPr>
            <a:picLocks noChangeAspect="1"/>
          </p:cNvPicPr>
          <p:nvPr/>
        </p:nvPicPr>
        <p:blipFill rotWithShape="1">
          <a:blip r:embed="rId2"/>
          <a:srcRect t="57674"/>
          <a:stretch/>
        </p:blipFill>
        <p:spPr>
          <a:xfrm>
            <a:off x="5332016" y="1289539"/>
            <a:ext cx="3001138" cy="2483718"/>
          </a:xfrm>
          <a:prstGeom prst="rect">
            <a:avLst/>
          </a:prstGeom>
        </p:spPr>
      </p:pic>
      <p:sp>
        <p:nvSpPr>
          <p:cNvPr id="9" name="CuadroTexto 8"/>
          <p:cNvSpPr txBox="1"/>
          <p:nvPr/>
        </p:nvSpPr>
        <p:spPr>
          <a:xfrm>
            <a:off x="1353185" y="6380879"/>
            <a:ext cx="2243297" cy="276999"/>
          </a:xfrm>
          <a:prstGeom prst="rect">
            <a:avLst/>
          </a:prstGeom>
          <a:noFill/>
        </p:spPr>
        <p:txBody>
          <a:bodyPr wrap="none" rtlCol="0">
            <a:spAutoFit/>
          </a:bodyPr>
          <a:lstStyle/>
          <a:p>
            <a:r>
              <a:rPr lang="es-ES" sz="1200" dirty="0" smtClean="0"/>
              <a:t>Riojas A et al . </a:t>
            </a:r>
            <a:r>
              <a:rPr lang="es-ES" sz="1200" dirty="0" err="1" smtClean="0"/>
              <a:t>Life</a:t>
            </a:r>
            <a:r>
              <a:rPr lang="es-ES" sz="1200" dirty="0" smtClean="0"/>
              <a:t> </a:t>
            </a:r>
            <a:r>
              <a:rPr lang="es-ES" sz="1200" dirty="0" err="1" smtClean="0"/>
              <a:t>Science</a:t>
            </a:r>
            <a:r>
              <a:rPr lang="es-ES" sz="1200" dirty="0" smtClean="0"/>
              <a:t>.  2015</a:t>
            </a:r>
            <a:endParaRPr lang="es-ES" sz="1200" dirty="0"/>
          </a:p>
        </p:txBody>
      </p:sp>
    </p:spTree>
    <p:extLst>
      <p:ext uri="{BB962C8B-B14F-4D97-AF65-F5344CB8AC3E}">
        <p14:creationId xmlns:p14="http://schemas.microsoft.com/office/powerpoint/2010/main" val="1094906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2963"/>
            <a:ext cx="9144000" cy="1325563"/>
          </a:xfrm>
        </p:spPr>
        <p:txBody>
          <a:bodyPr>
            <a:noAutofit/>
          </a:bodyPr>
          <a:lstStyle/>
          <a:p>
            <a:pPr algn="ctr"/>
            <a:r>
              <a:rPr lang="es-ES" sz="2800" b="1" dirty="0" smtClean="0">
                <a:latin typeface="+mn-lt"/>
              </a:rPr>
              <a:t>El tratamiento con CSA mejora la funci</a:t>
            </a:r>
            <a:r>
              <a:rPr lang="es-ES" sz="2800" b="1" dirty="0" smtClean="0">
                <a:latin typeface="+mn-lt"/>
              </a:rPr>
              <a:t>ón ventricular pero es limitado el efecto en  obesidad</a:t>
            </a:r>
            <a:endParaRPr lang="es-ES" sz="2800" b="1" dirty="0">
              <a:latin typeface="+mn-lt"/>
            </a:endParaRPr>
          </a:p>
        </p:txBody>
      </p:sp>
      <p:pic>
        <p:nvPicPr>
          <p:cNvPr id="4" name="Marcador de contenido 3"/>
          <p:cNvPicPr>
            <a:picLocks noGrp="1" noChangeAspect="1"/>
          </p:cNvPicPr>
          <p:nvPr>
            <p:ph idx="1"/>
          </p:nvPr>
        </p:nvPicPr>
        <p:blipFill rotWithShape="1">
          <a:blip r:embed="rId2"/>
          <a:srcRect l="282" t="-521" r="610" b="521"/>
          <a:stretch/>
        </p:blipFill>
        <p:spPr>
          <a:xfrm>
            <a:off x="144463" y="1594871"/>
            <a:ext cx="5159535" cy="2495489"/>
          </a:xfrm>
        </p:spPr>
      </p:pic>
      <p:pic>
        <p:nvPicPr>
          <p:cNvPr id="5" name="Imagen 4"/>
          <p:cNvPicPr>
            <a:picLocks noChangeAspect="1"/>
          </p:cNvPicPr>
          <p:nvPr/>
        </p:nvPicPr>
        <p:blipFill>
          <a:blip r:embed="rId3"/>
          <a:stretch>
            <a:fillRect/>
          </a:stretch>
        </p:blipFill>
        <p:spPr>
          <a:xfrm>
            <a:off x="5621810" y="3447427"/>
            <a:ext cx="2970725" cy="2888922"/>
          </a:xfrm>
          <a:prstGeom prst="rect">
            <a:avLst/>
          </a:prstGeom>
        </p:spPr>
      </p:pic>
      <p:sp>
        <p:nvSpPr>
          <p:cNvPr id="3" name="Rectángulo 2"/>
          <p:cNvSpPr/>
          <p:nvPr/>
        </p:nvSpPr>
        <p:spPr>
          <a:xfrm>
            <a:off x="630411" y="6134601"/>
            <a:ext cx="6082653" cy="1200329"/>
          </a:xfrm>
          <a:prstGeom prst="rect">
            <a:avLst/>
          </a:prstGeom>
        </p:spPr>
        <p:txBody>
          <a:bodyPr wrap="square">
            <a:spAutoFit/>
          </a:bodyPr>
          <a:lstStyle/>
          <a:p>
            <a:r>
              <a:rPr lang="es-ES" dirty="0" err="1" smtClean="0"/>
              <a:t>Firdaus</a:t>
            </a:r>
            <a:r>
              <a:rPr lang="es-ES" dirty="0" smtClean="0"/>
              <a:t>  et al.  </a:t>
            </a:r>
            <a:r>
              <a:rPr lang="es-ES" dirty="0" err="1" smtClean="0"/>
              <a:t>Frontiers</a:t>
            </a:r>
            <a:r>
              <a:rPr lang="es-ES" dirty="0" smtClean="0"/>
              <a:t> </a:t>
            </a:r>
            <a:r>
              <a:rPr lang="es-ES" dirty="0"/>
              <a:t>in </a:t>
            </a:r>
            <a:r>
              <a:rPr lang="es-ES" dirty="0" err="1" smtClean="0"/>
              <a:t>Pharmacology</a:t>
            </a:r>
            <a:r>
              <a:rPr lang="es-ES" dirty="0" smtClean="0"/>
              <a:t>. 2018. </a:t>
            </a:r>
          </a:p>
          <a:p>
            <a:r>
              <a:rPr lang="es-ES" dirty="0" err="1" smtClean="0"/>
              <a:t>Huhn</a:t>
            </a:r>
            <a:r>
              <a:rPr lang="es-ES" dirty="0" smtClean="0"/>
              <a:t> et al. </a:t>
            </a:r>
            <a:r>
              <a:rPr lang="es-ES" dirty="0" err="1" smtClean="0"/>
              <a:t>Nutr</a:t>
            </a:r>
            <a:r>
              <a:rPr lang="es-ES" dirty="0" smtClean="0"/>
              <a:t> </a:t>
            </a:r>
            <a:r>
              <a:rPr lang="es-ES" dirty="0" err="1"/>
              <a:t>Metab</a:t>
            </a:r>
            <a:r>
              <a:rPr lang="es-ES" dirty="0"/>
              <a:t> </a:t>
            </a:r>
            <a:r>
              <a:rPr lang="es-ES" dirty="0" err="1"/>
              <a:t>Cardiovasc</a:t>
            </a:r>
            <a:r>
              <a:rPr lang="es-ES" dirty="0"/>
              <a:t> </a:t>
            </a:r>
            <a:r>
              <a:rPr lang="es-ES" dirty="0" err="1"/>
              <a:t>Dis</a:t>
            </a:r>
            <a:r>
              <a:rPr lang="es-ES" dirty="0"/>
              <a:t>. 2010 </a:t>
            </a:r>
            <a:r>
              <a:rPr lang="es-ES" dirty="0" smtClean="0"/>
              <a:t>10:</a:t>
            </a:r>
            <a:r>
              <a:rPr lang="es-ES" dirty="0"/>
              <a:t>706-12.</a:t>
            </a:r>
          </a:p>
          <a:p>
            <a:endParaRPr lang="es-ES" dirty="0" smtClean="0"/>
          </a:p>
          <a:p>
            <a:endParaRPr lang="es-ES" dirty="0"/>
          </a:p>
        </p:txBody>
      </p:sp>
    </p:spTree>
    <p:extLst>
      <p:ext uri="{BB962C8B-B14F-4D97-AF65-F5344CB8AC3E}">
        <p14:creationId xmlns:p14="http://schemas.microsoft.com/office/powerpoint/2010/main" val="37192503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871" y="3323034"/>
            <a:ext cx="8229600" cy="1143000"/>
          </a:xfrm>
        </p:spPr>
        <p:txBody>
          <a:bodyPr>
            <a:normAutofit fontScale="90000"/>
          </a:bodyPr>
          <a:lstStyle/>
          <a:p>
            <a:r>
              <a:rPr lang="es-ES" dirty="0" smtClean="0">
                <a:latin typeface="+mn-lt"/>
              </a:rPr>
              <a:t>1. Inflexibilidad metabólica</a:t>
            </a:r>
            <a:r>
              <a:rPr lang="es-ES" b="1" dirty="0" smtClean="0">
                <a:latin typeface="+mn-lt"/>
              </a:rPr>
              <a:t/>
            </a:r>
            <a:br>
              <a:rPr lang="es-ES" b="1" dirty="0" smtClean="0">
                <a:latin typeface="+mn-lt"/>
              </a:rPr>
            </a:br>
            <a:r>
              <a:rPr lang="es-ES" b="1" dirty="0" smtClean="0">
                <a:latin typeface="+mn-lt"/>
              </a:rPr>
              <a:t/>
            </a:r>
            <a:br>
              <a:rPr lang="es-ES" b="1" dirty="0" smtClean="0">
                <a:latin typeface="+mn-lt"/>
              </a:rPr>
            </a:br>
            <a:r>
              <a:rPr lang="es-ES" dirty="0" smtClean="0">
                <a:latin typeface="+mn-lt"/>
              </a:rPr>
              <a:t>2. Disfunción mitocondrial</a:t>
            </a:r>
            <a:br>
              <a:rPr lang="es-ES" dirty="0" smtClean="0">
                <a:latin typeface="+mn-lt"/>
              </a:rPr>
            </a:br>
            <a:r>
              <a:rPr lang="es-ES" dirty="0" smtClean="0">
                <a:latin typeface="+mn-lt"/>
              </a:rPr>
              <a:t/>
            </a:r>
            <a:br>
              <a:rPr lang="es-ES" dirty="0" smtClean="0">
                <a:latin typeface="+mn-lt"/>
              </a:rPr>
            </a:br>
            <a:r>
              <a:rPr lang="es-ES" b="1" dirty="0" smtClean="0">
                <a:latin typeface="+mn-lt"/>
              </a:rPr>
              <a:t>3. Acetilación mitocondrial </a:t>
            </a:r>
            <a:br>
              <a:rPr lang="es-ES" b="1" dirty="0" smtClean="0">
                <a:latin typeface="+mn-lt"/>
              </a:rPr>
            </a:br>
            <a:r>
              <a:rPr lang="es-ES" b="1" dirty="0" smtClean="0">
                <a:latin typeface="+mn-lt"/>
              </a:rPr>
              <a:t/>
            </a:r>
            <a:br>
              <a:rPr lang="es-ES" b="1" dirty="0" smtClean="0">
                <a:latin typeface="+mn-lt"/>
              </a:rPr>
            </a:br>
            <a:r>
              <a:rPr lang="es-ES" b="1" dirty="0" smtClean="0">
                <a:latin typeface="+mn-lt"/>
              </a:rPr>
              <a:t/>
            </a:r>
            <a:br>
              <a:rPr lang="es-ES" b="1" dirty="0" smtClean="0">
                <a:latin typeface="+mn-lt"/>
              </a:rPr>
            </a:br>
            <a:endParaRPr lang="es-ES" b="1" dirty="0">
              <a:latin typeface="+mn-lt"/>
            </a:endParaRPr>
          </a:p>
        </p:txBody>
      </p:sp>
    </p:spTree>
    <p:extLst>
      <p:ext uri="{BB962C8B-B14F-4D97-AF65-F5344CB8AC3E}">
        <p14:creationId xmlns:p14="http://schemas.microsoft.com/office/powerpoint/2010/main" val="17099809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2576"/>
            <a:ext cx="9144000" cy="1143000"/>
          </a:xfrm>
        </p:spPr>
        <p:txBody>
          <a:bodyPr>
            <a:normAutofit/>
          </a:bodyPr>
          <a:lstStyle/>
          <a:p>
            <a:pPr algn="ctr"/>
            <a:r>
              <a:rPr lang="es-ES" sz="3200" b="1" dirty="0" smtClean="0">
                <a:latin typeface="+mn-lt"/>
              </a:rPr>
              <a:t>La acetilaci</a:t>
            </a:r>
            <a:r>
              <a:rPr lang="es-ES" sz="3200" b="1" dirty="0" smtClean="0">
                <a:latin typeface="+mn-lt"/>
              </a:rPr>
              <a:t>ón responde al estado metabólico por medio de HDAC y </a:t>
            </a:r>
            <a:r>
              <a:rPr lang="es-ES" sz="3200" b="1" dirty="0" err="1" smtClean="0">
                <a:latin typeface="+mn-lt"/>
              </a:rPr>
              <a:t>Sirtuins</a:t>
            </a:r>
            <a:endParaRPr lang="es-ES" sz="3200" b="1" dirty="0">
              <a:latin typeface="+mn-lt"/>
            </a:endParaRPr>
          </a:p>
        </p:txBody>
      </p:sp>
      <p:pic>
        <p:nvPicPr>
          <p:cNvPr id="3" name="Imagen 2"/>
          <p:cNvPicPr>
            <a:picLocks noChangeAspect="1"/>
          </p:cNvPicPr>
          <p:nvPr/>
        </p:nvPicPr>
        <p:blipFill rotWithShape="1">
          <a:blip r:embed="rId2"/>
          <a:srcRect r="60793"/>
          <a:stretch/>
        </p:blipFill>
        <p:spPr>
          <a:xfrm>
            <a:off x="144463" y="1788012"/>
            <a:ext cx="3027683" cy="5109652"/>
          </a:xfrm>
          <a:prstGeom prst="rect">
            <a:avLst/>
          </a:prstGeom>
        </p:spPr>
      </p:pic>
      <p:pic>
        <p:nvPicPr>
          <p:cNvPr id="4" name="Picture 2"/>
          <p:cNvPicPr>
            <a:picLocks noChangeAspect="1"/>
          </p:cNvPicPr>
          <p:nvPr/>
        </p:nvPicPr>
        <p:blipFill rotWithShape="1">
          <a:blip r:embed="rId3">
            <a:extLst>
              <a:ext uri="{28A0092B-C50C-407E-A947-70E740481C1C}">
                <a14:useLocalDpi xmlns:a14="http://schemas.microsoft.com/office/drawing/2010/main" val="0"/>
              </a:ext>
            </a:extLst>
          </a:blip>
          <a:srcRect l="54537"/>
          <a:stretch/>
        </p:blipFill>
        <p:spPr>
          <a:xfrm>
            <a:off x="6842276" y="2067496"/>
            <a:ext cx="2214647" cy="3164904"/>
          </a:xfrm>
          <a:prstGeom prst="rect">
            <a:avLst/>
          </a:prstGeom>
        </p:spPr>
      </p:pic>
      <p:pic>
        <p:nvPicPr>
          <p:cNvPr id="5" name="Imagen 4"/>
          <p:cNvPicPr>
            <a:picLocks noChangeAspect="1"/>
          </p:cNvPicPr>
          <p:nvPr/>
        </p:nvPicPr>
        <p:blipFill rotWithShape="1">
          <a:blip r:embed="rId2"/>
          <a:srcRect l="57204"/>
          <a:stretch/>
        </p:blipFill>
        <p:spPr>
          <a:xfrm>
            <a:off x="3345194" y="1351436"/>
            <a:ext cx="3304819" cy="5109652"/>
          </a:xfrm>
          <a:prstGeom prst="rect">
            <a:avLst/>
          </a:prstGeom>
        </p:spPr>
      </p:pic>
      <p:sp>
        <p:nvSpPr>
          <p:cNvPr id="6" name="Rectangle 8"/>
          <p:cNvSpPr/>
          <p:nvPr/>
        </p:nvSpPr>
        <p:spPr>
          <a:xfrm>
            <a:off x="744313" y="6056129"/>
            <a:ext cx="4177090" cy="461665"/>
          </a:xfrm>
          <a:prstGeom prst="rect">
            <a:avLst/>
          </a:prstGeom>
        </p:spPr>
        <p:txBody>
          <a:bodyPr wrap="square">
            <a:spAutoFit/>
          </a:bodyPr>
          <a:lstStyle/>
          <a:p>
            <a:r>
              <a:rPr lang="en-US" sz="1200" dirty="0" smtClean="0">
                <a:latin typeface="Calibri" charset="0"/>
                <a:ea typeface="Calibri" charset="0"/>
                <a:cs typeface="Calibri" charset="0"/>
              </a:rPr>
              <a:t>Shi et al. </a:t>
            </a:r>
            <a:r>
              <a:rPr lang="en-US" sz="1200" dirty="0" err="1" smtClean="0"/>
              <a:t>Curr</a:t>
            </a:r>
            <a:r>
              <a:rPr lang="en-US" sz="1200" dirty="0" smtClean="0"/>
              <a:t>. Op.  </a:t>
            </a:r>
            <a:r>
              <a:rPr lang="en-US" sz="1200" dirty="0"/>
              <a:t>Cell </a:t>
            </a:r>
            <a:r>
              <a:rPr lang="en-US" sz="1200" dirty="0" err="1" smtClean="0"/>
              <a:t>Biol</a:t>
            </a:r>
            <a:r>
              <a:rPr lang="en-US" sz="1200" dirty="0" smtClean="0"/>
              <a:t> 2015  </a:t>
            </a:r>
            <a:r>
              <a:rPr lang="en-US" sz="1200" dirty="0"/>
              <a:t>33C:125-</a:t>
            </a:r>
            <a:r>
              <a:rPr lang="en-US" sz="1200" dirty="0" smtClean="0"/>
              <a:t>131</a:t>
            </a:r>
          </a:p>
          <a:p>
            <a:r>
              <a:rPr lang="en-US" sz="1200" dirty="0" err="1" smtClean="0">
                <a:latin typeface="Calibri" charset="0"/>
                <a:ea typeface="Calibri" charset="0"/>
                <a:cs typeface="Calibri" charset="0"/>
              </a:rPr>
              <a:t>Treviño</a:t>
            </a:r>
            <a:r>
              <a:rPr lang="en-US" sz="1200" dirty="0" err="1" smtClean="0">
                <a:latin typeface="Calibri" charset="0"/>
                <a:ea typeface="Calibri" charset="0"/>
                <a:cs typeface="Calibri" charset="0"/>
              </a:rPr>
              <a:t>-Saldaña</a:t>
            </a:r>
            <a:r>
              <a:rPr lang="en-US" sz="1200" dirty="0" smtClean="0">
                <a:latin typeface="Calibri" charset="0"/>
                <a:ea typeface="Calibri" charset="0"/>
                <a:cs typeface="Calibri" charset="0"/>
              </a:rPr>
              <a:t> and </a:t>
            </a:r>
            <a:r>
              <a:rPr lang="en-US" sz="1200" dirty="0" err="1" smtClean="0">
                <a:latin typeface="Calibri" charset="0"/>
                <a:ea typeface="Calibri" charset="0"/>
                <a:cs typeface="Calibri" charset="0"/>
              </a:rPr>
              <a:t>García</a:t>
            </a:r>
            <a:r>
              <a:rPr lang="en-US" sz="1200" dirty="0" smtClean="0">
                <a:latin typeface="Calibri" charset="0"/>
                <a:ea typeface="Calibri" charset="0"/>
                <a:cs typeface="Calibri" charset="0"/>
              </a:rPr>
              <a:t>-Rivas G</a:t>
            </a:r>
            <a:r>
              <a:rPr lang="en-US" sz="1200" dirty="0" smtClean="0">
                <a:latin typeface="Calibri" charset="0"/>
                <a:ea typeface="Calibri" charset="0"/>
                <a:cs typeface="Calibri" charset="0"/>
              </a:rPr>
              <a:t>.)</a:t>
            </a:r>
            <a:r>
              <a:rPr lang="en-US" sz="1200" dirty="0" smtClean="0">
                <a:latin typeface="Calibri" charset="0"/>
                <a:ea typeface="Calibri" charset="0"/>
                <a:cs typeface="Calibri" charset="0"/>
              </a:rPr>
              <a:t>. </a:t>
            </a:r>
            <a:r>
              <a:rPr lang="en-US" sz="1200" i="1" dirty="0" err="1" smtClean="0">
                <a:latin typeface="Calibri" charset="0"/>
                <a:ea typeface="Calibri" charset="0"/>
                <a:cs typeface="Calibri" charset="0"/>
              </a:rPr>
              <a:t>Oxi.Med</a:t>
            </a:r>
            <a:r>
              <a:rPr lang="en-US" sz="1200" i="1" dirty="0" smtClean="0">
                <a:latin typeface="Calibri" charset="0"/>
                <a:ea typeface="Calibri" charset="0"/>
                <a:cs typeface="Calibri" charset="0"/>
              </a:rPr>
              <a:t>  Cell Long..  2017</a:t>
            </a:r>
            <a:endParaRPr lang="en-US" sz="1200" i="1" dirty="0">
              <a:latin typeface="Calibri" charset="0"/>
              <a:ea typeface="Calibri" charset="0"/>
              <a:cs typeface="Calibri" charset="0"/>
            </a:endParaRPr>
          </a:p>
        </p:txBody>
      </p:sp>
    </p:spTree>
    <p:extLst>
      <p:ext uri="{BB962C8B-B14F-4D97-AF65-F5344CB8AC3E}">
        <p14:creationId xmlns:p14="http://schemas.microsoft.com/office/powerpoint/2010/main" val="36297619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5857" r="758"/>
          <a:stretch/>
        </p:blipFill>
        <p:spPr>
          <a:xfrm>
            <a:off x="220227" y="904748"/>
            <a:ext cx="4341973" cy="4972040"/>
          </a:xfrm>
          <a:prstGeom prst="rect">
            <a:avLst/>
          </a:prstGeom>
        </p:spPr>
      </p:pic>
      <p:sp>
        <p:nvSpPr>
          <p:cNvPr id="5" name="Rectángulo 4"/>
          <p:cNvSpPr/>
          <p:nvPr/>
        </p:nvSpPr>
        <p:spPr>
          <a:xfrm>
            <a:off x="-2" y="164509"/>
            <a:ext cx="9144001" cy="646331"/>
          </a:xfrm>
          <a:prstGeom prst="rect">
            <a:avLst/>
          </a:prstGeom>
        </p:spPr>
        <p:txBody>
          <a:bodyPr wrap="square">
            <a:spAutoFit/>
          </a:bodyPr>
          <a:lstStyle/>
          <a:p>
            <a:pPr algn="ctr"/>
            <a:r>
              <a:rPr lang="es-ES" sz="3600" b="1" dirty="0"/>
              <a:t> </a:t>
            </a:r>
            <a:r>
              <a:rPr lang="es-ES" sz="3600" b="1" dirty="0" smtClean="0"/>
              <a:t> 1 de cada 5 adultos tiene obesidad (OECD)</a:t>
            </a:r>
            <a:endParaRPr lang="es-ES" sz="3600" b="1" dirty="0"/>
          </a:p>
        </p:txBody>
      </p:sp>
      <p:pic>
        <p:nvPicPr>
          <p:cNvPr id="6" name="Imagen 5"/>
          <p:cNvPicPr>
            <a:picLocks noChangeAspect="1"/>
          </p:cNvPicPr>
          <p:nvPr/>
        </p:nvPicPr>
        <p:blipFill>
          <a:blip r:embed="rId3"/>
          <a:stretch>
            <a:fillRect/>
          </a:stretch>
        </p:blipFill>
        <p:spPr>
          <a:xfrm>
            <a:off x="4688127" y="2024624"/>
            <a:ext cx="4110964" cy="2620767"/>
          </a:xfrm>
          <a:prstGeom prst="rect">
            <a:avLst/>
          </a:prstGeom>
        </p:spPr>
      </p:pic>
      <p:sp>
        <p:nvSpPr>
          <p:cNvPr id="2" name="CuadroTexto 1"/>
          <p:cNvSpPr txBox="1"/>
          <p:nvPr/>
        </p:nvSpPr>
        <p:spPr>
          <a:xfrm>
            <a:off x="1108520" y="6344252"/>
            <a:ext cx="1056700" cy="307777"/>
          </a:xfrm>
          <a:prstGeom prst="rect">
            <a:avLst/>
          </a:prstGeom>
          <a:noFill/>
        </p:spPr>
        <p:txBody>
          <a:bodyPr wrap="none" rtlCol="0">
            <a:spAutoFit/>
          </a:bodyPr>
          <a:lstStyle/>
          <a:p>
            <a:r>
              <a:rPr lang="es-ES" sz="1400" b="1" dirty="0" smtClean="0"/>
              <a:t>OECD, 2017</a:t>
            </a:r>
            <a:endParaRPr lang="es-ES" sz="1400" b="1" dirty="0"/>
          </a:p>
        </p:txBody>
      </p:sp>
    </p:spTree>
    <p:extLst>
      <p:ext uri="{BB962C8B-B14F-4D97-AF65-F5344CB8AC3E}">
        <p14:creationId xmlns:p14="http://schemas.microsoft.com/office/powerpoint/2010/main" val="3360017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29277"/>
            <a:ext cx="9144000" cy="1143000"/>
          </a:xfrm>
        </p:spPr>
        <p:txBody>
          <a:bodyPr>
            <a:normAutofit/>
          </a:bodyPr>
          <a:lstStyle/>
          <a:p>
            <a:pPr algn="ctr"/>
            <a:r>
              <a:rPr lang="es-ES" sz="3200" b="1" dirty="0" smtClean="0">
                <a:latin typeface="+mn-lt"/>
              </a:rPr>
              <a:t>Acetilación/</a:t>
            </a:r>
            <a:r>
              <a:rPr lang="es-ES" sz="3200" b="1" dirty="0" err="1" smtClean="0">
                <a:latin typeface="+mn-lt"/>
              </a:rPr>
              <a:t>deacetilación</a:t>
            </a:r>
            <a:r>
              <a:rPr lang="es-ES" sz="3200" b="1" dirty="0" smtClean="0">
                <a:latin typeface="+mn-lt"/>
              </a:rPr>
              <a:t> como regulador del metabolismo energético</a:t>
            </a:r>
            <a:endParaRPr lang="es-ES" sz="3200" b="1" dirty="0">
              <a:latin typeface="+mn-lt"/>
            </a:endParaRPr>
          </a:p>
        </p:txBody>
      </p:sp>
      <p:pic>
        <p:nvPicPr>
          <p:cNvPr id="3" name="Imagen 2"/>
          <p:cNvPicPr>
            <a:picLocks noChangeAspect="1"/>
          </p:cNvPicPr>
          <p:nvPr/>
        </p:nvPicPr>
        <p:blipFill rotWithShape="1">
          <a:blip r:embed="rId2"/>
          <a:srcRect t="59448"/>
          <a:stretch/>
        </p:blipFill>
        <p:spPr>
          <a:xfrm>
            <a:off x="331967" y="1655672"/>
            <a:ext cx="3909057" cy="1982680"/>
          </a:xfrm>
          <a:prstGeom prst="rect">
            <a:avLst/>
          </a:prstGeom>
        </p:spPr>
      </p:pic>
      <p:pic>
        <p:nvPicPr>
          <p:cNvPr id="4" name="Imagen 3"/>
          <p:cNvPicPr>
            <a:picLocks noChangeAspect="1"/>
          </p:cNvPicPr>
          <p:nvPr/>
        </p:nvPicPr>
        <p:blipFill rotWithShape="1">
          <a:blip r:embed="rId2"/>
          <a:srcRect t="4073" b="48105"/>
          <a:stretch/>
        </p:blipFill>
        <p:spPr>
          <a:xfrm>
            <a:off x="4375417" y="3322687"/>
            <a:ext cx="4474486" cy="2676290"/>
          </a:xfrm>
          <a:prstGeom prst="rect">
            <a:avLst/>
          </a:prstGeom>
        </p:spPr>
      </p:pic>
      <p:sp>
        <p:nvSpPr>
          <p:cNvPr id="5" name="CuadroTexto 4"/>
          <p:cNvSpPr txBox="1"/>
          <p:nvPr/>
        </p:nvSpPr>
        <p:spPr>
          <a:xfrm>
            <a:off x="4506088" y="2109282"/>
            <a:ext cx="4535855" cy="1200328"/>
          </a:xfrm>
          <a:prstGeom prst="rect">
            <a:avLst/>
          </a:prstGeom>
          <a:noFill/>
        </p:spPr>
        <p:txBody>
          <a:bodyPr wrap="square" rtlCol="0">
            <a:spAutoFit/>
          </a:bodyPr>
          <a:lstStyle/>
          <a:p>
            <a:r>
              <a:rPr lang="es-ES" sz="2400" b="1" dirty="0" smtClean="0"/>
              <a:t>En </a:t>
            </a:r>
            <a:r>
              <a:rPr lang="es-ES" sz="2400" b="1" dirty="0" smtClean="0"/>
              <a:t>condiciones </a:t>
            </a:r>
            <a:r>
              <a:rPr lang="es-ES" sz="2400" b="1" dirty="0" smtClean="0"/>
              <a:t>de obesidad existe una </a:t>
            </a:r>
            <a:r>
              <a:rPr lang="es-ES" sz="2400" b="1" dirty="0" err="1" smtClean="0"/>
              <a:t>hiperacetilación</a:t>
            </a:r>
            <a:r>
              <a:rPr lang="es-ES" sz="2400" b="1" dirty="0" smtClean="0"/>
              <a:t> </a:t>
            </a:r>
            <a:r>
              <a:rPr lang="es-ES" sz="2400" b="1" dirty="0" smtClean="0"/>
              <a:t>del </a:t>
            </a:r>
            <a:r>
              <a:rPr lang="es-ES" sz="2400" b="1" dirty="0" err="1" smtClean="0"/>
              <a:t>cardiomiocito</a:t>
            </a:r>
            <a:r>
              <a:rPr lang="es-ES" sz="2400" b="1" dirty="0" smtClean="0"/>
              <a:t> </a:t>
            </a:r>
            <a:endParaRPr lang="es-ES" sz="2400" b="1" dirty="0"/>
          </a:p>
        </p:txBody>
      </p:sp>
    </p:spTree>
    <p:extLst>
      <p:ext uri="{BB962C8B-B14F-4D97-AF65-F5344CB8AC3E}">
        <p14:creationId xmlns:p14="http://schemas.microsoft.com/office/powerpoint/2010/main" val="2010420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5874"/>
            <a:ext cx="9143999" cy="1143000"/>
          </a:xfrm>
        </p:spPr>
        <p:txBody>
          <a:bodyPr>
            <a:normAutofit/>
          </a:bodyPr>
          <a:lstStyle/>
          <a:p>
            <a:pPr algn="ctr"/>
            <a:r>
              <a:rPr lang="es-ES" sz="3200" b="1" dirty="0" smtClean="0">
                <a:latin typeface="+mn-lt"/>
              </a:rPr>
              <a:t>La acetilación incrementa el metabolismo de AG y disminuye el de COH </a:t>
            </a:r>
            <a:endParaRPr lang="es-ES" sz="3200" b="1" dirty="0">
              <a:latin typeface="+mn-lt"/>
            </a:endParaRPr>
          </a:p>
        </p:txBody>
      </p:sp>
      <p:pic>
        <p:nvPicPr>
          <p:cNvPr id="3" name="Imagen 2"/>
          <p:cNvPicPr>
            <a:picLocks noChangeAspect="1"/>
          </p:cNvPicPr>
          <p:nvPr/>
        </p:nvPicPr>
        <p:blipFill>
          <a:blip r:embed="rId2"/>
          <a:stretch>
            <a:fillRect/>
          </a:stretch>
        </p:blipFill>
        <p:spPr>
          <a:xfrm>
            <a:off x="1167982" y="1340915"/>
            <a:ext cx="6599669" cy="4478347"/>
          </a:xfrm>
          <a:prstGeom prst="rect">
            <a:avLst/>
          </a:prstGeom>
        </p:spPr>
      </p:pic>
      <p:cxnSp>
        <p:nvCxnSpPr>
          <p:cNvPr id="4" name="Conector recto de flecha 3"/>
          <p:cNvCxnSpPr/>
          <p:nvPr/>
        </p:nvCxnSpPr>
        <p:spPr>
          <a:xfrm flipV="1">
            <a:off x="7355239" y="4927183"/>
            <a:ext cx="16004" cy="61043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Conector recto de flecha 4"/>
          <p:cNvCxnSpPr/>
          <p:nvPr/>
        </p:nvCxnSpPr>
        <p:spPr>
          <a:xfrm flipH="1">
            <a:off x="5080157" y="3195139"/>
            <a:ext cx="799" cy="67643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ector recto de flecha 7"/>
          <p:cNvCxnSpPr/>
          <p:nvPr/>
        </p:nvCxnSpPr>
        <p:spPr>
          <a:xfrm flipH="1">
            <a:off x="4030554" y="2383621"/>
            <a:ext cx="799" cy="67643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6232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037962" y="6394002"/>
            <a:ext cx="2990610" cy="246221"/>
          </a:xfrm>
          <a:prstGeom prst="rect">
            <a:avLst/>
          </a:prstGeom>
        </p:spPr>
        <p:txBody>
          <a:bodyPr wrap="none">
            <a:spAutoFit/>
          </a:bodyPr>
          <a:lstStyle/>
          <a:p>
            <a:r>
              <a:rPr lang="en-US" sz="1000" dirty="0" smtClean="0"/>
              <a:t>Figure adapted from  Horton J </a:t>
            </a:r>
            <a:r>
              <a:rPr lang="en-US" sz="1000" i="1" dirty="0" smtClean="0"/>
              <a:t>et a</a:t>
            </a:r>
            <a:r>
              <a:rPr lang="en-US" sz="1000" dirty="0" smtClean="0"/>
              <a:t>l (2016). </a:t>
            </a:r>
            <a:r>
              <a:rPr lang="en-US" sz="1000" i="1" dirty="0" smtClean="0"/>
              <a:t>JCI Insight</a:t>
            </a:r>
            <a:r>
              <a:rPr lang="en-US" sz="1000" dirty="0" smtClean="0"/>
              <a:t>.</a:t>
            </a:r>
            <a:endParaRPr lang="en-US" sz="1000" dirty="0"/>
          </a:p>
        </p:txBody>
      </p:sp>
      <p:grpSp>
        <p:nvGrpSpPr>
          <p:cNvPr id="3" name="Group 3"/>
          <p:cNvGrpSpPr/>
          <p:nvPr/>
        </p:nvGrpSpPr>
        <p:grpSpPr>
          <a:xfrm>
            <a:off x="1065926" y="1338147"/>
            <a:ext cx="6508952" cy="4762894"/>
            <a:chOff x="1212353" y="1251899"/>
            <a:chExt cx="6494620" cy="4461023"/>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353" y="1251899"/>
              <a:ext cx="6494620" cy="4461023"/>
            </a:xfrm>
            <a:prstGeom prst="rect">
              <a:avLst/>
            </a:prstGeom>
          </p:spPr>
        </p:pic>
        <p:pic>
          <p:nvPicPr>
            <p:cNvPr id="5" name="Picture 19"/>
            <p:cNvPicPr>
              <a:picLocks noChangeAspect="1"/>
            </p:cNvPicPr>
            <p:nvPr/>
          </p:nvPicPr>
          <p:blipFill rotWithShape="1">
            <a:blip r:embed="rId3">
              <a:extLst>
                <a:ext uri="{28A0092B-C50C-407E-A947-70E740481C1C}">
                  <a14:useLocalDpi xmlns:a14="http://schemas.microsoft.com/office/drawing/2010/main" val="0"/>
                </a:ext>
              </a:extLst>
            </a:blip>
            <a:srcRect l="75591" t="80701" r="18165" b="16885"/>
            <a:stretch/>
          </p:blipFill>
          <p:spPr>
            <a:xfrm>
              <a:off x="6668623" y="4114813"/>
              <a:ext cx="348305" cy="121942"/>
            </a:xfrm>
            <a:prstGeom prst="rect">
              <a:avLst/>
            </a:prstGeom>
          </p:spPr>
        </p:pic>
        <p:sp>
          <p:nvSpPr>
            <p:cNvPr id="6" name="TextBox 20"/>
            <p:cNvSpPr txBox="1"/>
            <p:nvPr/>
          </p:nvSpPr>
          <p:spPr>
            <a:xfrm>
              <a:off x="6451674" y="4387966"/>
              <a:ext cx="925937" cy="247804"/>
            </a:xfrm>
            <a:prstGeom prst="rect">
              <a:avLst/>
            </a:prstGeom>
            <a:noFill/>
          </p:spPr>
          <p:txBody>
            <a:bodyPr wrap="none" rtlCol="0">
              <a:spAutoFit/>
            </a:bodyPr>
            <a:lstStyle/>
            <a:p>
              <a:r>
                <a:rPr lang="en-US" sz="800" dirty="0" smtClean="0">
                  <a:solidFill>
                    <a:srgbClr val="FF0000"/>
                  </a:solidFill>
                  <a:latin typeface="Calibri" charset="0"/>
                  <a:ea typeface="Calibri" charset="0"/>
                  <a:cs typeface="Calibri" charset="0"/>
                </a:rPr>
                <a:t>*CYPD (K166)</a:t>
              </a:r>
              <a:endParaRPr lang="en-US" sz="800" dirty="0">
                <a:solidFill>
                  <a:srgbClr val="FF0000"/>
                </a:solidFill>
                <a:latin typeface="Calibri" charset="0"/>
                <a:ea typeface="Calibri" charset="0"/>
                <a:cs typeface="Calibri" charset="0"/>
              </a:endParaRPr>
            </a:p>
          </p:txBody>
        </p:sp>
        <p:cxnSp>
          <p:nvCxnSpPr>
            <p:cNvPr id="7" name="Straight Connector 18"/>
            <p:cNvCxnSpPr/>
            <p:nvPr/>
          </p:nvCxnSpPr>
          <p:spPr>
            <a:xfrm>
              <a:off x="6099598" y="3704601"/>
              <a:ext cx="477329"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8" name="Straight Connector 23"/>
            <p:cNvCxnSpPr/>
            <p:nvPr/>
          </p:nvCxnSpPr>
          <p:spPr>
            <a:xfrm>
              <a:off x="6126102" y="3800108"/>
              <a:ext cx="477329" cy="0"/>
            </a:xfrm>
            <a:prstGeom prst="line">
              <a:avLst/>
            </a:prstGeom>
            <a:ln w="57150"/>
          </p:spPr>
          <p:style>
            <a:lnRef idx="3">
              <a:schemeClr val="dk1"/>
            </a:lnRef>
            <a:fillRef idx="0">
              <a:schemeClr val="dk1"/>
            </a:fillRef>
            <a:effectRef idx="2">
              <a:schemeClr val="dk1"/>
            </a:effectRef>
            <a:fontRef idx="minor">
              <a:schemeClr val="tx1"/>
            </a:fontRef>
          </p:style>
        </p:cxnSp>
        <p:sp>
          <p:nvSpPr>
            <p:cNvPr id="9" name="Can 21"/>
            <p:cNvSpPr/>
            <p:nvPr/>
          </p:nvSpPr>
          <p:spPr>
            <a:xfrm>
              <a:off x="6533617" y="3565050"/>
              <a:ext cx="538053" cy="440869"/>
            </a:xfrm>
            <a:prstGeom prst="can">
              <a:avLst/>
            </a:prstGeom>
            <a:solidFill>
              <a:schemeClr val="tx1">
                <a:lumMod val="65000"/>
              </a:schemeClr>
            </a:solidFill>
            <a:ln w="38100"/>
          </p:spPr>
          <p:style>
            <a:lnRef idx="1">
              <a:schemeClr val="dk1"/>
            </a:lnRef>
            <a:fillRef idx="2">
              <a:schemeClr val="dk1"/>
            </a:fillRef>
            <a:effectRef idx="1">
              <a:schemeClr val="dk1"/>
            </a:effectRef>
            <a:fontRef idx="minor">
              <a:schemeClr val="dk1"/>
            </a:fontRef>
          </p:style>
          <p:txBody>
            <a:bodyPr rtlCol="0" anchor="ctr"/>
            <a:lstStyle/>
            <a:p>
              <a:pPr algn="ctr"/>
              <a:r>
                <a:rPr lang="en-US" sz="800" b="1" dirty="0" smtClean="0">
                  <a:solidFill>
                    <a:srgbClr val="FFFFFF"/>
                  </a:solidFill>
                </a:rPr>
                <a:t>mPTP</a:t>
              </a:r>
              <a:endParaRPr lang="en-US" sz="800" b="1" dirty="0">
                <a:solidFill>
                  <a:srgbClr val="FFFFFF"/>
                </a:solidFill>
              </a:endParaRPr>
            </a:p>
          </p:txBody>
        </p:sp>
      </p:grpSp>
      <p:sp>
        <p:nvSpPr>
          <p:cNvPr id="10" name="Rectángulo 9"/>
          <p:cNvSpPr/>
          <p:nvPr/>
        </p:nvSpPr>
        <p:spPr>
          <a:xfrm>
            <a:off x="49434" y="180681"/>
            <a:ext cx="9026526" cy="1077218"/>
          </a:xfrm>
          <a:prstGeom prst="rect">
            <a:avLst/>
          </a:prstGeom>
        </p:spPr>
        <p:txBody>
          <a:bodyPr wrap="square">
            <a:spAutoFit/>
          </a:bodyPr>
          <a:lstStyle/>
          <a:p>
            <a:pPr algn="ctr"/>
            <a:r>
              <a:rPr lang="es-ES" sz="3200" b="1" dirty="0" smtClean="0"/>
              <a:t>El </a:t>
            </a:r>
            <a:r>
              <a:rPr lang="es-ES" sz="3200" b="1" dirty="0" err="1" smtClean="0"/>
              <a:t>acetiloma</a:t>
            </a:r>
            <a:r>
              <a:rPr lang="es-ES" sz="3200" b="1" dirty="0" smtClean="0"/>
              <a:t> mitocondrial muestra m</a:t>
            </a:r>
            <a:r>
              <a:rPr lang="es-ES" sz="3200" b="1" dirty="0" smtClean="0"/>
              <a:t>últiples blancos en el </a:t>
            </a:r>
            <a:r>
              <a:rPr lang="es-ES" sz="3200" b="1" dirty="0" err="1" smtClean="0"/>
              <a:t>PTPm</a:t>
            </a:r>
            <a:endParaRPr lang="es-ES" sz="3200" b="1" dirty="0"/>
          </a:p>
        </p:txBody>
      </p:sp>
    </p:spTree>
    <p:extLst>
      <p:ext uri="{BB962C8B-B14F-4D97-AF65-F5344CB8AC3E}">
        <p14:creationId xmlns:p14="http://schemas.microsoft.com/office/powerpoint/2010/main" val="39942522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0" y="158127"/>
            <a:ext cx="9144000" cy="1077218"/>
          </a:xfrm>
          <a:prstGeom prst="rect">
            <a:avLst/>
          </a:prstGeom>
        </p:spPr>
        <p:txBody>
          <a:bodyPr wrap="square">
            <a:spAutoFit/>
          </a:bodyPr>
          <a:lstStyle/>
          <a:p>
            <a:pPr algn="ctr"/>
            <a:r>
              <a:rPr lang="en-US" sz="3200" b="1" dirty="0" smtClean="0">
                <a:solidFill>
                  <a:srgbClr val="000000"/>
                </a:solidFill>
              </a:rPr>
              <a:t>La </a:t>
            </a:r>
            <a:r>
              <a:rPr lang="en-US" sz="3200" b="1" dirty="0" err="1" smtClean="0">
                <a:solidFill>
                  <a:srgbClr val="000000"/>
                </a:solidFill>
              </a:rPr>
              <a:t>disminución</a:t>
            </a:r>
            <a:r>
              <a:rPr lang="en-US" sz="3200" b="1" dirty="0" smtClean="0">
                <a:solidFill>
                  <a:srgbClr val="000000"/>
                </a:solidFill>
              </a:rPr>
              <a:t> de Sirt3 </a:t>
            </a:r>
            <a:r>
              <a:rPr lang="en-US" sz="3200" b="1" dirty="0" err="1" smtClean="0">
                <a:solidFill>
                  <a:srgbClr val="000000"/>
                </a:solidFill>
              </a:rPr>
              <a:t>incrementa</a:t>
            </a:r>
            <a:r>
              <a:rPr lang="en-US" sz="3200" b="1" dirty="0" smtClean="0">
                <a:solidFill>
                  <a:srgbClr val="000000"/>
                </a:solidFill>
              </a:rPr>
              <a:t> la </a:t>
            </a:r>
            <a:r>
              <a:rPr lang="en-US" sz="3200" b="1" dirty="0" err="1" smtClean="0">
                <a:solidFill>
                  <a:srgbClr val="000000"/>
                </a:solidFill>
              </a:rPr>
              <a:t>acetilación</a:t>
            </a:r>
            <a:r>
              <a:rPr lang="en-US" sz="3200" b="1" dirty="0" smtClean="0">
                <a:solidFill>
                  <a:srgbClr val="000000"/>
                </a:solidFill>
              </a:rPr>
              <a:t> de </a:t>
            </a:r>
            <a:r>
              <a:rPr lang="en-US" sz="3200" b="1" dirty="0" err="1" smtClean="0">
                <a:solidFill>
                  <a:srgbClr val="000000"/>
                </a:solidFill>
              </a:rPr>
              <a:t>CyD</a:t>
            </a:r>
            <a:r>
              <a:rPr lang="en-US" sz="3200" b="1" dirty="0" smtClean="0">
                <a:solidFill>
                  <a:srgbClr val="000000"/>
                </a:solidFill>
              </a:rPr>
              <a:t> y </a:t>
            </a:r>
            <a:r>
              <a:rPr lang="en-US" sz="3200" b="1" dirty="0" err="1" smtClean="0">
                <a:solidFill>
                  <a:srgbClr val="000000"/>
                </a:solidFill>
              </a:rPr>
              <a:t>sensibiliza</a:t>
            </a:r>
            <a:r>
              <a:rPr lang="en-US" sz="3200" b="1" dirty="0" smtClean="0">
                <a:solidFill>
                  <a:srgbClr val="000000"/>
                </a:solidFill>
              </a:rPr>
              <a:t> a </a:t>
            </a:r>
            <a:r>
              <a:rPr lang="en-US" sz="3200" b="1" dirty="0" err="1" smtClean="0">
                <a:solidFill>
                  <a:srgbClr val="000000"/>
                </a:solidFill>
              </a:rPr>
              <a:t>PTPm</a:t>
            </a:r>
            <a:endParaRPr lang="en-US" sz="3200" b="1" dirty="0">
              <a:solidFill>
                <a:srgbClr val="000000"/>
              </a:solidFill>
            </a:endParaRPr>
          </a:p>
        </p:txBody>
      </p:sp>
      <p:pic>
        <p:nvPicPr>
          <p:cNvPr id="4" name="Imagen 3"/>
          <p:cNvPicPr>
            <a:picLocks noChangeAspect="1"/>
          </p:cNvPicPr>
          <p:nvPr/>
        </p:nvPicPr>
        <p:blipFill>
          <a:blip r:embed="rId2"/>
          <a:stretch>
            <a:fillRect/>
          </a:stretch>
        </p:blipFill>
        <p:spPr>
          <a:xfrm>
            <a:off x="434427" y="1391526"/>
            <a:ext cx="4805615" cy="5277333"/>
          </a:xfrm>
          <a:prstGeom prst="rect">
            <a:avLst/>
          </a:prstGeom>
        </p:spPr>
      </p:pic>
      <p:sp>
        <p:nvSpPr>
          <p:cNvPr id="5" name="Oval 15"/>
          <p:cNvSpPr/>
          <p:nvPr/>
        </p:nvSpPr>
        <p:spPr>
          <a:xfrm>
            <a:off x="6749301" y="1363706"/>
            <a:ext cx="832889" cy="80946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b="1" dirty="0">
              <a:solidFill>
                <a:schemeClr val="bg1"/>
              </a:solidFill>
            </a:endParaRPr>
          </a:p>
        </p:txBody>
      </p:sp>
      <p:grpSp>
        <p:nvGrpSpPr>
          <p:cNvPr id="6" name="Group 13"/>
          <p:cNvGrpSpPr/>
          <p:nvPr/>
        </p:nvGrpSpPr>
        <p:grpSpPr>
          <a:xfrm>
            <a:off x="7691436" y="1190987"/>
            <a:ext cx="832889" cy="809469"/>
            <a:chOff x="3505203" y="775738"/>
            <a:chExt cx="832889" cy="809469"/>
          </a:xfrm>
        </p:grpSpPr>
        <p:sp>
          <p:nvSpPr>
            <p:cNvPr id="7" name="Oval 11"/>
            <p:cNvSpPr/>
            <p:nvPr/>
          </p:nvSpPr>
          <p:spPr>
            <a:xfrm>
              <a:off x="3505203" y="775738"/>
              <a:ext cx="832889" cy="809469"/>
            </a:xfrm>
            <a:prstGeom prst="ellipse">
              <a:avLst/>
            </a:prstGeom>
            <a:gradFill flip="none" rotWithShape="1">
              <a:gsLst>
                <a:gs pos="0">
                  <a:srgbClr val="D0868C">
                    <a:tint val="66000"/>
                    <a:satMod val="160000"/>
                  </a:srgbClr>
                </a:gs>
                <a:gs pos="50000">
                  <a:srgbClr val="D0868C">
                    <a:tint val="44500"/>
                    <a:satMod val="160000"/>
                  </a:srgbClr>
                </a:gs>
                <a:gs pos="100000">
                  <a:srgbClr val="D0868C">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endParaRPr>
            </a:p>
          </p:txBody>
        </p:sp>
        <p:sp>
          <p:nvSpPr>
            <p:cNvPr id="8" name="Rectangle 12"/>
            <p:cNvSpPr/>
            <p:nvPr/>
          </p:nvSpPr>
          <p:spPr>
            <a:xfrm>
              <a:off x="3549590" y="1037042"/>
              <a:ext cx="744113" cy="338554"/>
            </a:xfrm>
            <a:prstGeom prst="rect">
              <a:avLst/>
            </a:prstGeom>
          </p:spPr>
          <p:txBody>
            <a:bodyPr wrap="none">
              <a:spAutoFit/>
            </a:bodyPr>
            <a:lstStyle/>
            <a:p>
              <a:pPr algn="ctr"/>
              <a:r>
                <a:rPr lang="en-US" sz="1600" b="1" dirty="0" err="1">
                  <a:solidFill>
                    <a:schemeClr val="bg1"/>
                  </a:solidFill>
                </a:rPr>
                <a:t>CypD</a:t>
              </a:r>
              <a:endParaRPr lang="en-US" sz="1600" b="1" dirty="0">
                <a:solidFill>
                  <a:schemeClr val="bg1"/>
                </a:solidFill>
              </a:endParaRPr>
            </a:p>
          </p:txBody>
        </p:sp>
      </p:grpSp>
      <p:grpSp>
        <p:nvGrpSpPr>
          <p:cNvPr id="9" name="Group 40"/>
          <p:cNvGrpSpPr/>
          <p:nvPr/>
        </p:nvGrpSpPr>
        <p:grpSpPr>
          <a:xfrm>
            <a:off x="7189634" y="2379498"/>
            <a:ext cx="1167674" cy="1073871"/>
            <a:chOff x="3170418" y="511336"/>
            <a:chExt cx="1167674" cy="1073871"/>
          </a:xfrm>
        </p:grpSpPr>
        <p:grpSp>
          <p:nvGrpSpPr>
            <p:cNvPr id="10" name="Group 41"/>
            <p:cNvGrpSpPr/>
            <p:nvPr/>
          </p:nvGrpSpPr>
          <p:grpSpPr>
            <a:xfrm>
              <a:off x="3505203" y="775738"/>
              <a:ext cx="832889" cy="809469"/>
              <a:chOff x="3505203" y="775738"/>
              <a:chExt cx="832889" cy="809469"/>
            </a:xfrm>
          </p:grpSpPr>
          <p:sp>
            <p:nvSpPr>
              <p:cNvPr id="15" name="Oval 46"/>
              <p:cNvSpPr/>
              <p:nvPr/>
            </p:nvSpPr>
            <p:spPr>
              <a:xfrm>
                <a:off x="3505203" y="775738"/>
                <a:ext cx="832889" cy="809469"/>
              </a:xfrm>
              <a:prstGeom prst="ellipse">
                <a:avLst/>
              </a:prstGeom>
              <a:gradFill flip="none" rotWithShape="1">
                <a:gsLst>
                  <a:gs pos="0">
                    <a:srgbClr val="D0868C">
                      <a:tint val="66000"/>
                      <a:satMod val="160000"/>
                    </a:srgbClr>
                  </a:gs>
                  <a:gs pos="50000">
                    <a:srgbClr val="D0868C">
                      <a:tint val="44500"/>
                      <a:satMod val="160000"/>
                    </a:srgbClr>
                  </a:gs>
                  <a:gs pos="100000">
                    <a:srgbClr val="D0868C">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endParaRPr>
              </a:p>
            </p:txBody>
          </p:sp>
          <p:sp>
            <p:nvSpPr>
              <p:cNvPr id="16" name="Rectangle 47"/>
              <p:cNvSpPr/>
              <p:nvPr/>
            </p:nvSpPr>
            <p:spPr>
              <a:xfrm>
                <a:off x="3549590" y="1037042"/>
                <a:ext cx="744113" cy="338554"/>
              </a:xfrm>
              <a:prstGeom prst="rect">
                <a:avLst/>
              </a:prstGeom>
            </p:spPr>
            <p:txBody>
              <a:bodyPr wrap="none">
                <a:spAutoFit/>
              </a:bodyPr>
              <a:lstStyle/>
              <a:p>
                <a:pPr algn="ctr"/>
                <a:r>
                  <a:rPr lang="en-US" sz="1600" b="1" dirty="0" err="1">
                    <a:solidFill>
                      <a:schemeClr val="bg1"/>
                    </a:solidFill>
                  </a:rPr>
                  <a:t>CypD</a:t>
                </a:r>
                <a:endParaRPr lang="en-US" sz="1600" b="1" dirty="0">
                  <a:solidFill>
                    <a:schemeClr val="bg1"/>
                  </a:solidFill>
                </a:endParaRPr>
              </a:p>
            </p:txBody>
          </p:sp>
        </p:grpSp>
        <p:grpSp>
          <p:nvGrpSpPr>
            <p:cNvPr id="11" name="Group 42"/>
            <p:cNvGrpSpPr/>
            <p:nvPr/>
          </p:nvGrpSpPr>
          <p:grpSpPr>
            <a:xfrm>
              <a:off x="3170418" y="511336"/>
              <a:ext cx="849568" cy="580682"/>
              <a:chOff x="3170418" y="511336"/>
              <a:chExt cx="849568" cy="580682"/>
            </a:xfrm>
          </p:grpSpPr>
          <p:sp>
            <p:nvSpPr>
              <p:cNvPr id="12" name="TextBox 43"/>
              <p:cNvSpPr txBox="1"/>
              <p:nvPr/>
            </p:nvSpPr>
            <p:spPr>
              <a:xfrm>
                <a:off x="3170418" y="511336"/>
                <a:ext cx="433132" cy="307777"/>
              </a:xfrm>
              <a:prstGeom prst="rect">
                <a:avLst/>
              </a:prstGeom>
              <a:noFill/>
            </p:spPr>
            <p:txBody>
              <a:bodyPr wrap="none" rtlCol="0">
                <a:spAutoFit/>
              </a:bodyPr>
              <a:lstStyle/>
              <a:p>
                <a:r>
                  <a:rPr lang="en-US" sz="1400" b="1" dirty="0" smtClean="0">
                    <a:ln>
                      <a:solidFill>
                        <a:sysClr val="windowText" lastClr="000000"/>
                      </a:solidFill>
                    </a:ln>
                    <a:solidFill>
                      <a:sysClr val="windowText" lastClr="000000"/>
                    </a:solidFill>
                  </a:rPr>
                  <a:t>Ac</a:t>
                </a:r>
                <a:endParaRPr lang="en-US" sz="1400" b="1" dirty="0">
                  <a:ln>
                    <a:solidFill>
                      <a:sysClr val="windowText" lastClr="000000"/>
                    </a:solidFill>
                  </a:ln>
                  <a:solidFill>
                    <a:sysClr val="windowText" lastClr="000000"/>
                  </a:solidFill>
                </a:endParaRPr>
              </a:p>
            </p:txBody>
          </p:sp>
          <p:cxnSp>
            <p:nvCxnSpPr>
              <p:cNvPr id="13" name="Straight Connector 44"/>
              <p:cNvCxnSpPr/>
              <p:nvPr/>
            </p:nvCxnSpPr>
            <p:spPr>
              <a:xfrm>
                <a:off x="3505203" y="775738"/>
                <a:ext cx="121974" cy="118544"/>
              </a:xfrm>
              <a:prstGeom prst="line">
                <a:avLst/>
              </a:prstGeom>
            </p:spPr>
            <p:style>
              <a:lnRef idx="3">
                <a:schemeClr val="dk1"/>
              </a:lnRef>
              <a:fillRef idx="0">
                <a:schemeClr val="dk1"/>
              </a:fillRef>
              <a:effectRef idx="2">
                <a:schemeClr val="dk1"/>
              </a:effectRef>
              <a:fontRef idx="minor">
                <a:schemeClr val="tx1"/>
              </a:fontRef>
            </p:style>
          </p:cxnSp>
          <p:sp>
            <p:nvSpPr>
              <p:cNvPr id="14" name="TextBox 45"/>
              <p:cNvSpPr txBox="1"/>
              <p:nvPr/>
            </p:nvSpPr>
            <p:spPr>
              <a:xfrm>
                <a:off x="3575634" y="815019"/>
                <a:ext cx="444352" cy="276999"/>
              </a:xfrm>
              <a:prstGeom prst="rect">
                <a:avLst/>
              </a:prstGeom>
              <a:noFill/>
            </p:spPr>
            <p:txBody>
              <a:bodyPr wrap="none" rtlCol="0">
                <a:spAutoFit/>
              </a:bodyPr>
              <a:lstStyle/>
              <a:p>
                <a:r>
                  <a:rPr lang="en-US" sz="1200" b="1" dirty="0" smtClean="0">
                    <a:solidFill>
                      <a:schemeClr val="bg1"/>
                    </a:solidFill>
                  </a:rPr>
                  <a:t>166</a:t>
                </a:r>
                <a:endParaRPr lang="en-US" sz="1200" b="1" dirty="0">
                  <a:solidFill>
                    <a:schemeClr val="bg1"/>
                  </a:solidFill>
                </a:endParaRPr>
              </a:p>
            </p:txBody>
          </p:sp>
        </p:grpSp>
      </p:grpSp>
      <p:grpSp>
        <p:nvGrpSpPr>
          <p:cNvPr id="17" name="Group 48"/>
          <p:cNvGrpSpPr/>
          <p:nvPr/>
        </p:nvGrpSpPr>
        <p:grpSpPr>
          <a:xfrm>
            <a:off x="5514977" y="2382306"/>
            <a:ext cx="1102842" cy="1103502"/>
            <a:chOff x="3505203" y="481705"/>
            <a:chExt cx="1102842" cy="1103502"/>
          </a:xfrm>
        </p:grpSpPr>
        <p:grpSp>
          <p:nvGrpSpPr>
            <p:cNvPr id="18" name="Group 49"/>
            <p:cNvGrpSpPr/>
            <p:nvPr/>
          </p:nvGrpSpPr>
          <p:grpSpPr>
            <a:xfrm>
              <a:off x="3505203" y="775738"/>
              <a:ext cx="832889" cy="809469"/>
              <a:chOff x="3505203" y="775738"/>
              <a:chExt cx="832889" cy="809469"/>
            </a:xfrm>
          </p:grpSpPr>
          <p:sp>
            <p:nvSpPr>
              <p:cNvPr id="23" name="Oval 54"/>
              <p:cNvSpPr/>
              <p:nvPr/>
            </p:nvSpPr>
            <p:spPr>
              <a:xfrm>
                <a:off x="3505203" y="775738"/>
                <a:ext cx="832889" cy="809469"/>
              </a:xfrm>
              <a:prstGeom prst="ellipse">
                <a:avLst/>
              </a:prstGeom>
              <a:gradFill flip="none" rotWithShape="1">
                <a:gsLst>
                  <a:gs pos="0">
                    <a:srgbClr val="D0868C">
                      <a:tint val="66000"/>
                      <a:satMod val="160000"/>
                    </a:srgbClr>
                  </a:gs>
                  <a:gs pos="50000">
                    <a:srgbClr val="D0868C">
                      <a:tint val="44500"/>
                      <a:satMod val="160000"/>
                    </a:srgbClr>
                  </a:gs>
                  <a:gs pos="100000">
                    <a:srgbClr val="D0868C">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endParaRPr>
              </a:p>
            </p:txBody>
          </p:sp>
          <p:sp>
            <p:nvSpPr>
              <p:cNvPr id="24" name="Rectangle 55"/>
              <p:cNvSpPr/>
              <p:nvPr/>
            </p:nvSpPr>
            <p:spPr>
              <a:xfrm>
                <a:off x="3549590" y="1037042"/>
                <a:ext cx="744113" cy="338554"/>
              </a:xfrm>
              <a:prstGeom prst="rect">
                <a:avLst/>
              </a:prstGeom>
            </p:spPr>
            <p:txBody>
              <a:bodyPr wrap="none">
                <a:spAutoFit/>
              </a:bodyPr>
              <a:lstStyle/>
              <a:p>
                <a:pPr algn="ctr"/>
                <a:r>
                  <a:rPr lang="en-US" sz="1600" b="1" dirty="0" err="1">
                    <a:solidFill>
                      <a:schemeClr val="bg1"/>
                    </a:solidFill>
                  </a:rPr>
                  <a:t>CypD</a:t>
                </a:r>
                <a:endParaRPr lang="en-US" sz="1600" b="1" dirty="0">
                  <a:solidFill>
                    <a:schemeClr val="bg1"/>
                  </a:solidFill>
                </a:endParaRPr>
              </a:p>
            </p:txBody>
          </p:sp>
        </p:grpSp>
        <p:grpSp>
          <p:nvGrpSpPr>
            <p:cNvPr id="19" name="Group 50"/>
            <p:cNvGrpSpPr/>
            <p:nvPr/>
          </p:nvGrpSpPr>
          <p:grpSpPr>
            <a:xfrm>
              <a:off x="3775715" y="481705"/>
              <a:ext cx="832330" cy="530687"/>
              <a:chOff x="3775715" y="481705"/>
              <a:chExt cx="832330" cy="530687"/>
            </a:xfrm>
          </p:grpSpPr>
          <p:cxnSp>
            <p:nvCxnSpPr>
              <p:cNvPr id="20" name="Straight Connector 52"/>
              <p:cNvCxnSpPr/>
              <p:nvPr/>
            </p:nvCxnSpPr>
            <p:spPr>
              <a:xfrm flipV="1">
                <a:off x="4128234" y="708284"/>
                <a:ext cx="138681" cy="88743"/>
              </a:xfrm>
              <a:prstGeom prst="line">
                <a:avLst/>
              </a:prstGeom>
            </p:spPr>
            <p:style>
              <a:lnRef idx="3">
                <a:schemeClr val="dk1"/>
              </a:lnRef>
              <a:fillRef idx="0">
                <a:schemeClr val="dk1"/>
              </a:fillRef>
              <a:effectRef idx="2">
                <a:schemeClr val="dk1"/>
              </a:effectRef>
              <a:fontRef idx="minor">
                <a:schemeClr val="tx1"/>
              </a:fontRef>
            </p:style>
          </p:cxnSp>
          <p:sp>
            <p:nvSpPr>
              <p:cNvPr id="21" name="TextBox 51"/>
              <p:cNvSpPr txBox="1"/>
              <p:nvPr/>
            </p:nvSpPr>
            <p:spPr>
              <a:xfrm>
                <a:off x="4174913" y="481705"/>
                <a:ext cx="433132" cy="307777"/>
              </a:xfrm>
              <a:prstGeom prst="rect">
                <a:avLst/>
              </a:prstGeom>
              <a:noFill/>
            </p:spPr>
            <p:txBody>
              <a:bodyPr wrap="none" rtlCol="0">
                <a:spAutoFit/>
              </a:bodyPr>
              <a:lstStyle/>
              <a:p>
                <a:r>
                  <a:rPr lang="en-US" sz="1400" b="1" dirty="0" smtClean="0">
                    <a:ln>
                      <a:solidFill>
                        <a:sysClr val="windowText" lastClr="000000"/>
                      </a:solidFill>
                    </a:ln>
                    <a:solidFill>
                      <a:sysClr val="windowText" lastClr="000000"/>
                    </a:solidFill>
                  </a:rPr>
                  <a:t>Ac</a:t>
                </a:r>
                <a:endParaRPr lang="en-US" sz="1400" b="1" dirty="0">
                  <a:ln>
                    <a:solidFill>
                      <a:sysClr val="windowText" lastClr="000000"/>
                    </a:solidFill>
                  </a:ln>
                  <a:solidFill>
                    <a:sysClr val="windowText" lastClr="000000"/>
                  </a:solidFill>
                </a:endParaRPr>
              </a:p>
            </p:txBody>
          </p:sp>
          <p:sp>
            <p:nvSpPr>
              <p:cNvPr id="22" name="TextBox 53"/>
              <p:cNvSpPr txBox="1"/>
              <p:nvPr/>
            </p:nvSpPr>
            <p:spPr>
              <a:xfrm>
                <a:off x="3775715" y="735393"/>
                <a:ext cx="466829" cy="276999"/>
              </a:xfrm>
              <a:prstGeom prst="rect">
                <a:avLst/>
              </a:prstGeom>
              <a:noFill/>
            </p:spPr>
            <p:txBody>
              <a:bodyPr wrap="square" rtlCol="0">
                <a:spAutoFit/>
              </a:bodyPr>
              <a:lstStyle/>
              <a:p>
                <a:r>
                  <a:rPr lang="en-US" sz="1200" b="1" dirty="0" smtClean="0">
                    <a:solidFill>
                      <a:schemeClr val="bg1"/>
                    </a:solidFill>
                  </a:rPr>
                  <a:t>166</a:t>
                </a:r>
                <a:endParaRPr lang="en-US" sz="1200" b="1" dirty="0">
                  <a:solidFill>
                    <a:schemeClr val="bg1"/>
                  </a:solidFill>
                </a:endParaRPr>
              </a:p>
            </p:txBody>
          </p:sp>
        </p:grpSp>
      </p:grpSp>
      <p:sp>
        <p:nvSpPr>
          <p:cNvPr id="25" name="Rectangle 68"/>
          <p:cNvSpPr/>
          <p:nvPr/>
        </p:nvSpPr>
        <p:spPr>
          <a:xfrm>
            <a:off x="6739988" y="1625010"/>
            <a:ext cx="851515" cy="338554"/>
          </a:xfrm>
          <a:prstGeom prst="rect">
            <a:avLst/>
          </a:prstGeom>
        </p:spPr>
        <p:txBody>
          <a:bodyPr wrap="none">
            <a:spAutoFit/>
          </a:bodyPr>
          <a:lstStyle/>
          <a:p>
            <a:pPr algn="ctr"/>
            <a:r>
              <a:rPr lang="en-US" sz="1600" b="1" dirty="0" smtClean="0">
                <a:solidFill>
                  <a:schemeClr val="bg1"/>
                </a:solidFill>
                <a:latin typeface="Wingdings"/>
                <a:ea typeface="Wingdings"/>
                <a:cs typeface="Wingdings"/>
                <a:sym typeface="Wingdings"/>
              </a:rPr>
              <a:t></a:t>
            </a:r>
            <a:r>
              <a:rPr lang="en-US" sz="1600" b="1" dirty="0" smtClean="0">
                <a:solidFill>
                  <a:schemeClr val="bg1"/>
                </a:solidFill>
              </a:rPr>
              <a:t>SIRT3</a:t>
            </a:r>
            <a:endParaRPr lang="en-US" sz="1600" b="1" dirty="0">
              <a:solidFill>
                <a:schemeClr val="bg1"/>
              </a:solidFill>
            </a:endParaRPr>
          </a:p>
        </p:txBody>
      </p:sp>
      <p:sp>
        <p:nvSpPr>
          <p:cNvPr id="26" name="TextBox 70"/>
          <p:cNvSpPr txBox="1"/>
          <p:nvPr/>
        </p:nvSpPr>
        <p:spPr>
          <a:xfrm>
            <a:off x="5315278" y="5313089"/>
            <a:ext cx="825867" cy="307777"/>
          </a:xfrm>
          <a:prstGeom prst="rect">
            <a:avLst/>
          </a:prstGeom>
          <a:noFill/>
        </p:spPr>
        <p:txBody>
          <a:bodyPr wrap="none" rtlCol="0">
            <a:spAutoFit/>
          </a:bodyPr>
          <a:lstStyle/>
          <a:p>
            <a:r>
              <a:rPr lang="en-US" sz="1400" dirty="0" smtClean="0"/>
              <a:t>Cytosol</a:t>
            </a:r>
            <a:endParaRPr lang="en-US" sz="1400" dirty="0"/>
          </a:p>
        </p:txBody>
      </p:sp>
      <p:sp>
        <p:nvSpPr>
          <p:cNvPr id="27" name="Can 2"/>
          <p:cNvSpPr/>
          <p:nvPr/>
        </p:nvSpPr>
        <p:spPr>
          <a:xfrm>
            <a:off x="5126300" y="3364568"/>
            <a:ext cx="4092315" cy="89941"/>
          </a:xfrm>
          <a:prstGeom prst="can">
            <a:avLst/>
          </a:prstGeom>
          <a:solidFill>
            <a:srgbClr val="FEE9BF"/>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8" name="Can 3"/>
          <p:cNvSpPr/>
          <p:nvPr/>
        </p:nvSpPr>
        <p:spPr>
          <a:xfrm>
            <a:off x="5126300" y="5045966"/>
            <a:ext cx="4092315" cy="102432"/>
          </a:xfrm>
          <a:prstGeom prst="can">
            <a:avLst/>
          </a:prstGeom>
          <a:solidFill>
            <a:srgbClr val="FEE9BF"/>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29" name="Group 10"/>
          <p:cNvGrpSpPr/>
          <p:nvPr/>
        </p:nvGrpSpPr>
        <p:grpSpPr>
          <a:xfrm>
            <a:off x="6405770" y="2721239"/>
            <a:ext cx="1065557" cy="1528998"/>
            <a:chOff x="2328781" y="2219792"/>
            <a:chExt cx="1065557" cy="1528998"/>
          </a:xfrm>
        </p:grpSpPr>
        <p:sp>
          <p:nvSpPr>
            <p:cNvPr id="30" name="Can 7"/>
            <p:cNvSpPr/>
            <p:nvPr/>
          </p:nvSpPr>
          <p:spPr>
            <a:xfrm>
              <a:off x="2328781" y="2219793"/>
              <a:ext cx="573999" cy="1528997"/>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Can 8"/>
            <p:cNvSpPr/>
            <p:nvPr/>
          </p:nvSpPr>
          <p:spPr>
            <a:xfrm>
              <a:off x="2820339" y="2219792"/>
              <a:ext cx="573999" cy="1528997"/>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32" name="Group 9"/>
          <p:cNvGrpSpPr/>
          <p:nvPr/>
        </p:nvGrpSpPr>
        <p:grpSpPr>
          <a:xfrm>
            <a:off x="6310521" y="3829001"/>
            <a:ext cx="1188630" cy="1967384"/>
            <a:chOff x="2233532" y="3327554"/>
            <a:chExt cx="1188630" cy="1967384"/>
          </a:xfrm>
        </p:grpSpPr>
        <p:sp>
          <p:nvSpPr>
            <p:cNvPr id="33" name="Can 4"/>
            <p:cNvSpPr/>
            <p:nvPr/>
          </p:nvSpPr>
          <p:spPr>
            <a:xfrm>
              <a:off x="2233532" y="3748789"/>
              <a:ext cx="554636" cy="1528997"/>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4" name="Can 5"/>
            <p:cNvSpPr/>
            <p:nvPr/>
          </p:nvSpPr>
          <p:spPr>
            <a:xfrm>
              <a:off x="2848163" y="3765941"/>
              <a:ext cx="573999" cy="1528997"/>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5" name="Can 6"/>
            <p:cNvSpPr/>
            <p:nvPr/>
          </p:nvSpPr>
          <p:spPr>
            <a:xfrm>
              <a:off x="2498123" y="3327554"/>
              <a:ext cx="554636" cy="1528997"/>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
        <p:nvSpPr>
          <p:cNvPr id="36" name="Rectangle 17"/>
          <p:cNvSpPr/>
          <p:nvPr/>
        </p:nvSpPr>
        <p:spPr>
          <a:xfrm>
            <a:off x="6492286" y="4520719"/>
            <a:ext cx="707245" cy="307777"/>
          </a:xfrm>
          <a:prstGeom prst="rect">
            <a:avLst/>
          </a:prstGeom>
        </p:spPr>
        <p:txBody>
          <a:bodyPr wrap="none">
            <a:spAutoFit/>
          </a:bodyPr>
          <a:lstStyle/>
          <a:p>
            <a:pPr algn="ctr"/>
            <a:r>
              <a:rPr lang="en-US" sz="1400" b="1" dirty="0" smtClean="0">
                <a:solidFill>
                  <a:schemeClr val="bg1"/>
                </a:solidFill>
              </a:rPr>
              <a:t>VDAC</a:t>
            </a:r>
            <a:endParaRPr lang="en-US" sz="1400" b="1" dirty="0">
              <a:solidFill>
                <a:schemeClr val="bg1"/>
              </a:solidFill>
            </a:endParaRPr>
          </a:p>
        </p:txBody>
      </p:sp>
      <p:sp>
        <p:nvSpPr>
          <p:cNvPr id="37" name="Rectangle 18"/>
          <p:cNvSpPr/>
          <p:nvPr/>
        </p:nvSpPr>
        <p:spPr>
          <a:xfrm>
            <a:off x="6905034" y="3189656"/>
            <a:ext cx="526105" cy="307777"/>
          </a:xfrm>
          <a:prstGeom prst="rect">
            <a:avLst/>
          </a:prstGeom>
        </p:spPr>
        <p:txBody>
          <a:bodyPr wrap="none">
            <a:spAutoFit/>
          </a:bodyPr>
          <a:lstStyle/>
          <a:p>
            <a:pPr algn="ctr"/>
            <a:r>
              <a:rPr lang="en-US" sz="1400" b="1" dirty="0" smtClean="0">
                <a:solidFill>
                  <a:schemeClr val="bg1"/>
                </a:solidFill>
              </a:rPr>
              <a:t>ANT</a:t>
            </a:r>
            <a:endParaRPr lang="en-US" sz="1400" b="1" dirty="0">
              <a:solidFill>
                <a:schemeClr val="bg1"/>
              </a:solidFill>
            </a:endParaRPr>
          </a:p>
        </p:txBody>
      </p:sp>
      <p:sp>
        <p:nvSpPr>
          <p:cNvPr id="38" name="Rectangle 19"/>
          <p:cNvSpPr/>
          <p:nvPr/>
        </p:nvSpPr>
        <p:spPr>
          <a:xfrm>
            <a:off x="6413278" y="3189656"/>
            <a:ext cx="526105" cy="307777"/>
          </a:xfrm>
          <a:prstGeom prst="rect">
            <a:avLst/>
          </a:prstGeom>
        </p:spPr>
        <p:txBody>
          <a:bodyPr wrap="none">
            <a:spAutoFit/>
          </a:bodyPr>
          <a:lstStyle/>
          <a:p>
            <a:pPr algn="ctr"/>
            <a:r>
              <a:rPr lang="en-US" sz="1400" b="1" smtClean="0">
                <a:solidFill>
                  <a:schemeClr val="bg1"/>
                </a:solidFill>
              </a:rPr>
              <a:t>ANT</a:t>
            </a:r>
            <a:endParaRPr lang="en-US" sz="1400" b="1" dirty="0">
              <a:solidFill>
                <a:schemeClr val="bg1"/>
              </a:solidFill>
            </a:endParaRPr>
          </a:p>
        </p:txBody>
      </p:sp>
      <p:sp>
        <p:nvSpPr>
          <p:cNvPr id="39" name="TextBox 69"/>
          <p:cNvSpPr txBox="1"/>
          <p:nvPr/>
        </p:nvSpPr>
        <p:spPr>
          <a:xfrm>
            <a:off x="5394148" y="3951244"/>
            <a:ext cx="479618" cy="307777"/>
          </a:xfrm>
          <a:prstGeom prst="rect">
            <a:avLst/>
          </a:prstGeom>
          <a:noFill/>
        </p:spPr>
        <p:txBody>
          <a:bodyPr wrap="none" rtlCol="0">
            <a:spAutoFit/>
          </a:bodyPr>
          <a:lstStyle/>
          <a:p>
            <a:r>
              <a:rPr lang="en-US" sz="1400" dirty="0" smtClean="0"/>
              <a:t>IMS</a:t>
            </a:r>
            <a:endParaRPr lang="en-US" sz="1400" dirty="0"/>
          </a:p>
        </p:txBody>
      </p:sp>
      <p:sp>
        <p:nvSpPr>
          <p:cNvPr id="40" name="TextBox 71"/>
          <p:cNvSpPr txBox="1"/>
          <p:nvPr/>
        </p:nvSpPr>
        <p:spPr>
          <a:xfrm>
            <a:off x="5319337" y="1911768"/>
            <a:ext cx="710451" cy="307777"/>
          </a:xfrm>
          <a:prstGeom prst="rect">
            <a:avLst/>
          </a:prstGeom>
          <a:noFill/>
        </p:spPr>
        <p:txBody>
          <a:bodyPr wrap="none" rtlCol="0">
            <a:spAutoFit/>
          </a:bodyPr>
          <a:lstStyle/>
          <a:p>
            <a:r>
              <a:rPr lang="en-US" sz="1400" dirty="0" smtClean="0"/>
              <a:t>Matrix</a:t>
            </a:r>
            <a:endParaRPr lang="en-US" sz="1400" dirty="0"/>
          </a:p>
        </p:txBody>
      </p:sp>
      <p:cxnSp>
        <p:nvCxnSpPr>
          <p:cNvPr id="41" name="Straight Connector 116"/>
          <p:cNvCxnSpPr/>
          <p:nvPr/>
        </p:nvCxnSpPr>
        <p:spPr>
          <a:xfrm flipH="1" flipV="1">
            <a:off x="7633736" y="1218680"/>
            <a:ext cx="115400" cy="102099"/>
          </a:xfrm>
          <a:prstGeom prst="line">
            <a:avLst/>
          </a:prstGeom>
        </p:spPr>
        <p:style>
          <a:lnRef idx="3">
            <a:schemeClr val="dk1"/>
          </a:lnRef>
          <a:fillRef idx="0">
            <a:schemeClr val="dk1"/>
          </a:fillRef>
          <a:effectRef idx="2">
            <a:schemeClr val="dk1"/>
          </a:effectRef>
          <a:fontRef idx="minor">
            <a:schemeClr val="tx1"/>
          </a:fontRef>
        </p:style>
      </p:cxnSp>
      <p:grpSp>
        <p:nvGrpSpPr>
          <p:cNvPr id="42" name="Group 1"/>
          <p:cNvGrpSpPr/>
          <p:nvPr/>
        </p:nvGrpSpPr>
        <p:grpSpPr>
          <a:xfrm>
            <a:off x="6255769" y="2499776"/>
            <a:ext cx="1393670" cy="3468203"/>
            <a:chOff x="5027513" y="1135422"/>
            <a:chExt cx="1393670" cy="3468203"/>
          </a:xfrm>
        </p:grpSpPr>
        <p:cxnSp>
          <p:nvCxnSpPr>
            <p:cNvPr id="43" name="Straight Arrow Connector 64"/>
            <p:cNvCxnSpPr/>
            <p:nvPr/>
          </p:nvCxnSpPr>
          <p:spPr>
            <a:xfrm>
              <a:off x="5693451" y="1135422"/>
              <a:ext cx="14991" cy="3468203"/>
            </a:xfrm>
            <a:prstGeom prst="straightConnector1">
              <a:avLst/>
            </a:prstGeom>
            <a:ln w="57150">
              <a:headEnd type="triangle"/>
              <a:tailEnd type="triangle"/>
            </a:ln>
          </p:spPr>
          <p:style>
            <a:lnRef idx="3">
              <a:schemeClr val="dk1"/>
            </a:lnRef>
            <a:fillRef idx="0">
              <a:schemeClr val="dk1"/>
            </a:fillRef>
            <a:effectRef idx="2">
              <a:schemeClr val="dk1"/>
            </a:effectRef>
            <a:fontRef idx="minor">
              <a:schemeClr val="tx1"/>
            </a:fontRef>
          </p:style>
        </p:cxnSp>
        <p:sp>
          <p:nvSpPr>
            <p:cNvPr id="44" name="Can 56"/>
            <p:cNvSpPr/>
            <p:nvPr/>
          </p:nvSpPr>
          <p:spPr>
            <a:xfrm>
              <a:off x="5027513" y="1309854"/>
              <a:ext cx="573999" cy="1528997"/>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5" name="Can 57"/>
            <p:cNvSpPr/>
            <p:nvPr/>
          </p:nvSpPr>
          <p:spPr>
            <a:xfrm>
              <a:off x="5775173" y="1294374"/>
              <a:ext cx="573999" cy="1528997"/>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6" name="Can 58"/>
            <p:cNvSpPr/>
            <p:nvPr/>
          </p:nvSpPr>
          <p:spPr>
            <a:xfrm>
              <a:off x="5037311" y="2956392"/>
              <a:ext cx="554636" cy="1528997"/>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7" name="Can 59"/>
            <p:cNvSpPr/>
            <p:nvPr/>
          </p:nvSpPr>
          <p:spPr>
            <a:xfrm>
              <a:off x="5847184" y="2961060"/>
              <a:ext cx="573999" cy="1528997"/>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8" name="Can 60"/>
            <p:cNvSpPr/>
            <p:nvPr/>
          </p:nvSpPr>
          <p:spPr>
            <a:xfrm>
              <a:off x="5423818" y="2550885"/>
              <a:ext cx="554636" cy="1528997"/>
            </a:xfrm>
            <a:prstGeom prst="ca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9" name="Rectangle 61"/>
            <p:cNvSpPr/>
            <p:nvPr/>
          </p:nvSpPr>
          <p:spPr>
            <a:xfrm>
              <a:off x="5368458" y="3078239"/>
              <a:ext cx="707245" cy="307777"/>
            </a:xfrm>
            <a:prstGeom prst="rect">
              <a:avLst/>
            </a:prstGeom>
          </p:spPr>
          <p:txBody>
            <a:bodyPr wrap="none">
              <a:spAutoFit/>
            </a:bodyPr>
            <a:lstStyle/>
            <a:p>
              <a:pPr algn="ctr"/>
              <a:r>
                <a:rPr lang="en-US" sz="1400" b="1" dirty="0" smtClean="0">
                  <a:solidFill>
                    <a:schemeClr val="bg1"/>
                  </a:solidFill>
                </a:rPr>
                <a:t>VDAC</a:t>
              </a:r>
              <a:endParaRPr lang="en-US" sz="1400" b="1" dirty="0">
                <a:solidFill>
                  <a:schemeClr val="bg1"/>
                </a:solidFill>
              </a:endParaRPr>
            </a:p>
          </p:txBody>
        </p:sp>
        <p:sp>
          <p:nvSpPr>
            <p:cNvPr id="50" name="Rectangle 62"/>
            <p:cNvSpPr/>
            <p:nvPr/>
          </p:nvSpPr>
          <p:spPr>
            <a:xfrm>
              <a:off x="5840969" y="1732730"/>
              <a:ext cx="526105" cy="307777"/>
            </a:xfrm>
            <a:prstGeom prst="rect">
              <a:avLst/>
            </a:prstGeom>
          </p:spPr>
          <p:txBody>
            <a:bodyPr wrap="none">
              <a:spAutoFit/>
            </a:bodyPr>
            <a:lstStyle/>
            <a:p>
              <a:pPr algn="ctr"/>
              <a:r>
                <a:rPr lang="en-US" sz="1400" b="1" dirty="0" smtClean="0">
                  <a:solidFill>
                    <a:schemeClr val="bg1"/>
                  </a:solidFill>
                </a:rPr>
                <a:t>ANT</a:t>
              </a:r>
              <a:endParaRPr lang="en-US" sz="1400" b="1" dirty="0">
                <a:solidFill>
                  <a:schemeClr val="bg1"/>
                </a:solidFill>
              </a:endParaRPr>
            </a:p>
          </p:txBody>
        </p:sp>
        <p:sp>
          <p:nvSpPr>
            <p:cNvPr id="51" name="Rectangle 63"/>
            <p:cNvSpPr/>
            <p:nvPr/>
          </p:nvSpPr>
          <p:spPr>
            <a:xfrm>
              <a:off x="5034930" y="1731461"/>
              <a:ext cx="526105" cy="307777"/>
            </a:xfrm>
            <a:prstGeom prst="rect">
              <a:avLst/>
            </a:prstGeom>
          </p:spPr>
          <p:txBody>
            <a:bodyPr wrap="none">
              <a:spAutoFit/>
            </a:bodyPr>
            <a:lstStyle/>
            <a:p>
              <a:pPr algn="ctr"/>
              <a:r>
                <a:rPr lang="en-US" sz="1400" b="1" smtClean="0">
                  <a:solidFill>
                    <a:schemeClr val="bg1"/>
                  </a:solidFill>
                </a:rPr>
                <a:t>ANT</a:t>
              </a:r>
              <a:endParaRPr lang="en-US" sz="1400" b="1" dirty="0">
                <a:solidFill>
                  <a:schemeClr val="bg1"/>
                </a:solidFill>
              </a:endParaRPr>
            </a:p>
          </p:txBody>
        </p:sp>
      </p:grpSp>
      <p:grpSp>
        <p:nvGrpSpPr>
          <p:cNvPr id="52" name="Group 32"/>
          <p:cNvGrpSpPr/>
          <p:nvPr/>
        </p:nvGrpSpPr>
        <p:grpSpPr>
          <a:xfrm>
            <a:off x="8117347" y="2079166"/>
            <a:ext cx="1026653" cy="570338"/>
            <a:chOff x="10790679" y="2163815"/>
            <a:chExt cx="1026653" cy="570338"/>
          </a:xfrm>
        </p:grpSpPr>
        <p:sp>
          <p:nvSpPr>
            <p:cNvPr id="53" name="TextBox 14"/>
            <p:cNvSpPr txBox="1"/>
            <p:nvPr/>
          </p:nvSpPr>
          <p:spPr>
            <a:xfrm>
              <a:off x="10791563" y="2163815"/>
              <a:ext cx="1025769" cy="307777"/>
            </a:xfrm>
            <a:prstGeom prst="rect">
              <a:avLst/>
            </a:prstGeom>
            <a:noFill/>
          </p:spPr>
          <p:txBody>
            <a:bodyPr wrap="square" rtlCol="0">
              <a:spAutoFit/>
            </a:bodyPr>
            <a:lstStyle/>
            <a:p>
              <a:r>
                <a:rPr lang="en-US" sz="1400" dirty="0" smtClean="0"/>
                <a:t>Ca</a:t>
              </a:r>
              <a:r>
                <a:rPr lang="en-US" sz="1400" baseline="30000" dirty="0" smtClean="0"/>
                <a:t>2+</a:t>
              </a:r>
            </a:p>
          </p:txBody>
        </p:sp>
        <p:cxnSp>
          <p:nvCxnSpPr>
            <p:cNvPr id="54" name="Straight Arrow Connector 25"/>
            <p:cNvCxnSpPr/>
            <p:nvPr/>
          </p:nvCxnSpPr>
          <p:spPr>
            <a:xfrm flipV="1">
              <a:off x="10790679" y="2249928"/>
              <a:ext cx="884" cy="48422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260592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P spid="27" grpId="0" animBg="1"/>
      <p:bldP spid="28" grpId="0" animBg="1"/>
      <p:bldP spid="36" grpId="0"/>
      <p:bldP spid="36" grpId="1"/>
      <p:bldP spid="37" grpId="0"/>
      <p:bldP spid="37" grpId="1"/>
      <p:bldP spid="38" grpId="0"/>
      <p:bldP spid="38" grpId="1"/>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67944" y="1791754"/>
            <a:ext cx="5151031" cy="3962933"/>
          </a:xfrm>
          <a:prstGeom prst="rect">
            <a:avLst/>
          </a:prstGeom>
        </p:spPr>
      </p:pic>
      <p:sp>
        <p:nvSpPr>
          <p:cNvPr id="4" name="2 CuadroTexto"/>
          <p:cNvSpPr txBox="1"/>
          <p:nvPr/>
        </p:nvSpPr>
        <p:spPr>
          <a:xfrm>
            <a:off x="117475" y="6467544"/>
            <a:ext cx="3386573" cy="261610"/>
          </a:xfrm>
          <a:prstGeom prst="rect">
            <a:avLst/>
          </a:prstGeom>
          <a:noFill/>
        </p:spPr>
        <p:txBody>
          <a:bodyPr wrap="square" rtlCol="0">
            <a:spAutoFit/>
          </a:bodyPr>
          <a:lstStyle/>
          <a:p>
            <a:pPr algn="r"/>
            <a:r>
              <a:rPr lang="es-MX" sz="1100" dirty="0" smtClean="0"/>
              <a:t>Castillo E , </a:t>
            </a:r>
            <a:r>
              <a:rPr lang="es-MX" sz="1100" i="1" dirty="0" smtClean="0"/>
              <a:t>et </a:t>
            </a:r>
            <a:r>
              <a:rPr lang="es-MX" sz="1100" i="1" dirty="0"/>
              <a:t>al</a:t>
            </a:r>
            <a:r>
              <a:rPr lang="es-MX" sz="1100" dirty="0"/>
              <a:t>. (</a:t>
            </a:r>
            <a:r>
              <a:rPr lang="es-MX" sz="1100" dirty="0" smtClean="0"/>
              <a:t>2019). </a:t>
            </a:r>
            <a:endParaRPr lang="es-MX" sz="1100" dirty="0"/>
          </a:p>
        </p:txBody>
      </p:sp>
      <p:sp>
        <p:nvSpPr>
          <p:cNvPr id="5" name="CuadroTexto 4"/>
          <p:cNvSpPr txBox="1"/>
          <p:nvPr/>
        </p:nvSpPr>
        <p:spPr>
          <a:xfrm>
            <a:off x="0" y="162526"/>
            <a:ext cx="9144000" cy="1384995"/>
          </a:xfrm>
          <a:prstGeom prst="rect">
            <a:avLst/>
          </a:prstGeom>
          <a:noFill/>
        </p:spPr>
        <p:txBody>
          <a:bodyPr wrap="square" rtlCol="0">
            <a:spAutoFit/>
          </a:bodyPr>
          <a:lstStyle/>
          <a:p>
            <a:r>
              <a:rPr lang="es-ES_tradnl" sz="2800" b="1" dirty="0" smtClean="0"/>
              <a:t>La </a:t>
            </a:r>
            <a:r>
              <a:rPr lang="es-ES_tradnl" sz="2800" b="1" dirty="0" err="1" smtClean="0"/>
              <a:t>hiperacetilaci</a:t>
            </a:r>
            <a:r>
              <a:rPr lang="es-ES_tradnl" sz="2800" b="1" dirty="0" err="1" smtClean="0"/>
              <a:t>ón</a:t>
            </a:r>
            <a:r>
              <a:rPr lang="es-ES_tradnl" sz="2800" b="1" dirty="0" smtClean="0"/>
              <a:t> de la mitocondria de pacientes con obesidad y IC esta asociada con una disminución de la expresión de Sirt3 </a:t>
            </a:r>
            <a:endParaRPr lang="es-ES" sz="2800" dirty="0" smtClean="0"/>
          </a:p>
        </p:txBody>
      </p:sp>
    </p:spTree>
    <p:extLst>
      <p:ext uri="{BB962C8B-B14F-4D97-AF65-F5344CB8AC3E}">
        <p14:creationId xmlns:p14="http://schemas.microsoft.com/office/powerpoint/2010/main" val="20499012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84923" y="787607"/>
            <a:ext cx="3486827" cy="3078432"/>
          </a:xfrm>
          <a:prstGeom prst="rect">
            <a:avLst/>
          </a:prstGeom>
        </p:spPr>
      </p:pic>
      <p:pic>
        <p:nvPicPr>
          <p:cNvPr id="3" name="Imagen 2"/>
          <p:cNvPicPr>
            <a:picLocks noChangeAspect="1"/>
          </p:cNvPicPr>
          <p:nvPr/>
        </p:nvPicPr>
        <p:blipFill>
          <a:blip r:embed="rId3"/>
          <a:stretch>
            <a:fillRect/>
          </a:stretch>
        </p:blipFill>
        <p:spPr>
          <a:xfrm>
            <a:off x="280539" y="3674504"/>
            <a:ext cx="8414927" cy="2818675"/>
          </a:xfrm>
          <a:prstGeom prst="rect">
            <a:avLst/>
          </a:prstGeom>
        </p:spPr>
      </p:pic>
      <p:sp>
        <p:nvSpPr>
          <p:cNvPr id="4" name="Rectángulo 3"/>
          <p:cNvSpPr/>
          <p:nvPr/>
        </p:nvSpPr>
        <p:spPr>
          <a:xfrm>
            <a:off x="0" y="0"/>
            <a:ext cx="9144000" cy="1077218"/>
          </a:xfrm>
          <a:prstGeom prst="rect">
            <a:avLst/>
          </a:prstGeom>
        </p:spPr>
        <p:txBody>
          <a:bodyPr wrap="square">
            <a:spAutoFit/>
          </a:bodyPr>
          <a:lstStyle/>
          <a:p>
            <a:r>
              <a:rPr lang="en-US" sz="3200" b="1" dirty="0" smtClean="0"/>
              <a:t>La </a:t>
            </a:r>
            <a:r>
              <a:rPr lang="en-US" sz="3200" b="1" dirty="0" err="1" smtClean="0"/>
              <a:t>hiperacetilaci</a:t>
            </a:r>
            <a:r>
              <a:rPr lang="en-US" sz="3200" b="1" dirty="0" err="1" smtClean="0"/>
              <a:t>ón</a:t>
            </a:r>
            <a:r>
              <a:rPr lang="en-US" sz="3200" b="1" dirty="0" smtClean="0"/>
              <a:t> se </a:t>
            </a:r>
            <a:r>
              <a:rPr lang="en-US" sz="3200" b="1" dirty="0" err="1" smtClean="0"/>
              <a:t>asocia</a:t>
            </a:r>
            <a:r>
              <a:rPr lang="en-US" sz="3200" b="1" dirty="0" smtClean="0"/>
              <a:t> con  mayor </a:t>
            </a:r>
            <a:r>
              <a:rPr lang="en-US" sz="3200" b="1" dirty="0" err="1" smtClean="0"/>
              <a:t>disfunción</a:t>
            </a:r>
            <a:r>
              <a:rPr lang="en-US" sz="3200" b="1" dirty="0" smtClean="0"/>
              <a:t> ventricular </a:t>
            </a:r>
            <a:endParaRPr lang="es-ES" sz="3200" b="1" dirty="0"/>
          </a:p>
        </p:txBody>
      </p:sp>
    </p:spTree>
    <p:extLst>
      <p:ext uri="{BB962C8B-B14F-4D97-AF65-F5344CB8AC3E}">
        <p14:creationId xmlns:p14="http://schemas.microsoft.com/office/powerpoint/2010/main" val="19608058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96486"/>
            <a:ext cx="9144000" cy="1143000"/>
          </a:xfrm>
        </p:spPr>
        <p:txBody>
          <a:bodyPr>
            <a:normAutofit/>
          </a:bodyPr>
          <a:lstStyle/>
          <a:p>
            <a:pPr algn="ctr"/>
            <a:r>
              <a:rPr lang="es-ES" sz="3200" b="1" dirty="0" smtClean="0">
                <a:latin typeface="+mn-lt"/>
              </a:rPr>
              <a:t>Aproximaciones experimental para disminuir la </a:t>
            </a:r>
            <a:r>
              <a:rPr lang="es-ES" sz="3200" b="1" dirty="0" smtClean="0">
                <a:latin typeface="+mn-lt"/>
              </a:rPr>
              <a:t>la </a:t>
            </a:r>
            <a:r>
              <a:rPr lang="es-ES" sz="3200" b="1" dirty="0" smtClean="0">
                <a:latin typeface="+mn-lt"/>
              </a:rPr>
              <a:t>disfunción mitocondrial </a:t>
            </a:r>
            <a:r>
              <a:rPr lang="es-ES" sz="3200" b="1" dirty="0" smtClean="0">
                <a:latin typeface="+mn-lt"/>
              </a:rPr>
              <a:t> y la </a:t>
            </a:r>
            <a:r>
              <a:rPr lang="es-ES" sz="3200" b="1" dirty="0" err="1" smtClean="0">
                <a:latin typeface="+mn-lt"/>
              </a:rPr>
              <a:t>hiperacetilaci</a:t>
            </a:r>
            <a:r>
              <a:rPr lang="es-ES" sz="3200" b="1" dirty="0" err="1" smtClean="0">
                <a:latin typeface="+mn-lt"/>
              </a:rPr>
              <a:t>ón</a:t>
            </a:r>
            <a:endParaRPr lang="es-ES" sz="3200" b="1" dirty="0">
              <a:latin typeface="+mn-lt"/>
            </a:endParaRP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986" y="1723714"/>
            <a:ext cx="5982892" cy="3631890"/>
          </a:xfrm>
          <a:prstGeom prst="rect">
            <a:avLst/>
          </a:prstGeom>
        </p:spPr>
      </p:pic>
      <p:pic>
        <p:nvPicPr>
          <p:cNvPr id="6" name="Imagen 5"/>
          <p:cNvPicPr>
            <a:picLocks noChangeAspect="1"/>
          </p:cNvPicPr>
          <p:nvPr/>
        </p:nvPicPr>
        <p:blipFill rotWithShape="1">
          <a:blip r:embed="rId4">
            <a:alphaModFix/>
          </a:blip>
          <a:srcRect l="63060" t="6309" r="27702" b="85670"/>
          <a:stretch/>
        </p:blipFill>
        <p:spPr>
          <a:xfrm rot="16200000">
            <a:off x="3207574" y="4369674"/>
            <a:ext cx="1011768" cy="679783"/>
          </a:xfrm>
          <a:prstGeom prst="rect">
            <a:avLst/>
          </a:prstGeom>
          <a:ln>
            <a:noFill/>
          </a:ln>
        </p:spPr>
      </p:pic>
      <p:sp>
        <p:nvSpPr>
          <p:cNvPr id="3" name="CuadroTexto 2"/>
          <p:cNvSpPr txBox="1"/>
          <p:nvPr/>
        </p:nvSpPr>
        <p:spPr>
          <a:xfrm>
            <a:off x="657699" y="4785575"/>
            <a:ext cx="2996583" cy="369332"/>
          </a:xfrm>
          <a:prstGeom prst="rect">
            <a:avLst/>
          </a:prstGeom>
          <a:noFill/>
        </p:spPr>
        <p:txBody>
          <a:bodyPr wrap="none" rtlCol="0">
            <a:spAutoFit/>
          </a:bodyPr>
          <a:lstStyle/>
          <a:p>
            <a:r>
              <a:rPr lang="es-ES" dirty="0" smtClean="0"/>
              <a:t>Evitar su asociaci</a:t>
            </a:r>
            <a:r>
              <a:rPr lang="es-ES" dirty="0" smtClean="0"/>
              <a:t>ón con </a:t>
            </a:r>
            <a:r>
              <a:rPr lang="es-ES" dirty="0" err="1" smtClean="0"/>
              <a:t>PTPm</a:t>
            </a:r>
            <a:endParaRPr lang="es-ES" dirty="0"/>
          </a:p>
        </p:txBody>
      </p:sp>
      <p:cxnSp>
        <p:nvCxnSpPr>
          <p:cNvPr id="7" name="Conector recto de flecha 6"/>
          <p:cNvCxnSpPr/>
          <p:nvPr/>
        </p:nvCxnSpPr>
        <p:spPr>
          <a:xfrm flipV="1">
            <a:off x="5835728" y="4950579"/>
            <a:ext cx="16004" cy="61043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a:off x="5941969" y="5273204"/>
            <a:ext cx="2165564" cy="369332"/>
          </a:xfrm>
          <a:prstGeom prst="rect">
            <a:avLst/>
          </a:prstGeom>
          <a:noFill/>
        </p:spPr>
        <p:txBody>
          <a:bodyPr wrap="none" rtlCol="0">
            <a:spAutoFit/>
          </a:bodyPr>
          <a:lstStyle/>
          <a:p>
            <a:r>
              <a:rPr lang="es-ES" dirty="0" smtClean="0"/>
              <a:t>Expresi</a:t>
            </a:r>
            <a:r>
              <a:rPr lang="es-ES" dirty="0" smtClean="0"/>
              <a:t>ón / Actividad </a:t>
            </a:r>
            <a:endParaRPr lang="es-ES" dirty="0"/>
          </a:p>
        </p:txBody>
      </p:sp>
    </p:spTree>
    <p:extLst>
      <p:ext uri="{BB962C8B-B14F-4D97-AF65-F5344CB8AC3E}">
        <p14:creationId xmlns:p14="http://schemas.microsoft.com/office/powerpoint/2010/main" val="4112492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820" y="37726"/>
            <a:ext cx="8229600" cy="1143000"/>
          </a:xfrm>
        </p:spPr>
        <p:txBody>
          <a:bodyPr>
            <a:normAutofit/>
          </a:bodyPr>
          <a:lstStyle/>
          <a:p>
            <a:r>
              <a:rPr lang="es-ES" sz="3200" b="1" dirty="0" smtClean="0">
                <a:latin typeface="+mn-lt"/>
              </a:rPr>
              <a:t>Aproximaciones experimental para disminuir la </a:t>
            </a:r>
            <a:r>
              <a:rPr lang="es-ES" sz="3200" b="1" dirty="0" smtClean="0">
                <a:latin typeface="+mn-lt"/>
              </a:rPr>
              <a:t>la </a:t>
            </a:r>
            <a:r>
              <a:rPr lang="es-ES" sz="3200" b="1" dirty="0" smtClean="0">
                <a:latin typeface="+mn-lt"/>
              </a:rPr>
              <a:t>disfunción mitocondrial </a:t>
            </a:r>
            <a:r>
              <a:rPr lang="es-ES" sz="3200" b="1" dirty="0" smtClean="0">
                <a:latin typeface="+mn-lt"/>
              </a:rPr>
              <a:t> y la </a:t>
            </a:r>
            <a:r>
              <a:rPr lang="es-ES" sz="3200" b="1" dirty="0" err="1" smtClean="0">
                <a:latin typeface="+mn-lt"/>
              </a:rPr>
              <a:t>hiperacetilaci</a:t>
            </a:r>
            <a:r>
              <a:rPr lang="es-ES" sz="3200" b="1" dirty="0" err="1" smtClean="0">
                <a:latin typeface="+mn-lt"/>
              </a:rPr>
              <a:t>ón</a:t>
            </a:r>
            <a:endParaRPr lang="es-ES" sz="3200" b="1" dirty="0">
              <a:latin typeface="+mn-lt"/>
            </a:endParaRPr>
          </a:p>
        </p:txBody>
      </p:sp>
      <p:sp>
        <p:nvSpPr>
          <p:cNvPr id="4" name="CuadroTexto 3"/>
          <p:cNvSpPr txBox="1"/>
          <p:nvPr/>
        </p:nvSpPr>
        <p:spPr>
          <a:xfrm>
            <a:off x="418840" y="979468"/>
            <a:ext cx="8285040" cy="5878532"/>
          </a:xfrm>
          <a:prstGeom prst="rect">
            <a:avLst/>
          </a:prstGeom>
          <a:solidFill>
            <a:srgbClr val="FFFFFF"/>
          </a:solidFill>
        </p:spPr>
        <p:txBody>
          <a:bodyPr wrap="square" rtlCol="0">
            <a:spAutoFit/>
          </a:bodyPr>
          <a:lstStyle/>
          <a:p>
            <a:r>
              <a:rPr lang="es-ES" sz="1500" b="1" dirty="0" smtClean="0"/>
              <a:t>Inhibición del </a:t>
            </a:r>
            <a:r>
              <a:rPr lang="es-ES" sz="1500" b="1" dirty="0" err="1" smtClean="0"/>
              <a:t>mPTP</a:t>
            </a:r>
            <a:endParaRPr lang="es-ES" sz="1500" b="1" dirty="0" smtClean="0"/>
          </a:p>
          <a:p>
            <a:r>
              <a:rPr lang="es-ES" sz="1500" dirty="0" smtClean="0"/>
              <a:t>(CSA: </a:t>
            </a:r>
            <a:r>
              <a:rPr lang="es-ES" sz="1500" dirty="0" err="1" smtClean="0"/>
              <a:t>CyPD</a:t>
            </a:r>
            <a:r>
              <a:rPr lang="es-ES" sz="1500" dirty="0" smtClean="0"/>
              <a:t>)</a:t>
            </a:r>
            <a:endParaRPr lang="es-ES" sz="1500" dirty="0"/>
          </a:p>
          <a:p>
            <a:r>
              <a:rPr lang="es-ES" sz="1500" dirty="0" smtClean="0"/>
              <a:t>Mejora la contractilidad </a:t>
            </a:r>
            <a:r>
              <a:rPr lang="es-ES" sz="1500" dirty="0" smtClean="0"/>
              <a:t>mioc</a:t>
            </a:r>
            <a:r>
              <a:rPr lang="es-ES" sz="1500" dirty="0" smtClean="0"/>
              <a:t>á</a:t>
            </a:r>
            <a:r>
              <a:rPr lang="es-ES" sz="1500" dirty="0" smtClean="0"/>
              <a:t>rdica </a:t>
            </a:r>
            <a:r>
              <a:rPr lang="es-ES" sz="1500" dirty="0" smtClean="0"/>
              <a:t>en pacientes con enfermedad </a:t>
            </a:r>
            <a:r>
              <a:rPr lang="es-ES" sz="1500" dirty="0" smtClean="0"/>
              <a:t>coronaria( </a:t>
            </a:r>
            <a:r>
              <a:rPr lang="es-ES" sz="1500" dirty="0" err="1"/>
              <a:t>Firdaus</a:t>
            </a:r>
            <a:r>
              <a:rPr lang="es-ES" sz="1500" dirty="0"/>
              <a:t>  et al.  </a:t>
            </a:r>
            <a:r>
              <a:rPr lang="es-ES" sz="1500" dirty="0" err="1"/>
              <a:t>Frontiers</a:t>
            </a:r>
            <a:r>
              <a:rPr lang="es-ES" sz="1500" dirty="0"/>
              <a:t> in </a:t>
            </a:r>
            <a:r>
              <a:rPr lang="es-ES" sz="1500" dirty="0" err="1"/>
              <a:t>Pharmacology</a:t>
            </a:r>
            <a:r>
              <a:rPr lang="es-ES" sz="1500" dirty="0"/>
              <a:t>. </a:t>
            </a:r>
            <a:r>
              <a:rPr lang="es-ES" sz="1500" dirty="0" smtClean="0"/>
              <a:t>2018. El tratamiento con CSA</a:t>
            </a:r>
            <a:r>
              <a:rPr lang="es-ES" sz="1500" dirty="0" smtClean="0"/>
              <a:t> </a:t>
            </a:r>
            <a:r>
              <a:rPr lang="es-ES" sz="1500" dirty="0" smtClean="0"/>
              <a:t>no tuvo efectos </a:t>
            </a:r>
            <a:r>
              <a:rPr lang="es-ES" sz="1500" dirty="0" smtClean="0"/>
              <a:t>benéficos reduciendo IAM en modelos de obesidad o cardiomiopat</a:t>
            </a:r>
            <a:r>
              <a:rPr lang="es-ES" sz="1500" dirty="0" smtClean="0"/>
              <a:t>ía diabética </a:t>
            </a:r>
            <a:r>
              <a:rPr lang="es-ES" sz="1500" dirty="0" smtClean="0">
                <a:solidFill>
                  <a:srgbClr val="AFABAB"/>
                </a:solidFill>
              </a:rPr>
              <a:t>(</a:t>
            </a:r>
            <a:r>
              <a:rPr lang="es-ES" sz="1500" dirty="0" err="1" smtClean="0">
                <a:solidFill>
                  <a:srgbClr val="AFABAB"/>
                </a:solidFill>
              </a:rPr>
              <a:t>Huhn</a:t>
            </a:r>
            <a:r>
              <a:rPr lang="es-ES" sz="1500" dirty="0" smtClean="0">
                <a:solidFill>
                  <a:srgbClr val="AFABAB"/>
                </a:solidFill>
              </a:rPr>
              <a:t> </a:t>
            </a:r>
            <a:r>
              <a:rPr lang="es-ES" sz="1500" dirty="0">
                <a:solidFill>
                  <a:srgbClr val="AFABAB"/>
                </a:solidFill>
              </a:rPr>
              <a:t>et al. </a:t>
            </a:r>
            <a:r>
              <a:rPr lang="es-ES" sz="1500" dirty="0" err="1">
                <a:solidFill>
                  <a:srgbClr val="AFABAB"/>
                </a:solidFill>
              </a:rPr>
              <a:t>Nutr</a:t>
            </a:r>
            <a:r>
              <a:rPr lang="es-ES" sz="1500" dirty="0">
                <a:solidFill>
                  <a:srgbClr val="AFABAB"/>
                </a:solidFill>
              </a:rPr>
              <a:t> </a:t>
            </a:r>
            <a:r>
              <a:rPr lang="es-ES" sz="1500" dirty="0" err="1">
                <a:solidFill>
                  <a:srgbClr val="AFABAB"/>
                </a:solidFill>
              </a:rPr>
              <a:t>Metab</a:t>
            </a:r>
            <a:r>
              <a:rPr lang="es-ES" sz="1500" dirty="0">
                <a:solidFill>
                  <a:srgbClr val="AFABAB"/>
                </a:solidFill>
              </a:rPr>
              <a:t> </a:t>
            </a:r>
            <a:r>
              <a:rPr lang="es-ES" sz="1500" dirty="0" err="1">
                <a:solidFill>
                  <a:srgbClr val="AFABAB"/>
                </a:solidFill>
              </a:rPr>
              <a:t>Cardiovasc</a:t>
            </a:r>
            <a:r>
              <a:rPr lang="es-ES" sz="1500" dirty="0">
                <a:solidFill>
                  <a:srgbClr val="AFABAB"/>
                </a:solidFill>
              </a:rPr>
              <a:t> </a:t>
            </a:r>
            <a:r>
              <a:rPr lang="es-ES" sz="1500" dirty="0" err="1">
                <a:solidFill>
                  <a:srgbClr val="AFABAB"/>
                </a:solidFill>
              </a:rPr>
              <a:t>Dis</a:t>
            </a:r>
            <a:r>
              <a:rPr lang="es-ES" sz="1500" dirty="0">
                <a:solidFill>
                  <a:srgbClr val="AFABAB"/>
                </a:solidFill>
              </a:rPr>
              <a:t>. </a:t>
            </a:r>
            <a:r>
              <a:rPr lang="es-ES" sz="1500" dirty="0" smtClean="0">
                <a:solidFill>
                  <a:srgbClr val="AFABAB"/>
                </a:solidFill>
              </a:rPr>
              <a:t>2010)</a:t>
            </a:r>
            <a:r>
              <a:rPr lang="es-ES" sz="1500" dirty="0" smtClean="0"/>
              <a:t>. </a:t>
            </a:r>
            <a:r>
              <a:rPr lang="es-ES" sz="1500" dirty="0" smtClean="0"/>
              <a:t>Efecto colaterales daño renal /inmunosupresión</a:t>
            </a:r>
            <a:endParaRPr lang="es-ES" sz="1500" dirty="0" smtClean="0"/>
          </a:p>
          <a:p>
            <a:r>
              <a:rPr lang="es-ES" sz="1500" dirty="0" smtClean="0"/>
              <a:t>(</a:t>
            </a:r>
            <a:r>
              <a:rPr lang="es-ES" sz="1500" dirty="0" err="1" smtClean="0"/>
              <a:t>Sangliferina</a:t>
            </a:r>
            <a:r>
              <a:rPr lang="es-ES" sz="1500" dirty="0" smtClean="0"/>
              <a:t> A: </a:t>
            </a:r>
            <a:r>
              <a:rPr lang="es-ES" sz="1500" dirty="0" err="1" smtClean="0"/>
              <a:t>CyPD</a:t>
            </a:r>
            <a:r>
              <a:rPr lang="es-ES" sz="1500" dirty="0" smtClean="0"/>
              <a:t>)</a:t>
            </a:r>
          </a:p>
          <a:p>
            <a:r>
              <a:rPr lang="es-ES" sz="1500" dirty="0" smtClean="0"/>
              <a:t>Disminuy</a:t>
            </a:r>
            <a:r>
              <a:rPr lang="es-ES" sz="1500" dirty="0" smtClean="0"/>
              <a:t>ó el daño por Isquemia/</a:t>
            </a:r>
            <a:r>
              <a:rPr lang="es-ES" sz="1500" dirty="0" err="1" smtClean="0"/>
              <a:t>reperfusión</a:t>
            </a:r>
            <a:r>
              <a:rPr lang="es-ES" sz="1500" dirty="0" smtClean="0"/>
              <a:t> </a:t>
            </a:r>
            <a:r>
              <a:rPr lang="es-ES" sz="1500" dirty="0" smtClean="0">
                <a:solidFill>
                  <a:srgbClr val="AFABAB"/>
                </a:solidFill>
              </a:rPr>
              <a:t>(</a:t>
            </a:r>
            <a:r>
              <a:rPr lang="es-ES" sz="1500" dirty="0" err="1" smtClean="0">
                <a:solidFill>
                  <a:srgbClr val="AFABAB"/>
                </a:solidFill>
              </a:rPr>
              <a:t>Lim</a:t>
            </a:r>
            <a:r>
              <a:rPr lang="es-ES" sz="1500" dirty="0" smtClean="0">
                <a:solidFill>
                  <a:srgbClr val="AFABAB"/>
                </a:solidFill>
              </a:rPr>
              <a:t> et al .J </a:t>
            </a:r>
            <a:r>
              <a:rPr lang="es-ES" sz="1500" dirty="0" err="1">
                <a:solidFill>
                  <a:srgbClr val="AFABAB"/>
                </a:solidFill>
              </a:rPr>
              <a:t>Cell</a:t>
            </a:r>
            <a:r>
              <a:rPr lang="es-ES" sz="1500" dirty="0">
                <a:solidFill>
                  <a:srgbClr val="AFABAB"/>
                </a:solidFill>
              </a:rPr>
              <a:t> Mol </a:t>
            </a:r>
            <a:r>
              <a:rPr lang="es-ES" sz="1500" dirty="0" err="1">
                <a:solidFill>
                  <a:srgbClr val="AFABAB"/>
                </a:solidFill>
              </a:rPr>
              <a:t>Med</a:t>
            </a:r>
            <a:r>
              <a:rPr lang="es-ES" sz="1500" dirty="0">
                <a:solidFill>
                  <a:srgbClr val="AFABAB"/>
                </a:solidFill>
              </a:rPr>
              <a:t>. </a:t>
            </a:r>
            <a:r>
              <a:rPr lang="es-ES" sz="1500" dirty="0" smtClean="0">
                <a:solidFill>
                  <a:srgbClr val="AFABAB"/>
                </a:solidFill>
              </a:rPr>
              <a:t>2011)</a:t>
            </a:r>
            <a:r>
              <a:rPr lang="es-ES" sz="1500" dirty="0" smtClean="0"/>
              <a:t>. </a:t>
            </a:r>
            <a:r>
              <a:rPr lang="es-ES" sz="1500" dirty="0" smtClean="0"/>
              <a:t>En fase I para f</a:t>
            </a:r>
            <a:r>
              <a:rPr lang="es-ES" sz="1500" dirty="0" smtClean="0"/>
              <a:t>ibrosis </a:t>
            </a:r>
            <a:r>
              <a:rPr lang="es-ES" sz="1500" dirty="0"/>
              <a:t>hepática, cirrosis hepática y carcinoma </a:t>
            </a:r>
            <a:r>
              <a:rPr lang="es-ES" sz="1500" dirty="0" err="1" smtClean="0"/>
              <a:t>hepatocelular</a:t>
            </a:r>
            <a:r>
              <a:rPr lang="es-ES" sz="1500" dirty="0" smtClean="0"/>
              <a:t> </a:t>
            </a:r>
            <a:endParaRPr lang="es-ES" sz="1500" dirty="0" smtClean="0"/>
          </a:p>
          <a:p>
            <a:r>
              <a:rPr lang="es-ES" sz="1500" dirty="0" smtClean="0"/>
              <a:t>(NIM811: </a:t>
            </a:r>
            <a:r>
              <a:rPr lang="es-ES" sz="1500" dirty="0" err="1" smtClean="0"/>
              <a:t>CyPD</a:t>
            </a:r>
            <a:r>
              <a:rPr lang="es-ES" sz="1500" dirty="0" smtClean="0"/>
              <a:t>)</a:t>
            </a:r>
          </a:p>
          <a:p>
            <a:r>
              <a:rPr lang="es-ES" sz="1500" dirty="0" smtClean="0"/>
              <a:t>Protecci</a:t>
            </a:r>
            <a:r>
              <a:rPr lang="es-ES" sz="1500" dirty="0" smtClean="0"/>
              <a:t>ón en  IAM (</a:t>
            </a:r>
            <a:r>
              <a:rPr lang="es-ES" sz="1500" dirty="0" err="1">
                <a:solidFill>
                  <a:srgbClr val="AFABAB"/>
                </a:solidFill>
              </a:rPr>
              <a:t>Cour</a:t>
            </a:r>
            <a:r>
              <a:rPr lang="es-ES" sz="1500" dirty="0">
                <a:solidFill>
                  <a:srgbClr val="AFABAB"/>
                </a:solidFill>
              </a:rPr>
              <a:t> </a:t>
            </a:r>
            <a:r>
              <a:rPr lang="es-ES" sz="1500" dirty="0" smtClean="0">
                <a:solidFill>
                  <a:srgbClr val="AFABAB"/>
                </a:solidFill>
              </a:rPr>
              <a:t>et </a:t>
            </a:r>
            <a:r>
              <a:rPr lang="es-ES" sz="1500" dirty="0" err="1" smtClean="0">
                <a:solidFill>
                  <a:srgbClr val="AFABAB"/>
                </a:solidFill>
              </a:rPr>
              <a:t>al.Eur</a:t>
            </a:r>
            <a:r>
              <a:rPr lang="es-ES" sz="1500" dirty="0" smtClean="0">
                <a:solidFill>
                  <a:srgbClr val="AFABAB"/>
                </a:solidFill>
              </a:rPr>
              <a:t> </a:t>
            </a:r>
            <a:r>
              <a:rPr lang="es-ES" sz="1500" dirty="0" err="1">
                <a:solidFill>
                  <a:srgbClr val="AFABAB"/>
                </a:solidFill>
              </a:rPr>
              <a:t>Heart</a:t>
            </a:r>
            <a:r>
              <a:rPr lang="es-ES" sz="1500" dirty="0">
                <a:solidFill>
                  <a:srgbClr val="AFABAB"/>
                </a:solidFill>
              </a:rPr>
              <a:t> J. </a:t>
            </a:r>
            <a:r>
              <a:rPr lang="es-ES" sz="1500" dirty="0" smtClean="0">
                <a:solidFill>
                  <a:srgbClr val="AFABAB"/>
                </a:solidFill>
              </a:rPr>
              <a:t>2011)</a:t>
            </a:r>
            <a:r>
              <a:rPr lang="es-ES" sz="1500" dirty="0" smtClean="0"/>
              <a:t>. Previene daño </a:t>
            </a:r>
            <a:r>
              <a:rPr lang="es-ES" sz="1500" dirty="0" err="1" smtClean="0"/>
              <a:t>irrevesible</a:t>
            </a:r>
            <a:r>
              <a:rPr lang="es-ES" sz="1500" dirty="0"/>
              <a:t> I/R </a:t>
            </a:r>
            <a:r>
              <a:rPr lang="es-ES" sz="1500" dirty="0">
                <a:solidFill>
                  <a:srgbClr val="AFABAB"/>
                </a:solidFill>
              </a:rPr>
              <a:t>(</a:t>
            </a:r>
            <a:r>
              <a:rPr lang="es-ES" sz="1500" dirty="0" err="1">
                <a:solidFill>
                  <a:srgbClr val="AFABAB"/>
                </a:solidFill>
              </a:rPr>
              <a:t>Argaud</a:t>
            </a:r>
            <a:r>
              <a:rPr lang="es-ES" sz="1500" dirty="0">
                <a:solidFill>
                  <a:srgbClr val="AFABAB"/>
                </a:solidFill>
              </a:rPr>
              <a:t> </a:t>
            </a:r>
            <a:r>
              <a:rPr lang="es-ES" sz="1500" dirty="0" smtClean="0">
                <a:solidFill>
                  <a:srgbClr val="AFABAB"/>
                </a:solidFill>
              </a:rPr>
              <a:t>et al. J </a:t>
            </a:r>
            <a:r>
              <a:rPr lang="es-ES" sz="1500" dirty="0">
                <a:solidFill>
                  <a:srgbClr val="AFABAB"/>
                </a:solidFill>
              </a:rPr>
              <a:t>Mol </a:t>
            </a:r>
            <a:r>
              <a:rPr lang="es-ES" sz="1500" dirty="0" err="1">
                <a:solidFill>
                  <a:srgbClr val="AFABAB"/>
                </a:solidFill>
              </a:rPr>
              <a:t>Cell</a:t>
            </a:r>
            <a:r>
              <a:rPr lang="es-ES" sz="1500" dirty="0">
                <a:solidFill>
                  <a:srgbClr val="AFABAB"/>
                </a:solidFill>
              </a:rPr>
              <a:t> </a:t>
            </a:r>
            <a:r>
              <a:rPr lang="es-ES" sz="1500" dirty="0" err="1">
                <a:solidFill>
                  <a:srgbClr val="AFABAB"/>
                </a:solidFill>
              </a:rPr>
              <a:t>Cardiol</a:t>
            </a:r>
            <a:r>
              <a:rPr lang="es-ES" sz="1500" dirty="0">
                <a:solidFill>
                  <a:srgbClr val="AFABAB"/>
                </a:solidFill>
              </a:rPr>
              <a:t>. </a:t>
            </a:r>
            <a:r>
              <a:rPr lang="es-ES" sz="1500" dirty="0" smtClean="0">
                <a:solidFill>
                  <a:srgbClr val="AFABAB"/>
                </a:solidFill>
              </a:rPr>
              <a:t>2005)</a:t>
            </a:r>
            <a:r>
              <a:rPr lang="es-ES" sz="1500" dirty="0" smtClean="0"/>
              <a:t>. N</a:t>
            </a:r>
            <a:r>
              <a:rPr lang="es-ES" sz="1500" dirty="0" smtClean="0"/>
              <a:t>o mostro efecto inmunosupresor.</a:t>
            </a:r>
            <a:endParaRPr lang="es-ES" sz="1500" dirty="0" smtClean="0"/>
          </a:p>
          <a:p>
            <a:endParaRPr lang="es-ES" sz="1500" b="1" dirty="0" smtClean="0"/>
          </a:p>
          <a:p>
            <a:r>
              <a:rPr lang="es-ES" sz="1500" b="1" dirty="0" smtClean="0"/>
              <a:t>Activación de </a:t>
            </a:r>
            <a:r>
              <a:rPr lang="es-ES" sz="1500" b="1" dirty="0" err="1" smtClean="0"/>
              <a:t>Sirtuinas</a:t>
            </a:r>
            <a:endParaRPr lang="es-ES" sz="1500" b="1" dirty="0" smtClean="0"/>
          </a:p>
          <a:p>
            <a:r>
              <a:rPr lang="es-ES" sz="1500" dirty="0" smtClean="0"/>
              <a:t>(</a:t>
            </a:r>
            <a:r>
              <a:rPr lang="es-ES" sz="1500" dirty="0" err="1" smtClean="0"/>
              <a:t>Resveratrol</a:t>
            </a:r>
            <a:r>
              <a:rPr lang="es-ES" sz="1500" dirty="0" smtClean="0"/>
              <a:t> :Sirt1/Sirt3) </a:t>
            </a:r>
          </a:p>
          <a:p>
            <a:r>
              <a:rPr lang="es-ES" sz="1500" dirty="0" smtClean="0"/>
              <a:t>En modelos de obesidad promueve la oxidaci</a:t>
            </a:r>
            <a:r>
              <a:rPr lang="es-ES" sz="1500" dirty="0" smtClean="0"/>
              <a:t>ón de glucosa, disminuye la </a:t>
            </a:r>
            <a:r>
              <a:rPr lang="es-ES" sz="1500" dirty="0" err="1" smtClean="0"/>
              <a:t>hiperactilación</a:t>
            </a:r>
            <a:r>
              <a:rPr lang="es-ES" sz="1500" dirty="0" smtClean="0"/>
              <a:t> en </a:t>
            </a:r>
            <a:r>
              <a:rPr lang="es-ES" sz="1500" dirty="0" err="1" smtClean="0"/>
              <a:t>citosol</a:t>
            </a:r>
            <a:r>
              <a:rPr lang="es-ES" sz="1500" dirty="0" smtClean="0"/>
              <a:t> y mitocondria </a:t>
            </a:r>
            <a:r>
              <a:rPr lang="es-ES" sz="1500" dirty="0" smtClean="0">
                <a:solidFill>
                  <a:srgbClr val="AFABAB"/>
                </a:solidFill>
              </a:rPr>
              <a:t>(</a:t>
            </a:r>
            <a:r>
              <a:rPr lang="es-ES" sz="1500" dirty="0" err="1" smtClean="0">
                <a:solidFill>
                  <a:srgbClr val="AFABAB"/>
                </a:solidFill>
              </a:rPr>
              <a:t>Sung</a:t>
            </a:r>
            <a:r>
              <a:rPr lang="es-ES" sz="1500" dirty="0" smtClean="0">
                <a:solidFill>
                  <a:srgbClr val="AFABAB"/>
                </a:solidFill>
              </a:rPr>
              <a:t> et al. </a:t>
            </a:r>
            <a:r>
              <a:rPr lang="es-ES" sz="1500" dirty="0" err="1" smtClean="0">
                <a:solidFill>
                  <a:srgbClr val="AFABAB"/>
                </a:solidFill>
              </a:rPr>
              <a:t>Circ</a:t>
            </a:r>
            <a:r>
              <a:rPr lang="es-ES" sz="1500" dirty="0" smtClean="0">
                <a:solidFill>
                  <a:srgbClr val="AFABAB"/>
                </a:solidFill>
              </a:rPr>
              <a:t> </a:t>
            </a:r>
            <a:r>
              <a:rPr lang="es-ES" sz="1500" dirty="0" err="1">
                <a:solidFill>
                  <a:srgbClr val="AFABAB"/>
                </a:solidFill>
              </a:rPr>
              <a:t>Heart</a:t>
            </a:r>
            <a:r>
              <a:rPr lang="es-ES" sz="1500" dirty="0">
                <a:solidFill>
                  <a:srgbClr val="AFABAB"/>
                </a:solidFill>
              </a:rPr>
              <a:t> </a:t>
            </a:r>
            <a:r>
              <a:rPr lang="es-ES" sz="1500" dirty="0" err="1">
                <a:solidFill>
                  <a:srgbClr val="AFABAB"/>
                </a:solidFill>
              </a:rPr>
              <a:t>Fail</a:t>
            </a:r>
            <a:r>
              <a:rPr lang="es-ES" sz="1500" dirty="0">
                <a:solidFill>
                  <a:srgbClr val="AFABAB"/>
                </a:solidFill>
              </a:rPr>
              <a:t>. </a:t>
            </a:r>
            <a:r>
              <a:rPr lang="es-ES" sz="1500" dirty="0" smtClean="0">
                <a:solidFill>
                  <a:srgbClr val="AFABAB"/>
                </a:solidFill>
              </a:rPr>
              <a:t>2015)</a:t>
            </a:r>
            <a:r>
              <a:rPr lang="es-ES" sz="1500" dirty="0" smtClean="0"/>
              <a:t>. En  pacientes con  enfermedad coronaria, RES mejoró la función diastólica y disminuyó </a:t>
            </a:r>
            <a:r>
              <a:rPr lang="es-ES" sz="1500" dirty="0"/>
              <a:t>BNP </a:t>
            </a:r>
            <a:r>
              <a:rPr lang="es-ES" sz="1500" dirty="0">
                <a:solidFill>
                  <a:srgbClr val="AFABAB"/>
                </a:solidFill>
              </a:rPr>
              <a:t>(Magyar </a:t>
            </a:r>
            <a:r>
              <a:rPr lang="es-ES" sz="1500" dirty="0" smtClean="0">
                <a:solidFill>
                  <a:srgbClr val="AFABAB"/>
                </a:solidFill>
              </a:rPr>
              <a:t>et al. </a:t>
            </a:r>
            <a:r>
              <a:rPr lang="es-ES" sz="1500" dirty="0" err="1">
                <a:solidFill>
                  <a:srgbClr val="AFABAB"/>
                </a:solidFill>
              </a:rPr>
              <a:t>Clin</a:t>
            </a:r>
            <a:r>
              <a:rPr lang="es-ES" sz="1500" dirty="0">
                <a:solidFill>
                  <a:srgbClr val="AFABAB"/>
                </a:solidFill>
              </a:rPr>
              <a:t>. </a:t>
            </a:r>
            <a:r>
              <a:rPr lang="es-ES" sz="1500" dirty="0" err="1">
                <a:solidFill>
                  <a:srgbClr val="AFABAB"/>
                </a:solidFill>
              </a:rPr>
              <a:t>Hemorheol</a:t>
            </a:r>
            <a:r>
              <a:rPr lang="es-ES" sz="1500" dirty="0">
                <a:solidFill>
                  <a:srgbClr val="AFABAB"/>
                </a:solidFill>
              </a:rPr>
              <a:t>. </a:t>
            </a:r>
            <a:r>
              <a:rPr lang="es-ES" sz="1500" dirty="0" err="1">
                <a:solidFill>
                  <a:srgbClr val="AFABAB"/>
                </a:solidFill>
              </a:rPr>
              <a:t>Microcirc</a:t>
            </a:r>
            <a:r>
              <a:rPr lang="es-ES" sz="1500" dirty="0">
                <a:solidFill>
                  <a:srgbClr val="AFABAB"/>
                </a:solidFill>
              </a:rPr>
              <a:t>. </a:t>
            </a:r>
            <a:r>
              <a:rPr lang="es-ES" sz="1500" dirty="0" smtClean="0">
                <a:solidFill>
                  <a:srgbClr val="AFABAB"/>
                </a:solidFill>
              </a:rPr>
              <a:t>2012)</a:t>
            </a:r>
            <a:endParaRPr lang="es-ES" sz="1500" dirty="0" smtClean="0">
              <a:solidFill>
                <a:srgbClr val="AFABAB"/>
              </a:solidFill>
            </a:endParaRPr>
          </a:p>
          <a:p>
            <a:r>
              <a:rPr lang="es-ES" sz="1500" dirty="0" smtClean="0"/>
              <a:t>(</a:t>
            </a:r>
            <a:r>
              <a:rPr lang="es-ES" sz="1500" dirty="0" err="1" smtClean="0"/>
              <a:t>Honokiol</a:t>
            </a:r>
            <a:r>
              <a:rPr lang="es-ES" sz="1500" dirty="0" smtClean="0"/>
              <a:t>): Sirt</a:t>
            </a:r>
            <a:r>
              <a:rPr lang="es-ES" sz="1500" dirty="0"/>
              <a:t>3</a:t>
            </a:r>
            <a:r>
              <a:rPr lang="es-ES" sz="1500" dirty="0" smtClean="0"/>
              <a:t>) </a:t>
            </a:r>
          </a:p>
          <a:p>
            <a:r>
              <a:rPr lang="es-ES" sz="1500" dirty="0" smtClean="0"/>
              <a:t>Incrementa la expresi</a:t>
            </a:r>
            <a:r>
              <a:rPr lang="es-ES" sz="1500" dirty="0" smtClean="0"/>
              <a:t>ón de Sirt3. En modelos de IC mejora la FEVI y disminuye la  remodelación patológica. </a:t>
            </a:r>
            <a:r>
              <a:rPr lang="es-ES" sz="1500" dirty="0"/>
              <a:t>Disminuye la oxidación de ácidos grasos e incrementa la oxidación de glucosa.</a:t>
            </a:r>
          </a:p>
          <a:p>
            <a:r>
              <a:rPr lang="es-ES" sz="1500" dirty="0" smtClean="0"/>
              <a:t> (</a:t>
            </a:r>
            <a:r>
              <a:rPr lang="es-ES" sz="1600" dirty="0" err="1"/>
              <a:t>Pillai</a:t>
            </a:r>
            <a:r>
              <a:rPr lang="es-ES" sz="1600" dirty="0"/>
              <a:t> </a:t>
            </a:r>
            <a:r>
              <a:rPr lang="es-ES" sz="1600" dirty="0" smtClean="0"/>
              <a:t> et al. </a:t>
            </a:r>
            <a:r>
              <a:rPr lang="es-ES" sz="1600" dirty="0" err="1" smtClean="0"/>
              <a:t>Nat</a:t>
            </a:r>
            <a:r>
              <a:rPr lang="es-ES" sz="1600" dirty="0" smtClean="0"/>
              <a:t> </a:t>
            </a:r>
            <a:r>
              <a:rPr lang="es-ES" sz="1600" dirty="0" err="1"/>
              <a:t>Commun</a:t>
            </a:r>
            <a:r>
              <a:rPr lang="es-ES" sz="1600" dirty="0"/>
              <a:t>. </a:t>
            </a:r>
            <a:r>
              <a:rPr lang="es-ES" sz="1600" dirty="0" smtClean="0"/>
              <a:t>2015).</a:t>
            </a:r>
            <a:endParaRPr lang="es-ES" sz="1500" dirty="0" smtClean="0"/>
          </a:p>
          <a:p>
            <a:r>
              <a:rPr lang="es-ES" sz="1500" dirty="0" smtClean="0"/>
              <a:t>(</a:t>
            </a:r>
            <a:r>
              <a:rPr lang="es-ES" sz="1500" dirty="0" err="1" smtClean="0"/>
              <a:t>Oroxilin</a:t>
            </a:r>
            <a:r>
              <a:rPr lang="es-ES" sz="1500" dirty="0" smtClean="0"/>
              <a:t> A: </a:t>
            </a:r>
            <a:r>
              <a:rPr lang="es-ES" sz="1500" dirty="0" err="1" smtClean="0"/>
              <a:t>Sirt</a:t>
            </a:r>
            <a:r>
              <a:rPr lang="es-ES" sz="1500" dirty="0" smtClean="0"/>
              <a:t> 3</a:t>
            </a:r>
            <a:r>
              <a:rPr lang="es-ES" sz="1500" dirty="0" smtClean="0"/>
              <a:t>)</a:t>
            </a:r>
          </a:p>
          <a:p>
            <a:r>
              <a:rPr lang="es-ES" sz="1500" dirty="0" smtClean="0"/>
              <a:t>Activador </a:t>
            </a:r>
            <a:r>
              <a:rPr lang="es-ES" sz="1500" dirty="0" err="1" smtClean="0"/>
              <a:t>alost</a:t>
            </a:r>
            <a:r>
              <a:rPr lang="es-ES" sz="1500" dirty="0" err="1" smtClean="0"/>
              <a:t>érico</a:t>
            </a:r>
            <a:r>
              <a:rPr lang="es-ES" sz="1500" dirty="0" smtClean="0"/>
              <a:t> de Sirt3, disminuye la hipertrofia en cardiomiocitos y preserva la función mitocondrial </a:t>
            </a:r>
            <a:r>
              <a:rPr lang="es-ES" sz="1500" dirty="0" smtClean="0">
                <a:solidFill>
                  <a:srgbClr val="AFABAB"/>
                </a:solidFill>
              </a:rPr>
              <a:t>(Treviño-Saldaña et al, en revisión)</a:t>
            </a:r>
            <a:endParaRPr lang="es-ES" sz="1500" dirty="0">
              <a:solidFill>
                <a:srgbClr val="AFABAB"/>
              </a:solidFill>
            </a:endParaRPr>
          </a:p>
        </p:txBody>
      </p:sp>
    </p:spTree>
    <p:extLst>
      <p:ext uri="{BB962C8B-B14F-4D97-AF65-F5344CB8AC3E}">
        <p14:creationId xmlns:p14="http://schemas.microsoft.com/office/powerpoint/2010/main" val="1279543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Agrupar 17"/>
          <p:cNvGrpSpPr/>
          <p:nvPr/>
        </p:nvGrpSpPr>
        <p:grpSpPr>
          <a:xfrm>
            <a:off x="1020083" y="1335394"/>
            <a:ext cx="6768044" cy="5236980"/>
            <a:chOff x="991860" y="601616"/>
            <a:chExt cx="6768044" cy="5236980"/>
          </a:xfrm>
        </p:grpSpPr>
        <p:pic>
          <p:nvPicPr>
            <p:cNvPr id="2" name="Imagen 1"/>
            <p:cNvPicPr>
              <a:picLocks noChangeAspect="1"/>
            </p:cNvPicPr>
            <p:nvPr/>
          </p:nvPicPr>
          <p:blipFill>
            <a:blip r:embed="rId2"/>
            <a:stretch>
              <a:fillRect/>
            </a:stretch>
          </p:blipFill>
          <p:spPr>
            <a:xfrm>
              <a:off x="991860" y="601616"/>
              <a:ext cx="6768044" cy="5236980"/>
            </a:xfrm>
            <a:prstGeom prst="rect">
              <a:avLst/>
            </a:prstGeom>
          </p:spPr>
        </p:pic>
        <p:sp>
          <p:nvSpPr>
            <p:cNvPr id="3" name="CuadroTexto 2"/>
            <p:cNvSpPr txBox="1"/>
            <p:nvPr/>
          </p:nvSpPr>
          <p:spPr>
            <a:xfrm>
              <a:off x="4464539" y="4347308"/>
              <a:ext cx="1265115" cy="276999"/>
            </a:xfrm>
            <a:prstGeom prst="rect">
              <a:avLst/>
            </a:prstGeom>
            <a:noFill/>
          </p:spPr>
          <p:txBody>
            <a:bodyPr wrap="none" rtlCol="0">
              <a:spAutoFit/>
            </a:bodyPr>
            <a:lstStyle/>
            <a:p>
              <a:r>
                <a:rPr lang="es-ES" sz="1200" dirty="0" err="1" smtClean="0">
                  <a:solidFill>
                    <a:schemeClr val="bg2">
                      <a:lumMod val="50000"/>
                    </a:schemeClr>
                  </a:solidFill>
                  <a:latin typeface="Arial Rounded MT Bold"/>
                  <a:cs typeface="Arial Rounded MT Bold"/>
                </a:rPr>
                <a:t>mPTP</a:t>
              </a:r>
              <a:r>
                <a:rPr lang="es-ES" sz="1200" dirty="0" smtClean="0">
                  <a:solidFill>
                    <a:schemeClr val="bg2">
                      <a:lumMod val="50000"/>
                    </a:schemeClr>
                  </a:solidFill>
                  <a:latin typeface="Arial Rounded MT Bold"/>
                  <a:cs typeface="Arial Rounded MT Bold"/>
                </a:rPr>
                <a:t> </a:t>
              </a:r>
              <a:r>
                <a:rPr lang="es-ES" sz="1200" dirty="0" err="1" smtClean="0">
                  <a:solidFill>
                    <a:schemeClr val="bg2">
                      <a:lumMod val="50000"/>
                    </a:schemeClr>
                  </a:solidFill>
                  <a:latin typeface="Arial Rounded MT Bold"/>
                  <a:cs typeface="Arial Rounded MT Bold"/>
                </a:rPr>
                <a:t>opening</a:t>
              </a:r>
              <a:endParaRPr lang="es-ES" sz="1200" dirty="0">
                <a:solidFill>
                  <a:schemeClr val="bg2">
                    <a:lumMod val="50000"/>
                  </a:schemeClr>
                </a:solidFill>
                <a:latin typeface="Arial Rounded MT Bold"/>
                <a:cs typeface="Arial Rounded MT Bold"/>
              </a:endParaRPr>
            </a:p>
          </p:txBody>
        </p:sp>
        <p:sp>
          <p:nvSpPr>
            <p:cNvPr id="4" name="CuadroTexto 3"/>
            <p:cNvSpPr txBox="1"/>
            <p:nvPr/>
          </p:nvSpPr>
          <p:spPr>
            <a:xfrm>
              <a:off x="5525478" y="3913554"/>
              <a:ext cx="544214" cy="276999"/>
            </a:xfrm>
            <a:prstGeom prst="rect">
              <a:avLst/>
            </a:prstGeom>
            <a:noFill/>
          </p:spPr>
          <p:txBody>
            <a:bodyPr wrap="none" rtlCol="0">
              <a:spAutoFit/>
            </a:bodyPr>
            <a:lstStyle/>
            <a:p>
              <a:r>
                <a:rPr lang="es-ES" sz="1200" dirty="0" smtClean="0">
                  <a:solidFill>
                    <a:schemeClr val="bg2">
                      <a:lumMod val="50000"/>
                    </a:schemeClr>
                  </a:solidFill>
                  <a:latin typeface="Arial Rounded MT Bold"/>
                  <a:cs typeface="Arial Rounded MT Bold"/>
                </a:rPr>
                <a:t>Sirt3</a:t>
              </a:r>
              <a:endParaRPr lang="es-ES" sz="1200" dirty="0">
                <a:solidFill>
                  <a:schemeClr val="bg2">
                    <a:lumMod val="50000"/>
                  </a:schemeClr>
                </a:solidFill>
                <a:latin typeface="Arial Rounded MT Bold"/>
                <a:cs typeface="Arial Rounded MT Bold"/>
              </a:endParaRPr>
            </a:p>
          </p:txBody>
        </p:sp>
        <p:sp>
          <p:nvSpPr>
            <p:cNvPr id="5" name="CuadroTexto 4"/>
            <p:cNvSpPr txBox="1"/>
            <p:nvPr/>
          </p:nvSpPr>
          <p:spPr>
            <a:xfrm>
              <a:off x="3790462" y="3712307"/>
              <a:ext cx="575736" cy="307777"/>
            </a:xfrm>
            <a:prstGeom prst="rect">
              <a:avLst/>
            </a:prstGeom>
            <a:noFill/>
          </p:spPr>
          <p:txBody>
            <a:bodyPr wrap="none" rtlCol="0">
              <a:spAutoFit/>
            </a:bodyPr>
            <a:lstStyle/>
            <a:p>
              <a:r>
                <a:rPr lang="es-ES" sz="1400" dirty="0" smtClean="0">
                  <a:solidFill>
                    <a:schemeClr val="bg2">
                      <a:lumMod val="50000"/>
                    </a:schemeClr>
                  </a:solidFill>
                  <a:latin typeface="Arial Rounded MT Bold"/>
                  <a:cs typeface="Arial Rounded MT Bold"/>
                </a:rPr>
                <a:t>ROS</a:t>
              </a:r>
              <a:endParaRPr lang="es-ES" sz="1200" dirty="0">
                <a:solidFill>
                  <a:schemeClr val="bg2">
                    <a:lumMod val="50000"/>
                  </a:schemeClr>
                </a:solidFill>
                <a:latin typeface="Arial Rounded MT Bold"/>
                <a:cs typeface="Arial Rounded MT Bold"/>
              </a:endParaRPr>
            </a:p>
          </p:txBody>
        </p:sp>
        <p:sp>
          <p:nvSpPr>
            <p:cNvPr id="7" name="Flecha derecha 6"/>
            <p:cNvSpPr/>
            <p:nvPr/>
          </p:nvSpPr>
          <p:spPr>
            <a:xfrm rot="2141808">
              <a:off x="3433815" y="4044439"/>
              <a:ext cx="1040488" cy="184109"/>
            </a:xfrm>
            <a:prstGeom prst="right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Flecha derecha 7"/>
            <p:cNvSpPr/>
            <p:nvPr/>
          </p:nvSpPr>
          <p:spPr>
            <a:xfrm rot="12916400">
              <a:off x="3283371" y="4177299"/>
              <a:ext cx="1040488" cy="184109"/>
            </a:xfrm>
            <a:prstGeom prst="right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6400802" y="4085492"/>
              <a:ext cx="841171" cy="461665"/>
            </a:xfrm>
            <a:prstGeom prst="rect">
              <a:avLst/>
            </a:prstGeom>
            <a:noFill/>
          </p:spPr>
          <p:txBody>
            <a:bodyPr wrap="none" rtlCol="0">
              <a:spAutoFit/>
            </a:bodyPr>
            <a:lstStyle/>
            <a:p>
              <a:r>
                <a:rPr lang="es-ES" sz="1200" dirty="0" err="1" smtClean="0">
                  <a:solidFill>
                    <a:srgbClr val="800040"/>
                  </a:solidFill>
                  <a:latin typeface="Arial Rounded MT Bold"/>
                  <a:cs typeface="Arial Rounded MT Bold"/>
                </a:rPr>
                <a:t>Honokiol</a:t>
              </a:r>
              <a:endParaRPr lang="es-ES" sz="1200" dirty="0" smtClean="0">
                <a:solidFill>
                  <a:srgbClr val="800040"/>
                </a:solidFill>
                <a:latin typeface="Arial Rounded MT Bold"/>
                <a:cs typeface="Arial Rounded MT Bold"/>
              </a:endParaRPr>
            </a:p>
            <a:p>
              <a:r>
                <a:rPr lang="es-ES" sz="1200" dirty="0" smtClean="0">
                  <a:solidFill>
                    <a:srgbClr val="800040"/>
                  </a:solidFill>
                  <a:latin typeface="Arial Rounded MT Bold"/>
                  <a:cs typeface="Arial Rounded MT Bold"/>
                </a:rPr>
                <a:t>OA</a:t>
              </a:r>
              <a:endParaRPr lang="es-ES" sz="1200" dirty="0">
                <a:solidFill>
                  <a:srgbClr val="800040"/>
                </a:solidFill>
                <a:latin typeface="Arial Rounded MT Bold"/>
                <a:cs typeface="Arial Rounded MT Bold"/>
              </a:endParaRPr>
            </a:p>
          </p:txBody>
        </p:sp>
        <p:sp>
          <p:nvSpPr>
            <p:cNvPr id="13" name="CuadroTexto 12"/>
            <p:cNvSpPr txBox="1"/>
            <p:nvPr/>
          </p:nvSpPr>
          <p:spPr>
            <a:xfrm>
              <a:off x="5205048" y="4999889"/>
              <a:ext cx="803525" cy="461665"/>
            </a:xfrm>
            <a:prstGeom prst="rect">
              <a:avLst/>
            </a:prstGeom>
            <a:noFill/>
          </p:spPr>
          <p:txBody>
            <a:bodyPr wrap="none" rtlCol="0">
              <a:spAutoFit/>
            </a:bodyPr>
            <a:lstStyle/>
            <a:p>
              <a:r>
                <a:rPr lang="es-ES" sz="1200" dirty="0" smtClean="0">
                  <a:solidFill>
                    <a:srgbClr val="800040"/>
                  </a:solidFill>
                  <a:latin typeface="Arial Rounded MT Bold"/>
                  <a:cs typeface="Arial Rounded MT Bold"/>
                </a:rPr>
                <a:t>SFA</a:t>
              </a:r>
            </a:p>
            <a:p>
              <a:r>
                <a:rPr lang="es-ES" sz="1200" dirty="0" smtClean="0">
                  <a:solidFill>
                    <a:srgbClr val="800040"/>
                  </a:solidFill>
                  <a:latin typeface="Arial Rounded MT Bold"/>
                  <a:cs typeface="Arial Rounded MT Bold"/>
                </a:rPr>
                <a:t>NIM-811</a:t>
              </a:r>
              <a:endParaRPr lang="es-ES" sz="1200" dirty="0">
                <a:solidFill>
                  <a:srgbClr val="800040"/>
                </a:solidFill>
                <a:latin typeface="Arial Rounded MT Bold"/>
                <a:cs typeface="Arial Rounded MT Bold"/>
              </a:endParaRPr>
            </a:p>
          </p:txBody>
        </p:sp>
        <p:pic>
          <p:nvPicPr>
            <p:cNvPr id="15" name="Imagen 14"/>
            <p:cNvPicPr>
              <a:picLocks noChangeAspect="1"/>
            </p:cNvPicPr>
            <p:nvPr/>
          </p:nvPicPr>
          <p:blipFill rotWithShape="1">
            <a:blip r:embed="rId2"/>
            <a:srcRect l="63060" t="6309" r="27702" b="85670"/>
            <a:stretch/>
          </p:blipFill>
          <p:spPr>
            <a:xfrm rot="6485881">
              <a:off x="5896708" y="3933093"/>
              <a:ext cx="625231" cy="420078"/>
            </a:xfrm>
            <a:prstGeom prst="rect">
              <a:avLst/>
            </a:prstGeom>
          </p:spPr>
        </p:pic>
        <p:pic>
          <p:nvPicPr>
            <p:cNvPr id="16" name="Imagen 15"/>
            <p:cNvPicPr>
              <a:picLocks noChangeAspect="1"/>
            </p:cNvPicPr>
            <p:nvPr/>
          </p:nvPicPr>
          <p:blipFill rotWithShape="1">
            <a:blip r:embed="rId2"/>
            <a:srcRect l="63060" t="6309" r="27702" b="85670"/>
            <a:stretch/>
          </p:blipFill>
          <p:spPr>
            <a:xfrm rot="9367505">
              <a:off x="4857262" y="4730258"/>
              <a:ext cx="625231" cy="420078"/>
            </a:xfrm>
            <a:prstGeom prst="rect">
              <a:avLst/>
            </a:prstGeom>
          </p:spPr>
        </p:pic>
      </p:grpSp>
      <p:sp>
        <p:nvSpPr>
          <p:cNvPr id="19" name="Rectángulo 18"/>
          <p:cNvSpPr/>
          <p:nvPr/>
        </p:nvSpPr>
        <p:spPr>
          <a:xfrm>
            <a:off x="138155" y="236411"/>
            <a:ext cx="8531591" cy="1077218"/>
          </a:xfrm>
          <a:prstGeom prst="rect">
            <a:avLst/>
          </a:prstGeom>
        </p:spPr>
        <p:txBody>
          <a:bodyPr wrap="square">
            <a:spAutoFit/>
          </a:bodyPr>
          <a:lstStyle/>
          <a:p>
            <a:r>
              <a:rPr lang="es-ES" sz="3200" b="1" dirty="0" smtClean="0"/>
              <a:t>Regulación del metabolismo energético como estrategia del </a:t>
            </a:r>
            <a:r>
              <a:rPr lang="es-ES" sz="3200" b="1" dirty="0" err="1" smtClean="0"/>
              <a:t>cardioprotección</a:t>
            </a:r>
            <a:r>
              <a:rPr lang="es-ES" sz="3200" b="1" dirty="0" smtClean="0"/>
              <a:t> </a:t>
            </a:r>
            <a:endParaRPr lang="es-ES" sz="3200" b="1" dirty="0"/>
          </a:p>
        </p:txBody>
      </p:sp>
    </p:spTree>
    <p:extLst>
      <p:ext uri="{BB962C8B-B14F-4D97-AF65-F5344CB8AC3E}">
        <p14:creationId xmlns:p14="http://schemas.microsoft.com/office/powerpoint/2010/main" val="18117307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8982"/>
          <a:stretch/>
        </p:blipFill>
        <p:spPr>
          <a:xfrm>
            <a:off x="4480494" y="415066"/>
            <a:ext cx="3956065" cy="250010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08" y="112617"/>
            <a:ext cx="3912424" cy="154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p:cNvSpPr txBox="1"/>
          <p:nvPr/>
        </p:nvSpPr>
        <p:spPr>
          <a:xfrm>
            <a:off x="451833" y="1454944"/>
            <a:ext cx="3249608" cy="3754874"/>
          </a:xfrm>
          <a:prstGeom prst="rect">
            <a:avLst/>
          </a:prstGeom>
          <a:noFill/>
        </p:spPr>
        <p:txBody>
          <a:bodyPr wrap="none" rtlCol="0">
            <a:spAutoFit/>
          </a:bodyPr>
          <a:lstStyle/>
          <a:p>
            <a:r>
              <a:rPr lang="es-ES" sz="1400" dirty="0" smtClean="0">
                <a:solidFill>
                  <a:schemeClr val="tx1">
                    <a:lumMod val="75000"/>
                    <a:lumOff val="25000"/>
                  </a:schemeClr>
                </a:solidFill>
                <a:latin typeface="Arial"/>
                <a:cs typeface="Arial"/>
              </a:rPr>
              <a:t>Noemí García</a:t>
            </a:r>
          </a:p>
          <a:p>
            <a:r>
              <a:rPr lang="es-ES" sz="1400" dirty="0" smtClean="0">
                <a:solidFill>
                  <a:schemeClr val="tx1">
                    <a:lumMod val="75000"/>
                    <a:lumOff val="25000"/>
                  </a:schemeClr>
                </a:solidFill>
                <a:latin typeface="Arial"/>
                <a:cs typeface="Arial"/>
              </a:rPr>
              <a:t>Keith </a:t>
            </a:r>
            <a:r>
              <a:rPr lang="es-ES" sz="1400" dirty="0" err="1" smtClean="0">
                <a:solidFill>
                  <a:schemeClr val="tx1">
                    <a:lumMod val="75000"/>
                    <a:lumOff val="25000"/>
                  </a:schemeClr>
                </a:solidFill>
                <a:latin typeface="Arial"/>
                <a:cs typeface="Arial"/>
              </a:rPr>
              <a:t>Youker</a:t>
            </a:r>
            <a:r>
              <a:rPr lang="es-ES" sz="1400" dirty="0" smtClean="0">
                <a:solidFill>
                  <a:schemeClr val="tx1">
                    <a:lumMod val="75000"/>
                    <a:lumOff val="25000"/>
                  </a:schemeClr>
                </a:solidFill>
                <a:latin typeface="Arial"/>
                <a:cs typeface="Arial"/>
              </a:rPr>
              <a:t> (</a:t>
            </a:r>
            <a:r>
              <a:rPr lang="es-ES" sz="1400" dirty="0" err="1" smtClean="0">
                <a:solidFill>
                  <a:schemeClr val="tx1">
                    <a:lumMod val="75000"/>
                    <a:lumOff val="25000"/>
                  </a:schemeClr>
                </a:solidFill>
                <a:latin typeface="Arial"/>
                <a:cs typeface="Arial"/>
              </a:rPr>
              <a:t>Methodist</a:t>
            </a:r>
            <a:r>
              <a:rPr lang="es-ES" sz="1400" dirty="0" smtClean="0">
                <a:solidFill>
                  <a:schemeClr val="tx1">
                    <a:lumMod val="75000"/>
                    <a:lumOff val="25000"/>
                  </a:schemeClr>
                </a:solidFill>
                <a:latin typeface="Arial"/>
                <a:cs typeface="Arial"/>
              </a:rPr>
              <a:t> Hospital. USA</a:t>
            </a:r>
          </a:p>
          <a:p>
            <a:r>
              <a:rPr lang="es-ES" sz="1400" dirty="0" smtClean="0">
                <a:solidFill>
                  <a:schemeClr val="tx1">
                    <a:lumMod val="75000"/>
                    <a:lumOff val="25000"/>
                  </a:schemeClr>
                </a:solidFill>
                <a:latin typeface="Arial"/>
                <a:cs typeface="Arial"/>
              </a:rPr>
              <a:t>Guillermo Torre</a:t>
            </a:r>
          </a:p>
          <a:p>
            <a:r>
              <a:rPr lang="es-ES" sz="1400" dirty="0" smtClean="0">
                <a:solidFill>
                  <a:schemeClr val="tx1">
                    <a:lumMod val="75000"/>
                    <a:lumOff val="25000"/>
                  </a:schemeClr>
                </a:solidFill>
                <a:latin typeface="Arial"/>
                <a:cs typeface="Arial"/>
              </a:rPr>
              <a:t>Cecilia Zazueta ( Inst. </a:t>
            </a:r>
            <a:r>
              <a:rPr lang="es-ES" sz="1400" dirty="0" err="1" smtClean="0">
                <a:solidFill>
                  <a:schemeClr val="tx1">
                    <a:lumMod val="75000"/>
                    <a:lumOff val="25000"/>
                  </a:schemeClr>
                </a:solidFill>
                <a:latin typeface="Arial"/>
                <a:cs typeface="Arial"/>
              </a:rPr>
              <a:t>Nac</a:t>
            </a:r>
            <a:r>
              <a:rPr lang="es-ES" sz="1400" dirty="0" smtClean="0">
                <a:solidFill>
                  <a:schemeClr val="tx1">
                    <a:lumMod val="75000"/>
                    <a:lumOff val="25000"/>
                  </a:schemeClr>
                </a:solidFill>
                <a:latin typeface="Arial"/>
                <a:cs typeface="Arial"/>
              </a:rPr>
              <a:t> </a:t>
            </a:r>
            <a:r>
              <a:rPr lang="es-ES" sz="1400" dirty="0" err="1" smtClean="0">
                <a:solidFill>
                  <a:schemeClr val="tx1">
                    <a:lumMod val="75000"/>
                    <a:lumOff val="25000"/>
                  </a:schemeClr>
                </a:solidFill>
                <a:latin typeface="Arial"/>
                <a:cs typeface="Arial"/>
              </a:rPr>
              <a:t>Cardio</a:t>
            </a:r>
            <a:r>
              <a:rPr lang="es-ES" sz="1400" dirty="0" smtClean="0">
                <a:solidFill>
                  <a:schemeClr val="tx1">
                    <a:lumMod val="75000"/>
                    <a:lumOff val="25000"/>
                  </a:schemeClr>
                </a:solidFill>
                <a:latin typeface="Arial"/>
                <a:cs typeface="Arial"/>
              </a:rPr>
              <a:t>)</a:t>
            </a:r>
          </a:p>
          <a:p>
            <a:r>
              <a:rPr lang="es-ES" sz="1400" dirty="0" smtClean="0">
                <a:solidFill>
                  <a:schemeClr val="tx1">
                    <a:lumMod val="75000"/>
                    <a:lumOff val="25000"/>
                  </a:schemeClr>
                </a:solidFill>
                <a:latin typeface="Arial"/>
                <a:cs typeface="Arial"/>
              </a:rPr>
              <a:t>Karla Carvajal (INP)</a:t>
            </a:r>
          </a:p>
          <a:p>
            <a:endParaRPr lang="es-ES" sz="1400" dirty="0" smtClean="0">
              <a:solidFill>
                <a:schemeClr val="tx1">
                  <a:lumMod val="75000"/>
                  <a:lumOff val="25000"/>
                </a:schemeClr>
              </a:solidFill>
              <a:latin typeface="Arial"/>
              <a:cs typeface="Arial"/>
            </a:endParaRPr>
          </a:p>
          <a:p>
            <a:r>
              <a:rPr lang="es-ES" sz="1400" b="1" dirty="0" smtClean="0">
                <a:solidFill>
                  <a:schemeClr val="tx1">
                    <a:lumMod val="75000"/>
                    <a:lumOff val="25000"/>
                  </a:schemeClr>
                </a:solidFill>
                <a:latin typeface="Arial"/>
                <a:cs typeface="Arial"/>
              </a:rPr>
              <a:t>Judith Bernal </a:t>
            </a:r>
          </a:p>
          <a:p>
            <a:r>
              <a:rPr lang="es-ES" sz="1400" b="1" dirty="0" smtClean="0">
                <a:solidFill>
                  <a:schemeClr val="tx1">
                    <a:lumMod val="75000"/>
                    <a:lumOff val="25000"/>
                  </a:schemeClr>
                </a:solidFill>
                <a:latin typeface="Arial"/>
                <a:cs typeface="Arial"/>
              </a:rPr>
              <a:t>Adriana Riojas</a:t>
            </a:r>
          </a:p>
          <a:p>
            <a:r>
              <a:rPr lang="es-ES" sz="1400" b="1" dirty="0" smtClean="0">
                <a:solidFill>
                  <a:schemeClr val="tx1">
                    <a:lumMod val="75000"/>
                    <a:lumOff val="25000"/>
                  </a:schemeClr>
                </a:solidFill>
                <a:latin typeface="Arial"/>
                <a:cs typeface="Arial"/>
              </a:rPr>
              <a:t>Evaristo Fernández</a:t>
            </a:r>
          </a:p>
          <a:p>
            <a:r>
              <a:rPr lang="es-ES" sz="1400" b="1" dirty="0">
                <a:solidFill>
                  <a:schemeClr val="tx1">
                    <a:lumMod val="75000"/>
                    <a:lumOff val="25000"/>
                  </a:schemeClr>
                </a:solidFill>
                <a:latin typeface="Arial"/>
                <a:cs typeface="Arial"/>
              </a:rPr>
              <a:t>Christian Silva</a:t>
            </a:r>
          </a:p>
          <a:p>
            <a:r>
              <a:rPr lang="es-ES" sz="1400" b="1" dirty="0" smtClean="0">
                <a:solidFill>
                  <a:schemeClr val="tx1">
                    <a:lumMod val="75000"/>
                    <a:lumOff val="25000"/>
                  </a:schemeClr>
                </a:solidFill>
                <a:latin typeface="Arial"/>
                <a:cs typeface="Arial"/>
              </a:rPr>
              <a:t>Omar Lozano</a:t>
            </a:r>
          </a:p>
          <a:p>
            <a:r>
              <a:rPr lang="es-ES" sz="1400" b="1" dirty="0" smtClean="0">
                <a:solidFill>
                  <a:schemeClr val="tx1">
                    <a:lumMod val="75000"/>
                    <a:lumOff val="25000"/>
                  </a:schemeClr>
                </a:solidFill>
                <a:latin typeface="Arial"/>
                <a:cs typeface="Arial"/>
              </a:rPr>
              <a:t>Elena González</a:t>
            </a:r>
          </a:p>
          <a:p>
            <a:endParaRPr lang="es-ES" sz="1400" dirty="0" smtClean="0">
              <a:solidFill>
                <a:schemeClr val="tx1">
                  <a:lumMod val="75000"/>
                  <a:lumOff val="25000"/>
                </a:schemeClr>
              </a:solidFill>
              <a:latin typeface="Arial"/>
              <a:cs typeface="Arial"/>
            </a:endParaRPr>
          </a:p>
          <a:p>
            <a:endParaRPr lang="es-ES" sz="1400" dirty="0">
              <a:solidFill>
                <a:schemeClr val="tx1">
                  <a:lumMod val="75000"/>
                  <a:lumOff val="25000"/>
                </a:schemeClr>
              </a:solidFill>
              <a:latin typeface="Arial"/>
              <a:cs typeface="Arial"/>
            </a:endParaRPr>
          </a:p>
          <a:p>
            <a:endParaRPr lang="es-ES" sz="1400" dirty="0" smtClean="0">
              <a:solidFill>
                <a:schemeClr val="tx1">
                  <a:lumMod val="75000"/>
                  <a:lumOff val="25000"/>
                </a:schemeClr>
              </a:solidFill>
              <a:latin typeface="Arial"/>
              <a:cs typeface="Arial"/>
            </a:endParaRPr>
          </a:p>
          <a:p>
            <a:endParaRPr lang="es-ES" sz="1400" dirty="0">
              <a:solidFill>
                <a:schemeClr val="tx1">
                  <a:lumMod val="75000"/>
                  <a:lumOff val="25000"/>
                </a:schemeClr>
              </a:solidFill>
              <a:latin typeface="Arial"/>
              <a:cs typeface="Arial"/>
            </a:endParaRPr>
          </a:p>
          <a:p>
            <a:endParaRPr lang="es-ES" sz="1400" dirty="0">
              <a:solidFill>
                <a:schemeClr val="tx1">
                  <a:lumMod val="75000"/>
                  <a:lumOff val="25000"/>
                </a:schemeClr>
              </a:solidFill>
              <a:latin typeface="Arial"/>
              <a:cs typeface="Arial"/>
            </a:endParaRPr>
          </a:p>
        </p:txBody>
      </p:sp>
      <p:pic>
        <p:nvPicPr>
          <p:cNvPr id="6" name="Imagen 5"/>
          <p:cNvPicPr>
            <a:picLocks noChangeAspect="1"/>
          </p:cNvPicPr>
          <p:nvPr/>
        </p:nvPicPr>
        <p:blipFill rotWithShape="1">
          <a:blip r:embed="rId4"/>
          <a:srcRect t="14144" b="33460"/>
          <a:stretch/>
        </p:blipFill>
        <p:spPr>
          <a:xfrm>
            <a:off x="438150" y="4412298"/>
            <a:ext cx="8181760" cy="2418080"/>
          </a:xfrm>
          <a:prstGeom prst="rect">
            <a:avLst/>
          </a:prstGeom>
        </p:spPr>
      </p:pic>
      <p:sp>
        <p:nvSpPr>
          <p:cNvPr id="5" name="CuadroTexto 4"/>
          <p:cNvSpPr txBox="1"/>
          <p:nvPr/>
        </p:nvSpPr>
        <p:spPr>
          <a:xfrm>
            <a:off x="4964457" y="3221228"/>
            <a:ext cx="3579873" cy="1323439"/>
          </a:xfrm>
          <a:prstGeom prst="rect">
            <a:avLst/>
          </a:prstGeom>
          <a:noFill/>
        </p:spPr>
        <p:txBody>
          <a:bodyPr wrap="square" rtlCol="0">
            <a:spAutoFit/>
          </a:bodyPr>
          <a:lstStyle/>
          <a:p>
            <a:r>
              <a:rPr lang="es-ES" sz="1600" dirty="0" smtClean="0">
                <a:latin typeface="Arial"/>
                <a:cs typeface="Arial"/>
              </a:rPr>
              <a:t>CONACYT (Basic </a:t>
            </a:r>
            <a:r>
              <a:rPr lang="es-ES" sz="1600" dirty="0" err="1" smtClean="0">
                <a:latin typeface="Arial"/>
                <a:cs typeface="Arial"/>
              </a:rPr>
              <a:t>Science</a:t>
            </a:r>
            <a:r>
              <a:rPr lang="es-ES" sz="1600" dirty="0" smtClean="0">
                <a:latin typeface="Arial"/>
                <a:cs typeface="Arial"/>
              </a:rPr>
              <a:t>, </a:t>
            </a:r>
            <a:r>
              <a:rPr lang="es-ES" sz="1600" dirty="0" err="1" smtClean="0">
                <a:latin typeface="Arial"/>
                <a:cs typeface="Arial"/>
              </a:rPr>
              <a:t>Frointiers</a:t>
            </a:r>
            <a:r>
              <a:rPr lang="es-ES" sz="1600" dirty="0" smtClean="0">
                <a:latin typeface="Arial"/>
                <a:cs typeface="Arial"/>
              </a:rPr>
              <a:t>)</a:t>
            </a:r>
          </a:p>
          <a:p>
            <a:r>
              <a:rPr lang="es-ES" sz="1600" dirty="0" smtClean="0">
                <a:latin typeface="Arial"/>
                <a:cs typeface="Arial"/>
              </a:rPr>
              <a:t>Cátedra Cardiología (</a:t>
            </a:r>
            <a:r>
              <a:rPr lang="es-ES" sz="1600" dirty="0" err="1" smtClean="0">
                <a:latin typeface="Arial"/>
                <a:cs typeface="Arial"/>
              </a:rPr>
              <a:t>Tec</a:t>
            </a:r>
            <a:r>
              <a:rPr lang="es-ES" sz="1600" dirty="0" smtClean="0">
                <a:latin typeface="Arial"/>
                <a:cs typeface="Arial"/>
              </a:rPr>
              <a:t>)</a:t>
            </a:r>
          </a:p>
          <a:p>
            <a:r>
              <a:rPr lang="es-ES" sz="1600" dirty="0" err="1" smtClean="0">
                <a:latin typeface="Arial"/>
                <a:cs typeface="Arial"/>
              </a:rPr>
              <a:t>Xignus</a:t>
            </a:r>
            <a:r>
              <a:rPr lang="es-ES" sz="1600" dirty="0" smtClean="0">
                <a:latin typeface="Arial"/>
                <a:cs typeface="Arial"/>
              </a:rPr>
              <a:t>  </a:t>
            </a:r>
          </a:p>
          <a:p>
            <a:endParaRPr lang="es-ES" sz="1600" dirty="0">
              <a:latin typeface="Arial"/>
              <a:cs typeface="Arial"/>
            </a:endParaRPr>
          </a:p>
        </p:txBody>
      </p:sp>
    </p:spTree>
    <p:extLst>
      <p:ext uri="{BB962C8B-B14F-4D97-AF65-F5344CB8AC3E}">
        <p14:creationId xmlns:p14="http://schemas.microsoft.com/office/powerpoint/2010/main" val="19320036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637"/>
            <a:ext cx="9144000" cy="990600"/>
          </a:xfrm>
        </p:spPr>
        <p:txBody>
          <a:bodyPr>
            <a:normAutofit/>
          </a:bodyPr>
          <a:lstStyle/>
          <a:p>
            <a:pPr algn="ctr" eaLnBrk="1" fontAlgn="auto" hangingPunct="1">
              <a:spcAft>
                <a:spcPts val="0"/>
              </a:spcAft>
              <a:defRPr/>
            </a:pPr>
            <a:r>
              <a:rPr lang="es-MX" sz="3200" b="1" dirty="0" smtClean="0">
                <a:latin typeface="+mn-lt"/>
              </a:rPr>
              <a:t>La disfución metabólica esta asociada con riesgo cardiovascular</a:t>
            </a:r>
            <a:endParaRPr lang="es-MX" sz="3200" b="1" dirty="0">
              <a:latin typeface="+mn-lt"/>
            </a:endParaRPr>
          </a:p>
        </p:txBody>
      </p:sp>
      <p:sp>
        <p:nvSpPr>
          <p:cNvPr id="9" name="4 CuadroTexto"/>
          <p:cNvSpPr txBox="1">
            <a:spLocks noChangeArrowheads="1"/>
          </p:cNvSpPr>
          <p:nvPr/>
        </p:nvSpPr>
        <p:spPr bwMode="auto">
          <a:xfrm>
            <a:off x="771525" y="1484784"/>
            <a:ext cx="39449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s-MX" sz="2400" b="1" dirty="0" smtClean="0">
                <a:cs typeface="Arial" charset="0"/>
              </a:rPr>
              <a:t>Obesidad</a:t>
            </a:r>
          </a:p>
          <a:p>
            <a:pPr eaLnBrk="1" hangingPunct="1">
              <a:buFont typeface="Arial" charset="0"/>
              <a:buChar char="•"/>
            </a:pPr>
            <a:r>
              <a:rPr lang="es-MX" sz="2400" dirty="0" smtClean="0">
                <a:cs typeface="Arial" charset="0"/>
              </a:rPr>
              <a:t>Intoleracia a la glucosa</a:t>
            </a:r>
            <a:endParaRPr lang="es-MX" sz="2400" dirty="0">
              <a:cs typeface="Arial" charset="0"/>
            </a:endParaRPr>
          </a:p>
          <a:p>
            <a:pPr eaLnBrk="1" hangingPunct="1">
              <a:buFont typeface="Arial" charset="0"/>
              <a:buChar char="•"/>
            </a:pPr>
            <a:r>
              <a:rPr lang="es-MX" sz="2400" dirty="0" smtClean="0">
                <a:cs typeface="Arial" charset="0"/>
              </a:rPr>
              <a:t>Resistencia a la insulina</a:t>
            </a:r>
            <a:endParaRPr lang="es-MX" sz="2400" dirty="0">
              <a:cs typeface="Arial" charset="0"/>
            </a:endParaRPr>
          </a:p>
          <a:p>
            <a:pPr eaLnBrk="1" hangingPunct="1">
              <a:buFont typeface="Arial" charset="0"/>
              <a:buChar char="•"/>
            </a:pPr>
            <a:r>
              <a:rPr lang="es-MX" sz="2400" dirty="0" smtClean="0">
                <a:cs typeface="Arial" charset="0"/>
              </a:rPr>
              <a:t>Dislipidemia </a:t>
            </a:r>
            <a:endParaRPr lang="es-MX" sz="2400" dirty="0">
              <a:cs typeface="Arial" charset="0"/>
            </a:endParaRPr>
          </a:p>
          <a:p>
            <a:pPr eaLnBrk="1" hangingPunct="1">
              <a:buFont typeface="Arial" charset="0"/>
              <a:buChar char="•"/>
            </a:pPr>
            <a:r>
              <a:rPr lang="es-MX" sz="2400" dirty="0" smtClean="0">
                <a:cs typeface="Arial" charset="0"/>
              </a:rPr>
              <a:t>Hipertensión</a:t>
            </a:r>
            <a:endParaRPr lang="es-MX" sz="2400" dirty="0">
              <a:cs typeface="Arial" charset="0"/>
            </a:endParaRPr>
          </a:p>
          <a:p>
            <a:pPr eaLnBrk="1" hangingPunct="1">
              <a:buFont typeface="Arial" charset="0"/>
              <a:buChar char="•"/>
            </a:pPr>
            <a:r>
              <a:rPr lang="es-MX" sz="2400" dirty="0" smtClean="0">
                <a:cs typeface="Arial" charset="0"/>
              </a:rPr>
              <a:t>Estado proinflamatorio</a:t>
            </a:r>
          </a:p>
          <a:p>
            <a:pPr eaLnBrk="1" hangingPunct="1">
              <a:buFont typeface="Arial" charset="0"/>
              <a:buChar char="•"/>
            </a:pPr>
            <a:r>
              <a:rPr lang="es-MX" sz="2400" dirty="0" smtClean="0">
                <a:solidFill>
                  <a:srgbClr val="800000"/>
                </a:solidFill>
              </a:rPr>
              <a:t>Síndrome metabólico</a:t>
            </a:r>
            <a:endParaRPr lang="es-MX" sz="2400" dirty="0">
              <a:solidFill>
                <a:srgbClr val="800000"/>
              </a:solidFill>
              <a:cs typeface="Arial" charset="0"/>
            </a:endParaRPr>
          </a:p>
        </p:txBody>
      </p:sp>
      <p:sp>
        <p:nvSpPr>
          <p:cNvPr id="5" name="Down Arrow 4"/>
          <p:cNvSpPr/>
          <p:nvPr/>
        </p:nvSpPr>
        <p:spPr>
          <a:xfrm rot="18430410">
            <a:off x="3571876" y="4078287"/>
            <a:ext cx="431800" cy="955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aphicFrame>
        <p:nvGraphicFramePr>
          <p:cNvPr id="6" name="Table 5"/>
          <p:cNvGraphicFramePr>
            <a:graphicFrameLocks noGrp="1"/>
          </p:cNvGraphicFramePr>
          <p:nvPr>
            <p:extLst>
              <p:ext uri="{D42A27DB-BD31-4B8C-83A1-F6EECF244321}">
                <p14:modId xmlns:p14="http://schemas.microsoft.com/office/powerpoint/2010/main" val="3624202320"/>
              </p:ext>
            </p:extLst>
          </p:nvPr>
        </p:nvGraphicFramePr>
        <p:xfrm>
          <a:off x="4388317" y="4352154"/>
          <a:ext cx="4203700" cy="1480161"/>
        </p:xfrm>
        <a:graphic>
          <a:graphicData uri="http://schemas.openxmlformats.org/drawingml/2006/table">
            <a:tbl>
              <a:tblPr/>
              <a:tblGrid>
                <a:gridCol w="1468437"/>
                <a:gridCol w="2735263"/>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1" i="0" u="none" strike="noStrike" cap="none" normalizeH="0" baseline="0" dirty="0">
                          <a:ln>
                            <a:noFill/>
                          </a:ln>
                          <a:solidFill>
                            <a:srgbClr val="FFFFFF"/>
                          </a:solidFill>
                          <a:effectLst/>
                          <a:latin typeface="Arial" charset="0"/>
                          <a:ea typeface="ＭＳ Ｐゴシック" charset="0"/>
                          <a:cs typeface="ＭＳ Ｐゴシック" charset="0"/>
                        </a:rPr>
                        <a:t>% MS </a:t>
                      </a:r>
                      <a:r>
                        <a:rPr kumimoji="0" lang="es-MX" sz="1800" b="1" i="0" u="none" strike="noStrike" cap="none" normalizeH="0" baseline="0" dirty="0" smtClean="0">
                          <a:ln>
                            <a:noFill/>
                          </a:ln>
                          <a:solidFill>
                            <a:srgbClr val="FFFFFF"/>
                          </a:solidFill>
                          <a:effectLst/>
                          <a:latin typeface="Arial" charset="0"/>
                          <a:ea typeface="ＭＳ Ｐゴシック" charset="0"/>
                          <a:cs typeface="ＭＳ Ｐゴシック" charset="0"/>
                        </a:rPr>
                        <a:t>prevalencia  </a:t>
                      </a:r>
                      <a:r>
                        <a:rPr kumimoji="0" lang="es-MX" sz="1800" b="1" i="0" u="none" strike="noStrike" cap="none" normalizeH="0" baseline="0" dirty="0" smtClean="0">
                          <a:ln>
                            <a:noFill/>
                          </a:ln>
                          <a:solidFill>
                            <a:srgbClr val="FFFFFF"/>
                          </a:solidFill>
                          <a:effectLst/>
                          <a:latin typeface="Arial" charset="0"/>
                          <a:ea typeface="ＭＳ Ｐゴシック" charset="0"/>
                          <a:cs typeface="ＭＳ Ｐゴシック" charset="0"/>
                        </a:rPr>
                        <a:t>MX</a:t>
                      </a:r>
                      <a:endParaRPr kumimoji="0" lang="es-MX" sz="1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292934"/>
                          </a:solidFill>
                          <a:effectLst/>
                          <a:latin typeface="Arial" charset="0"/>
                          <a:ea typeface="ＭＳ Ｐゴシック" charset="0"/>
                          <a:cs typeface="ＭＳ Ｐゴシック" charset="0"/>
                        </a:rPr>
                        <a:t>ATPIII</a:t>
                      </a: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292934"/>
                          </a:solidFill>
                          <a:effectLst/>
                          <a:latin typeface="Arial" charset="0"/>
                          <a:ea typeface="ＭＳ Ｐゴシック" charset="0"/>
                          <a:cs typeface="ＭＳ Ｐゴシック" charset="0"/>
                        </a:rPr>
                        <a:t>36.8 (34.6-39.0)</a:t>
                      </a: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292934"/>
                          </a:solidFill>
                          <a:effectLst/>
                          <a:latin typeface="Arial" charset="0"/>
                          <a:ea typeface="ＭＳ Ｐゴシック" charset="0"/>
                          <a:cs typeface="ＭＳ Ｐゴシック" charset="0"/>
                        </a:rPr>
                        <a:t>AHA/NHLBI</a:t>
                      </a: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292934"/>
                          </a:solidFill>
                          <a:effectLst/>
                          <a:latin typeface="Arial" charset="0"/>
                          <a:ea typeface="ＭＳ Ｐゴシック" charset="0"/>
                          <a:cs typeface="ＭＳ Ｐゴシック" charset="0"/>
                        </a:rPr>
                        <a:t>41.6 (39.4-43.8)</a:t>
                      </a: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0EF"/>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292934"/>
                          </a:solidFill>
                          <a:effectLst/>
                          <a:latin typeface="Arial" charset="0"/>
                          <a:ea typeface="ＭＳ Ｐゴシック" charset="0"/>
                          <a:cs typeface="ＭＳ Ｐゴシック" charset="0"/>
                        </a:rPr>
                        <a:t>IDF</a:t>
                      </a: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dirty="0">
                          <a:ln>
                            <a:noFill/>
                          </a:ln>
                          <a:solidFill>
                            <a:srgbClr val="292934"/>
                          </a:solidFill>
                          <a:effectLst/>
                          <a:latin typeface="Arial" charset="0"/>
                          <a:ea typeface="ＭＳ Ｐゴシック" charset="0"/>
                          <a:cs typeface="ＭＳ Ｐゴシック" charset="0"/>
                        </a:rPr>
                        <a:t>49.8 (47.5-52.1)</a:t>
                      </a:r>
                    </a:p>
                  </a:txBody>
                  <a:tcPr marL="91431" marR="91431"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0DE"/>
                    </a:solidFill>
                  </a:tcPr>
                </a:tc>
              </a:tr>
            </a:tbl>
          </a:graphicData>
        </a:graphic>
      </p:graphicFrame>
      <p:sp>
        <p:nvSpPr>
          <p:cNvPr id="7190" name="TextBox 5"/>
          <p:cNvSpPr txBox="1">
            <a:spLocks noChangeArrowheads="1"/>
          </p:cNvSpPr>
          <p:nvPr/>
        </p:nvSpPr>
        <p:spPr bwMode="auto">
          <a:xfrm>
            <a:off x="7812088" y="6611938"/>
            <a:ext cx="1400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000">
                <a:cs typeface="Arial" charset="0"/>
              </a:rPr>
              <a:t>    Rojas R </a:t>
            </a:r>
            <a:r>
              <a:rPr lang="en-US" sz="1000" i="1">
                <a:cs typeface="Arial" charset="0"/>
              </a:rPr>
              <a:t>et al </a:t>
            </a:r>
            <a:r>
              <a:rPr lang="en-US" sz="1000">
                <a:cs typeface="Arial" charset="0"/>
              </a:rPr>
              <a:t>2009.</a:t>
            </a:r>
          </a:p>
        </p:txBody>
      </p:sp>
      <p:grpSp>
        <p:nvGrpSpPr>
          <p:cNvPr id="4" name="Group 3"/>
          <p:cNvGrpSpPr>
            <a:grpSpLocks/>
          </p:cNvGrpSpPr>
          <p:nvPr/>
        </p:nvGrpSpPr>
        <p:grpSpPr bwMode="auto">
          <a:xfrm>
            <a:off x="4427538" y="2366963"/>
            <a:ext cx="4645025" cy="1477962"/>
            <a:chOff x="4427984" y="2366616"/>
            <a:chExt cx="4645161" cy="1477769"/>
          </a:xfrm>
        </p:grpSpPr>
        <p:sp>
          <p:nvSpPr>
            <p:cNvPr id="13" name="6 Rectángulo"/>
            <p:cNvSpPr>
              <a:spLocks noChangeArrowheads="1"/>
            </p:cNvSpPr>
            <p:nvPr/>
          </p:nvSpPr>
          <p:spPr bwMode="auto">
            <a:xfrm>
              <a:off x="6048868" y="2366616"/>
              <a:ext cx="2736930" cy="528568"/>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a:defRPr/>
              </a:pPr>
              <a:r>
                <a:rPr lang="es-MX" sz="1600" b="1" dirty="0">
                  <a:solidFill>
                    <a:schemeClr val="dk1"/>
                  </a:solidFill>
                  <a:latin typeface="Arial" pitchFamily="34" charset="0"/>
                  <a:ea typeface="ＭＳ Ｐゴシック" pitchFamily="34" charset="-128"/>
                  <a:cs typeface="Arial" pitchFamily="34" charset="0"/>
                </a:rPr>
                <a:t>Diabetes mellitus </a:t>
              </a:r>
              <a:r>
                <a:rPr lang="es-MX" sz="1600" b="1" dirty="0" smtClean="0">
                  <a:solidFill>
                    <a:schemeClr val="dk1"/>
                  </a:solidFill>
                  <a:latin typeface="Arial" pitchFamily="34" charset="0"/>
                  <a:ea typeface="ＭＳ Ｐゴシック" pitchFamily="34" charset="-128"/>
                  <a:cs typeface="Arial" pitchFamily="34" charset="0"/>
                </a:rPr>
                <a:t>tipo 2</a:t>
              </a:r>
              <a:endParaRPr lang="es-MX" sz="1600" b="1" dirty="0">
                <a:solidFill>
                  <a:schemeClr val="dk1"/>
                </a:solidFill>
                <a:latin typeface="Arial" pitchFamily="34" charset="0"/>
                <a:ea typeface="ＭＳ Ｐゴシック" pitchFamily="34" charset="-128"/>
                <a:cs typeface="Arial" pitchFamily="34" charset="0"/>
              </a:endParaRPr>
            </a:p>
          </p:txBody>
        </p:sp>
        <p:sp>
          <p:nvSpPr>
            <p:cNvPr id="14" name="7 Rectángulo"/>
            <p:cNvSpPr>
              <a:spLocks noChangeArrowheads="1"/>
            </p:cNvSpPr>
            <p:nvPr/>
          </p:nvSpPr>
          <p:spPr bwMode="auto">
            <a:xfrm>
              <a:off x="5759935" y="3052326"/>
              <a:ext cx="3313210" cy="792059"/>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nchor="ctr"/>
            <a:lstStyle/>
            <a:p>
              <a:pPr algn="ctr">
                <a:defRPr/>
              </a:pPr>
              <a:r>
                <a:rPr lang="es-MX" sz="2200" b="1" dirty="0" smtClean="0">
                  <a:solidFill>
                    <a:srgbClr val="000000"/>
                  </a:solidFill>
                  <a:latin typeface="Arial" pitchFamily="34" charset="0"/>
                  <a:ea typeface="ＭＳ Ｐゴシック" pitchFamily="34" charset="-128"/>
                  <a:cs typeface="Arial" pitchFamily="34" charset="0"/>
                </a:rPr>
                <a:t>Enfermedad CV</a:t>
              </a:r>
              <a:endParaRPr lang="es-MX" b="1" dirty="0">
                <a:solidFill>
                  <a:srgbClr val="000000"/>
                </a:solidFill>
                <a:latin typeface="Calibri" pitchFamily="34" charset="0"/>
                <a:ea typeface="ＭＳ Ｐゴシック" pitchFamily="34" charset="-128"/>
              </a:endParaRPr>
            </a:p>
          </p:txBody>
        </p:sp>
        <p:sp>
          <p:nvSpPr>
            <p:cNvPr id="15" name="Right Arrow 14"/>
            <p:cNvSpPr/>
            <p:nvPr/>
          </p:nvSpPr>
          <p:spPr>
            <a:xfrm>
              <a:off x="4427984" y="2479313"/>
              <a:ext cx="1225586" cy="968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Tree>
    <p:extLst>
      <p:ext uri="{BB962C8B-B14F-4D97-AF65-F5344CB8AC3E}">
        <p14:creationId xmlns:p14="http://schemas.microsoft.com/office/powerpoint/2010/main" val="281707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15634" y="6014305"/>
            <a:ext cx="441007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sz="1400">
                <a:solidFill>
                  <a:srgbClr val="000000"/>
                </a:solidFill>
                <a:latin typeface="Arial" charset="0"/>
                <a:ea typeface="ＭＳ Ｐゴシック" charset="0"/>
                <a:cs typeface="ＭＳ Ｐゴシック" charset="0"/>
              </a:defRPr>
            </a:lvl9pPr>
          </a:lstStyle>
          <a:p>
            <a:r>
              <a:rPr lang="en-US" sz="1200" b="1" dirty="0" smtClean="0"/>
              <a:t>Ortega et al . Cir Res. 2016; 118</a:t>
            </a:r>
            <a:r>
              <a:rPr lang="en-US" sz="1200" b="1" dirty="0"/>
              <a:t>:</a:t>
            </a:r>
            <a:r>
              <a:rPr lang="en-US" sz="1200" b="1" dirty="0" smtClean="0"/>
              <a:t> 11. </a:t>
            </a:r>
            <a:endParaRPr lang="en-US" sz="1200" b="1" dirty="0"/>
          </a:p>
        </p:txBody>
      </p:sp>
      <p:sp>
        <p:nvSpPr>
          <p:cNvPr id="7" name="Title 1"/>
          <p:cNvSpPr>
            <a:spLocks noGrp="1"/>
          </p:cNvSpPr>
          <p:nvPr>
            <p:ph type="title"/>
          </p:nvPr>
        </p:nvSpPr>
        <p:spPr>
          <a:xfrm>
            <a:off x="0" y="195637"/>
            <a:ext cx="9144000" cy="990600"/>
          </a:xfrm>
        </p:spPr>
        <p:txBody>
          <a:bodyPr>
            <a:noAutofit/>
          </a:bodyPr>
          <a:lstStyle/>
          <a:p>
            <a:pPr algn="ctr" eaLnBrk="1" fontAlgn="auto" hangingPunct="1">
              <a:spcAft>
                <a:spcPts val="0"/>
              </a:spcAft>
              <a:defRPr/>
            </a:pPr>
            <a:r>
              <a:rPr lang="es-MX" sz="3200" b="1" dirty="0" smtClean="0">
                <a:latin typeface="+mn-lt"/>
              </a:rPr>
              <a:t>La obesidad incrementa el riesgo cardiovascular </a:t>
            </a:r>
            <a:endParaRPr lang="es-MX" sz="3200" b="1" dirty="0">
              <a:latin typeface="+mn-lt"/>
            </a:endParaRPr>
          </a:p>
        </p:txBody>
      </p:sp>
      <p:pic>
        <p:nvPicPr>
          <p:cNvPr id="2" name="Imagen 1"/>
          <p:cNvPicPr>
            <a:picLocks noChangeAspect="1"/>
          </p:cNvPicPr>
          <p:nvPr/>
        </p:nvPicPr>
        <p:blipFill>
          <a:blip r:embed="rId3"/>
          <a:stretch>
            <a:fillRect/>
          </a:stretch>
        </p:blipFill>
        <p:spPr>
          <a:xfrm>
            <a:off x="242021" y="1164055"/>
            <a:ext cx="3551976" cy="3733956"/>
          </a:xfrm>
          <a:prstGeom prst="rect">
            <a:avLst/>
          </a:prstGeom>
        </p:spPr>
      </p:pic>
      <p:pic>
        <p:nvPicPr>
          <p:cNvPr id="3" name="Imagen 2"/>
          <p:cNvPicPr>
            <a:picLocks noChangeAspect="1"/>
          </p:cNvPicPr>
          <p:nvPr/>
        </p:nvPicPr>
        <p:blipFill>
          <a:blip r:embed="rId4"/>
          <a:stretch>
            <a:fillRect/>
          </a:stretch>
        </p:blipFill>
        <p:spPr>
          <a:xfrm>
            <a:off x="4076194" y="2794260"/>
            <a:ext cx="4816964" cy="3097057"/>
          </a:xfrm>
          <a:prstGeom prst="rect">
            <a:avLst/>
          </a:prstGeom>
        </p:spPr>
      </p:pic>
    </p:spTree>
    <p:extLst>
      <p:ext uri="{BB962C8B-B14F-4D97-AF65-F5344CB8AC3E}">
        <p14:creationId xmlns:p14="http://schemas.microsoft.com/office/powerpoint/2010/main" val="23875353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s-E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338" y="898662"/>
            <a:ext cx="3722969" cy="43597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347376" y="623156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Carl J. </a:t>
            </a:r>
            <a:r>
              <a:rPr lang="en-GB" sz="1100" b="1" dirty="0" err="1">
                <a:latin typeface="Arial" charset="0"/>
              </a:rPr>
              <a:t>Lavie</a:t>
            </a:r>
            <a:r>
              <a:rPr lang="en-GB" sz="1100" b="1" dirty="0">
                <a:latin typeface="Arial" charset="0"/>
              </a:rPr>
              <a:t> et al. JCHF 2013;1:93-</a:t>
            </a:r>
            <a:r>
              <a:rPr lang="en-GB" sz="1100" b="1" dirty="0" smtClean="0">
                <a:latin typeface="Arial" charset="0"/>
              </a:rPr>
              <a:t>102 </a:t>
            </a:r>
          </a:p>
          <a:p>
            <a:r>
              <a:rPr lang="en-GB" sz="1100" dirty="0" err="1" smtClean="0">
                <a:latin typeface="Arial" charset="0"/>
                <a:ea typeface="msgothic" charset="0"/>
              </a:rPr>
              <a:t>Neubauer</a:t>
            </a:r>
            <a:r>
              <a:rPr lang="en-GB" sz="1100" dirty="0" smtClean="0">
                <a:latin typeface="Arial" charset="0"/>
                <a:ea typeface="msgothic" charset="0"/>
              </a:rPr>
              <a:t> </a:t>
            </a:r>
            <a:r>
              <a:rPr lang="en-GB" sz="1100" dirty="0">
                <a:latin typeface="Arial" charset="0"/>
                <a:ea typeface="msgothic" charset="0"/>
              </a:rPr>
              <a:t>S et al. </a:t>
            </a:r>
            <a:r>
              <a:rPr lang="en-GB" sz="1100" i="1" dirty="0">
                <a:latin typeface="Arial" charset="0"/>
                <a:ea typeface="msgothic" charset="0"/>
              </a:rPr>
              <a:t>Circulation</a:t>
            </a:r>
            <a:r>
              <a:rPr lang="en-GB" sz="1100" dirty="0">
                <a:latin typeface="Arial" charset="0"/>
                <a:ea typeface="msgothic" charset="0"/>
              </a:rPr>
              <a:t> 1997;96:2190-2196</a:t>
            </a:r>
          </a:p>
          <a:p>
            <a:endParaRPr lang="en-GB" sz="1100" b="1" dirty="0" smtClean="0">
              <a:latin typeface="Arial" charset="0"/>
            </a:endParaRPr>
          </a:p>
          <a:p>
            <a:endParaRPr lang="en-GB" sz="1100" b="1" dirty="0">
              <a:latin typeface="Arial" charset="0"/>
            </a:endParaRPr>
          </a:p>
        </p:txBody>
      </p:sp>
      <p:sp>
        <p:nvSpPr>
          <p:cNvPr id="2" name="CuadroTexto 1"/>
          <p:cNvSpPr txBox="1"/>
          <p:nvPr/>
        </p:nvSpPr>
        <p:spPr>
          <a:xfrm>
            <a:off x="0" y="192789"/>
            <a:ext cx="8987692" cy="1077218"/>
          </a:xfrm>
          <a:prstGeom prst="rect">
            <a:avLst/>
          </a:prstGeom>
          <a:noFill/>
        </p:spPr>
        <p:txBody>
          <a:bodyPr wrap="square" rtlCol="0">
            <a:spAutoFit/>
          </a:bodyPr>
          <a:lstStyle/>
          <a:p>
            <a:r>
              <a:rPr lang="en-GB" sz="3200" b="1" dirty="0" smtClean="0">
                <a:cs typeface="msgothic" charset="0"/>
              </a:rPr>
              <a:t>La </a:t>
            </a:r>
            <a:r>
              <a:rPr lang="en-GB" sz="3200" b="1" dirty="0" err="1" smtClean="0">
                <a:cs typeface="msgothic" charset="0"/>
              </a:rPr>
              <a:t>obesidad</a:t>
            </a:r>
            <a:r>
              <a:rPr lang="en-GB" sz="3200" b="1" dirty="0" smtClean="0">
                <a:cs typeface="msgothic" charset="0"/>
              </a:rPr>
              <a:t>  conduce a </a:t>
            </a:r>
            <a:r>
              <a:rPr lang="en-GB" sz="3200" b="1" dirty="0" smtClean="0">
                <a:cs typeface="msgothic" charset="0"/>
              </a:rPr>
              <a:t>la </a:t>
            </a:r>
            <a:r>
              <a:rPr lang="en-GB" sz="3200" b="1" dirty="0" err="1" smtClean="0">
                <a:cs typeface="msgothic" charset="0"/>
              </a:rPr>
              <a:t>disfunción</a:t>
            </a:r>
            <a:r>
              <a:rPr lang="en-GB" sz="3200" b="1" dirty="0" smtClean="0">
                <a:cs typeface="msgothic" charset="0"/>
              </a:rPr>
              <a:t> </a:t>
            </a:r>
            <a:r>
              <a:rPr lang="en-GB" sz="3200" b="1" dirty="0" smtClean="0">
                <a:cs typeface="msgothic" charset="0"/>
              </a:rPr>
              <a:t>ventricular e </a:t>
            </a:r>
            <a:r>
              <a:rPr lang="en-GB" sz="3200" b="1" dirty="0" err="1" smtClean="0">
                <a:cs typeface="msgothic" charset="0"/>
              </a:rPr>
              <a:t>insuficiencia</a:t>
            </a:r>
            <a:r>
              <a:rPr lang="en-GB" sz="3200" b="1" dirty="0" smtClean="0">
                <a:cs typeface="msgothic" charset="0"/>
              </a:rPr>
              <a:t> </a:t>
            </a:r>
            <a:r>
              <a:rPr lang="en-GB" sz="3200" b="1" dirty="0" err="1" smtClean="0">
                <a:cs typeface="msgothic" charset="0"/>
              </a:rPr>
              <a:t>cardiaca</a:t>
            </a:r>
            <a:endParaRPr lang="es-ES" sz="3200" b="1"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8121"/>
          <a:stretch/>
        </p:blipFill>
        <p:spPr bwMode="auto">
          <a:xfrm>
            <a:off x="495709" y="1591603"/>
            <a:ext cx="3149523" cy="3244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CuadroTexto 3"/>
          <p:cNvSpPr txBox="1"/>
          <p:nvPr/>
        </p:nvSpPr>
        <p:spPr>
          <a:xfrm>
            <a:off x="5324231" y="4324107"/>
            <a:ext cx="987958" cy="369332"/>
          </a:xfrm>
          <a:prstGeom prst="rect">
            <a:avLst/>
          </a:prstGeom>
          <a:noFill/>
        </p:spPr>
        <p:txBody>
          <a:bodyPr wrap="none" rtlCol="0">
            <a:spAutoFit/>
          </a:bodyPr>
          <a:lstStyle/>
          <a:p>
            <a:r>
              <a:rPr lang="es-ES" b="1" dirty="0" err="1" smtClean="0">
                <a:solidFill>
                  <a:srgbClr val="0000FF"/>
                </a:solidFill>
              </a:rPr>
              <a:t>PCr</a:t>
            </a:r>
            <a:r>
              <a:rPr lang="es-ES" b="1" dirty="0" smtClean="0">
                <a:solidFill>
                  <a:srgbClr val="0000FF"/>
                </a:solidFill>
              </a:rPr>
              <a:t>/ATP</a:t>
            </a:r>
            <a:endParaRPr lang="es-ES" b="1" dirty="0">
              <a:solidFill>
                <a:srgbClr val="0000FF"/>
              </a:solidFill>
            </a:endParaRPr>
          </a:p>
        </p:txBody>
      </p:sp>
      <p:sp>
        <p:nvSpPr>
          <p:cNvPr id="12" name="Text Box 4"/>
          <p:cNvSpPr txBox="1">
            <a:spLocks noChangeArrowheads="1"/>
          </p:cNvSpPr>
          <p:nvPr/>
        </p:nvSpPr>
        <p:spPr bwMode="auto">
          <a:xfrm>
            <a:off x="1330451" y="5771187"/>
            <a:ext cx="4319588" cy="255587"/>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endParaRPr lang="en-GB" sz="1000" dirty="0">
              <a:solidFill>
                <a:srgbClr val="000000"/>
              </a:solidFill>
              <a:latin typeface="Arial" charset="0"/>
              <a:ea typeface="msgothic" charset="0"/>
              <a:cs typeface="msgothic" charset="0"/>
            </a:endParaRPr>
          </a:p>
        </p:txBody>
      </p:sp>
    </p:spTree>
    <p:extLst>
      <p:ext uri="{BB962C8B-B14F-4D97-AF65-F5344CB8AC3E}">
        <p14:creationId xmlns:p14="http://schemas.microsoft.com/office/powerpoint/2010/main" val="28569802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075"/>
                                        </p:tgtEl>
                                      </p:cBhvr>
                                    </p:animEffect>
                                    <p:set>
                                      <p:cBhvr>
                                        <p:cTn id="15" dur="1" fill="hold">
                                          <p:stCondLst>
                                            <p:cond delay="49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s-ES"/>
          </a:p>
        </p:txBody>
      </p:sp>
      <p:sp>
        <p:nvSpPr>
          <p:cNvPr id="3076" name="Text Box 4"/>
          <p:cNvSpPr txBox="1">
            <a:spLocks noChangeArrowheads="1"/>
          </p:cNvSpPr>
          <p:nvPr/>
        </p:nvSpPr>
        <p:spPr bwMode="auto">
          <a:xfrm>
            <a:off x="1347376" y="623156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Carl J. </a:t>
            </a:r>
            <a:r>
              <a:rPr lang="en-GB" sz="1100" b="1" dirty="0" err="1">
                <a:latin typeface="Arial" charset="0"/>
              </a:rPr>
              <a:t>Lavie</a:t>
            </a:r>
            <a:r>
              <a:rPr lang="en-GB" sz="1100" b="1" dirty="0">
                <a:latin typeface="Arial" charset="0"/>
              </a:rPr>
              <a:t> et al. JCHF 2013;1:93-</a:t>
            </a:r>
            <a:r>
              <a:rPr lang="en-GB" sz="1100" b="1" dirty="0" smtClean="0">
                <a:latin typeface="Arial" charset="0"/>
              </a:rPr>
              <a:t>102 </a:t>
            </a:r>
          </a:p>
          <a:p>
            <a:r>
              <a:rPr lang="en-GB" sz="1100" dirty="0" err="1" smtClean="0">
                <a:latin typeface="Arial" charset="0"/>
                <a:ea typeface="msgothic" charset="0"/>
              </a:rPr>
              <a:t>Neubauer</a:t>
            </a:r>
            <a:r>
              <a:rPr lang="en-GB" sz="1100" dirty="0" smtClean="0">
                <a:latin typeface="Arial" charset="0"/>
                <a:ea typeface="msgothic" charset="0"/>
              </a:rPr>
              <a:t> </a:t>
            </a:r>
            <a:r>
              <a:rPr lang="en-GB" sz="1100" dirty="0">
                <a:latin typeface="Arial" charset="0"/>
                <a:ea typeface="msgothic" charset="0"/>
              </a:rPr>
              <a:t>S et al. </a:t>
            </a:r>
            <a:r>
              <a:rPr lang="en-GB" sz="1100" i="1" dirty="0">
                <a:latin typeface="Arial" charset="0"/>
                <a:ea typeface="msgothic" charset="0"/>
              </a:rPr>
              <a:t>Circulation</a:t>
            </a:r>
            <a:r>
              <a:rPr lang="en-GB" sz="1100" dirty="0">
                <a:latin typeface="Arial" charset="0"/>
                <a:ea typeface="msgothic" charset="0"/>
              </a:rPr>
              <a:t> 1997;96:2190-2196</a:t>
            </a:r>
          </a:p>
          <a:p>
            <a:endParaRPr lang="en-GB" sz="1100" b="1" dirty="0" smtClean="0">
              <a:latin typeface="Arial" charset="0"/>
            </a:endParaRPr>
          </a:p>
          <a:p>
            <a:endParaRPr lang="en-GB" sz="1100" b="1" dirty="0">
              <a:latin typeface="Arial" charset="0"/>
            </a:endParaRPr>
          </a:p>
        </p:txBody>
      </p:sp>
      <p:sp>
        <p:nvSpPr>
          <p:cNvPr id="2" name="CuadroTexto 1"/>
          <p:cNvSpPr txBox="1"/>
          <p:nvPr/>
        </p:nvSpPr>
        <p:spPr>
          <a:xfrm>
            <a:off x="0" y="192789"/>
            <a:ext cx="8987692" cy="1077218"/>
          </a:xfrm>
          <a:prstGeom prst="rect">
            <a:avLst/>
          </a:prstGeom>
          <a:noFill/>
        </p:spPr>
        <p:txBody>
          <a:bodyPr wrap="square" rtlCol="0">
            <a:spAutoFit/>
          </a:bodyPr>
          <a:lstStyle/>
          <a:p>
            <a:pPr algn="just"/>
            <a:r>
              <a:rPr lang="es-MX" sz="3200" b="1" dirty="0">
                <a:cs typeface="Arial" pitchFamily="34" charset="0"/>
              </a:rPr>
              <a:t>En la </a:t>
            </a:r>
            <a:r>
              <a:rPr lang="es-MX" sz="3200" b="1" dirty="0" smtClean="0">
                <a:cs typeface="Arial" pitchFamily="34" charset="0"/>
              </a:rPr>
              <a:t>IC coexiste </a:t>
            </a:r>
            <a:r>
              <a:rPr lang="es-MX" sz="3200" b="1" dirty="0">
                <a:cs typeface="Arial" pitchFamily="34" charset="0"/>
              </a:rPr>
              <a:t>con pobres cocientes PCr/ATP se asocian con una mayor mortalidad </a:t>
            </a:r>
            <a:endParaRPr lang="es-MX" sz="3200" b="1" baseline="30000" dirty="0">
              <a:cs typeface="Arial" pitchFamily="34" charset="0"/>
            </a:endParaRPr>
          </a:p>
        </p:txBody>
      </p:sp>
      <p:sp>
        <p:nvSpPr>
          <p:cNvPr id="10" name="3 CuadroTexto"/>
          <p:cNvSpPr txBox="1"/>
          <p:nvPr/>
        </p:nvSpPr>
        <p:spPr>
          <a:xfrm>
            <a:off x="4054232" y="5081603"/>
            <a:ext cx="4464538" cy="297517"/>
          </a:xfrm>
          <a:prstGeom prst="rect">
            <a:avLst/>
          </a:prstGeom>
          <a:solidFill>
            <a:schemeClr val="bg1"/>
          </a:solidFill>
        </p:spPr>
        <p:txBody>
          <a:bodyPr wrap="square" rtlCol="0">
            <a:spAutoFit/>
          </a:bodyPr>
          <a:lstStyle/>
          <a:p>
            <a:pPr algn="just"/>
            <a:endParaRPr lang="es-MX" sz="2000" b="1" baseline="30000" dirty="0">
              <a:cs typeface="Arial" pitchFamily="34" charset="0"/>
            </a:endParaRPr>
          </a:p>
        </p:txBody>
      </p:sp>
      <p:sp>
        <p:nvSpPr>
          <p:cNvPr id="12" name="Text Box 4"/>
          <p:cNvSpPr txBox="1">
            <a:spLocks noChangeArrowheads="1"/>
          </p:cNvSpPr>
          <p:nvPr/>
        </p:nvSpPr>
        <p:spPr bwMode="auto">
          <a:xfrm>
            <a:off x="1330451" y="5771187"/>
            <a:ext cx="4319588" cy="255587"/>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endParaRPr lang="en-GB" sz="1000" dirty="0">
              <a:solidFill>
                <a:srgbClr val="000000"/>
              </a:solidFill>
              <a:latin typeface="Arial" charset="0"/>
              <a:ea typeface="msgothic" charset="0"/>
              <a:cs typeface="msgothic" charset="0"/>
            </a:endParaRPr>
          </a:p>
        </p:txBody>
      </p:sp>
      <p:pic>
        <p:nvPicPr>
          <p:cNvPr id="5" name="Imagen 4"/>
          <p:cNvPicPr>
            <a:picLocks noChangeAspect="1"/>
          </p:cNvPicPr>
          <p:nvPr/>
        </p:nvPicPr>
        <p:blipFill>
          <a:blip r:embed="rId3"/>
          <a:stretch>
            <a:fillRect/>
          </a:stretch>
        </p:blipFill>
        <p:spPr>
          <a:xfrm>
            <a:off x="454652" y="1264608"/>
            <a:ext cx="8199420" cy="4771214"/>
          </a:xfrm>
          <a:prstGeom prst="rect">
            <a:avLst/>
          </a:prstGeom>
        </p:spPr>
      </p:pic>
    </p:spTree>
    <p:extLst>
      <p:ext uri="{BB962C8B-B14F-4D97-AF65-F5344CB8AC3E}">
        <p14:creationId xmlns:p14="http://schemas.microsoft.com/office/powerpoint/2010/main" val="22071442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FG14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84" y="1722638"/>
            <a:ext cx="5467130" cy="4107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024" y="1408010"/>
            <a:ext cx="2345546" cy="23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4454768" y="2116796"/>
            <a:ext cx="4357078" cy="3170099"/>
          </a:xfrm>
          <a:prstGeom prst="rect">
            <a:avLst/>
          </a:prstGeom>
          <a:solidFill>
            <a:schemeClr val="bg1"/>
          </a:solidFill>
          <a:ln w="76200" cmpd="sng">
            <a:noFill/>
          </a:ln>
        </p:spPr>
        <p:txBody>
          <a:bodyPr wrap="square" rtlCol="0">
            <a:spAutoFit/>
          </a:bodyPr>
          <a:lstStyle/>
          <a:p>
            <a:pPr marL="342900" indent="-342900">
              <a:buFont typeface="Arial"/>
              <a:buChar char="•"/>
            </a:pPr>
            <a:r>
              <a:rPr lang="es-ES" sz="2000" dirty="0" smtClean="0">
                <a:cs typeface="Arial"/>
              </a:rPr>
              <a:t>95 % de ATP es producida por la Fox. Oxidativa</a:t>
            </a:r>
          </a:p>
          <a:p>
            <a:pPr marL="342900" indent="-342900">
              <a:buFont typeface="Arial"/>
              <a:buChar char="•"/>
            </a:pPr>
            <a:r>
              <a:rPr lang="es-ES" sz="2000" dirty="0" smtClean="0"/>
              <a:t>Utiliza 60</a:t>
            </a:r>
            <a:r>
              <a:rPr lang="es-ES" sz="2000" dirty="0"/>
              <a:t>-70% </a:t>
            </a:r>
            <a:r>
              <a:rPr lang="es-ES" sz="2000" dirty="0" smtClean="0"/>
              <a:t>del ATP para la contracción  el restante en el manejo de iones</a:t>
            </a:r>
          </a:p>
          <a:p>
            <a:pPr marL="342900" indent="-342900">
              <a:buFont typeface="Arial"/>
              <a:buChar char="•"/>
            </a:pPr>
            <a:r>
              <a:rPr lang="es-ES" sz="2000" dirty="0" smtClean="0">
                <a:cs typeface="Arial"/>
              </a:rPr>
              <a:t>Representan 40</a:t>
            </a:r>
            <a:r>
              <a:rPr lang="es-ES" sz="2000" dirty="0">
                <a:cs typeface="Arial"/>
              </a:rPr>
              <a:t>% </a:t>
            </a:r>
            <a:r>
              <a:rPr lang="es-ES" sz="2000" dirty="0" smtClean="0">
                <a:cs typeface="Arial"/>
              </a:rPr>
              <a:t>de volumen celular</a:t>
            </a:r>
          </a:p>
          <a:p>
            <a:pPr marL="342900" indent="-342900">
              <a:buFont typeface="Arial"/>
              <a:buChar char="•"/>
            </a:pPr>
            <a:r>
              <a:rPr lang="es-ES" sz="2000" dirty="0" smtClean="0">
                <a:cs typeface="Arial"/>
              </a:rPr>
              <a:t>Subpoblaciones especializadas (SSM, IFM, PN)</a:t>
            </a:r>
          </a:p>
          <a:p>
            <a:pPr marL="342900" indent="-342900">
              <a:buFont typeface="Arial"/>
              <a:buChar char="•"/>
            </a:pPr>
            <a:r>
              <a:rPr lang="es-ES" sz="2000" dirty="0" smtClean="0">
                <a:cs typeface="Arial"/>
              </a:rPr>
              <a:t>Contribuye con el manejo de Ca</a:t>
            </a:r>
            <a:r>
              <a:rPr lang="es-ES" sz="2000" baseline="30000" dirty="0" smtClean="0">
                <a:cs typeface="Arial"/>
              </a:rPr>
              <a:t>2+</a:t>
            </a:r>
          </a:p>
        </p:txBody>
      </p:sp>
      <p:sp>
        <p:nvSpPr>
          <p:cNvPr id="6" name="Título 1"/>
          <p:cNvSpPr txBox="1">
            <a:spLocks/>
          </p:cNvSpPr>
          <p:nvPr/>
        </p:nvSpPr>
        <p:spPr>
          <a:xfrm>
            <a:off x="0" y="-6880"/>
            <a:ext cx="88900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3200" b="1" dirty="0">
              <a:latin typeface="+mn-lt"/>
            </a:endParaRPr>
          </a:p>
          <a:p>
            <a:r>
              <a:rPr lang="es-ES" sz="3200" b="1" dirty="0" smtClean="0">
                <a:latin typeface="+mn-lt"/>
              </a:rPr>
              <a:t>La función </a:t>
            </a:r>
            <a:r>
              <a:rPr lang="es-ES" sz="3200" b="1" dirty="0" err="1" smtClean="0">
                <a:latin typeface="+mn-lt"/>
              </a:rPr>
              <a:t>contractil</a:t>
            </a:r>
            <a:r>
              <a:rPr lang="es-ES" sz="3200" b="1" dirty="0" smtClean="0">
                <a:latin typeface="+mn-lt"/>
              </a:rPr>
              <a:t> del miocardio depende de la función mitocondrial </a:t>
            </a:r>
            <a:endParaRPr lang="es-ES" sz="3200" b="1" dirty="0">
              <a:latin typeface="+mn-lt"/>
            </a:endParaRPr>
          </a:p>
        </p:txBody>
      </p:sp>
    </p:spTree>
    <p:extLst>
      <p:ext uri="{BB962C8B-B14F-4D97-AF65-F5344CB8AC3E}">
        <p14:creationId xmlns:p14="http://schemas.microsoft.com/office/powerpoint/2010/main" val="508789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871" y="3323034"/>
            <a:ext cx="8229600" cy="1143000"/>
          </a:xfrm>
        </p:spPr>
        <p:txBody>
          <a:bodyPr>
            <a:normAutofit fontScale="90000"/>
          </a:bodyPr>
          <a:lstStyle/>
          <a:p>
            <a:r>
              <a:rPr lang="es-ES" b="1" dirty="0" smtClean="0">
                <a:latin typeface="+mn-lt"/>
              </a:rPr>
              <a:t>1. Inflexibilidad metabólica</a:t>
            </a:r>
            <a:br>
              <a:rPr lang="es-ES" b="1" dirty="0" smtClean="0">
                <a:latin typeface="+mn-lt"/>
              </a:rPr>
            </a:br>
            <a:r>
              <a:rPr lang="es-ES" b="1" dirty="0" smtClean="0">
                <a:latin typeface="+mn-lt"/>
              </a:rPr>
              <a:t/>
            </a:r>
            <a:br>
              <a:rPr lang="es-ES" b="1" dirty="0" smtClean="0">
                <a:latin typeface="+mn-lt"/>
              </a:rPr>
            </a:br>
            <a:r>
              <a:rPr lang="es-ES" dirty="0" smtClean="0">
                <a:latin typeface="+mn-lt"/>
              </a:rPr>
              <a:t>2. Disfunción mitocondrial</a:t>
            </a:r>
            <a:br>
              <a:rPr lang="es-ES" dirty="0" smtClean="0">
                <a:latin typeface="+mn-lt"/>
              </a:rPr>
            </a:br>
            <a:r>
              <a:rPr lang="es-ES" dirty="0" smtClean="0">
                <a:latin typeface="+mn-lt"/>
              </a:rPr>
              <a:t/>
            </a:r>
            <a:br>
              <a:rPr lang="es-ES" dirty="0" smtClean="0">
                <a:latin typeface="+mn-lt"/>
              </a:rPr>
            </a:br>
            <a:r>
              <a:rPr lang="es-ES" dirty="0" smtClean="0">
                <a:latin typeface="+mn-lt"/>
              </a:rPr>
              <a:t>3. Acetilación mitocondrial </a:t>
            </a:r>
            <a:r>
              <a:rPr lang="es-ES" b="1" dirty="0" smtClean="0">
                <a:latin typeface="+mn-lt"/>
              </a:rPr>
              <a:t/>
            </a:r>
            <a:br>
              <a:rPr lang="es-ES" b="1" dirty="0" smtClean="0">
                <a:latin typeface="+mn-lt"/>
              </a:rPr>
            </a:br>
            <a:r>
              <a:rPr lang="es-ES" b="1" dirty="0" smtClean="0">
                <a:latin typeface="+mn-lt"/>
              </a:rPr>
              <a:t/>
            </a:r>
            <a:br>
              <a:rPr lang="es-ES" b="1" dirty="0" smtClean="0">
                <a:latin typeface="+mn-lt"/>
              </a:rPr>
            </a:br>
            <a:r>
              <a:rPr lang="es-ES" b="1" dirty="0" smtClean="0">
                <a:latin typeface="+mn-lt"/>
              </a:rPr>
              <a:t/>
            </a:r>
            <a:br>
              <a:rPr lang="es-ES" b="1" dirty="0" smtClean="0">
                <a:latin typeface="+mn-lt"/>
              </a:rPr>
            </a:br>
            <a:endParaRPr lang="es-ES" b="1" dirty="0">
              <a:latin typeface="+mn-lt"/>
            </a:endParaRPr>
          </a:p>
        </p:txBody>
      </p:sp>
    </p:spTree>
    <p:extLst>
      <p:ext uri="{BB962C8B-B14F-4D97-AF65-F5344CB8AC3E}">
        <p14:creationId xmlns:p14="http://schemas.microsoft.com/office/powerpoint/2010/main" val="11321760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83916"/>
            <a:ext cx="9144000" cy="1143000"/>
          </a:xfrm>
        </p:spPr>
        <p:txBody>
          <a:bodyPr>
            <a:normAutofit/>
          </a:bodyPr>
          <a:lstStyle/>
          <a:p>
            <a:pPr algn="ctr"/>
            <a:r>
              <a:rPr lang="es-ES" sz="3200" b="1" dirty="0" smtClean="0">
                <a:latin typeface="+mn-lt"/>
              </a:rPr>
              <a:t>La inflexibilidad metabólica está asociada con obesidad y la disfunción ventricular</a:t>
            </a:r>
            <a:endParaRPr lang="es-ES" sz="3200" b="1" dirty="0">
              <a:latin typeface="+mn-lt"/>
            </a:endParaRPr>
          </a:p>
        </p:txBody>
      </p:sp>
      <p:pic>
        <p:nvPicPr>
          <p:cNvPr id="3" name="Imagen 2"/>
          <p:cNvPicPr>
            <a:picLocks noChangeAspect="1"/>
          </p:cNvPicPr>
          <p:nvPr/>
        </p:nvPicPr>
        <p:blipFill>
          <a:blip r:embed="rId2"/>
          <a:stretch>
            <a:fillRect/>
          </a:stretch>
        </p:blipFill>
        <p:spPr>
          <a:xfrm>
            <a:off x="1420368" y="1878665"/>
            <a:ext cx="6291716" cy="3943796"/>
          </a:xfrm>
          <a:prstGeom prst="rect">
            <a:avLst/>
          </a:prstGeom>
        </p:spPr>
      </p:pic>
      <p:grpSp>
        <p:nvGrpSpPr>
          <p:cNvPr id="13" name="Agrupar 12"/>
          <p:cNvGrpSpPr/>
          <p:nvPr/>
        </p:nvGrpSpPr>
        <p:grpSpPr>
          <a:xfrm>
            <a:off x="644769" y="1328617"/>
            <a:ext cx="7668847" cy="4923691"/>
            <a:chOff x="478691" y="1338385"/>
            <a:chExt cx="7668847" cy="4923691"/>
          </a:xfrm>
        </p:grpSpPr>
        <p:pic>
          <p:nvPicPr>
            <p:cNvPr id="4" name="Imagen 3"/>
            <p:cNvPicPr>
              <a:picLocks noChangeAspect="1"/>
            </p:cNvPicPr>
            <p:nvPr/>
          </p:nvPicPr>
          <p:blipFill rotWithShape="1">
            <a:blip r:embed="rId3"/>
            <a:srcRect l="-9576" t="-13793" r="-8163" b="-12141"/>
            <a:stretch/>
          </p:blipFill>
          <p:spPr>
            <a:xfrm>
              <a:off x="478691" y="1338385"/>
              <a:ext cx="7668847" cy="4923691"/>
            </a:xfrm>
            <a:prstGeom prst="rect">
              <a:avLst/>
            </a:prstGeom>
          </p:spPr>
        </p:pic>
        <p:cxnSp>
          <p:nvCxnSpPr>
            <p:cNvPr id="6" name="Conector recto de flecha 5"/>
            <p:cNvCxnSpPr/>
            <p:nvPr/>
          </p:nvCxnSpPr>
          <p:spPr>
            <a:xfrm>
              <a:off x="4543723" y="1924892"/>
              <a:ext cx="10003" cy="49328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ector recto de flecha 6"/>
            <p:cNvCxnSpPr/>
            <p:nvPr/>
          </p:nvCxnSpPr>
          <p:spPr>
            <a:xfrm>
              <a:off x="3804173" y="3062379"/>
              <a:ext cx="10003" cy="49328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ector recto de flecha 7"/>
            <p:cNvCxnSpPr/>
            <p:nvPr/>
          </p:nvCxnSpPr>
          <p:spPr>
            <a:xfrm>
              <a:off x="1021864" y="3833128"/>
              <a:ext cx="10003" cy="49328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ector recto de flecha 8"/>
            <p:cNvCxnSpPr/>
            <p:nvPr/>
          </p:nvCxnSpPr>
          <p:spPr>
            <a:xfrm flipV="1">
              <a:off x="3857047" y="3976913"/>
              <a:ext cx="16004" cy="61043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recto de flecha 10"/>
            <p:cNvCxnSpPr/>
            <p:nvPr/>
          </p:nvCxnSpPr>
          <p:spPr>
            <a:xfrm flipV="1">
              <a:off x="6939688" y="4290531"/>
              <a:ext cx="16004" cy="61043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uadroTexto 13"/>
          <p:cNvSpPr txBox="1"/>
          <p:nvPr/>
        </p:nvSpPr>
        <p:spPr>
          <a:xfrm>
            <a:off x="1123462" y="6271846"/>
            <a:ext cx="5698996" cy="923330"/>
          </a:xfrm>
          <a:prstGeom prst="rect">
            <a:avLst/>
          </a:prstGeom>
          <a:noFill/>
        </p:spPr>
        <p:txBody>
          <a:bodyPr wrap="none" rtlCol="0">
            <a:spAutoFit/>
          </a:bodyPr>
          <a:lstStyle/>
          <a:p>
            <a:r>
              <a:rPr lang="es-ES" dirty="0" smtClean="0"/>
              <a:t>Modificado de </a:t>
            </a:r>
            <a:r>
              <a:rPr lang="es-ES" dirty="0" err="1" smtClean="0"/>
              <a:t>Qutuba</a:t>
            </a:r>
            <a:r>
              <a:rPr lang="es-ES" dirty="0" smtClean="0"/>
              <a:t> G et al. </a:t>
            </a:r>
            <a:r>
              <a:rPr lang="es-ES" dirty="0" err="1" smtClean="0"/>
              <a:t>Fron</a:t>
            </a:r>
            <a:r>
              <a:rPr lang="es-ES" dirty="0" smtClean="0"/>
              <a:t> </a:t>
            </a:r>
            <a:r>
              <a:rPr lang="es-ES" dirty="0" err="1" smtClean="0"/>
              <a:t>Cardio</a:t>
            </a:r>
            <a:r>
              <a:rPr lang="es-ES" dirty="0" smtClean="0"/>
              <a:t> </a:t>
            </a:r>
            <a:r>
              <a:rPr lang="es-ES" dirty="0" err="1" smtClean="0"/>
              <a:t>Med</a:t>
            </a:r>
            <a:r>
              <a:rPr lang="es-ES" dirty="0" smtClean="0"/>
              <a:t>. 2018. 5:68</a:t>
            </a:r>
            <a:endParaRPr lang="es-ES" dirty="0"/>
          </a:p>
          <a:p>
            <a:r>
              <a:rPr lang="es-ES" dirty="0"/>
              <a:t>	</a:t>
            </a:r>
          </a:p>
          <a:p>
            <a:r>
              <a:rPr lang="es-ES" dirty="0"/>
              <a:t>		</a:t>
            </a:r>
          </a:p>
        </p:txBody>
      </p:sp>
    </p:spTree>
    <p:extLst>
      <p:ext uri="{BB962C8B-B14F-4D97-AF65-F5344CB8AC3E}">
        <p14:creationId xmlns:p14="http://schemas.microsoft.com/office/powerpoint/2010/main" val="250879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13350</TotalTime>
  <Words>1590</Words>
  <Application>Microsoft Macintosh PowerPoint</Application>
  <PresentationFormat>Presentación en pantalla (4:3)</PresentationFormat>
  <Paragraphs>192</Paragraphs>
  <Slides>29</Slides>
  <Notes>8</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Tema de Office</vt:lpstr>
      <vt:lpstr>La disfunción mitocondrial en las enfermedades cardiometabólicas </vt:lpstr>
      <vt:lpstr>Presentación de PowerPoint</vt:lpstr>
      <vt:lpstr>La disfución metabólica esta asociada con riesgo cardiovascular</vt:lpstr>
      <vt:lpstr>La obesidad incrementa el riesgo cardiovascular </vt:lpstr>
      <vt:lpstr>Presentación de PowerPoint</vt:lpstr>
      <vt:lpstr>Presentación de PowerPoint</vt:lpstr>
      <vt:lpstr>Presentación de PowerPoint</vt:lpstr>
      <vt:lpstr>1. Inflexibilidad metabólica  2. Disfunción mitocondrial  3. Acetilación mitocondrial    </vt:lpstr>
      <vt:lpstr>La inflexibilidad metabólica está asociada con obesidad y la disfunción ventricular</vt:lpstr>
      <vt:lpstr>Aproximaciones experimental para superar el desbalance metabólico</vt:lpstr>
      <vt:lpstr>1. Inflexibilidad metabólica  2. Disfunción mitocondrial  3. Acetilación mitocondrial    </vt:lpstr>
      <vt:lpstr>Modelo experimental de obesidad y IC</vt:lpstr>
      <vt:lpstr>La obesidad promueve la acumulación de  lípidos y altera la estructura mitocondrial</vt:lpstr>
      <vt:lpstr>La obesidad disminuye la síntesis de ATP y la función mitocondrial </vt:lpstr>
      <vt:lpstr>Presentación de PowerPoint</vt:lpstr>
      <vt:lpstr>La obesidad sensibiliza a la mPTP e induce apoptosis </vt:lpstr>
      <vt:lpstr>El tratamiento con CSA mejora la función ventricular pero es limitado el efecto en  obesidad</vt:lpstr>
      <vt:lpstr>1. Inflexibilidad metabólica  2. Disfunción mitocondrial  3. Acetilación mitocondrial    </vt:lpstr>
      <vt:lpstr>La acetilación responde al estado metabólico por medio de HDAC y Sirtuins</vt:lpstr>
      <vt:lpstr>Acetilación/deacetilación como regulador del metabolismo energético</vt:lpstr>
      <vt:lpstr>La acetilación incrementa el metabolismo de AG y disminuye el de COH </vt:lpstr>
      <vt:lpstr>Presentación de PowerPoint</vt:lpstr>
      <vt:lpstr>Presentación de PowerPoint</vt:lpstr>
      <vt:lpstr>Presentación de PowerPoint</vt:lpstr>
      <vt:lpstr>Presentación de PowerPoint</vt:lpstr>
      <vt:lpstr>Aproximaciones experimental para disminuir la la disfunción mitocondrial  y la hiperacetilación</vt:lpstr>
      <vt:lpstr>Aproximaciones experimental para disminuir la la disfunción mitocondrial  y la hiperacetilación</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Carrazco Arroyo</dc:creator>
  <cp:lastModifiedBy>Dr. Gerardo Garcia</cp:lastModifiedBy>
  <cp:revision>335</cp:revision>
  <dcterms:created xsi:type="dcterms:W3CDTF">2013-11-11T16:42:02Z</dcterms:created>
  <dcterms:modified xsi:type="dcterms:W3CDTF">2019-09-25T23:34:23Z</dcterms:modified>
</cp:coreProperties>
</file>